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anrope SemiBold"/>
      <p:regular r:id="rId17"/>
      <p:bold r:id="rId18"/>
    </p:embeddedFont>
    <p:embeddedFont>
      <p:font typeface="Manrope"/>
      <p:regular r:id="rId19"/>
      <p:bold r:id="rId20"/>
    </p:embeddedFont>
    <p:embeddedFont>
      <p:font typeface="Alice"/>
      <p:regular r:id="rId21"/>
    </p:embeddedFont>
    <p:embeddedFont>
      <p:font typeface="Manrope Medium"/>
      <p:regular r:id="rId22"/>
      <p:bold r:id="rId23"/>
    </p:embeddedFont>
    <p:embeddedFont>
      <p:font typeface="Inter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22" Type="http://schemas.openxmlformats.org/officeDocument/2006/relationships/font" Target="fonts/ManropeMedium-regular.fntdata"/><Relationship Id="rId21" Type="http://schemas.openxmlformats.org/officeDocument/2006/relationships/font" Target="fonts/Alice-regular.fntdata"/><Relationship Id="rId24" Type="http://schemas.openxmlformats.org/officeDocument/2006/relationships/font" Target="fonts/InterMedium-regular.fntdata"/><Relationship Id="rId23" Type="http://schemas.openxmlformats.org/officeDocument/2006/relationships/font" Target="fonts/Manrope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Medium-italic.fntdata"/><Relationship Id="rId25" Type="http://schemas.openxmlformats.org/officeDocument/2006/relationships/font" Target="fonts/InterMedium-bold.fntdata"/><Relationship Id="rId27" Type="http://schemas.openxmlformats.org/officeDocument/2006/relationships/font" Target="fonts/Inter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anrope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anrope-regular.fntdata"/><Relationship Id="rId18" Type="http://schemas.openxmlformats.org/officeDocument/2006/relationships/font" Target="fonts/Manrope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20578472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20578472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205784720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205784720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205784720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205784720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205784720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205784720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205784720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205784720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205784720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205784720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205784720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205784720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SLIDES_API205784720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SLIDES_API205784720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205784720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205784720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205784720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205784720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4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4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4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5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2">
  <p:cSld name="CUSTOM_4_2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2" name="Google Shape;62;p16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6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1">
  <p:cSld name="CUSTOM_4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6" name="Google Shape;66;p17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7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4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8"/>
          <p:cNvCxnSpPr/>
          <p:nvPr/>
        </p:nvCxnSpPr>
        <p:spPr>
          <a:xfrm>
            <a:off x="224550" y="915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8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8"/>
          <p:cNvSpPr txBox="1"/>
          <p:nvPr>
            <p:ph type="title"/>
          </p:nvPr>
        </p:nvSpPr>
        <p:spPr>
          <a:xfrm>
            <a:off x="204775" y="454325"/>
            <a:ext cx="7589100" cy="461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pos="388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Medium"/>
              <a:buNone/>
              <a:defRPr sz="28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Font typeface="Manrope"/>
              <a:buChar char="•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  <p15:guide id="3" orient="horz" pos="292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98" name="Google Shape;98;p25"/>
          <p:cNvSpPr txBox="1"/>
          <p:nvPr>
            <p:ph idx="4294967295" type="ctrTitle"/>
          </p:nvPr>
        </p:nvSpPr>
        <p:spPr>
          <a:xfrm>
            <a:off x="255750" y="1239400"/>
            <a:ext cx="6221700" cy="3663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latin typeface="Manrope SemiBold"/>
                <a:ea typeface="Manrope SemiBold"/>
                <a:cs typeface="Manrope SemiBold"/>
                <a:sym typeface="Manrope SemiBold"/>
              </a:rPr>
              <a:t>Administración de usuarios y grupos</a:t>
            </a:r>
            <a:endParaRPr sz="6600"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descr="date" id="99" name="Google Shape;99;p25"/>
          <p:cNvSpPr txBox="1"/>
          <p:nvPr>
            <p:ph idx="4294967295" type="subTitle"/>
          </p:nvPr>
        </p:nvSpPr>
        <p:spPr>
          <a:xfrm>
            <a:off x="255750" y="146075"/>
            <a:ext cx="5025000" cy="342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latin typeface="Alice"/>
                <a:ea typeface="Alice"/>
                <a:cs typeface="Alice"/>
                <a:sym typeface="Alice"/>
              </a:rPr>
              <a:t>18 de Marzo de 2025</a:t>
            </a:r>
            <a:endParaRPr sz="1100"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6477425" y="4202000"/>
            <a:ext cx="2379600" cy="44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6771850" y="3679250"/>
            <a:ext cx="1890300" cy="44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6573575" y="3156500"/>
            <a:ext cx="1544400" cy="44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7126375" y="2633750"/>
            <a:ext cx="465600" cy="444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228925" y="4257025"/>
            <a:ext cx="3838800" cy="444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228925" y="3734275"/>
            <a:ext cx="1270800" cy="444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anrope Medium"/>
                <a:ea typeface="Manrope Medium"/>
                <a:cs typeface="Manrope Medium"/>
                <a:sym typeface="Manrope Medium"/>
              </a:rPr>
              <a:t>Muchas</a:t>
            </a:r>
            <a:endParaRPr sz="16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3602125" y="3734275"/>
            <a:ext cx="465600" cy="44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550575" y="3734275"/>
            <a:ext cx="1195500" cy="444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anrope Medium"/>
                <a:ea typeface="Manrope Medium"/>
                <a:cs typeface="Manrope Medium"/>
                <a:sym typeface="Manrope Medium"/>
              </a:rPr>
              <a:t>gracias</a:t>
            </a:r>
            <a:endParaRPr sz="16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108" name="Google Shape;108;p26"/>
          <p:cNvSpPr txBox="1"/>
          <p:nvPr/>
        </p:nvSpPr>
        <p:spPr>
          <a:xfrm>
            <a:off x="240075" y="1007625"/>
            <a:ext cx="4275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Introducción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Usuarios y grupos locales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Usuarios y grupos predeterminados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Seguridad de cuentas de usuario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Seguridad de contraseñas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Administración de perfiles locales de usuario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Conclusión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Preguntas y discusión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208525" y="443300"/>
            <a:ext cx="1291200" cy="362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0" name="Google Shape;110;p26"/>
          <p:cNvSpPr/>
          <p:nvPr/>
        </p:nvSpPr>
        <p:spPr>
          <a:xfrm rot="5400000">
            <a:off x="8434303" y="380750"/>
            <a:ext cx="378000" cy="487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1" name="Google Shape;111;p26"/>
          <p:cNvSpPr/>
          <p:nvPr/>
        </p:nvSpPr>
        <p:spPr>
          <a:xfrm rot="5400000">
            <a:off x="1596641" y="443298"/>
            <a:ext cx="378000" cy="36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116" name="Google Shape;116;p27"/>
          <p:cNvSpPr txBox="1"/>
          <p:nvPr>
            <p:ph idx="4294967295" type="body"/>
          </p:nvPr>
        </p:nvSpPr>
        <p:spPr>
          <a:xfrm>
            <a:off x="3669000" y="1353475"/>
            <a:ext cx="5223600" cy="33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administración de usuarios y grupos en un sistema operativo es crucial para mantener la seguridad y el control de acceso a los recursos.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Permite definir </a:t>
            </a:r>
            <a:r>
              <a:rPr b="1" lang="es"/>
              <a:t>quién tiene permisos</a:t>
            </a:r>
            <a:r>
              <a:rPr lang="es"/>
              <a:t> para realizar ciertas acciones, protegiendo así la integridad de los datos y la privacidad de la información.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Además, </a:t>
            </a:r>
            <a:r>
              <a:rPr b="1" lang="es"/>
              <a:t>organiza los recursos del sistema</a:t>
            </a:r>
            <a:r>
              <a:rPr lang="es"/>
              <a:t> de manera efectiva, facilitando la gestión de permisos y la colaboración entre usuarios.</a:t>
            </a:r>
            <a:endParaRPr/>
          </a:p>
        </p:txBody>
      </p:sp>
      <p:sp>
        <p:nvSpPr>
          <p:cNvPr descr="title" id="117" name="Google Shape;117;p27"/>
          <p:cNvSpPr txBox="1"/>
          <p:nvPr>
            <p:ph idx="4294967295" type="title"/>
          </p:nvPr>
        </p:nvSpPr>
        <p:spPr>
          <a:xfrm>
            <a:off x="232400" y="521275"/>
            <a:ext cx="5259600" cy="83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descr="chapter" id="118" name="Google Shape;118;p27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Introducción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232400" y="4289025"/>
            <a:ext cx="1932000" cy="44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526825" y="3766275"/>
            <a:ext cx="1283100" cy="44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1213750" y="3243525"/>
            <a:ext cx="460800" cy="444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26" name="Google Shape;126;p28"/>
          <p:cNvSpPr txBox="1"/>
          <p:nvPr>
            <p:ph idx="4294967295"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Usuarios y grupos locales</a:t>
            </a:r>
            <a:endParaRPr sz="3000"/>
          </a:p>
        </p:txBody>
      </p:sp>
      <p:sp>
        <p:nvSpPr>
          <p:cNvPr descr="detail_0" id="127" name="Google Shape;127;p28"/>
          <p:cNvSpPr txBox="1"/>
          <p:nvPr>
            <p:ph idx="4294967295" type="body"/>
          </p:nvPr>
        </p:nvSpPr>
        <p:spPr>
          <a:xfrm>
            <a:off x="232413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Un usuario es una cuenta con permisos para acceder al sistema</a:t>
            </a:r>
            <a:r>
              <a:rPr lang="es" sz="1200"/>
              <a:t>. Un grupo es un conjunto de usuarios que comparten permisos, facilitando la gestión de accesos.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0" id="128" name="Google Shape;128;p28"/>
          <p:cNvSpPr txBox="1"/>
          <p:nvPr>
            <p:ph idx="4294967295" type="subTitle"/>
          </p:nvPr>
        </p:nvSpPr>
        <p:spPr>
          <a:xfrm>
            <a:off x="845175" y="1306600"/>
            <a:ext cx="32859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100"/>
              <a:t>Definición de usuarios y grupos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descr="detail_1" id="129" name="Google Shape;129;p28"/>
          <p:cNvSpPr txBox="1"/>
          <p:nvPr>
            <p:ph idx="4294967295" type="body"/>
          </p:nvPr>
        </p:nvSpPr>
        <p:spPr>
          <a:xfrm>
            <a:off x="5020544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Se utilizan en Windows, Linux y macOS para </a:t>
            </a:r>
            <a:r>
              <a:rPr b="1" lang="es" sz="1200"/>
              <a:t>gestionar accesos y permisos</a:t>
            </a:r>
            <a:r>
              <a:rPr lang="es" sz="1200"/>
              <a:t>, asegurando que los usuarios tengan solo los derechos necesarios.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130" name="Google Shape;130;p28"/>
          <p:cNvSpPr txBox="1"/>
          <p:nvPr>
            <p:ph idx="4294967295" type="subTitle"/>
          </p:nvPr>
        </p:nvSpPr>
        <p:spPr>
          <a:xfrm>
            <a:off x="5633150" y="1306600"/>
            <a:ext cx="32859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Uso en sistemas operativos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2" id="131" name="Google Shape;131;p28"/>
          <p:cNvSpPr txBox="1"/>
          <p:nvPr>
            <p:ph idx="4294967295" type="body"/>
          </p:nvPr>
        </p:nvSpPr>
        <p:spPr>
          <a:xfrm>
            <a:off x="232413" y="3407475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En Windows, la administración se realiza a través del </a:t>
            </a:r>
            <a:r>
              <a:rPr b="1" lang="es" sz="1200"/>
              <a:t>Panel de control o utilizando lusrmgr.msc</a:t>
            </a:r>
            <a:r>
              <a:rPr lang="es" sz="1200"/>
              <a:t> para gestionar cuentas y grupos.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132" name="Google Shape;132;p28"/>
          <p:cNvSpPr txBox="1"/>
          <p:nvPr>
            <p:ph idx="4294967295" type="subTitle"/>
          </p:nvPr>
        </p:nvSpPr>
        <p:spPr>
          <a:xfrm>
            <a:off x="845125" y="2981025"/>
            <a:ext cx="32859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Administración en Windows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3" id="133" name="Google Shape;133;p28"/>
          <p:cNvSpPr txBox="1"/>
          <p:nvPr>
            <p:ph idx="4294967295" type="body"/>
          </p:nvPr>
        </p:nvSpPr>
        <p:spPr>
          <a:xfrm>
            <a:off x="5020545" y="3407475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En Linux, se gestionan mediante archivos como /etc/passwd y /etc/group, y usando comandos como useradd y groupadd.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3" id="134" name="Google Shape;134;p28"/>
          <p:cNvSpPr txBox="1"/>
          <p:nvPr>
            <p:ph idx="4294967295" type="subTitle"/>
          </p:nvPr>
        </p:nvSpPr>
        <p:spPr>
          <a:xfrm>
            <a:off x="5633150" y="2981025"/>
            <a:ext cx="32859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Administración en Linux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chapter" id="135" name="Google Shape;135;p28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Administración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225155" y="1297746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3" y="1419313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8"/>
          <p:cNvSpPr/>
          <p:nvPr/>
        </p:nvSpPr>
        <p:spPr>
          <a:xfrm>
            <a:off x="225155" y="29721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13" y="30937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8"/>
          <p:cNvSpPr/>
          <p:nvPr/>
        </p:nvSpPr>
        <p:spPr>
          <a:xfrm>
            <a:off x="5020555" y="1297746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013" y="1419313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8"/>
          <p:cNvSpPr/>
          <p:nvPr/>
        </p:nvSpPr>
        <p:spPr>
          <a:xfrm>
            <a:off x="5020555" y="29721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2013" y="30937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48" name="Google Shape;148;p29"/>
          <p:cNvSpPr txBox="1"/>
          <p:nvPr/>
        </p:nvSpPr>
        <p:spPr>
          <a:xfrm>
            <a:off x="232275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Definición de cuentas predeterminadas</a:t>
            </a:r>
            <a:endParaRPr sz="15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descr="header_1" id="149" name="Google Shape;149;p29"/>
          <p:cNvSpPr txBox="1"/>
          <p:nvPr/>
        </p:nvSpPr>
        <p:spPr>
          <a:xfrm>
            <a:off x="2442420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Ejemplos en Windows</a:t>
            </a:r>
            <a:endParaRPr sz="15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descr="header_2" id="150" name="Google Shape;150;p29"/>
          <p:cNvSpPr txBox="1"/>
          <p:nvPr/>
        </p:nvSpPr>
        <p:spPr>
          <a:xfrm>
            <a:off x="4652565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Ejemplos en Linux</a:t>
            </a:r>
            <a:endParaRPr sz="15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descr="header_3" id="151" name="Google Shape;151;p29"/>
          <p:cNvSpPr txBox="1"/>
          <p:nvPr/>
        </p:nvSpPr>
        <p:spPr>
          <a:xfrm>
            <a:off x="6862728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Importancia</a:t>
            </a:r>
            <a:endParaRPr sz="15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descr="detail_0" id="152" name="Google Shape;152;p29"/>
          <p:cNvSpPr txBox="1"/>
          <p:nvPr/>
        </p:nvSpPr>
        <p:spPr>
          <a:xfrm>
            <a:off x="232400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Cuentas creadas automáticamente por el sistema operativo para cumplir funciones específicas y facilitar la administración de usuarios.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1" id="153" name="Google Shape;153;p29"/>
          <p:cNvSpPr txBox="1"/>
          <p:nvPr/>
        </p:nvSpPr>
        <p:spPr>
          <a:xfrm>
            <a:off x="2442553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Incluyen: Administrador (control total), Invitado (acceso restringido), y Usuarios estándar (acceso limitado sin privilegios administrativos).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2" id="154" name="Google Shape;154;p29"/>
          <p:cNvSpPr txBox="1"/>
          <p:nvPr/>
        </p:nvSpPr>
        <p:spPr>
          <a:xfrm>
            <a:off x="4652705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Incluyen: root (superusuario con control total), nobody (cuenta con acceso mínimo por razones de seguridad), y daemon (cuenta utilizada para servicios en segundo plano).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detail_3" id="155" name="Google Shape;155;p29"/>
          <p:cNvSpPr txBox="1"/>
          <p:nvPr/>
        </p:nvSpPr>
        <p:spPr>
          <a:xfrm>
            <a:off x="6862875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Las cuentas predeterminadas son esenciales para la organización, seguridad y control de acceso dentro del sistema operativo.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descr="title" id="156" name="Google Shape;156;p29"/>
          <p:cNvSpPr txBox="1"/>
          <p:nvPr>
            <p:ph idx="4294967295"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Usuarios y grupos predeterminados</a:t>
            </a:r>
            <a:endParaRPr sz="3000"/>
          </a:p>
        </p:txBody>
      </p:sp>
      <p:sp>
        <p:nvSpPr>
          <p:cNvPr descr="chapter" id="157" name="Google Shape;157;p29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Cuentas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62" name="Google Shape;162;p30"/>
          <p:cNvSpPr txBox="1"/>
          <p:nvPr>
            <p:ph idx="4294967295" type="subTitle"/>
          </p:nvPr>
        </p:nvSpPr>
        <p:spPr>
          <a:xfrm>
            <a:off x="906857" y="1241400"/>
            <a:ext cx="2094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Importancia de la Seguridad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0" id="163" name="Google Shape;163;p30"/>
          <p:cNvSpPr txBox="1"/>
          <p:nvPr>
            <p:ph idx="4294967295" type="body"/>
          </p:nvPr>
        </p:nvSpPr>
        <p:spPr>
          <a:xfrm>
            <a:off x="3200076" y="1241325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La seguridad de las cuentas de usuario previene accesos no autorizados, protege información sensible y asegura la integridad del sistema operativo.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164" name="Google Shape;164;p30"/>
          <p:cNvSpPr txBox="1"/>
          <p:nvPr>
            <p:ph idx="4294967295" type="subTitle"/>
          </p:nvPr>
        </p:nvSpPr>
        <p:spPr>
          <a:xfrm>
            <a:off x="906837" y="2427805"/>
            <a:ext cx="2094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Medidas de seguridad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1" id="165" name="Google Shape;165;p30"/>
          <p:cNvSpPr txBox="1"/>
          <p:nvPr>
            <p:ph idx="4294967295" type="body"/>
          </p:nvPr>
        </p:nvSpPr>
        <p:spPr>
          <a:xfrm>
            <a:off x="3200050" y="2427729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Implementar autenticación multifactor (MFA) y monitorear inicios de sesión sospechosos son esenciales para proteger cuentas de usuario.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166" name="Google Shape;166;p30"/>
          <p:cNvSpPr txBox="1"/>
          <p:nvPr>
            <p:ph idx="4294967295" type="subTitle"/>
          </p:nvPr>
        </p:nvSpPr>
        <p:spPr>
          <a:xfrm>
            <a:off x="906837" y="3614275"/>
            <a:ext cx="2094900" cy="1186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Prácticas recomendadas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2" id="167" name="Google Shape;167;p30"/>
          <p:cNvSpPr txBox="1"/>
          <p:nvPr>
            <p:ph idx="4294967295" type="body"/>
          </p:nvPr>
        </p:nvSpPr>
        <p:spPr>
          <a:xfrm>
            <a:off x="3200050" y="3614198"/>
            <a:ext cx="5715900" cy="1186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/>
              <a:t>Deshabilitar cuentas innecesarias y evitar el uso de cuentas de administrador </a:t>
            </a:r>
            <a:r>
              <a:rPr lang="es" sz="1200"/>
              <a:t>para tareas diarias son prácticas recomendadas para mejorar la seguridad.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168" name="Google Shape;168;p30"/>
          <p:cNvSpPr txBox="1"/>
          <p:nvPr>
            <p:ph idx="4294967295" type="title"/>
          </p:nvPr>
        </p:nvSpPr>
        <p:spPr>
          <a:xfrm>
            <a:off x="232500" y="521275"/>
            <a:ext cx="8683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Seguridad de cuentas de usuario</a:t>
            </a:r>
            <a:endParaRPr sz="3000"/>
          </a:p>
        </p:txBody>
      </p:sp>
      <p:sp>
        <p:nvSpPr>
          <p:cNvPr descr="chapter" id="169" name="Google Shape;169;p30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Seguridad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232405" y="130902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63" y="143058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0"/>
          <p:cNvSpPr/>
          <p:nvPr/>
        </p:nvSpPr>
        <p:spPr>
          <a:xfrm>
            <a:off x="232405" y="25096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63" y="26312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30"/>
          <p:cNvSpPr/>
          <p:nvPr/>
        </p:nvSpPr>
        <p:spPr>
          <a:xfrm>
            <a:off x="232405" y="369702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63" y="381858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80" name="Google Shape;180;p31"/>
          <p:cNvSpPr txBox="1"/>
          <p:nvPr>
            <p:ph idx="4294967295" type="subTitle"/>
          </p:nvPr>
        </p:nvSpPr>
        <p:spPr>
          <a:xfrm>
            <a:off x="232426" y="1220500"/>
            <a:ext cx="2847300" cy="168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/>
              <a:t>Buenas prácticas de seguridad</a:t>
            </a:r>
            <a:endParaRPr b="1"/>
          </a:p>
        </p:txBody>
      </p:sp>
      <p:sp>
        <p:nvSpPr>
          <p:cNvPr descr="detail_0" id="181" name="Google Shape;181;p31"/>
          <p:cNvSpPr txBox="1"/>
          <p:nvPr>
            <p:ph idx="4294967295" type="body"/>
          </p:nvPr>
        </p:nvSpPr>
        <p:spPr>
          <a:xfrm>
            <a:off x="3200075" y="1220400"/>
            <a:ext cx="5595300" cy="1684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Usar contraseñas largas (+12 caracteres) con combinaciones de letras, números y símbolos.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No reutilizar contraseñas en múltiples servicios para evitar compromisos.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Implementar bloqueo tras intentos fallidos para prevenir ataques de fuerza bruta.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Usar gestores de contraseñas para almacenar y generar contraseñas seguras.</a:t>
            </a:r>
            <a:endParaRPr sz="1000"/>
          </a:p>
        </p:txBody>
      </p:sp>
      <p:sp>
        <p:nvSpPr>
          <p:cNvPr descr="header_1" id="182" name="Google Shape;182;p31"/>
          <p:cNvSpPr txBox="1"/>
          <p:nvPr>
            <p:ph idx="4294967295" type="subTitle"/>
          </p:nvPr>
        </p:nvSpPr>
        <p:spPr>
          <a:xfrm>
            <a:off x="232400" y="3119751"/>
            <a:ext cx="2847300" cy="168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/>
              <a:t>Herramientas de seguridad</a:t>
            </a:r>
            <a:endParaRPr b="1"/>
          </a:p>
        </p:txBody>
      </p:sp>
      <p:sp>
        <p:nvSpPr>
          <p:cNvPr descr="detail_1" id="183" name="Google Shape;183;p31"/>
          <p:cNvSpPr txBox="1"/>
          <p:nvPr>
            <p:ph idx="4294967295" type="body"/>
          </p:nvPr>
        </p:nvSpPr>
        <p:spPr>
          <a:xfrm>
            <a:off x="3200050" y="3119653"/>
            <a:ext cx="5595300" cy="1684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Windows: Políticas de grupo (gpedit.msc) permiten establecer reglas de contraseñas.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net accounts se usa para definir políticas de contraseñas en la línea de comandos.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Linux: Archivo /etc/shadow almacena las contraseñas de forma segura.</a:t>
            </a:r>
            <a:endParaRPr sz="1000"/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•"/>
            </a:pPr>
            <a:r>
              <a:rPr lang="es" sz="1000"/>
              <a:t>Comandos chage y passwd -x permiten gestionar la expiración de contraseñas.</a:t>
            </a:r>
            <a:endParaRPr sz="1000"/>
          </a:p>
        </p:txBody>
      </p:sp>
      <p:sp>
        <p:nvSpPr>
          <p:cNvPr descr="title" id="184" name="Google Shape;184;p31"/>
          <p:cNvSpPr txBox="1"/>
          <p:nvPr>
            <p:ph idx="4294967295" type="title"/>
          </p:nvPr>
        </p:nvSpPr>
        <p:spPr>
          <a:xfrm>
            <a:off x="232400" y="521275"/>
            <a:ext cx="84504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Seguridad de contraseñas</a:t>
            </a:r>
            <a:endParaRPr sz="3000"/>
          </a:p>
        </p:txBody>
      </p:sp>
      <p:sp>
        <p:nvSpPr>
          <p:cNvPr descr="chapter" id="185" name="Google Shape;185;p31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Seguridad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90" name="Google Shape;190;p32"/>
          <p:cNvSpPr txBox="1"/>
          <p:nvPr>
            <p:ph idx="4294967295" type="subTitle"/>
          </p:nvPr>
        </p:nvSpPr>
        <p:spPr>
          <a:xfrm>
            <a:off x="232400" y="1816550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Definición de perfil de usuario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1" id="191" name="Google Shape;191;p32"/>
          <p:cNvSpPr txBox="1"/>
          <p:nvPr>
            <p:ph idx="4294967295" type="subTitle"/>
          </p:nvPr>
        </p:nvSpPr>
        <p:spPr>
          <a:xfrm>
            <a:off x="3189330" y="1816550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Tipos de perfiles en Windows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2" id="192" name="Google Shape;192;p32"/>
          <p:cNvSpPr txBox="1"/>
          <p:nvPr>
            <p:ph idx="4294967295" type="subTitle"/>
          </p:nvPr>
        </p:nvSpPr>
        <p:spPr>
          <a:xfrm>
            <a:off x="6146242" y="1816550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Gestión en Linux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0" id="193" name="Google Shape;193;p32"/>
          <p:cNvSpPr txBox="1"/>
          <p:nvPr>
            <p:ph idx="4294967295" type="body"/>
          </p:nvPr>
        </p:nvSpPr>
        <p:spPr>
          <a:xfrm>
            <a:off x="232400" y="2368975"/>
            <a:ext cx="2544300" cy="243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Un perfil de usuario es la configuración y los datos personales asociados a una cuenta, que permiten personalizar la experiencia del usuario en el sistema operativo.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detail_1" id="194" name="Google Shape;194;p32"/>
          <p:cNvSpPr txBox="1"/>
          <p:nvPr>
            <p:ph idx="4294967295" type="body"/>
          </p:nvPr>
        </p:nvSpPr>
        <p:spPr>
          <a:xfrm>
            <a:off x="3189325" y="2368975"/>
            <a:ext cx="2544300" cy="243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Windows maneja perfiles locales, móviles y obligatorios, cada uno con características específicas sobre el almacenamiento y la capacidad de personalización.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detail_2" id="195" name="Google Shape;195;p32"/>
          <p:cNvSpPr txBox="1"/>
          <p:nvPr>
            <p:ph idx="4294967295" type="body"/>
          </p:nvPr>
        </p:nvSpPr>
        <p:spPr>
          <a:xfrm>
            <a:off x="6146225" y="2368975"/>
            <a:ext cx="2544300" cy="2431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En Linux, los perfiles se gestionan a través de directorios como /home/usuario/ y /etc/skel/, utilizando comandos como useradd y usermod.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title" id="196" name="Google Shape;196;p32"/>
          <p:cNvSpPr txBox="1"/>
          <p:nvPr>
            <p:ph idx="4294967295" type="title"/>
          </p:nvPr>
        </p:nvSpPr>
        <p:spPr>
          <a:xfrm>
            <a:off x="232400" y="521275"/>
            <a:ext cx="86811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00"/>
              <a:t>Administración de perfiles locales de usuario</a:t>
            </a:r>
            <a:endParaRPr sz="2300"/>
          </a:p>
        </p:txBody>
      </p:sp>
      <p:sp>
        <p:nvSpPr>
          <p:cNvPr descr="chapter" id="197" name="Google Shape;197;p32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Perfiles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25155" y="12469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3" y="13685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32"/>
          <p:cNvSpPr/>
          <p:nvPr/>
        </p:nvSpPr>
        <p:spPr>
          <a:xfrm>
            <a:off x="3185705" y="12469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163" y="13685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2"/>
          <p:cNvSpPr/>
          <p:nvPr/>
        </p:nvSpPr>
        <p:spPr>
          <a:xfrm>
            <a:off x="6146255" y="1246971"/>
            <a:ext cx="464100" cy="44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713" y="1368538"/>
            <a:ext cx="201168" cy="201168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A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08" name="Google Shape;208;p33"/>
          <p:cNvSpPr txBox="1"/>
          <p:nvPr>
            <p:ph idx="4294967295" type="title"/>
          </p:nvPr>
        </p:nvSpPr>
        <p:spPr>
          <a:xfrm>
            <a:off x="232400" y="521275"/>
            <a:ext cx="4105200" cy="4159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Conclusión</a:t>
            </a:r>
            <a:endParaRPr sz="3000"/>
          </a:p>
        </p:txBody>
      </p:sp>
      <p:sp>
        <p:nvSpPr>
          <p:cNvPr descr="detail" id="209" name="Google Shape;209;p33"/>
          <p:cNvSpPr txBox="1"/>
          <p:nvPr>
            <p:ph idx="4294967295" type="body"/>
          </p:nvPr>
        </p:nvSpPr>
        <p:spPr>
          <a:xfrm>
            <a:off x="4795000" y="521275"/>
            <a:ext cx="4105200" cy="42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administración de usuarios y grupos es fundamental para asegurar el control de acceso y la protección de los recursos del sistema. 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800"/>
              <a:t>Implementar buenas prácticas de seguridad, como la gestión efectiva de cuentas y el uso de contraseñas robustas, es esencial para prevenir accesos no autorizados y proteger datos sensibles.</a:t>
            </a:r>
            <a:endParaRPr sz="1800"/>
          </a:p>
        </p:txBody>
      </p:sp>
      <p:sp>
        <p:nvSpPr>
          <p:cNvPr descr="chapter" id="210" name="Google Shape;210;p33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rPr>
              <a:t>Resumen</a:t>
            </a:r>
            <a:endParaRPr sz="1000">
              <a:solidFill>
                <a:schemeClr val="lt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rbert">
  <a:themeElements>
    <a:clrScheme name="Custom">
      <a:dk1>
        <a:srgbClr val="FFFFFF"/>
      </a:dk1>
      <a:lt1>
        <a:srgbClr val="000000"/>
      </a:lt1>
      <a:dk2>
        <a:srgbClr val="DDEEDB"/>
      </a:dk2>
      <a:lt2>
        <a:srgbClr val="275B24"/>
      </a:lt2>
      <a:accent1>
        <a:srgbClr val="E0BCED"/>
      </a:accent1>
      <a:accent2>
        <a:srgbClr val="B0DCDD"/>
      </a:accent2>
      <a:accent3>
        <a:srgbClr val="CBB916"/>
      </a:accent3>
      <a:accent4>
        <a:srgbClr val="003EB2"/>
      </a:accent4>
      <a:accent5>
        <a:srgbClr val="DC320B"/>
      </a:accent5>
      <a:accent6>
        <a:srgbClr val="8E2CB1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