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3" r:id="rId2"/>
    <p:sldId id="363" r:id="rId3"/>
    <p:sldId id="444" r:id="rId4"/>
    <p:sldId id="453" r:id="rId5"/>
    <p:sldId id="445" r:id="rId6"/>
    <p:sldId id="454" r:id="rId7"/>
    <p:sldId id="455" r:id="rId8"/>
    <p:sldId id="456" r:id="rId9"/>
    <p:sldId id="457" r:id="rId10"/>
    <p:sldId id="458" r:id="rId11"/>
    <p:sldId id="459" r:id="rId12"/>
  </p:sldIdLst>
  <p:sldSz cx="12192000" cy="6858000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7D7D7D"/>
        </a:solidFill>
        <a:latin typeface="Microsoft Sans Serif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8ED54AF-1246-4DC9-9466-4252D5B96501}">
          <p14:sldIdLst>
            <p14:sldId id="443"/>
            <p14:sldId id="363"/>
            <p14:sldId id="444"/>
            <p14:sldId id="453"/>
            <p14:sldId id="445"/>
            <p14:sldId id="454"/>
            <p14:sldId id="455"/>
            <p14:sldId id="456"/>
            <p14:sldId id="457"/>
            <p14:sldId id="458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Robles Rodríguez" initials="PRR" lastIdx="48" clrIdx="0">
    <p:extLst>
      <p:ext uri="{19B8F6BF-5375-455C-9EA6-DF929625EA0E}">
        <p15:presenceInfo xmlns:p15="http://schemas.microsoft.com/office/powerpoint/2012/main" userId="S-1-5-21-3933431942-1612678166-4053330288-1315" providerId="AD"/>
      </p:ext>
    </p:extLst>
  </p:cmAuthor>
  <p:cmAuthor id="2" name="Jesus Megal" initials="JM" lastIdx="4" clrIdx="1">
    <p:extLst>
      <p:ext uri="{19B8F6BF-5375-455C-9EA6-DF929625EA0E}">
        <p15:presenceInfo xmlns:p15="http://schemas.microsoft.com/office/powerpoint/2012/main" userId="1fd85951c4775c92" providerId="Windows Live"/>
      </p:ext>
    </p:extLst>
  </p:cmAuthor>
  <p:cmAuthor id="3" name="María Hidalgo Lorenzo" initials="MHL" lastIdx="6" clrIdx="2">
    <p:extLst>
      <p:ext uri="{19B8F6BF-5375-455C-9EA6-DF929625EA0E}">
        <p15:presenceInfo xmlns:p15="http://schemas.microsoft.com/office/powerpoint/2012/main" userId="S-1-5-21-3933431942-1612678166-4053330288-137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0C"/>
    <a:srgbClr val="8EB4E3"/>
    <a:srgbClr val="7E9427"/>
    <a:srgbClr val="B9D536"/>
    <a:srgbClr val="B6D83C"/>
    <a:srgbClr val="ACD83D"/>
    <a:srgbClr val="A2D13A"/>
    <a:srgbClr val="C4FA00"/>
    <a:srgbClr val="F3FFC5"/>
    <a:srgbClr val="D8F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20" autoAdjust="0"/>
  </p:normalViewPr>
  <p:slideViewPr>
    <p:cSldViewPr>
      <p:cViewPr>
        <p:scale>
          <a:sx n="75" d="100"/>
          <a:sy n="75" d="100"/>
        </p:scale>
        <p:origin x="348" y="-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78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44" cy="49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t" anchorCtr="0" compatLnSpc="1">
            <a:prstTxWarp prst="textNoShape">
              <a:avLst/>
            </a:prstTxWarp>
          </a:bodyPr>
          <a:lstStyle>
            <a:lvl1pPr defTabSz="925126">
              <a:defRPr sz="15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>
              <a:latin typeface="Outfit" pitchFamily="2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29" y="0"/>
            <a:ext cx="2944644" cy="49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t" anchorCtr="0" compatLnSpc="1">
            <a:prstTxWarp prst="textNoShape">
              <a:avLst/>
            </a:prstTxWarp>
          </a:bodyPr>
          <a:lstStyle>
            <a:lvl1pPr algn="r" defTabSz="925126">
              <a:defRPr sz="15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>
              <a:latin typeface="Outfit" pitchFamily="2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82"/>
            <a:ext cx="294464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b" anchorCtr="0" compatLnSpc="1">
            <a:prstTxWarp prst="textNoShape">
              <a:avLst/>
            </a:prstTxWarp>
          </a:bodyPr>
          <a:lstStyle>
            <a:lvl1pPr defTabSz="925126">
              <a:defRPr sz="15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>
              <a:latin typeface="Outfit" pitchFamily="2" charset="0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29" y="9429982"/>
            <a:ext cx="294464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b" anchorCtr="0" compatLnSpc="1">
            <a:prstTxWarp prst="textNoShape">
              <a:avLst/>
            </a:prstTxWarp>
          </a:bodyPr>
          <a:lstStyle>
            <a:lvl1pPr algn="r" defTabSz="925126">
              <a:defRPr sz="15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2B24916-5D8D-41AC-9FDC-289379F1F054}" type="slidenum">
              <a:rPr lang="es-ES">
                <a:latin typeface="Outfit" pitchFamily="2" charset="0"/>
              </a:rPr>
              <a:pPr>
                <a:defRPr/>
              </a:pPr>
              <a:t>‹Nº›</a:t>
            </a:fld>
            <a:endParaRPr lang="es-ES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2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44" cy="49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t" anchorCtr="0" compatLnSpc="1">
            <a:prstTxWarp prst="textNoShape">
              <a:avLst/>
            </a:prstTxWarp>
          </a:bodyPr>
          <a:lstStyle>
            <a:lvl1pPr defTabSz="925126">
              <a:defRPr sz="1500">
                <a:solidFill>
                  <a:schemeClr val="tx1"/>
                </a:solidFill>
                <a:latin typeface="Outfit" pitchFamily="2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29" y="0"/>
            <a:ext cx="2944644" cy="49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t" anchorCtr="0" compatLnSpc="1">
            <a:prstTxWarp prst="textNoShape">
              <a:avLst/>
            </a:prstTxWarp>
          </a:bodyPr>
          <a:lstStyle>
            <a:lvl1pPr algn="r" defTabSz="925126">
              <a:defRPr sz="1500">
                <a:solidFill>
                  <a:schemeClr val="tx1"/>
                </a:solidFill>
                <a:latin typeface="Outfit" pitchFamily="2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7713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5" y="4715789"/>
            <a:ext cx="5439101" cy="446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82"/>
            <a:ext cx="294464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b" anchorCtr="0" compatLnSpc="1">
            <a:prstTxWarp prst="textNoShape">
              <a:avLst/>
            </a:prstTxWarp>
          </a:bodyPr>
          <a:lstStyle>
            <a:lvl1pPr defTabSz="925126">
              <a:defRPr sz="1500">
                <a:solidFill>
                  <a:schemeClr val="tx1"/>
                </a:solidFill>
                <a:latin typeface="Outfit" pitchFamily="2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29" y="9429982"/>
            <a:ext cx="294464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9" rIns="92416" bIns="46209" numCol="1" anchor="b" anchorCtr="0" compatLnSpc="1">
            <a:prstTxWarp prst="textNoShape">
              <a:avLst/>
            </a:prstTxWarp>
          </a:bodyPr>
          <a:lstStyle>
            <a:lvl1pPr algn="r" defTabSz="925126">
              <a:defRPr sz="1500">
                <a:solidFill>
                  <a:schemeClr val="tx1"/>
                </a:solidFill>
                <a:latin typeface="Outfit" pitchFamily="2" charset="0"/>
              </a:defRPr>
            </a:lvl1pPr>
          </a:lstStyle>
          <a:p>
            <a:pPr>
              <a:defRPr/>
            </a:pPr>
            <a:fld id="{A3E8D927-A241-4A77-ADCB-3F50AE7CD3E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020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utfit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utfit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utfit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utfit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utfi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D927-A241-4A77-ADCB-3F50AE7CD3EE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32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7713"/>
            <a:ext cx="6615113" cy="3721100"/>
          </a:xfrm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4213"/>
            <a:fld id="{C82D1B97-9582-42E7-B11F-433B32CAABB4}" type="slidenum">
              <a:rPr lang="es-ES" smtClean="0"/>
              <a:pPr defTabSz="924213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483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573051"/>
            <a:ext cx="103632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3435" y="950448"/>
            <a:ext cx="103532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7488" y="1251841"/>
            <a:ext cx="10369152" cy="33855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3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1307" y="1574562"/>
            <a:ext cx="11489387" cy="455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4" name="Rectángulo 13"/>
          <p:cNvSpPr/>
          <p:nvPr userDrawn="1"/>
        </p:nvSpPr>
        <p:spPr bwMode="auto">
          <a:xfrm>
            <a:off x="1010" y="6619723"/>
            <a:ext cx="12192000" cy="238277"/>
          </a:xfrm>
          <a:prstGeom prst="rect">
            <a:avLst/>
          </a:prstGeom>
          <a:solidFill>
            <a:srgbClr val="ACD83D"/>
          </a:solidFill>
          <a:ln w="9525" cap="flat" cmpd="sng" algn="ctr">
            <a:solidFill>
              <a:srgbClr val="B6D8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800" kern="0" dirty="0">
                <a:solidFill>
                  <a:schemeClr val="bg1"/>
                </a:solidFill>
                <a:latin typeface="Outfit"/>
              </a:rPr>
              <a:t>Implantación Sistemas Informáticos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9936427" y="6643688"/>
            <a:ext cx="21122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800" kern="0" dirty="0">
                <a:solidFill>
                  <a:schemeClr val="bg1"/>
                </a:solidFill>
                <a:latin typeface="Outfit" pitchFamily="2" charset="0"/>
                <a:ea typeface="+mj-ea"/>
                <a:cs typeface="+mj-cs"/>
              </a:rPr>
              <a:t>Página </a:t>
            </a:r>
            <a:fld id="{F3ABECE4-B690-4310-AFDB-692DA402E3D3}" type="slidenum">
              <a:rPr lang="es-ES" sz="800" kern="0" smtClean="0">
                <a:solidFill>
                  <a:schemeClr val="bg1"/>
                </a:solidFill>
                <a:latin typeface="Outfit" pitchFamily="2" charset="0"/>
                <a:ea typeface="+mj-ea"/>
                <a:cs typeface="+mj-cs"/>
              </a:rPr>
              <a:pPr algn="r">
                <a:defRPr/>
              </a:pPr>
              <a:t>‹Nº›</a:t>
            </a:fld>
            <a:endParaRPr lang="es-ES" sz="800" kern="0" dirty="0">
              <a:solidFill>
                <a:schemeClr val="bg1"/>
              </a:solidFill>
              <a:latin typeface="Outfit" pitchFamily="2" charset="0"/>
              <a:ea typeface="+mj-ea"/>
              <a:cs typeface="+mj-cs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60E0CF1-B21A-4E1A-BB68-C71A1A38FD4D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199456" y="1376440"/>
            <a:ext cx="10440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9" y="908720"/>
            <a:ext cx="6432715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AD9A13B-45B9-4C0B-A53A-5DA09F74F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1"/>
          <a:stretch/>
        </p:blipFill>
        <p:spPr>
          <a:xfrm rot="10800000" flipV="1">
            <a:off x="9480373" y="0"/>
            <a:ext cx="2711069" cy="79059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9356AF7-F0D0-4CF9-A7E6-01C273B2C631}"/>
              </a:ext>
            </a:extLst>
          </p:cNvPr>
          <p:cNvSpPr txBox="1"/>
          <p:nvPr userDrawn="1"/>
        </p:nvSpPr>
        <p:spPr>
          <a:xfrm>
            <a:off x="431371" y="121550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>
                <a:solidFill>
                  <a:srgbClr val="B9D536"/>
                </a:solidFill>
                <a:latin typeface="Outfit" pitchFamily="2" charset="0"/>
              </a:rPr>
              <a:t>::</a:t>
            </a:r>
            <a:endParaRPr lang="en-US" sz="800" b="1" dirty="0">
              <a:solidFill>
                <a:srgbClr val="B9D536"/>
              </a:solidFill>
              <a:latin typeface="Outfit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511761-85C3-41AE-948D-702890956171}"/>
              </a:ext>
            </a:extLst>
          </p:cNvPr>
          <p:cNvSpPr txBox="1"/>
          <p:nvPr userDrawn="1"/>
        </p:nvSpPr>
        <p:spPr>
          <a:xfrm>
            <a:off x="827304" y="121550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>
                <a:solidFill>
                  <a:srgbClr val="B9D536"/>
                </a:solidFill>
                <a:latin typeface="Outfit" pitchFamily="2" charset="0"/>
              </a:rPr>
              <a:t>::</a:t>
            </a:r>
            <a:endParaRPr lang="en-US" sz="800" b="1" dirty="0">
              <a:solidFill>
                <a:srgbClr val="B9D536"/>
              </a:solidFill>
              <a:latin typeface="Outfi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Outfit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24B2D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Outfit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Outfit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Outfit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Outfit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Outfit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CA2F858-0D2B-46FF-94DC-0A23CF610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1"/>
          <a:stretch/>
        </p:blipFill>
        <p:spPr>
          <a:xfrm rot="10800000" flipH="1" flipV="1">
            <a:off x="-96688" y="3750822"/>
            <a:ext cx="10418914" cy="2537005"/>
          </a:xfrm>
          <a:prstGeom prst="rect">
            <a:avLst/>
          </a:prstGeom>
        </p:spPr>
      </p:pic>
      <p:sp>
        <p:nvSpPr>
          <p:cNvPr id="17" name="10 Rectángulo"/>
          <p:cNvSpPr/>
          <p:nvPr/>
        </p:nvSpPr>
        <p:spPr>
          <a:xfrm>
            <a:off x="7104112" y="4365104"/>
            <a:ext cx="172819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000" kern="0" dirty="0">
                <a:solidFill>
                  <a:schemeClr val="tx1"/>
                </a:solidFill>
                <a:latin typeface="Outfit" pitchFamily="2" charset="0"/>
                <a:ea typeface="+mj-ea"/>
                <a:cs typeface="Segoe UI Semilight" panose="020B0402040204020203" pitchFamily="34" charset="0"/>
              </a:rPr>
              <a:t>1 De Abril de 2025</a:t>
            </a:r>
            <a:endParaRPr lang="es-ES" sz="1000" dirty="0">
              <a:solidFill>
                <a:schemeClr val="tx1"/>
              </a:solidFill>
              <a:latin typeface="Outfit" pitchFamily="2" charset="0"/>
              <a:cs typeface="Segoe UI Semilight" panose="020B0402040204020203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905FC9-7E31-46D1-9B86-402954FA2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513" y="2708920"/>
            <a:ext cx="377251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Outfit"/>
              </a:rPr>
              <a:t>ENTORNOS VIRTUALES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5134432-4255-4E45-8CB4-DBD9725B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332656"/>
            <a:ext cx="8856984" cy="173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s-ES" sz="2800" b="1" dirty="0">
                <a:solidFill>
                  <a:schemeClr val="tx1"/>
                </a:solidFill>
                <a:latin typeface="Outfit"/>
              </a:rPr>
              <a:t>IMPLANTACIÓN DE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34151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199456" y="152445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Conseguido¡¡¡¡¡¡¡¡¡¡¡¡¡¡¡¡¡¡¡¡¡¡¡¡¡¡¡¡¡¡¡¡¡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C4FD5B-1D25-4456-AF3D-D58F20EC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014770"/>
            <a:ext cx="6168182" cy="41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199456" y="152445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URL de interés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85B84E-93D5-4213-8A48-8B280B6D4EAB}"/>
              </a:ext>
            </a:extLst>
          </p:cNvPr>
          <p:cNvSpPr txBox="1"/>
          <p:nvPr/>
        </p:nvSpPr>
        <p:spPr>
          <a:xfrm>
            <a:off x="1177752" y="2168570"/>
            <a:ext cx="851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https://blog.ragasys.es/instalacion-ms-windows-server-2016-administrador-del-servidor</a:t>
            </a:r>
          </a:p>
        </p:txBody>
      </p:sp>
    </p:spTree>
    <p:extLst>
      <p:ext uri="{BB962C8B-B14F-4D97-AF65-F5344CB8AC3E}">
        <p14:creationId xmlns:p14="http://schemas.microsoft.com/office/powerpoint/2010/main" val="202012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26923" y="1031069"/>
            <a:ext cx="2880320" cy="338554"/>
          </a:xfrm>
        </p:spPr>
        <p:txBody>
          <a:bodyPr/>
          <a:lstStyle/>
          <a:p>
            <a:r>
              <a:rPr lang="es-ES" dirty="0">
                <a:solidFill>
                  <a:srgbClr val="B9D536"/>
                </a:solidFill>
              </a:rPr>
              <a:t>Índice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DD0176B1-8952-489B-8D67-B71B7BAC0106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I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C7393A-3D5B-4E2D-8AC1-DCE66CE66E62}"/>
              </a:ext>
            </a:extLst>
          </p:cNvPr>
          <p:cNvSpPr txBox="1"/>
          <p:nvPr/>
        </p:nvSpPr>
        <p:spPr>
          <a:xfrm>
            <a:off x="1631504" y="1916832"/>
            <a:ext cx="6840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latin typeface="Outfit" pitchFamily="2" charset="0"/>
              </a:rPr>
              <a:t>¿Qué es un entorno virtual? </a:t>
            </a:r>
          </a:p>
          <a:p>
            <a:pPr marL="228600" indent="-228600">
              <a:buFont typeface="+mj-lt"/>
              <a:buAutoNum type="arabicPeriod"/>
            </a:pPr>
            <a:endParaRPr lang="es-ES" sz="2000" dirty="0">
              <a:solidFill>
                <a:schemeClr val="tx2"/>
              </a:solidFill>
              <a:latin typeface="Outfit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latin typeface="Outfit" pitchFamily="2" charset="0"/>
              </a:rPr>
              <a:t>¿Diferentes entornos virtuales?</a:t>
            </a:r>
          </a:p>
          <a:p>
            <a:pPr marL="228600" indent="-228600">
              <a:buFont typeface="+mj-lt"/>
              <a:buAutoNum type="arabicPeriod"/>
            </a:pPr>
            <a:endParaRPr lang="es-ES" sz="2000" dirty="0">
              <a:solidFill>
                <a:schemeClr val="tx2"/>
              </a:solidFill>
              <a:latin typeface="Outfit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latin typeface="Outfit" pitchFamily="2" charset="0"/>
              </a:rPr>
              <a:t>Creación de </a:t>
            </a:r>
            <a:r>
              <a:rPr lang="es-ES" sz="2000" dirty="0" err="1">
                <a:solidFill>
                  <a:schemeClr val="tx2"/>
                </a:solidFill>
                <a:latin typeface="Outfit" pitchFamily="2" charset="0"/>
              </a:rPr>
              <a:t>Mv</a:t>
            </a:r>
            <a:r>
              <a:rPr lang="es-ES" sz="2000" dirty="0">
                <a:solidFill>
                  <a:schemeClr val="tx2"/>
                </a:solidFill>
                <a:latin typeface="Outfit" pitchFamily="2" charset="0"/>
              </a:rPr>
              <a:t> con Virtual box</a:t>
            </a:r>
          </a:p>
          <a:p>
            <a:pPr marL="228600" indent="-228600">
              <a:buFont typeface="+mj-lt"/>
              <a:buAutoNum type="arabicPeriod"/>
            </a:pPr>
            <a:endParaRPr lang="es-ES" sz="2000" dirty="0">
              <a:solidFill>
                <a:schemeClr val="tx2"/>
              </a:solidFill>
              <a:latin typeface="Outfit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  <a:p>
            <a:pPr marL="228600" indent="-2286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9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2608B5E-47C5-4E12-A53A-B6E2F55F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983393"/>
            <a:ext cx="3384376" cy="400110"/>
          </a:xfrm>
        </p:spPr>
        <p:txBody>
          <a:bodyPr/>
          <a:lstStyle/>
          <a:p>
            <a:r>
              <a:rPr lang="es-ES" sz="2000" dirty="0">
                <a:solidFill>
                  <a:srgbClr val="B9D536"/>
                </a:solidFill>
              </a:rPr>
              <a:t>¿Qué es un entorno virtual?</a:t>
            </a:r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1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8A5A59-2E14-4EB5-AFC8-F9C4256FBBE1}"/>
              </a:ext>
            </a:extLst>
          </p:cNvPr>
          <p:cNvSpPr txBox="1"/>
          <p:nvPr/>
        </p:nvSpPr>
        <p:spPr>
          <a:xfrm>
            <a:off x="1271464" y="1807051"/>
            <a:ext cx="9865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2538" algn="l"/>
              </a:tabLst>
            </a:pPr>
            <a:r>
              <a:rPr lang="es-ES" sz="1600" dirty="0">
                <a:solidFill>
                  <a:schemeClr val="tx1"/>
                </a:solidFill>
              </a:rPr>
              <a:t>DEFINICION</a:t>
            </a:r>
            <a:r>
              <a:rPr lang="es-ES" sz="1600" dirty="0">
                <a:solidFill>
                  <a:schemeClr val="tx1"/>
                </a:solidFill>
                <a:latin typeface="Outfit" pitchFamily="2" charset="0"/>
              </a:rPr>
              <a:t>: Proceso que ocupa un software básicamente para imitar características o recursos de un hardware y de esta manera crear un sistema informático emulado o virtual, logrando así eliminar la necesidad de adquirir otro hardware para levantar un servicio, mejorando la </a:t>
            </a:r>
            <a:r>
              <a:rPr lang="es-ES" sz="1600" b="1" dirty="0">
                <a:solidFill>
                  <a:schemeClr val="tx1"/>
                </a:solidFill>
                <a:latin typeface="Outfit" pitchFamily="2" charset="0"/>
              </a:rPr>
              <a:t>agilidad, escalabilidad y flexibilidad</a:t>
            </a:r>
            <a:r>
              <a:rPr lang="es-ES" sz="1600" dirty="0">
                <a:solidFill>
                  <a:schemeClr val="tx1"/>
                </a:solidFill>
                <a:latin typeface="Outfit" pitchFamily="2" charset="0"/>
              </a:rPr>
              <a:t> de nuestra infraestructura de tecnologías de la información.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A24676-1376-4B3F-958C-1B7640816DBB}"/>
              </a:ext>
            </a:extLst>
          </p:cNvPr>
          <p:cNvSpPr/>
          <p:nvPr/>
        </p:nvSpPr>
        <p:spPr>
          <a:xfrm>
            <a:off x="780140" y="3060556"/>
            <a:ext cx="55446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Outfit" pitchFamily="2" charset="0"/>
                <a:ea typeface="Times New Roman" panose="02020603050405020304" pitchFamily="18" charset="0"/>
              </a:rPr>
              <a:t>Ventajas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Reducción de Costes de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Reducción de costes energéticos (refrigeración, 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Permite determinar el comportamiento de diferentes software antes de ponerlos en producción.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Creamos entornos aislados aumentando la seguridad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Menores tiempo de ejecución (cambiamos los recursos de los diferentes entornos virtuales en tiempos mínimos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>
              <a:latin typeface="Outfit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4ED743-B5D1-4295-8989-ABD3140DECF5}"/>
              </a:ext>
            </a:extLst>
          </p:cNvPr>
          <p:cNvSpPr/>
          <p:nvPr/>
        </p:nvSpPr>
        <p:spPr>
          <a:xfrm>
            <a:off x="6324756" y="3065791"/>
            <a:ext cx="55446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Outfit" pitchFamily="2" charset="0"/>
                <a:ea typeface="Times New Roman" panose="02020603050405020304" pitchFamily="18" charset="0"/>
              </a:rPr>
              <a:t>Inconvenientes</a:t>
            </a:r>
          </a:p>
          <a:p>
            <a:endParaRPr lang="es-ES" sz="1600" dirty="0">
              <a:solidFill>
                <a:srgbClr val="000000"/>
              </a:solidFill>
              <a:latin typeface="Outfit" pitchFamily="2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Problemas de rendimientos por mala estimación de recursos físicos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Lentitud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Inconsistencia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Falta de eficiencia respecto a una maquina física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Outfit" pitchFamily="2" charset="0"/>
              </a:rPr>
              <a:t>Punto único de fallo</a:t>
            </a:r>
          </a:p>
        </p:txBody>
      </p:sp>
    </p:spTree>
    <p:extLst>
      <p:ext uri="{BB962C8B-B14F-4D97-AF65-F5344CB8AC3E}">
        <p14:creationId xmlns:p14="http://schemas.microsoft.com/office/powerpoint/2010/main" val="4114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2608B5E-47C5-4E12-A53A-B6E2F55F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908720"/>
            <a:ext cx="4320480" cy="400110"/>
          </a:xfrm>
        </p:spPr>
        <p:txBody>
          <a:bodyPr/>
          <a:lstStyle/>
          <a:p>
            <a:r>
              <a:rPr lang="es-ES" sz="2000" kern="1200" dirty="0">
                <a:solidFill>
                  <a:srgbClr val="B9D536"/>
                </a:solidFill>
                <a:cs typeface="+mn-cs"/>
              </a:rPr>
              <a:t>Diferentes entornos virtuales</a:t>
            </a:r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2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A24676-1376-4B3F-958C-1B7640816DBB}"/>
              </a:ext>
            </a:extLst>
          </p:cNvPr>
          <p:cNvSpPr/>
          <p:nvPr/>
        </p:nvSpPr>
        <p:spPr>
          <a:xfrm>
            <a:off x="1127448" y="1830772"/>
            <a:ext cx="85868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2288" indent="-1792288"/>
            <a:r>
              <a:rPr lang="es-ES" sz="1600" dirty="0">
                <a:solidFill>
                  <a:srgbClr val="000000"/>
                </a:solidFill>
                <a:latin typeface="Outfit" pitchFamily="2" charset="0"/>
                <a:ea typeface="Times New Roman" panose="02020603050405020304" pitchFamily="18" charset="0"/>
              </a:rPr>
              <a:t>Hipervisores Tipo 1: Software que instalamos directamente sobre el hardware de la maquina física</a:t>
            </a:r>
          </a:p>
          <a:p>
            <a:pPr marL="1792288" indent="-1792288"/>
            <a:endParaRPr lang="es-ES" sz="1600" dirty="0">
              <a:solidFill>
                <a:schemeClr val="tx1"/>
              </a:solidFill>
              <a:latin typeface="Outfit" pitchFamily="2" charset="0"/>
              <a:ea typeface="Times New Roman" panose="02020603050405020304" pitchFamily="18" charset="0"/>
            </a:endParaRPr>
          </a:p>
          <a:p>
            <a:pPr marL="1792288" indent="-1792288"/>
            <a:r>
              <a:rPr lang="es-ES" sz="1600" dirty="0">
                <a:solidFill>
                  <a:schemeClr val="tx1"/>
                </a:solidFill>
                <a:latin typeface="Outfit" pitchFamily="2" charset="0"/>
                <a:ea typeface="Times New Roman" panose="02020603050405020304" pitchFamily="18" charset="0"/>
              </a:rPr>
              <a:t>Hipervisores Tipo 2: S</a:t>
            </a:r>
            <a:r>
              <a:rPr lang="es-ES" sz="1600" dirty="0">
                <a:solidFill>
                  <a:schemeClr val="tx1"/>
                </a:solidFill>
                <a:latin typeface="Outfit" pitchFamily="2" charset="0"/>
              </a:rPr>
              <a:t>oftware que se debe instalar sobre un sistema </a:t>
            </a:r>
            <a:r>
              <a:rPr lang="es-ES" sz="1600" dirty="0" err="1">
                <a:solidFill>
                  <a:schemeClr val="tx1"/>
                </a:solidFill>
                <a:latin typeface="Outfit" pitchFamily="2" charset="0"/>
              </a:rPr>
              <a:t>operativo,programa</a:t>
            </a:r>
            <a:r>
              <a:rPr lang="es-ES" sz="1600" dirty="0">
                <a:solidFill>
                  <a:schemeClr val="tx1"/>
                </a:solidFill>
                <a:latin typeface="Outfit" pitchFamily="2" charset="0"/>
              </a:rPr>
              <a:t> cualquiera para poder correrlo sobre un Windows , Linux o IOS por ejemplo VirtualBox VMware….. </a:t>
            </a:r>
          </a:p>
          <a:p>
            <a:pPr marL="1792288" indent="-1792288"/>
            <a:endParaRPr lang="es-ES" sz="1600" dirty="0">
              <a:solidFill>
                <a:schemeClr val="tx1"/>
              </a:solidFill>
              <a:latin typeface="Outfit" pitchFamily="2" charset="0"/>
            </a:endParaRPr>
          </a:p>
          <a:p>
            <a:pPr marL="1792288" indent="-1792288"/>
            <a:r>
              <a:rPr lang="es-ES" sz="1600" dirty="0">
                <a:solidFill>
                  <a:schemeClr val="tx1"/>
                </a:solidFill>
                <a:latin typeface="Outfit" pitchFamily="2" charset="0"/>
                <a:ea typeface="Times New Roman" panose="02020603050405020304" pitchFamily="18" charset="0"/>
              </a:rPr>
              <a:t>Virtualización de recursos de Hardware: Virtualización de sistemas de almacenamiento, ejemplo mas extendido RAID (agrupación de diferentes DD según las necesidades en un mismo entorno) </a:t>
            </a:r>
          </a:p>
          <a:p>
            <a:pPr marL="1792288" indent="-1792288"/>
            <a:endParaRPr lang="es-ES" sz="1600" dirty="0">
              <a:solidFill>
                <a:schemeClr val="tx1"/>
              </a:solidFill>
              <a:latin typeface="Outfit" pitchFamily="2" charset="0"/>
              <a:ea typeface="Times New Roman" panose="02020603050405020304" pitchFamily="18" charset="0"/>
            </a:endParaRPr>
          </a:p>
          <a:p>
            <a:pPr marL="1792288" indent="-1792288"/>
            <a:r>
              <a:rPr lang="es-ES" sz="1600" dirty="0">
                <a:solidFill>
                  <a:schemeClr val="tx1"/>
                </a:solidFill>
                <a:latin typeface="Outfit" pitchFamily="2" charset="0"/>
                <a:ea typeface="Times New Roman" panose="02020603050405020304" pitchFamily="18" charset="0"/>
              </a:rPr>
              <a:t>Virtualización de Redes Configuraciones especiales que permiten crear túneles de comunicación por ejemplo VLAN, VPN</a:t>
            </a:r>
          </a:p>
          <a:p>
            <a:pPr marL="1792288" indent="-1792288"/>
            <a:endParaRPr lang="es-ES" sz="1600" dirty="0">
              <a:solidFill>
                <a:srgbClr val="000000"/>
              </a:solidFill>
              <a:latin typeface="Outfit" pitchFamily="2" charset="0"/>
              <a:ea typeface="Times New Roman" panose="02020603050405020304" pitchFamily="18" charset="0"/>
            </a:endParaRPr>
          </a:p>
          <a:p>
            <a:pPr marL="1792288" indent="-1792288"/>
            <a:endParaRPr lang="es-ES" sz="1600" dirty="0">
              <a:solidFill>
                <a:srgbClr val="000000"/>
              </a:solidFill>
              <a:latin typeface="Outfit" pitchFamily="2" charset="0"/>
              <a:ea typeface="Times New Roman" panose="02020603050405020304" pitchFamily="18" charset="0"/>
            </a:endParaRPr>
          </a:p>
          <a:p>
            <a:pPr marL="1792288" indent="-1792288"/>
            <a:endParaRPr lang="es-ES" sz="1600" dirty="0">
              <a:solidFill>
                <a:srgbClr val="000000"/>
              </a:solidFill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6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23E015D-8EE8-4E6D-B8C7-3C5AA6A1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6" y="2298765"/>
            <a:ext cx="8184232" cy="41152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271464" y="148478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Rellenamos los datos correspondientes: Nombre, seleccionamos Imagen ISO</a:t>
            </a:r>
          </a:p>
          <a:p>
            <a:endParaRPr lang="es-ES" sz="1600" dirty="0">
              <a:latin typeface="Outfit" pitchFamily="2" charset="0"/>
            </a:endParaRPr>
          </a:p>
          <a:p>
            <a:r>
              <a:rPr lang="es-ES" sz="1600" dirty="0">
                <a:solidFill>
                  <a:srgbClr val="FF0000"/>
                </a:solidFill>
                <a:latin typeface="Outfit" pitchFamily="2" charset="0"/>
              </a:rPr>
              <a:t>IMPORTANTE: SELCIONAMOS LA CASILLA OMITIR INSTALACION DESATENDIDA</a:t>
            </a:r>
          </a:p>
        </p:txBody>
      </p:sp>
    </p:spTree>
    <p:extLst>
      <p:ext uri="{BB962C8B-B14F-4D97-AF65-F5344CB8AC3E}">
        <p14:creationId xmlns:p14="http://schemas.microsoft.com/office/powerpoint/2010/main" val="426653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271464" y="148478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En este paso debemos seleccionar Standard </a:t>
            </a:r>
            <a:r>
              <a:rPr lang="es-ES" sz="1600" dirty="0" err="1">
                <a:latin typeface="Outfit" pitchFamily="2" charset="0"/>
              </a:rPr>
              <a:t>Evaluation</a:t>
            </a:r>
            <a:r>
              <a:rPr lang="es-ES" sz="1600" dirty="0">
                <a:latin typeface="Outfit" pitchFamily="2" charset="0"/>
              </a:rPr>
              <a:t> (Experiencia de escritorio 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EA29F1-C7FA-4BD2-B408-345DDCA4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944674"/>
            <a:ext cx="5760640" cy="43403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BA0999-0A53-43B7-AFB6-8146727B69A4}"/>
              </a:ext>
            </a:extLst>
          </p:cNvPr>
          <p:cNvSpPr txBox="1"/>
          <p:nvPr/>
        </p:nvSpPr>
        <p:spPr>
          <a:xfrm>
            <a:off x="7320136" y="2924944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La principal diferencia entre Windows Server Standard y Windows Server </a:t>
            </a:r>
            <a:r>
              <a:rPr lang="es-ES" sz="1600" dirty="0" err="1">
                <a:latin typeface="Outfit" pitchFamily="2" charset="0"/>
              </a:rPr>
              <a:t>Datacenter</a:t>
            </a:r>
            <a:r>
              <a:rPr lang="es-ES" sz="1600" dirty="0">
                <a:latin typeface="Outfit" pitchFamily="2" charset="0"/>
              </a:rPr>
              <a:t> es el número de máquinas virtuales que se pueden crear. </a:t>
            </a:r>
          </a:p>
          <a:p>
            <a:r>
              <a:rPr lang="es-ES" sz="1600" dirty="0">
                <a:latin typeface="Outfit" pitchFamily="2" charset="0"/>
              </a:rPr>
              <a:t>La versión Standard permite dos máquinas virtuales, mientras que la versión </a:t>
            </a:r>
            <a:r>
              <a:rPr lang="es-ES" sz="1600" dirty="0" err="1">
                <a:latin typeface="Outfit" pitchFamily="2" charset="0"/>
              </a:rPr>
              <a:t>Datacenter</a:t>
            </a:r>
            <a:r>
              <a:rPr lang="es-ES" sz="1600" dirty="0">
                <a:latin typeface="Outfit" pitchFamily="2" charset="0"/>
              </a:rPr>
              <a:t> permite un número ilimitado</a:t>
            </a:r>
          </a:p>
        </p:txBody>
      </p:sp>
    </p:spTree>
    <p:extLst>
      <p:ext uri="{BB962C8B-B14F-4D97-AF65-F5344CB8AC3E}">
        <p14:creationId xmlns:p14="http://schemas.microsoft.com/office/powerpoint/2010/main" val="190572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271464" y="1506270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Seleccionamos la opción de personalizar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BF1231-C6A0-440C-8673-65CF5B92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987646"/>
            <a:ext cx="5618840" cy="42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271464" y="148478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Seleccionamos la unidad donde queremos realizar la instalación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8B33DB-F1B9-4A18-8832-D2F5384E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863012"/>
            <a:ext cx="5616624" cy="42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>
            <a:extLst>
              <a:ext uri="{FF2B5EF4-FFF2-40B4-BE49-F238E27FC236}">
                <a16:creationId xmlns:a16="http://schemas.microsoft.com/office/drawing/2014/main" id="{E1D21E98-D469-4BDE-8E00-E7C6F87B6C90}"/>
              </a:ext>
            </a:extLst>
          </p:cNvPr>
          <p:cNvSpPr/>
          <p:nvPr/>
        </p:nvSpPr>
        <p:spPr>
          <a:xfrm>
            <a:off x="401312" y="1003448"/>
            <a:ext cx="66010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B9D536"/>
                </a:solidFill>
                <a:latin typeface="Outfit" pitchFamily="2" charset="0"/>
                <a:ea typeface="Roboto Black" panose="02000000000000000000" pitchFamily="2" charset="0"/>
              </a:rPr>
              <a:t>3</a:t>
            </a:r>
            <a:endParaRPr lang="id-ID" sz="2400" b="1" dirty="0">
              <a:solidFill>
                <a:srgbClr val="B9D536"/>
              </a:solidFill>
              <a:latin typeface="Outfit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0D1C8DB7-539E-4811-A5FA-ECD712853E89}"/>
              </a:ext>
            </a:extLst>
          </p:cNvPr>
          <p:cNvSpPr txBox="1">
            <a:spLocks/>
          </p:cNvSpPr>
          <p:nvPr/>
        </p:nvSpPr>
        <p:spPr bwMode="auto">
          <a:xfrm>
            <a:off x="1271464" y="963338"/>
            <a:ext cx="432048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Outfit" pitchFamily="2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24B2D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000" dirty="0">
                <a:solidFill>
                  <a:srgbClr val="B9D536"/>
                </a:solidFill>
                <a:cs typeface="+mn-cs"/>
              </a:rPr>
              <a:t>Creación de </a:t>
            </a:r>
            <a:r>
              <a:rPr lang="es-ES" sz="2000" dirty="0" err="1">
                <a:solidFill>
                  <a:srgbClr val="B9D536"/>
                </a:solidFill>
                <a:cs typeface="+mn-cs"/>
              </a:rPr>
              <a:t>Mv</a:t>
            </a:r>
            <a:endParaRPr lang="es-ES" sz="2000" kern="1200" dirty="0">
              <a:solidFill>
                <a:srgbClr val="B9D536"/>
              </a:solidFill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6369EB-0E90-4152-98A1-FDD3923773C9}"/>
              </a:ext>
            </a:extLst>
          </p:cNvPr>
          <p:cNvSpPr txBox="1"/>
          <p:nvPr/>
        </p:nvSpPr>
        <p:spPr>
          <a:xfrm>
            <a:off x="1199456" y="152445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Outfit" pitchFamily="2" charset="0"/>
              </a:rPr>
              <a:t>Contraseña SIEMPRE SE DEBE AÑADIR…..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4951C-B0E2-4E60-93B5-BD522E20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888412"/>
            <a:ext cx="5934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90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rgbClr val="7D7D7D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rgbClr val="7D7D7D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402</Words>
  <Application>Microsoft Office PowerPoint</Application>
  <PresentationFormat>Panorámica</PresentationFormat>
  <Paragraphs>72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Microsoft Sans Serif</vt:lpstr>
      <vt:lpstr>Outfit</vt:lpstr>
      <vt:lpstr>Roboto Black</vt:lpstr>
      <vt:lpstr>Segoe UI Semilight</vt:lpstr>
      <vt:lpstr>Times New Roman</vt:lpstr>
      <vt:lpstr>Diseño predeterminado</vt:lpstr>
      <vt:lpstr>Presentación de PowerPoint</vt:lpstr>
      <vt:lpstr>Índice</vt:lpstr>
      <vt:lpstr>¿Qué es un entorno virtual?</vt:lpstr>
      <vt:lpstr>Diferentes entornos virtuales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Mercanza</dc:creator>
  <cp:lastModifiedBy>Usuario</cp:lastModifiedBy>
  <cp:revision>264</cp:revision>
  <cp:lastPrinted>2022-04-28T07:10:56Z</cp:lastPrinted>
  <dcterms:modified xsi:type="dcterms:W3CDTF">2025-04-08T11:00:54Z</dcterms:modified>
</cp:coreProperties>
</file>