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HK Grotesk Bold" charset="1" panose="00000800000000000000"/>
      <p:regular r:id="rId29"/>
    </p:embeddedFont>
    <p:embeddedFont>
      <p:font typeface="HK Grotesk Medium" charset="1" panose="00000600000000000000"/>
      <p:regular r:id="rId30"/>
    </p:embeddedFont>
    <p:embeddedFont>
      <p:font typeface="Alegreya Sans Bold" charset="1" panose="00000800000000000000"/>
      <p:regular r:id="rId31"/>
    </p:embeddedFont>
    <p:embeddedFont>
      <p:font typeface="Canva Sans Bold" charset="1" panose="020B0803030501040103"/>
      <p:regular r:id="rId32"/>
    </p:embeddedFont>
    <p:embeddedFont>
      <p:font typeface="Roboto Bold" charset="1" panose="02000000000000000000"/>
      <p:regular r:id="rId33"/>
    </p:embeddedFont>
    <p:embeddedFont>
      <p:font typeface="Roboto Bold Italics" charset="1" panose="02000000000000000000"/>
      <p:regular r:id="rId34"/>
    </p:embeddedFont>
    <p:embeddedFont>
      <p:font typeface="Montserrat Classic" charset="1" panose="00000500000000000000"/>
      <p:regular r:id="rId35"/>
    </p:embeddedFont>
    <p:embeddedFont>
      <p:font typeface="PT Sans" charset="1" panose="020B0503020203020204"/>
      <p:regular r:id="rId36"/>
    </p:embeddedFont>
    <p:embeddedFont>
      <p:font typeface="PT Sans Bold" charset="1" panose="020B0703020203020204"/>
      <p:regular r:id="rId37"/>
    </p:embeddedFont>
    <p:embeddedFont>
      <p:font typeface="Roboto" charset="1" panose="020000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p:nvPr/>
        </p:nvGrpSpPr>
        <p:grpSpPr>
          <a:xfrm rot="0">
            <a:off x="-155736" y="0"/>
            <a:ext cx="19101918" cy="10987874"/>
            <a:chOff x="0" y="0"/>
            <a:chExt cx="5030958" cy="2893926"/>
          </a:xfrm>
        </p:grpSpPr>
        <p:sp>
          <p:nvSpPr>
            <p:cNvPr name="Freeform 3" id="3"/>
            <p:cNvSpPr/>
            <p:nvPr/>
          </p:nvSpPr>
          <p:spPr>
            <a:xfrm flipH="false" flipV="false" rot="0">
              <a:off x="0" y="0"/>
              <a:ext cx="5030958" cy="2893926"/>
            </a:xfrm>
            <a:custGeom>
              <a:avLst/>
              <a:gdLst/>
              <a:ahLst/>
              <a:cxnLst/>
              <a:rect r="r" b="b" t="t" l="l"/>
              <a:pathLst>
                <a:path h="2893926" w="5030958">
                  <a:moveTo>
                    <a:pt x="0" y="0"/>
                  </a:moveTo>
                  <a:lnTo>
                    <a:pt x="5030958" y="0"/>
                  </a:lnTo>
                  <a:lnTo>
                    <a:pt x="5030958" y="2893926"/>
                  </a:lnTo>
                  <a:lnTo>
                    <a:pt x="0" y="2893926"/>
                  </a:lnTo>
                  <a:close/>
                </a:path>
              </a:pathLst>
            </a:custGeom>
            <a:solidFill>
              <a:srgbClr val="AFC1D0">
                <a:alpha val="71765"/>
              </a:srgbClr>
            </a:solidFill>
          </p:spPr>
        </p:sp>
        <p:sp>
          <p:nvSpPr>
            <p:cNvPr name="TextBox 4" id="4"/>
            <p:cNvSpPr txBox="true"/>
            <p:nvPr/>
          </p:nvSpPr>
          <p:spPr>
            <a:xfrm>
              <a:off x="0" y="-57150"/>
              <a:ext cx="5030958" cy="2951076"/>
            </a:xfrm>
            <a:prstGeom prst="rect">
              <a:avLst/>
            </a:prstGeom>
          </p:spPr>
          <p:txBody>
            <a:bodyPr anchor="ctr" rtlCol="false" tIns="50800" lIns="50800" bIns="50800" rIns="50800"/>
            <a:lstStyle/>
            <a:p>
              <a:pPr algn="ctr">
                <a:lnSpc>
                  <a:spcPts val="3685"/>
                </a:lnSpc>
              </a:pPr>
            </a:p>
          </p:txBody>
        </p:sp>
      </p:grpSp>
      <p:sp>
        <p:nvSpPr>
          <p:cNvPr name="Freeform 5" id="5"/>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6" id="6"/>
          <p:cNvSpPr txBox="true"/>
          <p:nvPr/>
        </p:nvSpPr>
        <p:spPr>
          <a:xfrm rot="0">
            <a:off x="1028700" y="3190965"/>
            <a:ext cx="16070354" cy="2432432"/>
          </a:xfrm>
          <a:prstGeom prst="rect">
            <a:avLst/>
          </a:prstGeom>
        </p:spPr>
        <p:txBody>
          <a:bodyPr anchor="t" rtlCol="false" tIns="0" lIns="0" bIns="0" rIns="0">
            <a:spAutoFit/>
          </a:bodyPr>
          <a:lstStyle/>
          <a:p>
            <a:pPr algn="l">
              <a:lnSpc>
                <a:spcPts val="9152"/>
              </a:lnSpc>
            </a:pPr>
            <a:r>
              <a:rPr lang="en-US" sz="10400" b="true">
                <a:solidFill>
                  <a:srgbClr val="0B1320"/>
                </a:solidFill>
                <a:latin typeface="HK Grotesk Bold"/>
                <a:ea typeface="HK Grotesk Bold"/>
                <a:cs typeface="HK Grotesk Bold"/>
                <a:sym typeface="HK Grotesk Bold"/>
              </a:rPr>
              <a:t>Analyse prédictive à l’</a:t>
            </a:r>
            <a:r>
              <a:rPr lang="en-US" b="true" sz="10400">
                <a:solidFill>
                  <a:srgbClr val="0B1320"/>
                </a:solidFill>
                <a:latin typeface="HK Grotesk Bold"/>
                <a:ea typeface="HK Grotesk Bold"/>
                <a:cs typeface="HK Grotesk Bold"/>
                <a:sym typeface="HK Grotesk Bold"/>
              </a:rPr>
              <a:t>aide de la régression et du KNN</a:t>
            </a:r>
          </a:p>
        </p:txBody>
      </p:sp>
      <p:sp>
        <p:nvSpPr>
          <p:cNvPr name="TextBox 7" id="7"/>
          <p:cNvSpPr txBox="true"/>
          <p:nvPr/>
        </p:nvSpPr>
        <p:spPr>
          <a:xfrm rot="0">
            <a:off x="-155736" y="5723301"/>
            <a:ext cx="12015368" cy="472968"/>
          </a:xfrm>
          <a:prstGeom prst="rect">
            <a:avLst/>
          </a:prstGeom>
        </p:spPr>
        <p:txBody>
          <a:bodyPr anchor="t" rtlCol="false" tIns="0" lIns="0" bIns="0" rIns="0">
            <a:spAutoFit/>
          </a:bodyPr>
          <a:lstStyle/>
          <a:p>
            <a:pPr algn="ctr">
              <a:lnSpc>
                <a:spcPts val="3881"/>
              </a:lnSpc>
            </a:pPr>
            <a:r>
              <a:rPr lang="en-US" b="true" sz="2772">
                <a:solidFill>
                  <a:srgbClr val="002C4B"/>
                </a:solidFill>
                <a:latin typeface="HK Grotesk Medium"/>
                <a:ea typeface="HK Grotesk Medium"/>
                <a:cs typeface="HK Grotesk Medium"/>
                <a:sym typeface="HK Grotesk Medium"/>
              </a:rPr>
              <a:t>Réalisé par Khalil El Achkhem et Ouiza SADI OUFELLA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Régression Linéaire Multiple</a:t>
            </a:r>
          </a:p>
        </p:txBody>
      </p:sp>
      <p:sp>
        <p:nvSpPr>
          <p:cNvPr name="TextBox 3" id="3"/>
          <p:cNvSpPr txBox="true"/>
          <p:nvPr/>
        </p:nvSpPr>
        <p:spPr>
          <a:xfrm rot="0">
            <a:off x="2141123" y="2789594"/>
            <a:ext cx="13587039" cy="5680677"/>
          </a:xfrm>
          <a:prstGeom prst="rect">
            <a:avLst/>
          </a:prstGeom>
        </p:spPr>
        <p:txBody>
          <a:bodyPr anchor="t" rtlCol="false" tIns="0" lIns="0" bIns="0" rIns="0">
            <a:spAutoFit/>
          </a:bodyPr>
          <a:lstStyle/>
          <a:p>
            <a:pPr algn="ctr">
              <a:lnSpc>
                <a:spcPts val="3466"/>
              </a:lnSpc>
            </a:pPr>
            <a:r>
              <a:rPr lang="en-US" sz="2476">
                <a:solidFill>
                  <a:srgbClr val="041432"/>
                </a:solidFill>
                <a:latin typeface="PT Sans"/>
                <a:ea typeface="PT Sans"/>
                <a:cs typeface="PT Sans"/>
                <a:sym typeface="PT Sans"/>
              </a:rPr>
              <a:t>L’objectif est de prédire le nombre de goals Le nombre de points marqués en moyenne par match (PTS) par un joueur NBA, à partir de plusieurs statistiques de performance.</a:t>
            </a:r>
          </a:p>
          <a:p>
            <a:pPr algn="ctr">
              <a:lnSpc>
                <a:spcPts val="3466"/>
              </a:lnSpc>
            </a:pPr>
          </a:p>
          <a:p>
            <a:pPr algn="l">
              <a:lnSpc>
                <a:spcPts val="3466"/>
              </a:lnSpc>
            </a:pPr>
            <a:r>
              <a:rPr lang="en-US" sz="2476" b="true">
                <a:solidFill>
                  <a:srgbClr val="041432"/>
                </a:solidFill>
                <a:latin typeface="PT Sans Bold"/>
                <a:ea typeface="PT Sans Bold"/>
                <a:cs typeface="PT Sans Bold"/>
                <a:sym typeface="PT Sans Bold"/>
              </a:rPr>
              <a:t>Sélection des variables explicatives (features) :</a:t>
            </a:r>
          </a:p>
          <a:p>
            <a:pPr algn="l">
              <a:lnSpc>
                <a:spcPts val="3466"/>
              </a:lnSpc>
            </a:pPr>
            <a:r>
              <a:rPr lang="en-US" sz="2476">
                <a:solidFill>
                  <a:srgbClr val="041432"/>
                </a:solidFill>
                <a:latin typeface="PT Sans"/>
                <a:ea typeface="PT Sans"/>
                <a:cs typeface="PT Sans"/>
                <a:sym typeface="PT Sans"/>
              </a:rPr>
              <a:t>Le choix des variables explicatives a été fait en deux étapes :</a:t>
            </a:r>
          </a:p>
          <a:p>
            <a:pPr algn="l" marL="534636" indent="-267318" lvl="1">
              <a:lnSpc>
                <a:spcPts val="3466"/>
              </a:lnSpc>
              <a:buAutoNum type="arabicPeriod" startAt="1"/>
            </a:pPr>
            <a:r>
              <a:rPr lang="en-US" sz="2476">
                <a:solidFill>
                  <a:srgbClr val="041432"/>
                </a:solidFill>
                <a:latin typeface="PT Sans"/>
                <a:ea typeface="PT Sans"/>
                <a:cs typeface="PT Sans"/>
                <a:sym typeface="PT Sans"/>
              </a:rPr>
              <a:t>Analyse de corrélation :  On a choisi des variables ayant une bonne corrélation linéaire avec la variable cible PTS.</a:t>
            </a:r>
            <a:r>
              <a:rPr lang="en-US" b="true" sz="2476">
                <a:solidFill>
                  <a:srgbClr val="041432"/>
                </a:solidFill>
                <a:latin typeface="PT Sans Bold"/>
                <a:ea typeface="PT Sans Bold"/>
                <a:cs typeface="PT Sans Bold"/>
                <a:sym typeface="PT Sans Bold"/>
              </a:rPr>
              <a:t>    Exemple : </a:t>
            </a:r>
            <a:r>
              <a:rPr lang="en-US" sz="2476">
                <a:solidFill>
                  <a:srgbClr val="041432"/>
                </a:solidFill>
                <a:latin typeface="PT Sans"/>
                <a:ea typeface="PT Sans"/>
                <a:cs typeface="PT Sans"/>
                <a:sym typeface="PT Sans"/>
              </a:rPr>
              <a:t>MP (minutes jouées), FG (tentatives de tir).</a:t>
            </a:r>
          </a:p>
          <a:p>
            <a:pPr algn="l" marL="534636" indent="-267318" lvl="1">
              <a:lnSpc>
                <a:spcPts val="3466"/>
              </a:lnSpc>
              <a:buAutoNum type="arabicPeriod" startAt="1"/>
            </a:pPr>
            <a:r>
              <a:rPr lang="en-US" sz="2476">
                <a:solidFill>
                  <a:srgbClr val="041432"/>
                </a:solidFill>
                <a:latin typeface="PT Sans"/>
                <a:ea typeface="PT Sans"/>
                <a:cs typeface="PT Sans"/>
                <a:sym typeface="PT Sans"/>
              </a:rPr>
              <a:t> Analyse du VIF (Variance Inflation Factor) :</a:t>
            </a:r>
          </a:p>
          <a:p>
            <a:pPr algn="l">
              <a:lnSpc>
                <a:spcPts val="3466"/>
              </a:lnSpc>
            </a:pPr>
            <a:r>
              <a:rPr lang="en-US" sz="2476">
                <a:solidFill>
                  <a:srgbClr val="041432"/>
                </a:solidFill>
                <a:latin typeface="PT Sans"/>
                <a:ea typeface="PT Sans"/>
                <a:cs typeface="PT Sans"/>
                <a:sym typeface="PT Sans"/>
              </a:rPr>
              <a:t>Pour éviter les problèmes de multicolinéarité (variables fortement corrélées entre elles), on a calculé le VIF de chaque variable.</a:t>
            </a:r>
          </a:p>
          <a:p>
            <a:pPr algn="l" marL="1069272" indent="-356424" lvl="2">
              <a:lnSpc>
                <a:spcPts val="3466"/>
              </a:lnSpc>
              <a:buFont typeface="Arial"/>
              <a:buChar char="⚬"/>
            </a:pPr>
            <a:r>
              <a:rPr lang="en-US" sz="2476">
                <a:solidFill>
                  <a:srgbClr val="041432"/>
                </a:solidFill>
                <a:latin typeface="PT Sans"/>
                <a:ea typeface="PT Sans"/>
                <a:cs typeface="PT Sans"/>
                <a:sym typeface="PT Sans"/>
              </a:rPr>
              <a:t>Seules les variables avec un VIF &lt; 10 ont été conservées</a:t>
            </a:r>
          </a:p>
          <a:p>
            <a:pPr algn="l" marL="1069272" indent="-356424" lvl="2">
              <a:lnSpc>
                <a:spcPts val="3466"/>
              </a:lnSpc>
              <a:spcBef>
                <a:spcPct val="0"/>
              </a:spcBef>
              <a:buFont typeface="Arial"/>
              <a:buChar char="⚬"/>
            </a:pPr>
            <a:r>
              <a:rPr lang="en-US" sz="2476">
                <a:solidFill>
                  <a:srgbClr val="041432"/>
                </a:solidFill>
                <a:latin typeface="PT Sans"/>
                <a:ea typeface="PT Sans"/>
                <a:cs typeface="PT Sans"/>
                <a:sym typeface="PT Sans"/>
              </a:rPr>
              <a:t>Cela garantit une meilleure stabilité du modèle et une interprétation plus fiable des coefficients.</a:t>
            </a: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5" id="5"/>
          <p:cNvSpPr txBox="true"/>
          <p:nvPr/>
        </p:nvSpPr>
        <p:spPr>
          <a:xfrm rot="0">
            <a:off x="17821730" y="9576301"/>
            <a:ext cx="220464"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false" rot="0">
            <a:off x="431885" y="3023012"/>
            <a:ext cx="8287037" cy="5758231"/>
          </a:xfrm>
          <a:custGeom>
            <a:avLst/>
            <a:gdLst/>
            <a:ahLst/>
            <a:cxnLst/>
            <a:rect r="r" b="b" t="t" l="l"/>
            <a:pathLst>
              <a:path h="5758231" w="8287037">
                <a:moveTo>
                  <a:pt x="0" y="0"/>
                </a:moveTo>
                <a:lnTo>
                  <a:pt x="8287036" y="0"/>
                </a:lnTo>
                <a:lnTo>
                  <a:pt x="8287036" y="5758232"/>
                </a:lnTo>
                <a:lnTo>
                  <a:pt x="0" y="5758232"/>
                </a:lnTo>
                <a:lnTo>
                  <a:pt x="0" y="0"/>
                </a:lnTo>
                <a:close/>
              </a:path>
            </a:pathLst>
          </a:custGeom>
          <a:blipFill>
            <a:blip r:embed="rId2"/>
            <a:stretch>
              <a:fillRect l="0" t="0" r="0" b="0"/>
            </a:stretch>
          </a:blipFill>
        </p:spPr>
      </p:sp>
      <p:sp>
        <p:nvSpPr>
          <p:cNvPr name="Freeform 3" id="3"/>
          <p:cNvSpPr/>
          <p:nvPr/>
        </p:nvSpPr>
        <p:spPr>
          <a:xfrm flipH="false" flipV="false" rot="0">
            <a:off x="9458070" y="3023012"/>
            <a:ext cx="8385561" cy="5758231"/>
          </a:xfrm>
          <a:custGeom>
            <a:avLst/>
            <a:gdLst/>
            <a:ahLst/>
            <a:cxnLst/>
            <a:rect r="r" b="b" t="t" l="l"/>
            <a:pathLst>
              <a:path h="5758231" w="8385561">
                <a:moveTo>
                  <a:pt x="0" y="0"/>
                </a:moveTo>
                <a:lnTo>
                  <a:pt x="8385561" y="0"/>
                </a:lnTo>
                <a:lnTo>
                  <a:pt x="8385561" y="5758232"/>
                </a:lnTo>
                <a:lnTo>
                  <a:pt x="0" y="5758232"/>
                </a:lnTo>
                <a:lnTo>
                  <a:pt x="0" y="0"/>
                </a:lnTo>
                <a:close/>
              </a:path>
            </a:pathLst>
          </a:custGeom>
          <a:blipFill>
            <a:blip r:embed="rId3"/>
            <a:stretch>
              <a:fillRect l="0" t="0" r="0" b="0"/>
            </a:stretch>
          </a:blipFill>
        </p:spPr>
      </p:sp>
      <p:sp>
        <p:nvSpPr>
          <p:cNvPr name="TextBox 4" id="4"/>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Régression Linéaire Multiple</a:t>
            </a:r>
          </a:p>
        </p:txBody>
      </p:sp>
      <p:sp>
        <p:nvSpPr>
          <p:cNvPr name="Freeform 5" id="5"/>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4"/>
            <a:stretch>
              <a:fillRect l="0" t="0" r="0" b="0"/>
            </a:stretch>
          </a:blipFill>
        </p:spPr>
      </p:sp>
      <p:sp>
        <p:nvSpPr>
          <p:cNvPr name="TextBox 6" id="6"/>
          <p:cNvSpPr txBox="true"/>
          <p:nvPr/>
        </p:nvSpPr>
        <p:spPr>
          <a:xfrm rot="0">
            <a:off x="17726050" y="9576301"/>
            <a:ext cx="411824"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Régression Linéaire Multiple</a:t>
            </a:r>
          </a:p>
        </p:txBody>
      </p:sp>
      <p:sp>
        <p:nvSpPr>
          <p:cNvPr name="Freeform 3" id="3"/>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Freeform 4" id="4"/>
          <p:cNvSpPr/>
          <p:nvPr/>
        </p:nvSpPr>
        <p:spPr>
          <a:xfrm flipH="false" flipV="false" rot="0">
            <a:off x="1278474" y="3841691"/>
            <a:ext cx="7146034" cy="4155849"/>
          </a:xfrm>
          <a:custGeom>
            <a:avLst/>
            <a:gdLst/>
            <a:ahLst/>
            <a:cxnLst/>
            <a:rect r="r" b="b" t="t" l="l"/>
            <a:pathLst>
              <a:path h="4155849" w="7146034">
                <a:moveTo>
                  <a:pt x="0" y="0"/>
                </a:moveTo>
                <a:lnTo>
                  <a:pt x="7146033" y="0"/>
                </a:lnTo>
                <a:lnTo>
                  <a:pt x="7146033" y="4155850"/>
                </a:lnTo>
                <a:lnTo>
                  <a:pt x="0" y="4155850"/>
                </a:lnTo>
                <a:lnTo>
                  <a:pt x="0" y="0"/>
                </a:lnTo>
                <a:close/>
              </a:path>
            </a:pathLst>
          </a:custGeom>
          <a:blipFill>
            <a:blip r:embed="rId3"/>
            <a:stretch>
              <a:fillRect l="0" t="0" r="0" b="0"/>
            </a:stretch>
          </a:blipFill>
        </p:spPr>
      </p:sp>
      <p:sp>
        <p:nvSpPr>
          <p:cNvPr name="TextBox 5" id="5"/>
          <p:cNvSpPr txBox="true"/>
          <p:nvPr/>
        </p:nvSpPr>
        <p:spPr>
          <a:xfrm rot="0">
            <a:off x="9144000" y="3784541"/>
            <a:ext cx="7926446" cy="4105910"/>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spc="-52">
                <a:solidFill>
                  <a:srgbClr val="0B1320"/>
                </a:solidFill>
                <a:latin typeface="Roboto Bold"/>
                <a:ea typeface="Roboto Bold"/>
                <a:cs typeface="Roboto Bold"/>
                <a:sym typeface="Roboto Bold"/>
              </a:rPr>
              <a:t>GS Le nombre de matchs commencés</a:t>
            </a:r>
          </a:p>
          <a:p>
            <a:pPr algn="l" marL="561341" indent="-280670" lvl="1">
              <a:lnSpc>
                <a:spcPts val="3640"/>
              </a:lnSpc>
              <a:spcBef>
                <a:spcPct val="0"/>
              </a:spcBef>
              <a:buFont typeface="Arial"/>
              <a:buChar char="•"/>
            </a:pPr>
            <a:r>
              <a:rPr lang="en-US" b="true" sz="2600" spc="-52">
                <a:solidFill>
                  <a:srgbClr val="0B1320"/>
                </a:solidFill>
                <a:latin typeface="Roboto Bold"/>
                <a:ea typeface="Roboto Bold"/>
                <a:cs typeface="Roboto Bold"/>
                <a:sym typeface="Roboto Bold"/>
              </a:rPr>
              <a:t>MP Le nombre moyen de minutes jouées par match. </a:t>
            </a:r>
          </a:p>
          <a:p>
            <a:pPr algn="l" marL="561341" indent="-280670" lvl="1">
              <a:lnSpc>
                <a:spcPts val="3640"/>
              </a:lnSpc>
              <a:spcBef>
                <a:spcPct val="0"/>
              </a:spcBef>
              <a:buFont typeface="Arial"/>
              <a:buChar char="•"/>
            </a:pPr>
            <a:r>
              <a:rPr lang="en-US" b="true" sz="2600" spc="-52">
                <a:solidFill>
                  <a:srgbClr val="0B1320"/>
                </a:solidFill>
                <a:latin typeface="Roboto Bold"/>
                <a:ea typeface="Roboto Bold"/>
                <a:cs typeface="Roboto Bold"/>
                <a:sym typeface="Roboto Bold"/>
              </a:rPr>
              <a:t>FG  Le nombre de tirs réussis au total</a:t>
            </a:r>
          </a:p>
          <a:p>
            <a:pPr algn="l" marL="561341" indent="-280670" lvl="1">
              <a:lnSpc>
                <a:spcPts val="3640"/>
              </a:lnSpc>
              <a:spcBef>
                <a:spcPct val="0"/>
              </a:spcBef>
              <a:buFont typeface="Arial"/>
              <a:buChar char="•"/>
            </a:pPr>
            <a:r>
              <a:rPr lang="en-US" b="true" sz="2600" spc="-52">
                <a:solidFill>
                  <a:srgbClr val="0B1320"/>
                </a:solidFill>
                <a:latin typeface="Roboto Bold"/>
                <a:ea typeface="Roboto Bold"/>
                <a:cs typeface="Roboto Bold"/>
                <a:sym typeface="Roboto Bold"/>
              </a:rPr>
              <a:t>FT  Le nombre de lancers francs réussis</a:t>
            </a:r>
          </a:p>
          <a:p>
            <a:pPr algn="l" marL="561341" indent="-280670" lvl="1">
              <a:lnSpc>
                <a:spcPts val="3640"/>
              </a:lnSpc>
              <a:spcBef>
                <a:spcPct val="0"/>
              </a:spcBef>
              <a:buFont typeface="Arial"/>
              <a:buChar char="•"/>
            </a:pPr>
            <a:r>
              <a:rPr lang="en-US" b="true" sz="2600" spc="-52">
                <a:solidFill>
                  <a:srgbClr val="0B1320"/>
                </a:solidFill>
                <a:latin typeface="Roboto Bold"/>
                <a:ea typeface="Roboto Bold"/>
                <a:cs typeface="Roboto Bold"/>
                <a:sym typeface="Roboto Bold"/>
              </a:rPr>
              <a:t>ORB Le nombre de rebonds offensifs</a:t>
            </a:r>
          </a:p>
          <a:p>
            <a:pPr algn="l" marL="561341" indent="-280670" lvl="1">
              <a:lnSpc>
                <a:spcPts val="3640"/>
              </a:lnSpc>
              <a:spcBef>
                <a:spcPct val="0"/>
              </a:spcBef>
              <a:buFont typeface="Arial"/>
              <a:buChar char="•"/>
            </a:pPr>
            <a:r>
              <a:rPr lang="en-US" b="true" sz="2600" spc="-52">
                <a:solidFill>
                  <a:srgbClr val="0B1320"/>
                </a:solidFill>
                <a:latin typeface="Roboto Bold"/>
                <a:ea typeface="Roboto Bold"/>
                <a:cs typeface="Roboto Bold"/>
                <a:sym typeface="Roboto Bold"/>
              </a:rPr>
              <a:t>TOV Le nombre de ballons perdu</a:t>
            </a:r>
          </a:p>
          <a:p>
            <a:pPr algn="l" marL="561341" indent="-280670" lvl="1">
              <a:lnSpc>
                <a:spcPts val="3640"/>
              </a:lnSpc>
              <a:spcBef>
                <a:spcPct val="0"/>
              </a:spcBef>
              <a:buFont typeface="Arial"/>
              <a:buChar char="•"/>
            </a:pPr>
            <a:r>
              <a:rPr lang="en-US" b="true" sz="2600" spc="-52">
                <a:solidFill>
                  <a:srgbClr val="0B1320"/>
                </a:solidFill>
                <a:latin typeface="Roboto Bold"/>
                <a:ea typeface="Roboto Bold"/>
                <a:cs typeface="Roboto Bold"/>
                <a:sym typeface="Roboto Bold"/>
              </a:rPr>
              <a:t>PTS   Le nombre de points marqués en moyenne par match</a:t>
            </a:r>
          </a:p>
        </p:txBody>
      </p:sp>
      <p:sp>
        <p:nvSpPr>
          <p:cNvPr name="TextBox 6" id="6"/>
          <p:cNvSpPr txBox="true"/>
          <p:nvPr/>
        </p:nvSpPr>
        <p:spPr>
          <a:xfrm rot="0">
            <a:off x="17752045" y="9576301"/>
            <a:ext cx="359833"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Régression Logistique</a:t>
            </a:r>
          </a:p>
        </p:txBody>
      </p:sp>
      <p:sp>
        <p:nvSpPr>
          <p:cNvPr name="TextBox 3" id="3"/>
          <p:cNvSpPr txBox="true"/>
          <p:nvPr/>
        </p:nvSpPr>
        <p:spPr>
          <a:xfrm rot="0">
            <a:off x="2559839" y="3014202"/>
            <a:ext cx="13168322" cy="5854065"/>
          </a:xfrm>
          <a:prstGeom prst="rect">
            <a:avLst/>
          </a:prstGeom>
        </p:spPr>
        <p:txBody>
          <a:bodyPr anchor="t" rtlCol="false" tIns="0" lIns="0" bIns="0" rIns="0">
            <a:spAutoFit/>
          </a:bodyPr>
          <a:lstStyle/>
          <a:p>
            <a:pPr algn="l">
              <a:lnSpc>
                <a:spcPts val="3359"/>
              </a:lnSpc>
            </a:pPr>
            <a:r>
              <a:rPr lang="en-US" sz="2400">
                <a:solidFill>
                  <a:srgbClr val="041432"/>
                </a:solidFill>
                <a:latin typeface="PT Sans"/>
                <a:ea typeface="PT Sans"/>
                <a:cs typeface="PT Sans"/>
                <a:sym typeface="PT Sans"/>
              </a:rPr>
              <a:t>Prédire la probabilité qu’un patient soit atteint d’une maladie cardiaque à partir de ses caractéristiques cliniques</a:t>
            </a:r>
          </a:p>
          <a:p>
            <a:pPr algn="l">
              <a:lnSpc>
                <a:spcPts val="3359"/>
              </a:lnSpc>
            </a:pPr>
            <a:r>
              <a:rPr lang="en-US" sz="2400">
                <a:solidFill>
                  <a:srgbClr val="041432"/>
                </a:solidFill>
                <a:latin typeface="PT Sans"/>
                <a:ea typeface="PT Sans"/>
                <a:cs typeface="PT Sans"/>
                <a:sym typeface="PT Sans"/>
              </a:rPr>
              <a:t> </a:t>
            </a:r>
          </a:p>
          <a:p>
            <a:pPr algn="l">
              <a:lnSpc>
                <a:spcPts val="3359"/>
              </a:lnSpc>
            </a:pPr>
            <a:r>
              <a:rPr lang="en-US" sz="2400" b="true">
                <a:solidFill>
                  <a:srgbClr val="041432"/>
                </a:solidFill>
                <a:latin typeface="PT Sans Bold"/>
                <a:ea typeface="PT Sans Bold"/>
                <a:cs typeface="PT Sans Bold"/>
                <a:sym typeface="PT Sans Bold"/>
              </a:rPr>
              <a:t>Variable cible : </a:t>
            </a:r>
            <a:r>
              <a:rPr lang="en-US" sz="2400">
                <a:solidFill>
                  <a:srgbClr val="041432"/>
                </a:solidFill>
                <a:latin typeface="PT Sans"/>
                <a:ea typeface="PT Sans"/>
                <a:cs typeface="PT Sans"/>
                <a:sym typeface="PT Sans"/>
              </a:rPr>
              <a:t> target  où 1 indique la présence de la maladie, et 0 son absence.</a:t>
            </a:r>
          </a:p>
          <a:p>
            <a:pPr algn="l">
              <a:lnSpc>
                <a:spcPts val="3359"/>
              </a:lnSpc>
            </a:pPr>
          </a:p>
          <a:p>
            <a:pPr algn="l">
              <a:lnSpc>
                <a:spcPts val="3359"/>
              </a:lnSpc>
            </a:pPr>
            <a:r>
              <a:rPr lang="en-US" sz="2400" b="true">
                <a:solidFill>
                  <a:srgbClr val="041432"/>
                </a:solidFill>
                <a:latin typeface="PT Sans Bold"/>
                <a:ea typeface="PT Sans Bold"/>
                <a:cs typeface="PT Sans Bold"/>
                <a:sym typeface="PT Sans Bold"/>
              </a:rPr>
              <a:t>Sélection des variables explicatives (features) :</a:t>
            </a:r>
            <a:r>
              <a:rPr lang="en-US" sz="2400">
                <a:solidFill>
                  <a:srgbClr val="041432"/>
                </a:solidFill>
                <a:latin typeface="PT Sans"/>
                <a:ea typeface="PT Sans"/>
                <a:cs typeface="PT Sans"/>
                <a:sym typeface="PT Sans"/>
              </a:rPr>
              <a:t> </a:t>
            </a:r>
          </a:p>
          <a:p>
            <a:pPr algn="l">
              <a:lnSpc>
                <a:spcPts val="3359"/>
              </a:lnSpc>
            </a:pPr>
            <a:r>
              <a:rPr lang="en-US" sz="2400">
                <a:solidFill>
                  <a:srgbClr val="041432"/>
                </a:solidFill>
                <a:latin typeface="PT Sans"/>
                <a:ea typeface="PT Sans"/>
                <a:cs typeface="PT Sans"/>
                <a:sym typeface="PT Sans"/>
              </a:rPr>
              <a:t>Le modèle s’appuie sur plusieurs variables explicatives clés : l’âge, le sexe, la fréquence cardiaque maximale atteinte (thalach), ainsi que des indicateurs liés aux anomalies cardiaques comme la dépression du segment ST (oldpeak), sa pente (slope), ou encore le nombre de vaisseaux détectés (ca). D’autres informations comme le type de douleur thoracique (cp) et les résultats du test thalium (thal) enrichissent l’analyse.</a:t>
            </a:r>
          </a:p>
          <a:p>
            <a:pPr algn="l">
              <a:lnSpc>
                <a:spcPts val="3359"/>
              </a:lnSpc>
            </a:pPr>
          </a:p>
          <a:p>
            <a:pPr algn="l">
              <a:lnSpc>
                <a:spcPts val="3359"/>
              </a:lnSpc>
            </a:pPr>
            <a:r>
              <a:rPr lang="en-US" sz="2400" b="true">
                <a:solidFill>
                  <a:srgbClr val="041432"/>
                </a:solidFill>
                <a:latin typeface="PT Sans Bold"/>
                <a:ea typeface="PT Sans Bold"/>
                <a:cs typeface="PT Sans Bold"/>
                <a:sym typeface="PT Sans Bold"/>
              </a:rPr>
              <a:t>Type de prédiction :</a:t>
            </a:r>
            <a:r>
              <a:rPr lang="en-US" sz="2400">
                <a:solidFill>
                  <a:srgbClr val="041432"/>
                </a:solidFill>
                <a:latin typeface="PT Sans"/>
                <a:ea typeface="PT Sans"/>
                <a:cs typeface="PT Sans"/>
                <a:sym typeface="PT Sans"/>
              </a:rPr>
              <a:t> classification binaire</a:t>
            </a:r>
          </a:p>
          <a:p>
            <a:pPr algn="l">
              <a:lnSpc>
                <a:spcPts val="3359"/>
              </a:lnSpc>
              <a:spcBef>
                <a:spcPct val="0"/>
              </a:spcBef>
            </a:pP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5" id="5"/>
          <p:cNvSpPr txBox="true"/>
          <p:nvPr/>
        </p:nvSpPr>
        <p:spPr>
          <a:xfrm rot="0">
            <a:off x="17746886" y="9576301"/>
            <a:ext cx="370152"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K-Nearest Neighbors (KNN)</a:t>
            </a:r>
          </a:p>
        </p:txBody>
      </p:sp>
      <p:sp>
        <p:nvSpPr>
          <p:cNvPr name="TextBox 3" id="3"/>
          <p:cNvSpPr txBox="true"/>
          <p:nvPr/>
        </p:nvSpPr>
        <p:spPr>
          <a:xfrm rot="0">
            <a:off x="2559839" y="3014202"/>
            <a:ext cx="13168322" cy="6692265"/>
          </a:xfrm>
          <a:prstGeom prst="rect">
            <a:avLst/>
          </a:prstGeom>
        </p:spPr>
        <p:txBody>
          <a:bodyPr anchor="t" rtlCol="false" tIns="0" lIns="0" bIns="0" rIns="0">
            <a:spAutoFit/>
          </a:bodyPr>
          <a:lstStyle/>
          <a:p>
            <a:pPr algn="l">
              <a:lnSpc>
                <a:spcPts val="3359"/>
              </a:lnSpc>
            </a:pPr>
            <a:r>
              <a:rPr lang="en-US" sz="2400" b="true">
                <a:solidFill>
                  <a:srgbClr val="041432"/>
                </a:solidFill>
                <a:latin typeface="PT Sans Bold"/>
                <a:ea typeface="PT Sans Bold"/>
                <a:cs typeface="PT Sans Bold"/>
                <a:sym typeface="PT Sans Bold"/>
              </a:rPr>
              <a:t>L’objectif de cette étude est d</a:t>
            </a:r>
            <a:r>
              <a:rPr lang="en-US" sz="2400" b="true">
                <a:solidFill>
                  <a:srgbClr val="041432"/>
                </a:solidFill>
                <a:latin typeface="PT Sans Bold"/>
                <a:ea typeface="PT Sans Bold"/>
                <a:cs typeface="PT Sans Bold"/>
                <a:sym typeface="PT Sans Bold"/>
              </a:rPr>
              <a:t>e prédire la présence ou l’absence d’une maladie cardiaque à l’aide d’un algorithme de classification K-Nearest Neighbors (KNN).</a:t>
            </a:r>
          </a:p>
          <a:p>
            <a:pPr algn="l">
              <a:lnSpc>
                <a:spcPts val="3359"/>
              </a:lnSpc>
            </a:pPr>
            <a:r>
              <a:rPr lang="en-US" sz="2400">
                <a:solidFill>
                  <a:srgbClr val="041432"/>
                </a:solidFill>
                <a:latin typeface="PT Sans"/>
                <a:ea typeface="PT Sans"/>
                <a:cs typeface="PT Sans"/>
                <a:sym typeface="PT Sans"/>
              </a:rPr>
              <a:t>Le modèle repose sur le principe selon lequel un individu est classé en fonction</a:t>
            </a:r>
            <a:r>
              <a:rPr lang="en-US" sz="2400">
                <a:solidFill>
                  <a:srgbClr val="041432"/>
                </a:solidFill>
                <a:latin typeface="PT Sans"/>
                <a:ea typeface="PT Sans"/>
                <a:cs typeface="PT Sans"/>
                <a:sym typeface="PT Sans"/>
              </a:rPr>
              <a:t> des catégories majoritaires parmi ses k vois</a:t>
            </a:r>
            <a:r>
              <a:rPr lang="en-US" sz="2400">
                <a:solidFill>
                  <a:srgbClr val="041432"/>
                </a:solidFill>
                <a:latin typeface="PT Sans"/>
                <a:ea typeface="PT Sans"/>
                <a:cs typeface="PT Sans"/>
                <a:sym typeface="PT Sans"/>
              </a:rPr>
              <a:t>ins les plus proches.</a:t>
            </a:r>
          </a:p>
          <a:p>
            <a:pPr algn="l">
              <a:lnSpc>
                <a:spcPts val="3359"/>
              </a:lnSpc>
            </a:pPr>
          </a:p>
          <a:p>
            <a:pPr algn="l">
              <a:lnSpc>
                <a:spcPts val="3359"/>
              </a:lnSpc>
            </a:pPr>
            <a:r>
              <a:rPr lang="en-US" sz="2400" b="true">
                <a:solidFill>
                  <a:srgbClr val="041432"/>
                </a:solidFill>
                <a:latin typeface="PT Sans Bold"/>
                <a:ea typeface="PT Sans Bold"/>
                <a:cs typeface="PT Sans Bold"/>
                <a:sym typeface="PT Sans Bold"/>
              </a:rPr>
              <a:t>Le jeu de données uti</a:t>
            </a:r>
            <a:r>
              <a:rPr lang="en-US" sz="2400" b="true">
                <a:solidFill>
                  <a:srgbClr val="041432"/>
                </a:solidFill>
                <a:latin typeface="PT Sans Bold"/>
                <a:ea typeface="PT Sans Bold"/>
                <a:cs typeface="PT Sans Bold"/>
                <a:sym typeface="PT Sans Bold"/>
              </a:rPr>
              <a:t>lisé comprend plusieurs variables cliniques telles que :</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l’âge (</a:t>
            </a:r>
            <a:r>
              <a:rPr lang="en-US" sz="2400">
                <a:solidFill>
                  <a:srgbClr val="041432"/>
                </a:solidFill>
                <a:latin typeface="PT Sans"/>
                <a:ea typeface="PT Sans"/>
                <a:cs typeface="PT Sans"/>
                <a:sym typeface="PT Sans"/>
              </a:rPr>
              <a:t>age</a:t>
            </a:r>
            <a:r>
              <a:rPr lang="en-US" b="true" sz="2400">
                <a:solidFill>
                  <a:srgbClr val="041432"/>
                </a:solidFill>
                <a:latin typeface="PT Sans Bold"/>
                <a:ea typeface="PT Sans Bold"/>
                <a:cs typeface="PT Sans Bold"/>
                <a:sym typeface="PT Sans Bold"/>
              </a:rPr>
              <a:t>)</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le type de douleur thoracique (</a:t>
            </a:r>
            <a:r>
              <a:rPr lang="en-US" sz="2400">
                <a:solidFill>
                  <a:srgbClr val="041432"/>
                </a:solidFill>
                <a:latin typeface="PT Sans"/>
                <a:ea typeface="PT Sans"/>
                <a:cs typeface="PT Sans"/>
                <a:sym typeface="PT Sans"/>
              </a:rPr>
              <a:t>cp</a:t>
            </a:r>
            <a:r>
              <a:rPr lang="en-US" b="true" sz="2400">
                <a:solidFill>
                  <a:srgbClr val="041432"/>
                </a:solidFill>
                <a:latin typeface="PT Sans Bold"/>
                <a:ea typeface="PT Sans Bold"/>
                <a:cs typeface="PT Sans Bold"/>
                <a:sym typeface="PT Sans Bold"/>
              </a:rPr>
              <a:t>)</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la fréquenc</a:t>
            </a:r>
            <a:r>
              <a:rPr lang="en-US" b="true" sz="2400">
                <a:solidFill>
                  <a:srgbClr val="041432"/>
                </a:solidFill>
                <a:latin typeface="PT Sans Bold"/>
                <a:ea typeface="PT Sans Bold"/>
                <a:cs typeface="PT Sans Bold"/>
                <a:sym typeface="PT Sans Bold"/>
              </a:rPr>
              <a:t>e cardiaque maximale atteinte (</a:t>
            </a:r>
            <a:r>
              <a:rPr lang="en-US" sz="2400">
                <a:solidFill>
                  <a:srgbClr val="041432"/>
                </a:solidFill>
                <a:latin typeface="PT Sans"/>
                <a:ea typeface="PT Sans"/>
                <a:cs typeface="PT Sans"/>
                <a:sym typeface="PT Sans"/>
              </a:rPr>
              <a:t>thalach</a:t>
            </a:r>
            <a:r>
              <a:rPr lang="en-US" b="true" sz="2400">
                <a:solidFill>
                  <a:srgbClr val="041432"/>
                </a:solidFill>
                <a:latin typeface="PT Sans Bold"/>
                <a:ea typeface="PT Sans Bold"/>
                <a:cs typeface="PT Sans Bold"/>
                <a:sym typeface="PT Sans Bold"/>
              </a:rPr>
              <a:t>)</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le cholestérol (</a:t>
            </a:r>
            <a:r>
              <a:rPr lang="en-US" sz="2400">
                <a:solidFill>
                  <a:srgbClr val="041432"/>
                </a:solidFill>
                <a:latin typeface="PT Sans"/>
                <a:ea typeface="PT Sans"/>
                <a:cs typeface="PT Sans"/>
                <a:sym typeface="PT Sans"/>
              </a:rPr>
              <a:t>chol</a:t>
            </a:r>
            <a:r>
              <a:rPr lang="en-US" b="true" sz="2400">
                <a:solidFill>
                  <a:srgbClr val="041432"/>
                </a:solidFill>
                <a:latin typeface="PT Sans Bold"/>
                <a:ea typeface="PT Sans Bold"/>
                <a:cs typeface="PT Sans Bold"/>
                <a:sym typeface="PT Sans Bold"/>
              </a:rPr>
              <a:t>)</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le nombre de vaisseaux colorés (</a:t>
            </a:r>
            <a:r>
              <a:rPr lang="en-US" sz="2400">
                <a:solidFill>
                  <a:srgbClr val="041432"/>
                </a:solidFill>
                <a:latin typeface="PT Sans"/>
                <a:ea typeface="PT Sans"/>
                <a:cs typeface="PT Sans"/>
                <a:sym typeface="PT Sans"/>
              </a:rPr>
              <a:t>ca</a:t>
            </a:r>
            <a:r>
              <a:rPr lang="en-US" b="true" sz="2400">
                <a:solidFill>
                  <a:srgbClr val="041432"/>
                </a:solidFill>
                <a:latin typeface="PT Sans Bold"/>
                <a:ea typeface="PT Sans Bold"/>
                <a:cs typeface="PT Sans Bold"/>
                <a:sym typeface="PT Sans Bold"/>
              </a:rPr>
              <a:t>)</a:t>
            </a:r>
          </a:p>
          <a:p>
            <a:pPr algn="l">
              <a:lnSpc>
                <a:spcPts val="3359"/>
              </a:lnSpc>
            </a:pPr>
          </a:p>
          <a:p>
            <a:pPr algn="l">
              <a:lnSpc>
                <a:spcPts val="3359"/>
              </a:lnSpc>
            </a:pPr>
            <a:r>
              <a:rPr lang="en-US" sz="2400">
                <a:solidFill>
                  <a:srgbClr val="041432"/>
                </a:solidFill>
                <a:latin typeface="PT Sans"/>
                <a:ea typeface="PT Sans"/>
                <a:cs typeface="PT Sans"/>
                <a:sym typeface="PT Sans"/>
              </a:rPr>
              <a:t>Une normalisation des données a été effectuée avant l’apprentissage, et le modèle a été entraîné avec k = 2-8.</a:t>
            </a:r>
          </a:p>
          <a:p>
            <a:pPr algn="l">
              <a:lnSpc>
                <a:spcPts val="3359"/>
              </a:lnSpc>
            </a:pPr>
          </a:p>
          <a:p>
            <a:pPr algn="l">
              <a:lnSpc>
                <a:spcPts val="3359"/>
              </a:lnSpc>
              <a:spcBef>
                <a:spcPct val="0"/>
              </a:spcBef>
            </a:pP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5" id="5"/>
          <p:cNvSpPr txBox="true"/>
          <p:nvPr/>
        </p:nvSpPr>
        <p:spPr>
          <a:xfrm rot="0">
            <a:off x="17741131" y="9576301"/>
            <a:ext cx="381661"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false" rot="0">
            <a:off x="6019655" y="2798977"/>
            <a:ext cx="1567770" cy="1567770"/>
          </a:xfrm>
          <a:custGeom>
            <a:avLst/>
            <a:gdLst/>
            <a:ahLst/>
            <a:cxnLst/>
            <a:rect r="r" b="b" t="t" l="l"/>
            <a:pathLst>
              <a:path h="1567770" w="1567770">
                <a:moveTo>
                  <a:pt x="0" y="0"/>
                </a:moveTo>
                <a:lnTo>
                  <a:pt x="1567770" y="0"/>
                </a:lnTo>
                <a:lnTo>
                  <a:pt x="1567770" y="1567770"/>
                </a:lnTo>
                <a:lnTo>
                  <a:pt x="0" y="1567770"/>
                </a:lnTo>
                <a:lnTo>
                  <a:pt x="0" y="0"/>
                </a:lnTo>
                <a:close/>
              </a:path>
            </a:pathLst>
          </a:custGeom>
          <a:blipFill>
            <a:blip r:embed="rId2"/>
            <a:stretch>
              <a:fillRect l="0" t="0" r="0" b="0"/>
            </a:stretch>
          </a:blipFill>
        </p:spPr>
      </p:sp>
      <p:sp>
        <p:nvSpPr>
          <p:cNvPr name="TextBox 3" id="3"/>
          <p:cNvSpPr txBox="true"/>
          <p:nvPr/>
        </p:nvSpPr>
        <p:spPr>
          <a:xfrm rot="0">
            <a:off x="403100" y="866104"/>
            <a:ext cx="17653250" cy="1396776"/>
          </a:xfrm>
          <a:prstGeom prst="rect">
            <a:avLst/>
          </a:prstGeom>
        </p:spPr>
        <p:txBody>
          <a:bodyPr anchor="t" rtlCol="false" tIns="0" lIns="0" bIns="0" rIns="0">
            <a:spAutoFit/>
          </a:bodyPr>
          <a:lstStyle/>
          <a:p>
            <a:pPr algn="ctr">
              <a:lnSpc>
                <a:spcPts val="10032"/>
              </a:lnSpc>
            </a:pPr>
            <a:r>
              <a:rPr lang="en-US" b="true" sz="11400" spc="-228">
                <a:solidFill>
                  <a:srgbClr val="1C3F60"/>
                </a:solidFill>
                <a:latin typeface="Roboto Bold"/>
                <a:ea typeface="Roboto Bold"/>
                <a:cs typeface="Roboto Bold"/>
                <a:sym typeface="Roboto Bold"/>
              </a:rPr>
              <a:t>Technologies utilisées</a:t>
            </a: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3"/>
            <a:stretch>
              <a:fillRect l="0" t="0" r="0" b="0"/>
            </a:stretch>
          </a:blipFill>
        </p:spPr>
      </p:sp>
      <p:sp>
        <p:nvSpPr>
          <p:cNvPr name="Freeform 5" id="5"/>
          <p:cNvSpPr/>
          <p:nvPr/>
        </p:nvSpPr>
        <p:spPr>
          <a:xfrm flipH="false" flipV="false" rot="0">
            <a:off x="11017576" y="2649346"/>
            <a:ext cx="2765306" cy="1717401"/>
          </a:xfrm>
          <a:custGeom>
            <a:avLst/>
            <a:gdLst/>
            <a:ahLst/>
            <a:cxnLst/>
            <a:rect r="r" b="b" t="t" l="l"/>
            <a:pathLst>
              <a:path h="1717401" w="2765306">
                <a:moveTo>
                  <a:pt x="0" y="0"/>
                </a:moveTo>
                <a:lnTo>
                  <a:pt x="2765306" y="0"/>
                </a:lnTo>
                <a:lnTo>
                  <a:pt x="2765306" y="1717401"/>
                </a:lnTo>
                <a:lnTo>
                  <a:pt x="0" y="1717401"/>
                </a:lnTo>
                <a:lnTo>
                  <a:pt x="0" y="0"/>
                </a:lnTo>
                <a:close/>
              </a:path>
            </a:pathLst>
          </a:custGeom>
          <a:blipFill>
            <a:blip r:embed="rId4"/>
            <a:stretch>
              <a:fillRect l="0" t="0" r="0" b="0"/>
            </a:stretch>
          </a:blipFill>
        </p:spPr>
      </p:sp>
      <p:sp>
        <p:nvSpPr>
          <p:cNvPr name="Freeform 6" id="6"/>
          <p:cNvSpPr/>
          <p:nvPr/>
        </p:nvSpPr>
        <p:spPr>
          <a:xfrm flipH="false" flipV="false" rot="0">
            <a:off x="5256683" y="6363801"/>
            <a:ext cx="3589014" cy="1025432"/>
          </a:xfrm>
          <a:custGeom>
            <a:avLst/>
            <a:gdLst/>
            <a:ahLst/>
            <a:cxnLst/>
            <a:rect r="r" b="b" t="t" l="l"/>
            <a:pathLst>
              <a:path h="1025432" w="3589014">
                <a:moveTo>
                  <a:pt x="0" y="0"/>
                </a:moveTo>
                <a:lnTo>
                  <a:pt x="3589014" y="0"/>
                </a:lnTo>
                <a:lnTo>
                  <a:pt x="3589014" y="1025433"/>
                </a:lnTo>
                <a:lnTo>
                  <a:pt x="0" y="1025433"/>
                </a:lnTo>
                <a:lnTo>
                  <a:pt x="0" y="0"/>
                </a:lnTo>
                <a:close/>
              </a:path>
            </a:pathLst>
          </a:custGeom>
          <a:blipFill>
            <a:blip r:embed="rId5"/>
            <a:stretch>
              <a:fillRect l="0" t="0" r="0" b="0"/>
            </a:stretch>
          </a:blipFill>
        </p:spPr>
      </p:sp>
      <p:sp>
        <p:nvSpPr>
          <p:cNvPr name="Freeform 7" id="7"/>
          <p:cNvSpPr/>
          <p:nvPr/>
        </p:nvSpPr>
        <p:spPr>
          <a:xfrm flipH="false" flipV="false" rot="0">
            <a:off x="10077326" y="6363801"/>
            <a:ext cx="4645807" cy="1073330"/>
          </a:xfrm>
          <a:custGeom>
            <a:avLst/>
            <a:gdLst/>
            <a:ahLst/>
            <a:cxnLst/>
            <a:rect r="r" b="b" t="t" l="l"/>
            <a:pathLst>
              <a:path h="1073330" w="4645807">
                <a:moveTo>
                  <a:pt x="0" y="0"/>
                </a:moveTo>
                <a:lnTo>
                  <a:pt x="4645807" y="0"/>
                </a:lnTo>
                <a:lnTo>
                  <a:pt x="4645807" y="1073330"/>
                </a:lnTo>
                <a:lnTo>
                  <a:pt x="0" y="1073330"/>
                </a:lnTo>
                <a:lnTo>
                  <a:pt x="0" y="0"/>
                </a:lnTo>
                <a:close/>
              </a:path>
            </a:pathLst>
          </a:custGeom>
          <a:blipFill>
            <a:blip r:embed="rId6"/>
            <a:stretch>
              <a:fillRect l="0" t="-2797" r="0" b="-2797"/>
            </a:stretch>
          </a:blipFill>
        </p:spPr>
      </p:sp>
      <p:sp>
        <p:nvSpPr>
          <p:cNvPr name="TextBox 8" id="8"/>
          <p:cNvSpPr txBox="true"/>
          <p:nvPr/>
        </p:nvSpPr>
        <p:spPr>
          <a:xfrm rot="0">
            <a:off x="4498053" y="4347697"/>
            <a:ext cx="4498547" cy="502089"/>
          </a:xfrm>
          <a:prstGeom prst="rect">
            <a:avLst/>
          </a:prstGeom>
        </p:spPr>
        <p:txBody>
          <a:bodyPr anchor="t" rtlCol="false" tIns="0" lIns="0" bIns="0" rIns="0">
            <a:spAutoFit/>
          </a:bodyPr>
          <a:lstStyle/>
          <a:p>
            <a:pPr algn="ctr">
              <a:lnSpc>
                <a:spcPts val="3958"/>
              </a:lnSpc>
            </a:pPr>
            <a:r>
              <a:rPr lang="en-US" sz="3218">
                <a:solidFill>
                  <a:srgbClr val="041432"/>
                </a:solidFill>
                <a:latin typeface="PT Sans"/>
                <a:ea typeface="PT Sans"/>
                <a:cs typeface="PT Sans"/>
                <a:sym typeface="PT Sans"/>
              </a:rPr>
              <a:t>Pyth</a:t>
            </a:r>
            <a:r>
              <a:rPr lang="en-US" sz="3218">
                <a:solidFill>
                  <a:srgbClr val="041432"/>
                </a:solidFill>
                <a:latin typeface="PT Sans"/>
                <a:ea typeface="PT Sans"/>
                <a:cs typeface="PT Sans"/>
                <a:sym typeface="PT Sans"/>
              </a:rPr>
              <a:t>on</a:t>
            </a:r>
          </a:p>
        </p:txBody>
      </p:sp>
      <p:sp>
        <p:nvSpPr>
          <p:cNvPr name="TextBox 9" id="9"/>
          <p:cNvSpPr txBox="true"/>
          <p:nvPr/>
        </p:nvSpPr>
        <p:spPr>
          <a:xfrm rot="0">
            <a:off x="4445116" y="7546806"/>
            <a:ext cx="5212148" cy="502089"/>
          </a:xfrm>
          <a:prstGeom prst="rect">
            <a:avLst/>
          </a:prstGeom>
        </p:spPr>
        <p:txBody>
          <a:bodyPr anchor="t" rtlCol="false" tIns="0" lIns="0" bIns="0" rIns="0">
            <a:spAutoFit/>
          </a:bodyPr>
          <a:lstStyle/>
          <a:p>
            <a:pPr algn="ctr">
              <a:lnSpc>
                <a:spcPts val="3958"/>
              </a:lnSpc>
            </a:pPr>
            <a:r>
              <a:rPr lang="en-US" sz="3218">
                <a:solidFill>
                  <a:srgbClr val="041432"/>
                </a:solidFill>
                <a:latin typeface="PT Sans"/>
                <a:ea typeface="PT Sans"/>
                <a:cs typeface="PT Sans"/>
                <a:sym typeface="PT Sans"/>
              </a:rPr>
              <a:t>Matplotl</a:t>
            </a:r>
            <a:r>
              <a:rPr lang="en-US" sz="3218">
                <a:solidFill>
                  <a:srgbClr val="041432"/>
                </a:solidFill>
                <a:latin typeface="PT Sans"/>
                <a:ea typeface="PT Sans"/>
                <a:cs typeface="PT Sans"/>
                <a:sym typeface="PT Sans"/>
              </a:rPr>
              <a:t>ib, Seaborn</a:t>
            </a:r>
          </a:p>
        </p:txBody>
      </p:sp>
      <p:sp>
        <p:nvSpPr>
          <p:cNvPr name="TextBox 10" id="10"/>
          <p:cNvSpPr txBox="true"/>
          <p:nvPr/>
        </p:nvSpPr>
        <p:spPr>
          <a:xfrm rot="0">
            <a:off x="9837532" y="7546806"/>
            <a:ext cx="4645807" cy="502089"/>
          </a:xfrm>
          <a:prstGeom prst="rect">
            <a:avLst/>
          </a:prstGeom>
        </p:spPr>
        <p:txBody>
          <a:bodyPr anchor="t" rtlCol="false" tIns="0" lIns="0" bIns="0" rIns="0">
            <a:spAutoFit/>
          </a:bodyPr>
          <a:lstStyle/>
          <a:p>
            <a:pPr algn="ctr">
              <a:lnSpc>
                <a:spcPts val="3958"/>
              </a:lnSpc>
            </a:pPr>
            <a:r>
              <a:rPr lang="en-US" sz="3218">
                <a:solidFill>
                  <a:srgbClr val="041432"/>
                </a:solidFill>
                <a:latin typeface="PT Sans"/>
                <a:ea typeface="PT Sans"/>
                <a:cs typeface="PT Sans"/>
                <a:sym typeface="PT Sans"/>
              </a:rPr>
              <a:t>Pand</a:t>
            </a:r>
            <a:r>
              <a:rPr lang="en-US" sz="3218">
                <a:solidFill>
                  <a:srgbClr val="041432"/>
                </a:solidFill>
                <a:latin typeface="PT Sans"/>
                <a:ea typeface="PT Sans"/>
                <a:cs typeface="PT Sans"/>
                <a:sym typeface="PT Sans"/>
              </a:rPr>
              <a:t>as, NumPy</a:t>
            </a:r>
          </a:p>
        </p:txBody>
      </p:sp>
      <p:sp>
        <p:nvSpPr>
          <p:cNvPr name="TextBox 11" id="11"/>
          <p:cNvSpPr txBox="true"/>
          <p:nvPr/>
        </p:nvSpPr>
        <p:spPr>
          <a:xfrm rot="0">
            <a:off x="10077326" y="4347697"/>
            <a:ext cx="4645807" cy="502089"/>
          </a:xfrm>
          <a:prstGeom prst="rect">
            <a:avLst/>
          </a:prstGeom>
        </p:spPr>
        <p:txBody>
          <a:bodyPr anchor="t" rtlCol="false" tIns="0" lIns="0" bIns="0" rIns="0">
            <a:spAutoFit/>
          </a:bodyPr>
          <a:lstStyle/>
          <a:p>
            <a:pPr algn="ctr">
              <a:lnSpc>
                <a:spcPts val="3958"/>
              </a:lnSpc>
            </a:pPr>
            <a:r>
              <a:rPr lang="en-US" sz="3218">
                <a:solidFill>
                  <a:srgbClr val="041432"/>
                </a:solidFill>
                <a:latin typeface="PT Sans"/>
                <a:ea typeface="PT Sans"/>
                <a:cs typeface="PT Sans"/>
                <a:sym typeface="PT Sans"/>
              </a:rPr>
              <a:t>Scikit-learn</a:t>
            </a:r>
          </a:p>
        </p:txBody>
      </p:sp>
      <p:sp>
        <p:nvSpPr>
          <p:cNvPr name="TextBox 12" id="12"/>
          <p:cNvSpPr txBox="true"/>
          <p:nvPr/>
        </p:nvSpPr>
        <p:spPr>
          <a:xfrm rot="0">
            <a:off x="17735773" y="9576301"/>
            <a:ext cx="392377"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184406" y="2337435"/>
            <a:ext cx="10223570" cy="8368665"/>
          </a:xfrm>
          <a:prstGeom prst="rect">
            <a:avLst/>
          </a:prstGeom>
        </p:spPr>
        <p:txBody>
          <a:bodyPr anchor="t" rtlCol="false" tIns="0" lIns="0" bIns="0" rIns="0">
            <a:spAutoFit/>
          </a:bodyPr>
          <a:lstStyle/>
          <a:p>
            <a:pPr algn="ctr">
              <a:lnSpc>
                <a:spcPts val="3359"/>
              </a:lnSpc>
            </a:pPr>
            <a:r>
              <a:rPr lang="en-US" sz="2400" b="true">
                <a:solidFill>
                  <a:srgbClr val="041432"/>
                </a:solidFill>
                <a:latin typeface="PT Sans Bold"/>
                <a:ea typeface="PT Sans Bold"/>
                <a:cs typeface="PT Sans Bold"/>
                <a:sym typeface="PT Sans Bold"/>
              </a:rPr>
              <a:t>Régression Linéaire Simple</a:t>
            </a:r>
          </a:p>
          <a:p>
            <a:pPr algn="l">
              <a:lnSpc>
                <a:spcPts val="3359"/>
              </a:lnSpc>
            </a:pPr>
            <a:r>
              <a:rPr lang="en-US" sz="2400">
                <a:solidFill>
                  <a:srgbClr val="041432"/>
                </a:solidFill>
                <a:latin typeface="PT Sans"/>
                <a:ea typeface="PT Sans"/>
                <a:cs typeface="PT Sans"/>
                <a:sym typeface="PT Sans"/>
              </a:rPr>
              <a:t>Le modèle de régression linéaire a été entraîné sur un échantillon aléatoire de 80 % des données, et testé sur les 20 % restants.</a:t>
            </a:r>
          </a:p>
          <a:p>
            <a:pPr algn="l">
              <a:lnSpc>
                <a:spcPts val="3359"/>
              </a:lnSpc>
            </a:pPr>
            <a:r>
              <a:rPr lang="en-US" sz="2400" b="true">
                <a:solidFill>
                  <a:srgbClr val="041432"/>
                </a:solidFill>
                <a:latin typeface="PT Sans Bold"/>
                <a:ea typeface="PT Sans Bold"/>
                <a:cs typeface="PT Sans Bold"/>
                <a:sym typeface="PT Sans Bold"/>
              </a:rPr>
              <a:t>Évaluation du modèle sur le jeu de test :</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R² Score : 0.978 → </a:t>
            </a:r>
            <a:r>
              <a:rPr lang="en-US" sz="2400">
                <a:solidFill>
                  <a:srgbClr val="041432"/>
                </a:solidFill>
                <a:latin typeface="PT Sans"/>
                <a:ea typeface="PT Sans"/>
                <a:cs typeface="PT Sans"/>
                <a:sym typeface="PT Sans"/>
              </a:rPr>
              <a:t>le modèle explique 97.8 % de la variance des tirs réussis (FG) par les points (PTS)</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MAE : 0.227 → </a:t>
            </a:r>
            <a:r>
              <a:rPr lang="en-US" sz="2400">
                <a:solidFill>
                  <a:srgbClr val="041432"/>
                </a:solidFill>
                <a:latin typeface="PT Sans"/>
                <a:ea typeface="PT Sans"/>
                <a:cs typeface="PT Sans"/>
                <a:sym typeface="PT Sans"/>
              </a:rPr>
              <a:t>en moyenne, le modèle se trompe de 0.227 tirs</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RMSE : 0.332 → </a:t>
            </a:r>
            <a:r>
              <a:rPr lang="en-US" sz="2400">
                <a:solidFill>
                  <a:srgbClr val="041432"/>
                </a:solidFill>
                <a:latin typeface="PT Sans"/>
                <a:ea typeface="PT Sans"/>
                <a:cs typeface="PT Sans"/>
                <a:sym typeface="PT Sans"/>
              </a:rPr>
              <a:t>faible erreur quadratique, bon ajustement global,  les prédictions sont à 0.33 tirs près des valeurs réelles.</a:t>
            </a:r>
          </a:p>
          <a:p>
            <a:pPr algn="l">
              <a:lnSpc>
                <a:spcPts val="3359"/>
              </a:lnSpc>
            </a:pPr>
          </a:p>
          <a:p>
            <a:pPr algn="l">
              <a:lnSpc>
                <a:spcPts val="3359"/>
              </a:lnSpc>
            </a:pPr>
            <a:r>
              <a:rPr lang="en-US" sz="2400">
                <a:solidFill>
                  <a:srgbClr val="041432"/>
                </a:solidFill>
                <a:latin typeface="PT Sans"/>
                <a:ea typeface="PT Sans"/>
                <a:cs typeface="PT Sans"/>
                <a:sym typeface="PT Sans"/>
              </a:rPr>
              <a:t>La visualisation des prédictions montre une droite de régression bien alignée avec les données, confirmant la bonne qualité du modèle.</a:t>
            </a:r>
          </a:p>
          <a:p>
            <a:pPr algn="l">
              <a:lnSpc>
                <a:spcPts val="3359"/>
              </a:lnSpc>
            </a:pPr>
          </a:p>
          <a:p>
            <a:pPr algn="l">
              <a:lnSpc>
                <a:spcPts val="3359"/>
              </a:lnSpc>
            </a:pPr>
            <a:r>
              <a:rPr lang="en-US" sz="2400" b="true">
                <a:solidFill>
                  <a:srgbClr val="041432"/>
                </a:solidFill>
                <a:latin typeface="PT Sans Bold"/>
                <a:ea typeface="PT Sans Bold"/>
                <a:cs typeface="PT Sans Bold"/>
                <a:sym typeface="PT Sans Bold"/>
              </a:rPr>
              <a:t> Le modèle révèle une relation presque linéaire parfaite entre PTS et FG, ce qui est logique dans un contexte sportif. Néanmoins, des variables complémentaires (comme les minutes jouées ou les matchs joués) pourraient enrichir l’analyse dans une version multiple du modèle.</a:t>
            </a:r>
          </a:p>
          <a:p>
            <a:pPr algn="l">
              <a:lnSpc>
                <a:spcPts val="3359"/>
              </a:lnSpc>
            </a:pPr>
          </a:p>
          <a:p>
            <a:pPr algn="just">
              <a:lnSpc>
                <a:spcPts val="3359"/>
              </a:lnSpc>
              <a:spcBef>
                <a:spcPct val="0"/>
              </a:spcBef>
            </a:pPr>
          </a:p>
          <a:p>
            <a:pPr algn="l">
              <a:lnSpc>
                <a:spcPts val="3359"/>
              </a:lnSpc>
              <a:spcBef>
                <a:spcPct val="0"/>
              </a:spcBef>
            </a:pPr>
          </a:p>
        </p:txBody>
      </p:sp>
      <p:sp>
        <p:nvSpPr>
          <p:cNvPr name="Freeform 3" id="3"/>
          <p:cNvSpPr/>
          <p:nvPr/>
        </p:nvSpPr>
        <p:spPr>
          <a:xfrm flipH="false" flipV="false" rot="0">
            <a:off x="10682819" y="2773746"/>
            <a:ext cx="6997278" cy="5642565"/>
          </a:xfrm>
          <a:custGeom>
            <a:avLst/>
            <a:gdLst/>
            <a:ahLst/>
            <a:cxnLst/>
            <a:rect r="r" b="b" t="t" l="l"/>
            <a:pathLst>
              <a:path h="5642565" w="6997278">
                <a:moveTo>
                  <a:pt x="0" y="0"/>
                </a:moveTo>
                <a:lnTo>
                  <a:pt x="6997278" y="0"/>
                </a:lnTo>
                <a:lnTo>
                  <a:pt x="6997278" y="5642565"/>
                </a:lnTo>
                <a:lnTo>
                  <a:pt x="0" y="5642565"/>
                </a:lnTo>
                <a:lnTo>
                  <a:pt x="0" y="0"/>
                </a:lnTo>
                <a:close/>
              </a:path>
            </a:pathLst>
          </a:custGeom>
          <a:blipFill>
            <a:blip r:embed="rId2"/>
            <a:stretch>
              <a:fillRect l="0" t="0" r="0" b="0"/>
            </a:stretch>
          </a:blipFill>
        </p:spPr>
      </p:sp>
      <p:sp>
        <p:nvSpPr>
          <p:cNvPr name="TextBox 4" id="4"/>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Résultats et Discussion</a:t>
            </a:r>
          </a:p>
        </p:txBody>
      </p:sp>
      <p:sp>
        <p:nvSpPr>
          <p:cNvPr name="Freeform 5" id="5"/>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3"/>
            <a:stretch>
              <a:fillRect l="0" t="0" r="0" b="0"/>
            </a:stretch>
          </a:blipFill>
        </p:spPr>
      </p:sp>
      <p:sp>
        <p:nvSpPr>
          <p:cNvPr name="TextBox 6" id="6"/>
          <p:cNvSpPr txBox="true"/>
          <p:nvPr/>
        </p:nvSpPr>
        <p:spPr>
          <a:xfrm rot="0">
            <a:off x="17739279" y="9576301"/>
            <a:ext cx="385366"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Résultats et Discussion</a:t>
            </a:r>
          </a:p>
        </p:txBody>
      </p:sp>
      <p:sp>
        <p:nvSpPr>
          <p:cNvPr name="TextBox 3" id="3"/>
          <p:cNvSpPr txBox="true"/>
          <p:nvPr/>
        </p:nvSpPr>
        <p:spPr>
          <a:xfrm rot="0">
            <a:off x="181713" y="2411758"/>
            <a:ext cx="12104401" cy="5015570"/>
          </a:xfrm>
          <a:prstGeom prst="rect">
            <a:avLst/>
          </a:prstGeom>
        </p:spPr>
        <p:txBody>
          <a:bodyPr anchor="t" rtlCol="false" tIns="0" lIns="0" bIns="0" rIns="0">
            <a:spAutoFit/>
          </a:bodyPr>
          <a:lstStyle/>
          <a:p>
            <a:pPr algn="ctr">
              <a:lnSpc>
                <a:spcPts val="3669"/>
              </a:lnSpc>
            </a:pPr>
            <a:r>
              <a:rPr lang="en-US" sz="2620" b="true">
                <a:solidFill>
                  <a:srgbClr val="041432"/>
                </a:solidFill>
                <a:latin typeface="PT Sans Bold"/>
                <a:ea typeface="PT Sans Bold"/>
                <a:cs typeface="PT Sans Bold"/>
                <a:sym typeface="PT Sans Bold"/>
              </a:rPr>
              <a:t>Régression Multiple</a:t>
            </a:r>
          </a:p>
          <a:p>
            <a:pPr algn="ctr">
              <a:lnSpc>
                <a:spcPts val="3669"/>
              </a:lnSpc>
            </a:pPr>
          </a:p>
          <a:p>
            <a:pPr algn="l">
              <a:lnSpc>
                <a:spcPts val="3669"/>
              </a:lnSpc>
            </a:pPr>
            <a:r>
              <a:rPr lang="en-US" sz="2620">
                <a:solidFill>
                  <a:srgbClr val="041432"/>
                </a:solidFill>
                <a:latin typeface="PT Sans"/>
                <a:ea typeface="PT Sans"/>
                <a:cs typeface="PT Sans"/>
                <a:sym typeface="PT Sans"/>
              </a:rPr>
              <a:t>Le modèle présente des performances impressionnantes, avec un R² de 0.99, ce qui signifie qu'il explique presque toute la variation des points marqués (PTS). Les variables les plus influentes sont les minutes jouées (MP) et les lancers francs (FT). Le modèle montre également que plus de pertes de balle (TOV) réduisent les chances de marquer, tandis que plus de tirs réussis (FG) augmentent considérablement le nombre de points.</a:t>
            </a:r>
          </a:p>
          <a:p>
            <a:pPr algn="l">
              <a:lnSpc>
                <a:spcPts val="3669"/>
              </a:lnSpc>
            </a:pPr>
          </a:p>
          <a:p>
            <a:pPr algn="l">
              <a:lnSpc>
                <a:spcPts val="3669"/>
              </a:lnSpc>
              <a:spcBef>
                <a:spcPct val="0"/>
              </a:spcBef>
            </a:pPr>
            <a:r>
              <a:rPr lang="en-US" sz="2620">
                <a:solidFill>
                  <a:srgbClr val="041432"/>
                </a:solidFill>
                <a:latin typeface="PT Sans"/>
                <a:ea typeface="PT Sans"/>
                <a:cs typeface="PT Sans"/>
                <a:sym typeface="PT Sans"/>
              </a:rPr>
              <a:t>Avec une erreur moyenne d’environ 0.44 point par joueur, le modèle est très précis dans ses prédictions des PTS,</a:t>
            </a:r>
            <a:r>
              <a:rPr lang="en-US" sz="2620">
                <a:solidFill>
                  <a:srgbClr val="041432"/>
                </a:solidFill>
                <a:latin typeface="PT Sans"/>
                <a:ea typeface="PT Sans"/>
                <a:cs typeface="PT Sans"/>
                <a:sym typeface="PT Sans"/>
              </a:rPr>
              <a:t> bien qu'il y ait toujours une petite marge d'erreur.</a:t>
            </a: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Freeform 5" id="5"/>
          <p:cNvSpPr/>
          <p:nvPr/>
        </p:nvSpPr>
        <p:spPr>
          <a:xfrm flipH="false" flipV="false" rot="0">
            <a:off x="12706026" y="3949603"/>
            <a:ext cx="5423448" cy="3184306"/>
          </a:xfrm>
          <a:custGeom>
            <a:avLst/>
            <a:gdLst/>
            <a:ahLst/>
            <a:cxnLst/>
            <a:rect r="r" b="b" t="t" l="l"/>
            <a:pathLst>
              <a:path h="3184306" w="5423448">
                <a:moveTo>
                  <a:pt x="0" y="0"/>
                </a:moveTo>
                <a:lnTo>
                  <a:pt x="5423447" y="0"/>
                </a:lnTo>
                <a:lnTo>
                  <a:pt x="5423447" y="3184306"/>
                </a:lnTo>
                <a:lnTo>
                  <a:pt x="0" y="3184306"/>
                </a:lnTo>
                <a:lnTo>
                  <a:pt x="0" y="0"/>
                </a:lnTo>
                <a:close/>
              </a:path>
            </a:pathLst>
          </a:custGeom>
          <a:blipFill>
            <a:blip r:embed="rId3"/>
            <a:stretch>
              <a:fillRect l="0" t="0" r="0" b="0"/>
            </a:stretch>
          </a:blipFill>
        </p:spPr>
      </p:sp>
      <p:sp>
        <p:nvSpPr>
          <p:cNvPr name="Freeform 6" id="6"/>
          <p:cNvSpPr/>
          <p:nvPr/>
        </p:nvSpPr>
        <p:spPr>
          <a:xfrm flipH="false" flipV="false" rot="0">
            <a:off x="515452" y="8179803"/>
            <a:ext cx="6414805" cy="817888"/>
          </a:xfrm>
          <a:custGeom>
            <a:avLst/>
            <a:gdLst/>
            <a:ahLst/>
            <a:cxnLst/>
            <a:rect r="r" b="b" t="t" l="l"/>
            <a:pathLst>
              <a:path h="817888" w="6414805">
                <a:moveTo>
                  <a:pt x="0" y="0"/>
                </a:moveTo>
                <a:lnTo>
                  <a:pt x="6414805" y="0"/>
                </a:lnTo>
                <a:lnTo>
                  <a:pt x="6414805" y="817888"/>
                </a:lnTo>
                <a:lnTo>
                  <a:pt x="0" y="817888"/>
                </a:lnTo>
                <a:lnTo>
                  <a:pt x="0" y="0"/>
                </a:lnTo>
                <a:close/>
              </a:path>
            </a:pathLst>
          </a:custGeom>
          <a:blipFill>
            <a:blip r:embed="rId4"/>
            <a:stretch>
              <a:fillRect l="0" t="0" r="0" b="0"/>
            </a:stretch>
          </a:blipFill>
        </p:spPr>
      </p:sp>
      <p:sp>
        <p:nvSpPr>
          <p:cNvPr name="Freeform 7" id="7"/>
          <p:cNvSpPr/>
          <p:nvPr/>
        </p:nvSpPr>
        <p:spPr>
          <a:xfrm flipH="false" flipV="false" rot="0">
            <a:off x="7654603" y="8179803"/>
            <a:ext cx="9776433" cy="1894184"/>
          </a:xfrm>
          <a:custGeom>
            <a:avLst/>
            <a:gdLst/>
            <a:ahLst/>
            <a:cxnLst/>
            <a:rect r="r" b="b" t="t" l="l"/>
            <a:pathLst>
              <a:path h="1894184" w="9776433">
                <a:moveTo>
                  <a:pt x="0" y="0"/>
                </a:moveTo>
                <a:lnTo>
                  <a:pt x="9776434" y="0"/>
                </a:lnTo>
                <a:lnTo>
                  <a:pt x="9776434" y="1894184"/>
                </a:lnTo>
                <a:lnTo>
                  <a:pt x="0" y="1894184"/>
                </a:lnTo>
                <a:lnTo>
                  <a:pt x="0" y="0"/>
                </a:lnTo>
                <a:close/>
              </a:path>
            </a:pathLst>
          </a:custGeom>
          <a:blipFill>
            <a:blip r:embed="rId5"/>
            <a:stretch>
              <a:fillRect l="0" t="0" r="0" b="0"/>
            </a:stretch>
          </a:blipFill>
        </p:spPr>
      </p:sp>
      <p:sp>
        <p:nvSpPr>
          <p:cNvPr name="TextBox 8" id="8"/>
          <p:cNvSpPr txBox="true"/>
          <p:nvPr/>
        </p:nvSpPr>
        <p:spPr>
          <a:xfrm rot="0">
            <a:off x="17734450" y="9576301"/>
            <a:ext cx="395023"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false" rot="0">
            <a:off x="9791801" y="4401242"/>
            <a:ext cx="6598869" cy="5640166"/>
          </a:xfrm>
          <a:custGeom>
            <a:avLst/>
            <a:gdLst/>
            <a:ahLst/>
            <a:cxnLst/>
            <a:rect r="r" b="b" t="t" l="l"/>
            <a:pathLst>
              <a:path h="5640166" w="6598869">
                <a:moveTo>
                  <a:pt x="0" y="0"/>
                </a:moveTo>
                <a:lnTo>
                  <a:pt x="6598869" y="0"/>
                </a:lnTo>
                <a:lnTo>
                  <a:pt x="6598869" y="5640166"/>
                </a:lnTo>
                <a:lnTo>
                  <a:pt x="0" y="5640166"/>
                </a:lnTo>
                <a:lnTo>
                  <a:pt x="0" y="0"/>
                </a:lnTo>
                <a:close/>
              </a:path>
            </a:pathLst>
          </a:custGeom>
          <a:blipFill>
            <a:blip r:embed="rId2"/>
            <a:stretch>
              <a:fillRect l="0" t="0" r="0" b="0"/>
            </a:stretch>
          </a:blipFill>
        </p:spPr>
      </p:sp>
      <p:sp>
        <p:nvSpPr>
          <p:cNvPr name="TextBox 3" id="3"/>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Résultats et Discussion</a:t>
            </a:r>
          </a:p>
        </p:txBody>
      </p:sp>
      <p:sp>
        <p:nvSpPr>
          <p:cNvPr name="TextBox 4" id="4"/>
          <p:cNvSpPr txBox="true"/>
          <p:nvPr/>
        </p:nvSpPr>
        <p:spPr>
          <a:xfrm rot="0">
            <a:off x="856963" y="2736290"/>
            <a:ext cx="15098418" cy="8721680"/>
          </a:xfrm>
          <a:prstGeom prst="rect">
            <a:avLst/>
          </a:prstGeom>
        </p:spPr>
        <p:txBody>
          <a:bodyPr anchor="t" rtlCol="false" tIns="0" lIns="0" bIns="0" rIns="0">
            <a:spAutoFit/>
          </a:bodyPr>
          <a:lstStyle/>
          <a:p>
            <a:pPr algn="ctr">
              <a:lnSpc>
                <a:spcPts val="3852"/>
              </a:lnSpc>
            </a:pPr>
            <a:r>
              <a:rPr lang="en-US" sz="2751" b="true">
                <a:solidFill>
                  <a:srgbClr val="041432"/>
                </a:solidFill>
                <a:latin typeface="PT Sans Bold"/>
                <a:ea typeface="PT Sans Bold"/>
                <a:cs typeface="PT Sans Bold"/>
                <a:sym typeface="PT Sans Bold"/>
              </a:rPr>
              <a:t>Régression Logistique</a:t>
            </a:r>
          </a:p>
          <a:p>
            <a:pPr algn="ctr">
              <a:lnSpc>
                <a:spcPts val="3852"/>
              </a:lnSpc>
            </a:pPr>
          </a:p>
          <a:p>
            <a:pPr algn="l">
              <a:lnSpc>
                <a:spcPts val="3852"/>
              </a:lnSpc>
            </a:pPr>
            <a:r>
              <a:rPr lang="en-US" sz="2751">
                <a:solidFill>
                  <a:srgbClr val="041432"/>
                </a:solidFill>
                <a:latin typeface="PT Sans"/>
                <a:ea typeface="PT Sans"/>
                <a:cs typeface="PT Sans"/>
                <a:sym typeface="PT Sans"/>
              </a:rPr>
              <a:t>Le modèle a été évalué sur un échantillon test de 91 observations. Voici les résultats détaillés :</a:t>
            </a:r>
          </a:p>
          <a:p>
            <a:pPr algn="l">
              <a:lnSpc>
                <a:spcPts val="3852"/>
              </a:lnSpc>
            </a:pPr>
            <a:r>
              <a:rPr lang="en-US" sz="2751" b="true">
                <a:solidFill>
                  <a:srgbClr val="041432"/>
                </a:solidFill>
                <a:latin typeface="PT Sans Bold"/>
                <a:ea typeface="PT Sans Bold"/>
                <a:cs typeface="PT Sans Bold"/>
                <a:sym typeface="PT Sans Bold"/>
              </a:rPr>
              <a:t>Précision globale (Accuracy) : 84.0 %</a:t>
            </a:r>
          </a:p>
          <a:p>
            <a:pPr algn="l">
              <a:lnSpc>
                <a:spcPts val="3852"/>
              </a:lnSpc>
            </a:pPr>
          </a:p>
          <a:p>
            <a:pPr algn="l">
              <a:lnSpc>
                <a:spcPts val="3852"/>
              </a:lnSpc>
            </a:pPr>
          </a:p>
          <a:p>
            <a:pPr algn="l">
              <a:lnSpc>
                <a:spcPts val="3852"/>
              </a:lnSpc>
            </a:pPr>
            <a:r>
              <a:rPr lang="en-US" sz="2751">
                <a:solidFill>
                  <a:srgbClr val="041432"/>
                </a:solidFill>
                <a:latin typeface="PT Sans"/>
                <a:ea typeface="PT Sans"/>
                <a:cs typeface="PT Sans"/>
                <a:sym typeface="PT Sans"/>
              </a:rPr>
              <a:t> Matrice de confusion :</a:t>
            </a:r>
          </a:p>
          <a:p>
            <a:pPr algn="l" marL="594108" indent="-297054" lvl="1">
              <a:lnSpc>
                <a:spcPts val="3852"/>
              </a:lnSpc>
              <a:buFont typeface="Arial"/>
              <a:buChar char="•"/>
            </a:pPr>
            <a:r>
              <a:rPr lang="en-US" sz="2751">
                <a:solidFill>
                  <a:srgbClr val="041432"/>
                </a:solidFill>
                <a:latin typeface="PT Sans"/>
                <a:ea typeface="PT Sans"/>
                <a:cs typeface="PT Sans"/>
                <a:sym typeface="PT Sans"/>
              </a:rPr>
              <a:t>39 vrais négatifs (classe 0 bien prédite)</a:t>
            </a:r>
          </a:p>
          <a:p>
            <a:pPr algn="l" marL="594108" indent="-297054" lvl="1">
              <a:lnSpc>
                <a:spcPts val="3852"/>
              </a:lnSpc>
              <a:buFont typeface="Arial"/>
              <a:buChar char="•"/>
            </a:pPr>
            <a:r>
              <a:rPr lang="en-US" sz="2751">
                <a:solidFill>
                  <a:srgbClr val="041432"/>
                </a:solidFill>
                <a:latin typeface="PT Sans"/>
                <a:ea typeface="PT Sans"/>
                <a:cs typeface="PT Sans"/>
                <a:sym typeface="PT Sans"/>
              </a:rPr>
              <a:t>37 vrais positifs (classe 1 bien prédite)</a:t>
            </a:r>
          </a:p>
          <a:p>
            <a:pPr algn="l" marL="594108" indent="-297054" lvl="1">
              <a:lnSpc>
                <a:spcPts val="3852"/>
              </a:lnSpc>
              <a:buFont typeface="Arial"/>
              <a:buChar char="•"/>
            </a:pPr>
            <a:r>
              <a:rPr lang="en-US" sz="2751">
                <a:solidFill>
                  <a:srgbClr val="041432"/>
                </a:solidFill>
                <a:latin typeface="PT Sans"/>
                <a:ea typeface="PT Sans"/>
                <a:cs typeface="PT Sans"/>
                <a:sym typeface="PT Sans"/>
              </a:rPr>
              <a:t>9 faux positifs (prédit 1 alors que c’est 0)</a:t>
            </a:r>
          </a:p>
          <a:p>
            <a:pPr algn="l" marL="594108" indent="-297054" lvl="1">
              <a:lnSpc>
                <a:spcPts val="3852"/>
              </a:lnSpc>
              <a:buFont typeface="Arial"/>
              <a:buChar char="•"/>
            </a:pPr>
            <a:r>
              <a:rPr lang="en-US" sz="2751">
                <a:solidFill>
                  <a:srgbClr val="041432"/>
                </a:solidFill>
                <a:latin typeface="PT Sans"/>
                <a:ea typeface="PT Sans"/>
                <a:cs typeface="PT Sans"/>
                <a:sym typeface="PT Sans"/>
              </a:rPr>
              <a:t>6 faux négatifs (prédit 0 alors que c’est 1)</a:t>
            </a:r>
          </a:p>
          <a:p>
            <a:pPr algn="l">
              <a:lnSpc>
                <a:spcPts val="3852"/>
              </a:lnSpc>
            </a:pPr>
          </a:p>
          <a:p>
            <a:pPr algn="l">
              <a:lnSpc>
                <a:spcPts val="3852"/>
              </a:lnSpc>
            </a:pPr>
          </a:p>
          <a:p>
            <a:pPr algn="l">
              <a:lnSpc>
                <a:spcPts val="3852"/>
              </a:lnSpc>
            </a:pPr>
          </a:p>
          <a:p>
            <a:pPr algn="ctr">
              <a:lnSpc>
                <a:spcPts val="3852"/>
              </a:lnSpc>
            </a:pPr>
          </a:p>
          <a:p>
            <a:pPr algn="l">
              <a:lnSpc>
                <a:spcPts val="3852"/>
              </a:lnSpc>
              <a:spcBef>
                <a:spcPct val="0"/>
              </a:spcBef>
            </a:pPr>
          </a:p>
          <a:p>
            <a:pPr algn="just">
              <a:lnSpc>
                <a:spcPts val="3852"/>
              </a:lnSpc>
              <a:spcBef>
                <a:spcPct val="0"/>
              </a:spcBef>
            </a:pPr>
          </a:p>
          <a:p>
            <a:pPr algn="l">
              <a:lnSpc>
                <a:spcPts val="3852"/>
              </a:lnSpc>
              <a:spcBef>
                <a:spcPct val="0"/>
              </a:spcBef>
            </a:pPr>
          </a:p>
        </p:txBody>
      </p:sp>
      <p:sp>
        <p:nvSpPr>
          <p:cNvPr name="Freeform 5" id="5"/>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3"/>
            <a:stretch>
              <a:fillRect l="0" t="0" r="0" b="0"/>
            </a:stretch>
          </a:blipFill>
        </p:spPr>
      </p:sp>
      <p:sp>
        <p:nvSpPr>
          <p:cNvPr name="TextBox 6" id="6"/>
          <p:cNvSpPr txBox="true"/>
          <p:nvPr/>
        </p:nvSpPr>
        <p:spPr>
          <a:xfrm rot="0">
            <a:off x="17761802" y="9576301"/>
            <a:ext cx="340320"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58827" y="3581400"/>
          <a:ext cx="10792112" cy="2352675"/>
        </p:xfrm>
        <a:graphic>
          <a:graphicData uri="http://schemas.openxmlformats.org/drawingml/2006/table">
            <a:tbl>
              <a:tblPr/>
              <a:tblGrid>
                <a:gridCol w="2235635"/>
                <a:gridCol w="2199372"/>
                <a:gridCol w="2199372"/>
                <a:gridCol w="2199372"/>
                <a:gridCol w="1958361"/>
              </a:tblGrid>
              <a:tr h="784225">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Classe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Précision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F1-Score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Support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784225">
                <a:tc>
                  <a:txBody>
                    <a:bodyPr anchor="t" rtlCol="false"/>
                    <a:lstStyle/>
                    <a:p>
                      <a:pPr algn="ctr">
                        <a:lnSpc>
                          <a:spcPts val="2520"/>
                        </a:lnSpc>
                        <a:defRPr/>
                      </a:pPr>
                      <a:r>
                        <a:rPr lang="en-US" sz="1800">
                          <a:solidFill>
                            <a:srgbClr val="000000"/>
                          </a:solidFill>
                          <a:latin typeface="Roboto"/>
                          <a:ea typeface="Roboto"/>
                          <a:cs typeface="Roboto"/>
                          <a:sym typeface="Roboto"/>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4225">
                <a:tc>
                  <a:txBody>
                    <a:bodyPr anchor="t" rtlCol="false"/>
                    <a:lstStyle/>
                    <a:p>
                      <a:pPr algn="ctr">
                        <a:lnSpc>
                          <a:spcPts val="2520"/>
                        </a:lnSpc>
                        <a:defRPr/>
                      </a:pPr>
                      <a:r>
                        <a:rPr lang="en-US" sz="1800">
                          <a:solidFill>
                            <a:srgbClr val="000000"/>
                          </a:solidFill>
                          <a:latin typeface="Roboto"/>
                          <a:ea typeface="Roboto"/>
                          <a:cs typeface="Roboto"/>
                          <a:sym typeface="Roboto"/>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43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Résultats et Discussion</a:t>
            </a: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5" id="5"/>
          <p:cNvSpPr txBox="true"/>
          <p:nvPr/>
        </p:nvSpPr>
        <p:spPr>
          <a:xfrm rot="0">
            <a:off x="1754940" y="2723147"/>
            <a:ext cx="13168322" cy="405765"/>
          </a:xfrm>
          <a:prstGeom prst="rect">
            <a:avLst/>
          </a:prstGeom>
        </p:spPr>
        <p:txBody>
          <a:bodyPr anchor="t" rtlCol="false" tIns="0" lIns="0" bIns="0" rIns="0">
            <a:spAutoFit/>
          </a:bodyPr>
          <a:lstStyle/>
          <a:p>
            <a:pPr algn="ctr">
              <a:lnSpc>
                <a:spcPts val="3359"/>
              </a:lnSpc>
              <a:spcBef>
                <a:spcPct val="0"/>
              </a:spcBef>
            </a:pPr>
            <a:r>
              <a:rPr lang="en-US" b="true" sz="2400">
                <a:solidFill>
                  <a:srgbClr val="041432"/>
                </a:solidFill>
                <a:latin typeface="PT Sans Bold"/>
                <a:ea typeface="PT Sans Bold"/>
                <a:cs typeface="PT Sans Bold"/>
                <a:sym typeface="PT Sans Bold"/>
              </a:rPr>
              <a:t>Régression Logistique</a:t>
            </a:r>
          </a:p>
        </p:txBody>
      </p:sp>
      <p:sp>
        <p:nvSpPr>
          <p:cNvPr name="TextBox 6" id="6"/>
          <p:cNvSpPr txBox="true"/>
          <p:nvPr/>
        </p:nvSpPr>
        <p:spPr>
          <a:xfrm rot="0">
            <a:off x="757895" y="6108507"/>
            <a:ext cx="16772210" cy="4564586"/>
          </a:xfrm>
          <a:prstGeom prst="rect">
            <a:avLst/>
          </a:prstGeom>
        </p:spPr>
        <p:txBody>
          <a:bodyPr anchor="t" rtlCol="false" tIns="0" lIns="0" bIns="0" rIns="0">
            <a:spAutoFit/>
          </a:bodyPr>
          <a:lstStyle/>
          <a:p>
            <a:pPr algn="l">
              <a:lnSpc>
                <a:spcPts val="3033"/>
              </a:lnSpc>
            </a:pPr>
            <a:r>
              <a:rPr lang="en-US" sz="2166" b="true">
                <a:solidFill>
                  <a:srgbClr val="041432"/>
                </a:solidFill>
                <a:latin typeface="PT Sans Bold"/>
                <a:ea typeface="PT Sans Bold"/>
                <a:cs typeface="PT Sans Bold"/>
                <a:sym typeface="PT Sans Bold"/>
              </a:rPr>
              <a:t>Moyennes :</a:t>
            </a:r>
          </a:p>
          <a:p>
            <a:pPr algn="l" marL="467829" indent="-233914" lvl="1">
              <a:lnSpc>
                <a:spcPts val="3033"/>
              </a:lnSpc>
              <a:buFont typeface="Arial"/>
              <a:buChar char="•"/>
            </a:pPr>
            <a:r>
              <a:rPr lang="en-US" b="true" sz="2166">
                <a:solidFill>
                  <a:srgbClr val="041432"/>
                </a:solidFill>
                <a:latin typeface="PT Sans Bold"/>
                <a:ea typeface="PT Sans Bold"/>
                <a:cs typeface="PT Sans Bold"/>
                <a:sym typeface="PT Sans Bold"/>
              </a:rPr>
              <a:t>Macro avg : Précision = 0.84, Recall = 0.84, F1 = 0.84</a:t>
            </a:r>
          </a:p>
          <a:p>
            <a:pPr algn="l">
              <a:lnSpc>
                <a:spcPts val="3033"/>
              </a:lnSpc>
            </a:pPr>
            <a:r>
              <a:rPr lang="en-US" sz="2166" b="true">
                <a:solidFill>
                  <a:srgbClr val="041432"/>
                </a:solidFill>
                <a:latin typeface="PT Sans Bold"/>
                <a:ea typeface="PT Sans Bold"/>
                <a:cs typeface="PT Sans Bold"/>
                <a:sym typeface="PT Sans Bold"/>
              </a:rPr>
              <a:t>Discussion :</a:t>
            </a:r>
          </a:p>
          <a:p>
            <a:pPr algn="l">
              <a:lnSpc>
                <a:spcPts val="3033"/>
              </a:lnSpc>
            </a:pPr>
            <a:r>
              <a:rPr lang="en-US" sz="2166" b="true">
                <a:solidFill>
                  <a:srgbClr val="041432"/>
                </a:solidFill>
                <a:latin typeface="PT Sans Bold"/>
                <a:ea typeface="PT Sans Bold"/>
                <a:cs typeface="PT Sans Bold"/>
                <a:sym typeface="PT Sans Bold"/>
              </a:rPr>
              <a:t> </a:t>
            </a:r>
            <a:r>
              <a:rPr lang="en-US" sz="2166">
                <a:solidFill>
                  <a:srgbClr val="041432"/>
                </a:solidFill>
                <a:latin typeface="PT Sans"/>
                <a:ea typeface="PT Sans"/>
                <a:cs typeface="PT Sans"/>
                <a:sym typeface="PT Sans"/>
              </a:rPr>
              <a:t>Le</a:t>
            </a:r>
            <a:r>
              <a:rPr lang="en-US" sz="2166">
                <a:solidFill>
                  <a:srgbClr val="041432"/>
                </a:solidFill>
                <a:latin typeface="PT Sans"/>
                <a:ea typeface="PT Sans"/>
                <a:cs typeface="PT Sans"/>
                <a:sym typeface="PT Sans"/>
              </a:rPr>
              <a:t> modèle présente un bon équilibre entre précision et rappel, ce qui est essentiel en contexte médical.</a:t>
            </a:r>
          </a:p>
          <a:p>
            <a:pPr algn="l">
              <a:lnSpc>
                <a:spcPts val="3033"/>
              </a:lnSpc>
            </a:pPr>
            <a:r>
              <a:rPr lang="en-US" sz="2166">
                <a:solidFill>
                  <a:srgbClr val="041432"/>
                </a:solidFill>
                <a:latin typeface="PT Sans"/>
                <a:ea typeface="PT Sans"/>
                <a:cs typeface="PT Sans"/>
                <a:sym typeface="PT Sans"/>
              </a:rPr>
              <a:t> Il est légèrement plus performant pour détecter les cas positifs (classe 1) que négatifs, ce qui peut être favorable si l’objectif est de limiter les cas non détectés de maladies.</a:t>
            </a:r>
          </a:p>
          <a:p>
            <a:pPr algn="l">
              <a:lnSpc>
                <a:spcPts val="3033"/>
              </a:lnSpc>
            </a:pPr>
            <a:r>
              <a:rPr lang="en-US" sz="2166" b="true">
                <a:solidFill>
                  <a:srgbClr val="041432"/>
                </a:solidFill>
                <a:latin typeface="PT Sans Bold"/>
                <a:ea typeface="PT Sans Bold"/>
                <a:cs typeface="PT Sans Bold"/>
                <a:sym typeface="PT Sans Bold"/>
              </a:rPr>
              <a:t>Donc : </a:t>
            </a:r>
          </a:p>
          <a:p>
            <a:pPr algn="l">
              <a:lnSpc>
                <a:spcPts val="3033"/>
              </a:lnSpc>
            </a:pPr>
            <a:r>
              <a:rPr lang="en-US" sz="2166">
                <a:solidFill>
                  <a:srgbClr val="041432"/>
                </a:solidFill>
                <a:latin typeface="PT Sans"/>
                <a:ea typeface="PT Sans"/>
                <a:cs typeface="PT Sans"/>
                <a:sym typeface="PT Sans"/>
              </a:rPr>
              <a:t>L'âge (&gt; 40) et le sexe influencent globalement le risque, mais le cœur ne ment pas sur ses symptômes : ce sont les signes cliniques mesurables (comme la douleur thoracique, la fréquence cardiaque, la réponse à l’effort...) qui ont un poids beaucoup plus fort dans la détection immédiate d’un problème cardiaque.</a:t>
            </a:r>
          </a:p>
          <a:p>
            <a:pPr algn="l">
              <a:lnSpc>
                <a:spcPts val="3033"/>
              </a:lnSpc>
            </a:pPr>
          </a:p>
          <a:p>
            <a:pPr algn="ctr">
              <a:lnSpc>
                <a:spcPts val="3033"/>
              </a:lnSpc>
              <a:spcBef>
                <a:spcPct val="0"/>
              </a:spcBef>
            </a:pPr>
          </a:p>
        </p:txBody>
      </p:sp>
      <p:sp>
        <p:nvSpPr>
          <p:cNvPr name="TextBox 7" id="7"/>
          <p:cNvSpPr txBox="true"/>
          <p:nvPr/>
        </p:nvSpPr>
        <p:spPr>
          <a:xfrm rot="0">
            <a:off x="17735972" y="9576301"/>
            <a:ext cx="391980"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19</a:t>
            </a:r>
          </a:p>
        </p:txBody>
      </p:sp>
      <p:sp>
        <p:nvSpPr>
          <p:cNvPr name="Freeform 8" id="8"/>
          <p:cNvSpPr/>
          <p:nvPr/>
        </p:nvSpPr>
        <p:spPr>
          <a:xfrm flipH="false" flipV="false" rot="0">
            <a:off x="11535380" y="4041576"/>
            <a:ext cx="6396582" cy="1563177"/>
          </a:xfrm>
          <a:custGeom>
            <a:avLst/>
            <a:gdLst/>
            <a:ahLst/>
            <a:cxnLst/>
            <a:rect r="r" b="b" t="t" l="l"/>
            <a:pathLst>
              <a:path h="1563177" w="6396582">
                <a:moveTo>
                  <a:pt x="0" y="0"/>
                </a:moveTo>
                <a:lnTo>
                  <a:pt x="6396582" y="0"/>
                </a:lnTo>
                <a:lnTo>
                  <a:pt x="6396582" y="1563177"/>
                </a:lnTo>
                <a:lnTo>
                  <a:pt x="0" y="1563177"/>
                </a:lnTo>
                <a:lnTo>
                  <a:pt x="0" y="0"/>
                </a:lnTo>
                <a:close/>
              </a:path>
            </a:pathLst>
          </a:custGeom>
          <a:blipFill>
            <a:blip r:embed="rId3"/>
            <a:stretch>
              <a:fillRect l="0" t="0" r="-22672"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p:nvPr/>
        </p:nvGrpSpPr>
        <p:grpSpPr>
          <a:xfrm rot="0">
            <a:off x="1118739" y="-1816397"/>
            <a:ext cx="15271932" cy="4784891"/>
            <a:chOff x="0" y="0"/>
            <a:chExt cx="4022237" cy="1260218"/>
          </a:xfrm>
        </p:grpSpPr>
        <p:sp>
          <p:nvSpPr>
            <p:cNvPr name="Freeform 3" id="3"/>
            <p:cNvSpPr/>
            <p:nvPr/>
          </p:nvSpPr>
          <p:spPr>
            <a:xfrm flipH="false" flipV="false" rot="0">
              <a:off x="0" y="0"/>
              <a:ext cx="4022237" cy="1260218"/>
            </a:xfrm>
            <a:custGeom>
              <a:avLst/>
              <a:gdLst/>
              <a:ahLst/>
              <a:cxnLst/>
              <a:rect r="r" b="b" t="t" l="l"/>
              <a:pathLst>
                <a:path h="1260218" w="4022237">
                  <a:moveTo>
                    <a:pt x="25854" y="0"/>
                  </a:moveTo>
                  <a:lnTo>
                    <a:pt x="3996383" y="0"/>
                  </a:lnTo>
                  <a:cubicBezTo>
                    <a:pt x="4003240" y="0"/>
                    <a:pt x="4009816" y="2724"/>
                    <a:pt x="4014665" y="7572"/>
                  </a:cubicBezTo>
                  <a:cubicBezTo>
                    <a:pt x="4019513" y="12421"/>
                    <a:pt x="4022237" y="18997"/>
                    <a:pt x="4022237" y="25854"/>
                  </a:cubicBezTo>
                  <a:lnTo>
                    <a:pt x="4022237" y="1234364"/>
                  </a:lnTo>
                  <a:cubicBezTo>
                    <a:pt x="4022237" y="1248643"/>
                    <a:pt x="4010662" y="1260218"/>
                    <a:pt x="3996383" y="1260218"/>
                  </a:cubicBezTo>
                  <a:lnTo>
                    <a:pt x="25854" y="1260218"/>
                  </a:lnTo>
                  <a:cubicBezTo>
                    <a:pt x="18997" y="1260218"/>
                    <a:pt x="12421" y="1257494"/>
                    <a:pt x="7572" y="1252646"/>
                  </a:cubicBezTo>
                  <a:cubicBezTo>
                    <a:pt x="2724" y="1247797"/>
                    <a:pt x="0" y="1241221"/>
                    <a:pt x="0" y="1234364"/>
                  </a:cubicBezTo>
                  <a:lnTo>
                    <a:pt x="0" y="25854"/>
                  </a:lnTo>
                  <a:cubicBezTo>
                    <a:pt x="0" y="18997"/>
                    <a:pt x="2724" y="12421"/>
                    <a:pt x="7572" y="7572"/>
                  </a:cubicBezTo>
                  <a:cubicBezTo>
                    <a:pt x="12421" y="2724"/>
                    <a:pt x="18997" y="0"/>
                    <a:pt x="25854" y="0"/>
                  </a:cubicBezTo>
                  <a:close/>
                </a:path>
              </a:pathLst>
            </a:custGeom>
            <a:solidFill>
              <a:srgbClr val="002C4B"/>
            </a:solidFill>
          </p:spPr>
        </p:sp>
        <p:sp>
          <p:nvSpPr>
            <p:cNvPr name="TextBox 4" id="4"/>
            <p:cNvSpPr txBox="true"/>
            <p:nvPr/>
          </p:nvSpPr>
          <p:spPr>
            <a:xfrm>
              <a:off x="0" y="-38100"/>
              <a:ext cx="4022237" cy="129831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1028700" y="6290995"/>
            <a:ext cx="16050523" cy="0"/>
          </a:xfrm>
          <a:prstGeom prst="line">
            <a:avLst/>
          </a:prstGeom>
          <a:ln cap="flat" w="19050">
            <a:solidFill>
              <a:srgbClr val="0B1320"/>
            </a:solidFill>
            <a:prstDash val="solid"/>
            <a:headEnd type="none" len="sm" w="sm"/>
            <a:tailEnd type="none" len="sm" w="sm"/>
          </a:ln>
        </p:spPr>
      </p:sp>
      <p:grpSp>
        <p:nvGrpSpPr>
          <p:cNvPr name="Group 6" id="6"/>
          <p:cNvGrpSpPr/>
          <p:nvPr/>
        </p:nvGrpSpPr>
        <p:grpSpPr>
          <a:xfrm rot="0">
            <a:off x="1138712" y="4267985"/>
            <a:ext cx="1222910" cy="122291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3F6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138712" y="7091095"/>
            <a:ext cx="1222910" cy="12229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132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6677452" y="4267985"/>
            <a:ext cx="1222910" cy="122291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132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6677452" y="7091095"/>
            <a:ext cx="1222910" cy="122291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3F6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2215187" y="4267985"/>
            <a:ext cx="1222910" cy="122291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3F6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2215187" y="7091095"/>
            <a:ext cx="1222910" cy="122291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132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818682" y="429410"/>
            <a:ext cx="10650636" cy="1724025"/>
          </a:xfrm>
          <a:prstGeom prst="rect">
            <a:avLst/>
          </a:prstGeom>
        </p:spPr>
        <p:txBody>
          <a:bodyPr anchor="t" rtlCol="false" tIns="0" lIns="0" bIns="0" rIns="0">
            <a:spAutoFit/>
          </a:bodyPr>
          <a:lstStyle/>
          <a:p>
            <a:pPr algn="ctr">
              <a:lnSpc>
                <a:spcPts val="12599"/>
              </a:lnSpc>
            </a:pPr>
            <a:r>
              <a:rPr lang="en-US" sz="9000">
                <a:solidFill>
                  <a:srgbClr val="AFC1D0"/>
                </a:solidFill>
                <a:latin typeface="Alegreya Sans Bold"/>
                <a:ea typeface="Alegreya Sans Bold"/>
                <a:cs typeface="Alegreya Sans Bold"/>
                <a:sym typeface="Alegreya Sans Bold"/>
              </a:rPr>
              <a:t>Table of Contents</a:t>
            </a:r>
          </a:p>
        </p:txBody>
      </p:sp>
      <p:sp>
        <p:nvSpPr>
          <p:cNvPr name="TextBox 25" id="25"/>
          <p:cNvSpPr txBox="true"/>
          <p:nvPr/>
        </p:nvSpPr>
        <p:spPr>
          <a:xfrm rot="0">
            <a:off x="2608689" y="4459069"/>
            <a:ext cx="3587633" cy="689610"/>
          </a:xfrm>
          <a:prstGeom prst="rect">
            <a:avLst/>
          </a:prstGeom>
        </p:spPr>
        <p:txBody>
          <a:bodyPr anchor="t" rtlCol="false" tIns="0" lIns="0" bIns="0" rIns="0">
            <a:spAutoFit/>
          </a:bodyPr>
          <a:lstStyle/>
          <a:p>
            <a:pPr algn="l">
              <a:lnSpc>
                <a:spcPts val="5040"/>
              </a:lnSpc>
            </a:pPr>
            <a:r>
              <a:rPr lang="en-US" sz="3600">
                <a:solidFill>
                  <a:srgbClr val="0B1320"/>
                </a:solidFill>
                <a:latin typeface="Alegreya Sans Bold"/>
                <a:ea typeface="Alegreya Sans Bold"/>
                <a:cs typeface="Alegreya Sans Bold"/>
                <a:sym typeface="Alegreya Sans Bold"/>
              </a:rPr>
              <a:t>Introduction</a:t>
            </a:r>
          </a:p>
        </p:txBody>
      </p:sp>
      <p:sp>
        <p:nvSpPr>
          <p:cNvPr name="TextBox 26" id="26"/>
          <p:cNvSpPr txBox="true"/>
          <p:nvPr/>
        </p:nvSpPr>
        <p:spPr>
          <a:xfrm rot="0">
            <a:off x="1118739" y="4142204"/>
            <a:ext cx="1262856" cy="1218565"/>
          </a:xfrm>
          <a:prstGeom prst="rect">
            <a:avLst/>
          </a:prstGeom>
        </p:spPr>
        <p:txBody>
          <a:bodyPr anchor="t" rtlCol="false" tIns="0" lIns="0" bIns="0" rIns="0">
            <a:spAutoFit/>
          </a:bodyPr>
          <a:lstStyle/>
          <a:p>
            <a:pPr algn="ctr">
              <a:lnSpc>
                <a:spcPts val="8959"/>
              </a:lnSpc>
            </a:pPr>
            <a:r>
              <a:rPr lang="en-US" sz="6399">
                <a:solidFill>
                  <a:srgbClr val="F3F6FA"/>
                </a:solidFill>
                <a:latin typeface="Alegreya Sans Bold"/>
                <a:ea typeface="Alegreya Sans Bold"/>
                <a:cs typeface="Alegreya Sans Bold"/>
                <a:sym typeface="Alegreya Sans Bold"/>
              </a:rPr>
              <a:t>01</a:t>
            </a:r>
          </a:p>
        </p:txBody>
      </p:sp>
      <p:sp>
        <p:nvSpPr>
          <p:cNvPr name="TextBox 27" id="27"/>
          <p:cNvSpPr txBox="true"/>
          <p:nvPr/>
        </p:nvSpPr>
        <p:spPr>
          <a:xfrm rot="0">
            <a:off x="1118739" y="6969442"/>
            <a:ext cx="1262856" cy="1218565"/>
          </a:xfrm>
          <a:prstGeom prst="rect">
            <a:avLst/>
          </a:prstGeom>
        </p:spPr>
        <p:txBody>
          <a:bodyPr anchor="t" rtlCol="false" tIns="0" lIns="0" bIns="0" rIns="0">
            <a:spAutoFit/>
          </a:bodyPr>
          <a:lstStyle/>
          <a:p>
            <a:pPr algn="ctr">
              <a:lnSpc>
                <a:spcPts val="8959"/>
              </a:lnSpc>
            </a:pPr>
            <a:r>
              <a:rPr lang="en-US" sz="6399">
                <a:solidFill>
                  <a:srgbClr val="F3F6FA"/>
                </a:solidFill>
                <a:latin typeface="Alegreya Sans Bold"/>
                <a:ea typeface="Alegreya Sans Bold"/>
                <a:cs typeface="Alegreya Sans Bold"/>
                <a:sym typeface="Alegreya Sans Bold"/>
              </a:rPr>
              <a:t>02</a:t>
            </a:r>
          </a:p>
        </p:txBody>
      </p:sp>
      <p:sp>
        <p:nvSpPr>
          <p:cNvPr name="TextBox 28" id="28"/>
          <p:cNvSpPr txBox="true"/>
          <p:nvPr/>
        </p:nvSpPr>
        <p:spPr>
          <a:xfrm rot="0">
            <a:off x="8150953" y="4639726"/>
            <a:ext cx="3587633" cy="533400"/>
          </a:xfrm>
          <a:prstGeom prst="rect">
            <a:avLst/>
          </a:prstGeom>
        </p:spPr>
        <p:txBody>
          <a:bodyPr anchor="t" rtlCol="false" tIns="0" lIns="0" bIns="0" rIns="0">
            <a:spAutoFit/>
          </a:bodyPr>
          <a:lstStyle/>
          <a:p>
            <a:pPr algn="l">
              <a:lnSpc>
                <a:spcPts val="3419"/>
              </a:lnSpc>
            </a:pPr>
            <a:r>
              <a:rPr lang="en-US" sz="3600">
                <a:solidFill>
                  <a:srgbClr val="0B1320"/>
                </a:solidFill>
                <a:latin typeface="Alegreya Sans Bold"/>
                <a:ea typeface="Alegreya Sans Bold"/>
                <a:cs typeface="Alegreya Sans Bold"/>
                <a:sym typeface="Alegreya Sans Bold"/>
              </a:rPr>
              <a:t>Jeux de données</a:t>
            </a:r>
          </a:p>
        </p:txBody>
      </p:sp>
      <p:sp>
        <p:nvSpPr>
          <p:cNvPr name="TextBox 29" id="29"/>
          <p:cNvSpPr txBox="true"/>
          <p:nvPr/>
        </p:nvSpPr>
        <p:spPr>
          <a:xfrm rot="0">
            <a:off x="6666963" y="4142204"/>
            <a:ext cx="1262856" cy="1218565"/>
          </a:xfrm>
          <a:prstGeom prst="rect">
            <a:avLst/>
          </a:prstGeom>
        </p:spPr>
        <p:txBody>
          <a:bodyPr anchor="t" rtlCol="false" tIns="0" lIns="0" bIns="0" rIns="0">
            <a:spAutoFit/>
          </a:bodyPr>
          <a:lstStyle/>
          <a:p>
            <a:pPr algn="ctr">
              <a:lnSpc>
                <a:spcPts val="8959"/>
              </a:lnSpc>
            </a:pPr>
            <a:r>
              <a:rPr lang="en-US" sz="6399">
                <a:solidFill>
                  <a:srgbClr val="F3F6FA"/>
                </a:solidFill>
                <a:latin typeface="Alegreya Sans Bold"/>
                <a:ea typeface="Alegreya Sans Bold"/>
                <a:cs typeface="Alegreya Sans Bold"/>
                <a:sym typeface="Alegreya Sans Bold"/>
              </a:rPr>
              <a:t>03</a:t>
            </a:r>
          </a:p>
        </p:txBody>
      </p:sp>
      <p:sp>
        <p:nvSpPr>
          <p:cNvPr name="TextBox 30" id="30"/>
          <p:cNvSpPr txBox="true"/>
          <p:nvPr/>
        </p:nvSpPr>
        <p:spPr>
          <a:xfrm rot="0">
            <a:off x="6666963" y="6969442"/>
            <a:ext cx="1262856" cy="1218565"/>
          </a:xfrm>
          <a:prstGeom prst="rect">
            <a:avLst/>
          </a:prstGeom>
        </p:spPr>
        <p:txBody>
          <a:bodyPr anchor="t" rtlCol="false" tIns="0" lIns="0" bIns="0" rIns="0">
            <a:spAutoFit/>
          </a:bodyPr>
          <a:lstStyle/>
          <a:p>
            <a:pPr algn="ctr">
              <a:lnSpc>
                <a:spcPts val="8959"/>
              </a:lnSpc>
            </a:pPr>
            <a:r>
              <a:rPr lang="en-US" sz="6399">
                <a:solidFill>
                  <a:srgbClr val="F3F6FA"/>
                </a:solidFill>
                <a:latin typeface="Alegreya Sans Bold"/>
                <a:ea typeface="Alegreya Sans Bold"/>
                <a:cs typeface="Alegreya Sans Bold"/>
                <a:sym typeface="Alegreya Sans Bold"/>
              </a:rPr>
              <a:t>04</a:t>
            </a:r>
          </a:p>
        </p:txBody>
      </p:sp>
      <p:sp>
        <p:nvSpPr>
          <p:cNvPr name="TextBox 31" id="31"/>
          <p:cNvSpPr txBox="true"/>
          <p:nvPr/>
        </p:nvSpPr>
        <p:spPr>
          <a:xfrm rot="0">
            <a:off x="13682802" y="4639726"/>
            <a:ext cx="3587633" cy="533400"/>
          </a:xfrm>
          <a:prstGeom prst="rect">
            <a:avLst/>
          </a:prstGeom>
        </p:spPr>
        <p:txBody>
          <a:bodyPr anchor="t" rtlCol="false" tIns="0" lIns="0" bIns="0" rIns="0">
            <a:spAutoFit/>
          </a:bodyPr>
          <a:lstStyle/>
          <a:p>
            <a:pPr algn="l">
              <a:lnSpc>
                <a:spcPts val="3419"/>
              </a:lnSpc>
            </a:pPr>
            <a:r>
              <a:rPr lang="en-US" sz="3600">
                <a:solidFill>
                  <a:srgbClr val="0B1320"/>
                </a:solidFill>
                <a:latin typeface="Alegreya Sans Bold"/>
                <a:ea typeface="Alegreya Sans Bold"/>
                <a:cs typeface="Alegreya Sans Bold"/>
                <a:sym typeface="Alegreya Sans Bold"/>
              </a:rPr>
              <a:t>Méthodes</a:t>
            </a:r>
          </a:p>
        </p:txBody>
      </p:sp>
      <p:sp>
        <p:nvSpPr>
          <p:cNvPr name="TextBox 32" id="32"/>
          <p:cNvSpPr txBox="true"/>
          <p:nvPr/>
        </p:nvSpPr>
        <p:spPr>
          <a:xfrm rot="0">
            <a:off x="12191346" y="4142204"/>
            <a:ext cx="1262856" cy="1218565"/>
          </a:xfrm>
          <a:prstGeom prst="rect">
            <a:avLst/>
          </a:prstGeom>
        </p:spPr>
        <p:txBody>
          <a:bodyPr anchor="t" rtlCol="false" tIns="0" lIns="0" bIns="0" rIns="0">
            <a:spAutoFit/>
          </a:bodyPr>
          <a:lstStyle/>
          <a:p>
            <a:pPr algn="ctr">
              <a:lnSpc>
                <a:spcPts val="8959"/>
              </a:lnSpc>
            </a:pPr>
            <a:r>
              <a:rPr lang="en-US" sz="6399">
                <a:solidFill>
                  <a:srgbClr val="F3F6FA"/>
                </a:solidFill>
                <a:latin typeface="Alegreya Sans Bold"/>
                <a:ea typeface="Alegreya Sans Bold"/>
                <a:cs typeface="Alegreya Sans Bold"/>
                <a:sym typeface="Alegreya Sans Bold"/>
              </a:rPr>
              <a:t>05</a:t>
            </a:r>
          </a:p>
        </p:txBody>
      </p:sp>
      <p:sp>
        <p:nvSpPr>
          <p:cNvPr name="TextBox 33" id="33"/>
          <p:cNvSpPr txBox="true"/>
          <p:nvPr/>
        </p:nvSpPr>
        <p:spPr>
          <a:xfrm rot="0">
            <a:off x="12191346" y="6969442"/>
            <a:ext cx="1262856" cy="1218565"/>
          </a:xfrm>
          <a:prstGeom prst="rect">
            <a:avLst/>
          </a:prstGeom>
        </p:spPr>
        <p:txBody>
          <a:bodyPr anchor="t" rtlCol="false" tIns="0" lIns="0" bIns="0" rIns="0">
            <a:spAutoFit/>
          </a:bodyPr>
          <a:lstStyle/>
          <a:p>
            <a:pPr algn="ctr">
              <a:lnSpc>
                <a:spcPts val="8959"/>
              </a:lnSpc>
            </a:pPr>
            <a:r>
              <a:rPr lang="en-US" sz="6399">
                <a:solidFill>
                  <a:srgbClr val="F3F6FA"/>
                </a:solidFill>
                <a:latin typeface="Alegreya Sans Bold"/>
                <a:ea typeface="Alegreya Sans Bold"/>
                <a:cs typeface="Alegreya Sans Bold"/>
                <a:sym typeface="Alegreya Sans Bold"/>
              </a:rPr>
              <a:t>06</a:t>
            </a:r>
          </a:p>
        </p:txBody>
      </p:sp>
      <p:sp>
        <p:nvSpPr>
          <p:cNvPr name="TextBox 34" id="34"/>
          <p:cNvSpPr txBox="true"/>
          <p:nvPr/>
        </p:nvSpPr>
        <p:spPr>
          <a:xfrm rot="0">
            <a:off x="2541050" y="7192885"/>
            <a:ext cx="4068763" cy="1030224"/>
          </a:xfrm>
          <a:prstGeom prst="rect">
            <a:avLst/>
          </a:prstGeom>
        </p:spPr>
        <p:txBody>
          <a:bodyPr anchor="t" rtlCol="false" tIns="0" lIns="0" bIns="0" rIns="0">
            <a:spAutoFit/>
          </a:bodyPr>
          <a:lstStyle/>
          <a:p>
            <a:pPr algn="l">
              <a:lnSpc>
                <a:spcPts val="3708"/>
              </a:lnSpc>
            </a:pPr>
            <a:r>
              <a:rPr lang="en-US" sz="3600">
                <a:solidFill>
                  <a:srgbClr val="0B1320"/>
                </a:solidFill>
                <a:latin typeface="Alegreya Sans Bold"/>
                <a:ea typeface="Alegreya Sans Bold"/>
                <a:cs typeface="Alegreya Sans Bold"/>
                <a:sym typeface="Alegreya Sans Bold"/>
              </a:rPr>
              <a:t>Outils et Technologies Utilisés</a:t>
            </a:r>
          </a:p>
        </p:txBody>
      </p:sp>
      <p:sp>
        <p:nvSpPr>
          <p:cNvPr name="TextBox 35" id="35"/>
          <p:cNvSpPr txBox="true"/>
          <p:nvPr/>
        </p:nvSpPr>
        <p:spPr>
          <a:xfrm rot="0">
            <a:off x="8150953" y="7261084"/>
            <a:ext cx="3587633" cy="962025"/>
          </a:xfrm>
          <a:prstGeom prst="rect">
            <a:avLst/>
          </a:prstGeom>
        </p:spPr>
        <p:txBody>
          <a:bodyPr anchor="t" rtlCol="false" tIns="0" lIns="0" bIns="0" rIns="0">
            <a:spAutoFit/>
          </a:bodyPr>
          <a:lstStyle/>
          <a:p>
            <a:pPr algn="l">
              <a:lnSpc>
                <a:spcPts val="3419"/>
              </a:lnSpc>
            </a:pPr>
            <a:r>
              <a:rPr lang="en-US" sz="3600">
                <a:solidFill>
                  <a:srgbClr val="0B1320"/>
                </a:solidFill>
                <a:latin typeface="Alegreya Sans Bold"/>
                <a:ea typeface="Alegreya Sans Bold"/>
                <a:cs typeface="Alegreya Sans Bold"/>
                <a:sym typeface="Alegreya Sans Bold"/>
              </a:rPr>
              <a:t>Résultats et Discussion</a:t>
            </a:r>
          </a:p>
        </p:txBody>
      </p:sp>
      <p:sp>
        <p:nvSpPr>
          <p:cNvPr name="TextBox 36" id="36"/>
          <p:cNvSpPr txBox="true"/>
          <p:nvPr/>
        </p:nvSpPr>
        <p:spPr>
          <a:xfrm rot="0">
            <a:off x="13671667" y="7321091"/>
            <a:ext cx="3587633" cy="689610"/>
          </a:xfrm>
          <a:prstGeom prst="rect">
            <a:avLst/>
          </a:prstGeom>
        </p:spPr>
        <p:txBody>
          <a:bodyPr anchor="t" rtlCol="false" tIns="0" lIns="0" bIns="0" rIns="0">
            <a:spAutoFit/>
          </a:bodyPr>
          <a:lstStyle/>
          <a:p>
            <a:pPr algn="l">
              <a:lnSpc>
                <a:spcPts val="5040"/>
              </a:lnSpc>
            </a:pPr>
            <a:r>
              <a:rPr lang="en-US" sz="3600">
                <a:solidFill>
                  <a:srgbClr val="0B1320"/>
                </a:solidFill>
                <a:latin typeface="Alegreya Sans Bold"/>
                <a:ea typeface="Alegreya Sans Bold"/>
                <a:cs typeface="Alegreya Sans Bold"/>
                <a:sym typeface="Alegreya Sans Bold"/>
              </a:rPr>
              <a:t>Conclusion</a:t>
            </a:r>
          </a:p>
        </p:txBody>
      </p:sp>
      <p:sp>
        <p:nvSpPr>
          <p:cNvPr name="Freeform 37" id="37"/>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38" id="38"/>
          <p:cNvSpPr txBox="true"/>
          <p:nvPr/>
        </p:nvSpPr>
        <p:spPr>
          <a:xfrm rot="0">
            <a:off x="17842004" y="9576301"/>
            <a:ext cx="179917"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1754940" y="2723147"/>
            <a:ext cx="13168322" cy="5854065"/>
          </a:xfrm>
          <a:prstGeom prst="rect">
            <a:avLst/>
          </a:prstGeom>
        </p:spPr>
        <p:txBody>
          <a:bodyPr anchor="t" rtlCol="false" tIns="0" lIns="0" bIns="0" rIns="0">
            <a:spAutoFit/>
          </a:bodyPr>
          <a:lstStyle/>
          <a:p>
            <a:pPr algn="ctr">
              <a:lnSpc>
                <a:spcPts val="3359"/>
              </a:lnSpc>
            </a:pPr>
            <a:r>
              <a:rPr lang="en-US" sz="2400" b="true">
                <a:solidFill>
                  <a:srgbClr val="041432"/>
                </a:solidFill>
                <a:latin typeface="PT Sans Bold"/>
                <a:ea typeface="PT Sans Bold"/>
                <a:cs typeface="PT Sans Bold"/>
                <a:sym typeface="PT Sans Bold"/>
              </a:rPr>
              <a:t>KNN </a:t>
            </a:r>
          </a:p>
          <a:p>
            <a:pPr algn="l">
              <a:lnSpc>
                <a:spcPts val="3359"/>
              </a:lnSpc>
            </a:pPr>
          </a:p>
          <a:p>
            <a:pPr algn="just">
              <a:lnSpc>
                <a:spcPts val="3359"/>
              </a:lnSpc>
            </a:pPr>
            <a:r>
              <a:rPr lang="en-US" sz="2400">
                <a:solidFill>
                  <a:srgbClr val="041432"/>
                </a:solidFill>
                <a:latin typeface="PT Sans"/>
                <a:ea typeface="PT Sans"/>
                <a:cs typeface="PT Sans"/>
                <a:sym typeface="PT Sans"/>
              </a:rPr>
              <a:t>Le modèle KNN a été évalué sur un jeu de test avec k = 8. Voici les résultats détaillés :</a:t>
            </a:r>
          </a:p>
          <a:p>
            <a:pPr algn="just">
              <a:lnSpc>
                <a:spcPts val="3359"/>
              </a:lnSpc>
            </a:pPr>
            <a:r>
              <a:rPr lang="en-US" sz="2400" b="true">
                <a:solidFill>
                  <a:srgbClr val="041432"/>
                </a:solidFill>
                <a:latin typeface="PT Sans Bold"/>
                <a:ea typeface="PT Sans Bold"/>
                <a:cs typeface="PT Sans Bold"/>
                <a:sym typeface="PT Sans Bold"/>
              </a:rPr>
              <a:t>Précision globale (Accuracy) : 86.89 %</a:t>
            </a:r>
          </a:p>
          <a:p>
            <a:pPr algn="just">
              <a:lnSpc>
                <a:spcPts val="3359"/>
              </a:lnSpc>
            </a:pPr>
          </a:p>
          <a:p>
            <a:pPr algn="just">
              <a:lnSpc>
                <a:spcPts val="3359"/>
              </a:lnSpc>
            </a:pPr>
          </a:p>
          <a:p>
            <a:pPr algn="just">
              <a:lnSpc>
                <a:spcPts val="3359"/>
              </a:lnSpc>
            </a:pPr>
          </a:p>
          <a:p>
            <a:pPr algn="just">
              <a:lnSpc>
                <a:spcPts val="3359"/>
              </a:lnSpc>
            </a:pPr>
            <a:r>
              <a:rPr lang="en-US" sz="2400">
                <a:solidFill>
                  <a:srgbClr val="041432"/>
                </a:solidFill>
                <a:latin typeface="PT Sans"/>
                <a:ea typeface="PT Sans"/>
                <a:cs typeface="PT Sans"/>
                <a:sym typeface="PT Sans"/>
              </a:rPr>
              <a:t> </a:t>
            </a:r>
            <a:r>
              <a:rPr lang="en-US" sz="2400">
                <a:solidFill>
                  <a:srgbClr val="041432"/>
                </a:solidFill>
                <a:latin typeface="PT Sans"/>
                <a:ea typeface="PT Sans"/>
                <a:cs typeface="PT Sans"/>
                <a:sym typeface="PT Sans"/>
              </a:rPr>
              <a:t>Matrice de confusion :</a:t>
            </a:r>
          </a:p>
          <a:p>
            <a:pPr algn="just" marL="518160" indent="-259080" lvl="1">
              <a:lnSpc>
                <a:spcPts val="3359"/>
              </a:lnSpc>
              <a:buFont typeface="Arial"/>
              <a:buChar char="•"/>
            </a:pPr>
            <a:r>
              <a:rPr lang="en-US" sz="2400">
                <a:solidFill>
                  <a:srgbClr val="041432"/>
                </a:solidFill>
                <a:latin typeface="PT Sans"/>
                <a:ea typeface="PT Sans"/>
                <a:cs typeface="PT Sans"/>
                <a:sym typeface="PT Sans"/>
              </a:rPr>
              <a:t>26 vrais négatifs (classe 0 bien prédite)</a:t>
            </a:r>
          </a:p>
          <a:p>
            <a:pPr algn="just" marL="518160" indent="-259080" lvl="1">
              <a:lnSpc>
                <a:spcPts val="3359"/>
              </a:lnSpc>
              <a:buFont typeface="Arial"/>
              <a:buChar char="•"/>
            </a:pPr>
            <a:r>
              <a:rPr lang="en-US" sz="2400">
                <a:solidFill>
                  <a:srgbClr val="041432"/>
                </a:solidFill>
                <a:latin typeface="PT Sans"/>
                <a:ea typeface="PT Sans"/>
                <a:cs typeface="PT Sans"/>
                <a:sym typeface="PT Sans"/>
              </a:rPr>
              <a:t>27 vrais positifs (classe 1 bien prédite)</a:t>
            </a:r>
          </a:p>
          <a:p>
            <a:pPr algn="just" marL="518160" indent="-259080" lvl="1">
              <a:lnSpc>
                <a:spcPts val="3359"/>
              </a:lnSpc>
              <a:buFont typeface="Arial"/>
              <a:buChar char="•"/>
            </a:pPr>
            <a:r>
              <a:rPr lang="en-US" sz="2400">
                <a:solidFill>
                  <a:srgbClr val="041432"/>
                </a:solidFill>
                <a:latin typeface="PT Sans"/>
                <a:ea typeface="PT Sans"/>
                <a:cs typeface="PT Sans"/>
                <a:sym typeface="PT Sans"/>
              </a:rPr>
              <a:t>3 faux positifs (prédit 1 alors que c’est 0)</a:t>
            </a:r>
          </a:p>
          <a:p>
            <a:pPr algn="just" marL="518160" indent="-259080" lvl="1">
              <a:lnSpc>
                <a:spcPts val="3359"/>
              </a:lnSpc>
              <a:buFont typeface="Arial"/>
              <a:buChar char="•"/>
            </a:pPr>
            <a:r>
              <a:rPr lang="en-US" sz="2400">
                <a:solidFill>
                  <a:srgbClr val="041432"/>
                </a:solidFill>
                <a:latin typeface="PT Sans"/>
                <a:ea typeface="PT Sans"/>
                <a:cs typeface="PT Sans"/>
                <a:sym typeface="PT Sans"/>
              </a:rPr>
              <a:t>5 faux négatifs (prédit 0 alors que c’est 1)</a:t>
            </a:r>
          </a:p>
          <a:p>
            <a:pPr algn="just">
              <a:lnSpc>
                <a:spcPts val="3359"/>
              </a:lnSpc>
              <a:spcBef>
                <a:spcPct val="0"/>
              </a:spcBef>
            </a:pPr>
          </a:p>
          <a:p>
            <a:pPr algn="l">
              <a:lnSpc>
                <a:spcPts val="3359"/>
              </a:lnSpc>
              <a:spcBef>
                <a:spcPct val="0"/>
              </a:spcBef>
            </a:pPr>
          </a:p>
        </p:txBody>
      </p:sp>
      <p:sp>
        <p:nvSpPr>
          <p:cNvPr name="Freeform 3" id="3"/>
          <p:cNvSpPr/>
          <p:nvPr/>
        </p:nvSpPr>
        <p:spPr>
          <a:xfrm flipH="false" flipV="false" rot="0">
            <a:off x="8867844" y="4313096"/>
            <a:ext cx="6361218" cy="5437041"/>
          </a:xfrm>
          <a:custGeom>
            <a:avLst/>
            <a:gdLst/>
            <a:ahLst/>
            <a:cxnLst/>
            <a:rect r="r" b="b" t="t" l="l"/>
            <a:pathLst>
              <a:path h="5437041" w="6361218">
                <a:moveTo>
                  <a:pt x="0" y="0"/>
                </a:moveTo>
                <a:lnTo>
                  <a:pt x="6361218" y="0"/>
                </a:lnTo>
                <a:lnTo>
                  <a:pt x="6361218" y="5437041"/>
                </a:lnTo>
                <a:lnTo>
                  <a:pt x="0" y="5437041"/>
                </a:lnTo>
                <a:lnTo>
                  <a:pt x="0" y="0"/>
                </a:lnTo>
                <a:close/>
              </a:path>
            </a:pathLst>
          </a:custGeom>
          <a:blipFill>
            <a:blip r:embed="rId2"/>
            <a:stretch>
              <a:fillRect l="0" t="0" r="0" b="0"/>
            </a:stretch>
          </a:blipFill>
        </p:spPr>
      </p:sp>
      <p:sp>
        <p:nvSpPr>
          <p:cNvPr name="TextBox 4" id="4"/>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Résultats et Discussion</a:t>
            </a:r>
          </a:p>
        </p:txBody>
      </p:sp>
      <p:sp>
        <p:nvSpPr>
          <p:cNvPr name="Freeform 5" id="5"/>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3"/>
            <a:stretch>
              <a:fillRect l="0" t="0" r="0" b="0"/>
            </a:stretch>
          </a:blipFill>
        </p:spPr>
      </p:sp>
      <p:sp>
        <p:nvSpPr>
          <p:cNvPr name="TextBox 6" id="6"/>
          <p:cNvSpPr txBox="true"/>
          <p:nvPr/>
        </p:nvSpPr>
        <p:spPr>
          <a:xfrm rot="0">
            <a:off x="17737460" y="9576301"/>
            <a:ext cx="389004"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18</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58827" y="3581400"/>
          <a:ext cx="16970347" cy="2352675"/>
        </p:xfrm>
        <a:graphic>
          <a:graphicData uri="http://schemas.openxmlformats.org/drawingml/2006/table">
            <a:tbl>
              <a:tblPr/>
              <a:tblGrid>
                <a:gridCol w="3438692"/>
                <a:gridCol w="3382914"/>
                <a:gridCol w="3382914"/>
                <a:gridCol w="3382914"/>
                <a:gridCol w="3382914"/>
              </a:tblGrid>
              <a:tr h="784225">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Classe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Précision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F1-Score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20"/>
                        </a:lnSpc>
                        <a:defRPr/>
                      </a:pPr>
                      <a:r>
                        <a:rPr lang="en-US" sz="1800" b="true">
                          <a:solidFill>
                            <a:srgbClr val="FFFFFF"/>
                          </a:solidFill>
                          <a:latin typeface="Roboto Bold"/>
                          <a:ea typeface="Roboto Bold"/>
                          <a:cs typeface="Roboto Bold"/>
                          <a:sym typeface="Roboto Bold"/>
                        </a:rPr>
                        <a:t>Support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784225">
                <a:tc>
                  <a:txBody>
                    <a:bodyPr anchor="t" rtlCol="false"/>
                    <a:lstStyle/>
                    <a:p>
                      <a:pPr algn="ctr">
                        <a:lnSpc>
                          <a:spcPts val="2520"/>
                        </a:lnSpc>
                        <a:defRPr/>
                      </a:pPr>
                      <a:r>
                        <a:rPr lang="en-US" sz="1800">
                          <a:solidFill>
                            <a:srgbClr val="000000"/>
                          </a:solidFill>
                          <a:latin typeface="Roboto"/>
                          <a:ea typeface="Roboto"/>
                          <a:cs typeface="Roboto"/>
                          <a:sym typeface="Roboto"/>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4225">
                <a:tc>
                  <a:txBody>
                    <a:bodyPr anchor="t" rtlCol="false"/>
                    <a:lstStyle/>
                    <a:p>
                      <a:pPr algn="ctr">
                        <a:lnSpc>
                          <a:spcPts val="2520"/>
                        </a:lnSpc>
                        <a:defRPr/>
                      </a:pPr>
                      <a:r>
                        <a:rPr lang="en-US" sz="1800">
                          <a:solidFill>
                            <a:srgbClr val="000000"/>
                          </a:solidFill>
                          <a:latin typeface="Roboto"/>
                          <a:ea typeface="Roboto"/>
                          <a:cs typeface="Roboto"/>
                          <a:sym typeface="Roboto"/>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0.87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Roboto"/>
                          <a:ea typeface="Roboto"/>
                          <a:cs typeface="Roboto"/>
                          <a:sym typeface="Roboto"/>
                        </a:rPr>
                        <a: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754940" y="2723147"/>
            <a:ext cx="13168322" cy="405765"/>
          </a:xfrm>
          <a:prstGeom prst="rect">
            <a:avLst/>
          </a:prstGeom>
        </p:spPr>
        <p:txBody>
          <a:bodyPr anchor="t" rtlCol="false" tIns="0" lIns="0" bIns="0" rIns="0">
            <a:spAutoFit/>
          </a:bodyPr>
          <a:lstStyle/>
          <a:p>
            <a:pPr algn="ctr">
              <a:lnSpc>
                <a:spcPts val="3359"/>
              </a:lnSpc>
              <a:spcBef>
                <a:spcPct val="0"/>
              </a:spcBef>
            </a:pPr>
            <a:r>
              <a:rPr lang="en-US" b="true" sz="2400">
                <a:solidFill>
                  <a:srgbClr val="041432"/>
                </a:solidFill>
                <a:latin typeface="PT Sans Bold"/>
                <a:ea typeface="PT Sans Bold"/>
                <a:cs typeface="PT Sans Bold"/>
                <a:sym typeface="PT Sans Bold"/>
              </a:rPr>
              <a:t>KNN </a:t>
            </a:r>
          </a:p>
        </p:txBody>
      </p:sp>
      <p:sp>
        <p:nvSpPr>
          <p:cNvPr name="TextBox 4" id="4"/>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Résultats et Discussion</a:t>
            </a:r>
          </a:p>
        </p:txBody>
      </p:sp>
      <p:sp>
        <p:nvSpPr>
          <p:cNvPr name="TextBox 5" id="5"/>
          <p:cNvSpPr txBox="true"/>
          <p:nvPr/>
        </p:nvSpPr>
        <p:spPr>
          <a:xfrm rot="0">
            <a:off x="1220231" y="6343650"/>
            <a:ext cx="16210805" cy="3758565"/>
          </a:xfrm>
          <a:prstGeom prst="rect">
            <a:avLst/>
          </a:prstGeom>
        </p:spPr>
        <p:txBody>
          <a:bodyPr anchor="t" rtlCol="false" tIns="0" lIns="0" bIns="0" rIns="0">
            <a:spAutoFit/>
          </a:bodyPr>
          <a:lstStyle/>
          <a:p>
            <a:pPr algn="l">
              <a:lnSpc>
                <a:spcPts val="3359"/>
              </a:lnSpc>
            </a:pPr>
            <a:r>
              <a:rPr lang="en-US" sz="2400" b="true">
                <a:solidFill>
                  <a:srgbClr val="041432"/>
                </a:solidFill>
                <a:latin typeface="PT Sans Bold"/>
                <a:ea typeface="PT Sans Bold"/>
                <a:cs typeface="PT Sans Bold"/>
                <a:sym typeface="PT Sans Bold"/>
              </a:rPr>
              <a:t>Moyennes :</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Macro avg : Précision = 0.87, Recall = 0.87, F1 = 0.87</a:t>
            </a:r>
          </a:p>
          <a:p>
            <a:pPr algn="l">
              <a:lnSpc>
                <a:spcPts val="3359"/>
              </a:lnSpc>
            </a:pPr>
          </a:p>
          <a:p>
            <a:pPr algn="l">
              <a:lnSpc>
                <a:spcPts val="3359"/>
              </a:lnSpc>
            </a:pPr>
            <a:r>
              <a:rPr lang="en-US" sz="2400" b="true">
                <a:solidFill>
                  <a:srgbClr val="041432"/>
                </a:solidFill>
                <a:latin typeface="PT Sans Bold"/>
                <a:ea typeface="PT Sans Bold"/>
                <a:cs typeface="PT Sans Bold"/>
                <a:sym typeface="PT Sans Bold"/>
              </a:rPr>
              <a:t>Discussion :</a:t>
            </a:r>
          </a:p>
          <a:p>
            <a:pPr algn="l">
              <a:lnSpc>
                <a:spcPts val="3359"/>
              </a:lnSpc>
            </a:pPr>
            <a:r>
              <a:rPr lang="en-US" sz="2400" b="true">
                <a:solidFill>
                  <a:srgbClr val="041432"/>
                </a:solidFill>
                <a:latin typeface="PT Sans Bold"/>
                <a:ea typeface="PT Sans Bold"/>
                <a:cs typeface="PT Sans Bold"/>
                <a:sym typeface="PT Sans Bold"/>
              </a:rPr>
              <a:t> Le</a:t>
            </a:r>
            <a:r>
              <a:rPr lang="en-US" sz="2400" b="true">
                <a:solidFill>
                  <a:srgbClr val="041432"/>
                </a:solidFill>
                <a:latin typeface="PT Sans Bold"/>
                <a:ea typeface="PT Sans Bold"/>
                <a:cs typeface="PT Sans Bold"/>
                <a:sym typeface="PT Sans Bold"/>
              </a:rPr>
              <a:t> modèle est équilibré entre les deux classes, avec une légère asymétrie : il est meilleur pour détecter les cas positifs (classe 1) que négatifs.</a:t>
            </a:r>
          </a:p>
          <a:p>
            <a:pPr algn="l">
              <a:lnSpc>
                <a:spcPts val="3359"/>
              </a:lnSpc>
            </a:pPr>
            <a:r>
              <a:rPr lang="en-US" sz="2400" b="true">
                <a:solidFill>
                  <a:srgbClr val="041432"/>
                </a:solidFill>
                <a:latin typeface="PT Sans Bold"/>
                <a:ea typeface="PT Sans Bold"/>
                <a:cs typeface="PT Sans Bold"/>
                <a:sym typeface="PT Sans Bold"/>
              </a:rPr>
              <a:t> L’ajout de métriques comme le recall permet de vérifier qu’on ne "rate" pas trop de vrais cas positifs (important en médecine).</a:t>
            </a:r>
          </a:p>
          <a:p>
            <a:pPr algn="ctr">
              <a:lnSpc>
                <a:spcPts val="3359"/>
              </a:lnSpc>
              <a:spcBef>
                <a:spcPct val="0"/>
              </a:spcBef>
            </a:pPr>
          </a:p>
        </p:txBody>
      </p:sp>
      <p:sp>
        <p:nvSpPr>
          <p:cNvPr name="Freeform 6" id="6"/>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7" id="7"/>
          <p:cNvSpPr txBox="true"/>
          <p:nvPr/>
        </p:nvSpPr>
        <p:spPr>
          <a:xfrm rot="0">
            <a:off x="17735972" y="9576301"/>
            <a:ext cx="391980"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19</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a:off x="6819588" y="3767546"/>
            <a:ext cx="4648825" cy="0"/>
          </a:xfrm>
          <a:prstGeom prst="line">
            <a:avLst/>
          </a:prstGeom>
          <a:ln cap="rnd" w="47625">
            <a:solidFill>
              <a:srgbClr val="0B1320"/>
            </a:solidFill>
            <a:prstDash val="solid"/>
            <a:headEnd type="none" len="sm" w="sm"/>
            <a:tailEnd type="none" len="sm" w="sm"/>
          </a:ln>
        </p:spPr>
      </p:sp>
      <p:sp>
        <p:nvSpPr>
          <p:cNvPr name="TextBox 3" id="3"/>
          <p:cNvSpPr txBox="true"/>
          <p:nvPr/>
        </p:nvSpPr>
        <p:spPr>
          <a:xfrm rot="0">
            <a:off x="2990040" y="1476375"/>
            <a:ext cx="13156693" cy="1799634"/>
          </a:xfrm>
          <a:prstGeom prst="rect">
            <a:avLst/>
          </a:prstGeom>
        </p:spPr>
        <p:txBody>
          <a:bodyPr anchor="t" rtlCol="false" tIns="0" lIns="0" bIns="0" rIns="0">
            <a:spAutoFit/>
          </a:bodyPr>
          <a:lstStyle/>
          <a:p>
            <a:pPr algn="ctr">
              <a:lnSpc>
                <a:spcPts val="12980"/>
              </a:lnSpc>
            </a:pPr>
            <a:r>
              <a:rPr lang="en-US" b="true" sz="14751" spc="-295">
                <a:solidFill>
                  <a:srgbClr val="1C3F60"/>
                </a:solidFill>
                <a:latin typeface="Roboto Bold"/>
                <a:ea typeface="Roboto Bold"/>
                <a:cs typeface="Roboto Bold"/>
                <a:sym typeface="Roboto Bold"/>
              </a:rPr>
              <a:t>Conclusion</a:t>
            </a:r>
          </a:p>
        </p:txBody>
      </p:sp>
      <p:sp>
        <p:nvSpPr>
          <p:cNvPr name="TextBox 4" id="4"/>
          <p:cNvSpPr txBox="true"/>
          <p:nvPr/>
        </p:nvSpPr>
        <p:spPr>
          <a:xfrm rot="0">
            <a:off x="1453086" y="5603596"/>
            <a:ext cx="16230600" cy="2976880"/>
          </a:xfrm>
          <a:prstGeom prst="rect">
            <a:avLst/>
          </a:prstGeom>
        </p:spPr>
        <p:txBody>
          <a:bodyPr anchor="t" rtlCol="false" tIns="0" lIns="0" bIns="0" rIns="0">
            <a:spAutoFit/>
          </a:bodyPr>
          <a:lstStyle/>
          <a:p>
            <a:pPr algn="l">
              <a:lnSpc>
                <a:spcPts val="3919"/>
              </a:lnSpc>
            </a:pPr>
            <a:r>
              <a:rPr lang="en-US" sz="2799" spc="139" b="true">
                <a:solidFill>
                  <a:srgbClr val="1C3F60"/>
                </a:solidFill>
                <a:latin typeface="Roboto Bold"/>
                <a:ea typeface="Roboto Bold"/>
                <a:cs typeface="Roboto Bold"/>
                <a:sym typeface="Roboto Bold"/>
              </a:rPr>
              <a:t>Chaque méthode a sa propre utilité :</a:t>
            </a:r>
          </a:p>
          <a:p>
            <a:pPr algn="l" marL="604519" indent="-302260" lvl="1">
              <a:lnSpc>
                <a:spcPts val="3919"/>
              </a:lnSpc>
              <a:buFont typeface="Arial"/>
              <a:buChar char="•"/>
            </a:pPr>
            <a:r>
              <a:rPr lang="en-US" b="true" sz="2799" spc="139">
                <a:solidFill>
                  <a:srgbClr val="1C3F60"/>
                </a:solidFill>
                <a:latin typeface="Roboto Bold"/>
                <a:ea typeface="Roboto Bold"/>
                <a:cs typeface="Roboto Bold"/>
                <a:sym typeface="Roboto Bold"/>
              </a:rPr>
              <a:t>La régression linéaire pour les prédictions continues simples</a:t>
            </a:r>
          </a:p>
          <a:p>
            <a:pPr algn="l" marL="604519" indent="-302260" lvl="1">
              <a:lnSpc>
                <a:spcPts val="3919"/>
              </a:lnSpc>
              <a:buFont typeface="Arial"/>
              <a:buChar char="•"/>
            </a:pPr>
            <a:r>
              <a:rPr lang="en-US" b="true" sz="2799" spc="139">
                <a:solidFill>
                  <a:srgbClr val="1C3F60"/>
                </a:solidFill>
                <a:latin typeface="Roboto Bold"/>
                <a:ea typeface="Roboto Bold"/>
                <a:cs typeface="Roboto Bold"/>
                <a:sym typeface="Roboto Bold"/>
              </a:rPr>
              <a:t>La logistique pour les classifications binaires</a:t>
            </a:r>
          </a:p>
          <a:p>
            <a:pPr algn="l" marL="604519" indent="-302260" lvl="1">
              <a:lnSpc>
                <a:spcPts val="3919"/>
              </a:lnSpc>
              <a:buFont typeface="Arial"/>
              <a:buChar char="•"/>
            </a:pPr>
            <a:r>
              <a:rPr lang="en-US" b="true" sz="2799" spc="139">
                <a:solidFill>
                  <a:srgbClr val="1C3F60"/>
                </a:solidFill>
                <a:latin typeface="Roboto Bold"/>
                <a:ea typeface="Roboto Bold"/>
                <a:cs typeface="Roboto Bold"/>
                <a:sym typeface="Roboto Bold"/>
              </a:rPr>
              <a:t>L</a:t>
            </a:r>
            <a:r>
              <a:rPr lang="en-US" b="true" sz="2799" spc="139">
                <a:solidFill>
                  <a:srgbClr val="1C3F60"/>
                </a:solidFill>
                <a:latin typeface="Roboto Bold"/>
                <a:ea typeface="Roboto Bold"/>
                <a:cs typeface="Roboto Bold"/>
                <a:sym typeface="Roboto Bold"/>
              </a:rPr>
              <a:t>e KNN pour les prédictions multivariées et intuitives</a:t>
            </a:r>
          </a:p>
          <a:p>
            <a:pPr algn="l">
              <a:lnSpc>
                <a:spcPts val="3919"/>
              </a:lnSpc>
              <a:spcBef>
                <a:spcPct val="0"/>
              </a:spcBef>
            </a:pPr>
            <a:r>
              <a:rPr lang="en-US" b="true" sz="2799" spc="139">
                <a:solidFill>
                  <a:srgbClr val="1C3F60"/>
                </a:solidFill>
                <a:latin typeface="Roboto Bold"/>
                <a:ea typeface="Roboto Bold"/>
                <a:cs typeface="Roboto Bold"/>
                <a:sym typeface="Roboto Bold"/>
              </a:rPr>
              <a:t>Le choix du modèle dépend fortement du type de données et de la nature de la variable cible.</a:t>
            </a:r>
          </a:p>
        </p:txBody>
      </p:sp>
      <p:sp>
        <p:nvSpPr>
          <p:cNvPr name="Freeform 5" id="5"/>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6" id="6"/>
          <p:cNvSpPr txBox="true"/>
          <p:nvPr/>
        </p:nvSpPr>
        <p:spPr>
          <a:xfrm rot="0">
            <a:off x="17717682" y="9576301"/>
            <a:ext cx="428559"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20</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FC1D0">
                <a:alpha val="71765"/>
              </a:srgbClr>
            </a:solidFill>
          </p:spPr>
        </p:sp>
        <p:sp>
          <p:nvSpPr>
            <p:cNvPr name="TextBox 4" id="4"/>
            <p:cNvSpPr txBox="true"/>
            <p:nvPr/>
          </p:nvSpPr>
          <p:spPr>
            <a:xfrm>
              <a:off x="0" y="-57150"/>
              <a:ext cx="4816593" cy="2766483"/>
            </a:xfrm>
            <a:prstGeom prst="rect">
              <a:avLst/>
            </a:prstGeom>
          </p:spPr>
          <p:txBody>
            <a:bodyPr anchor="ctr" rtlCol="false" tIns="50800" lIns="50800" bIns="50800" rIns="50800"/>
            <a:lstStyle/>
            <a:p>
              <a:pPr algn="ctr">
                <a:lnSpc>
                  <a:spcPts val="3685"/>
                </a:lnSpc>
              </a:pPr>
            </a:p>
          </p:txBody>
        </p:sp>
      </p:grpSp>
      <p:sp>
        <p:nvSpPr>
          <p:cNvPr name="AutoShape 5" id="5"/>
          <p:cNvSpPr/>
          <p:nvPr/>
        </p:nvSpPr>
        <p:spPr>
          <a:xfrm rot="0">
            <a:off x="5515626" y="6558221"/>
            <a:ext cx="7256748" cy="204910"/>
          </a:xfrm>
          <a:prstGeom prst="rect">
            <a:avLst/>
          </a:prstGeom>
          <a:solidFill>
            <a:srgbClr val="0B1320"/>
          </a:solidFill>
        </p:spPr>
      </p:sp>
      <p:sp>
        <p:nvSpPr>
          <p:cNvPr name="TextBox 6" id="6"/>
          <p:cNvSpPr txBox="true"/>
          <p:nvPr/>
        </p:nvSpPr>
        <p:spPr>
          <a:xfrm rot="0">
            <a:off x="479401" y="4639045"/>
            <a:ext cx="17329199" cy="1332761"/>
          </a:xfrm>
          <a:prstGeom prst="rect">
            <a:avLst/>
          </a:prstGeom>
        </p:spPr>
        <p:txBody>
          <a:bodyPr anchor="t" rtlCol="false" tIns="0" lIns="0" bIns="0" rIns="0">
            <a:spAutoFit/>
          </a:bodyPr>
          <a:lstStyle/>
          <a:p>
            <a:pPr algn="ctr">
              <a:lnSpc>
                <a:spcPts val="9565"/>
              </a:lnSpc>
            </a:pPr>
            <a:r>
              <a:rPr lang="en-US" b="true" sz="10870" spc="-217">
                <a:solidFill>
                  <a:srgbClr val="0B1320"/>
                </a:solidFill>
                <a:latin typeface="Roboto Bold"/>
                <a:ea typeface="Roboto Bold"/>
                <a:cs typeface="Roboto Bold"/>
                <a:sym typeface="Roboto Bold"/>
              </a:rPr>
              <a:t>Passons à la démonstration</a:t>
            </a:r>
          </a:p>
        </p:txBody>
      </p:sp>
      <p:sp>
        <p:nvSpPr>
          <p:cNvPr name="Freeform 7" id="7"/>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rot="0">
            <a:off x="6819588" y="4767571"/>
            <a:ext cx="4648825" cy="0"/>
          </a:xfrm>
          <a:prstGeom prst="line">
            <a:avLst/>
          </a:prstGeom>
          <a:ln cap="rnd" w="47625">
            <a:solidFill>
              <a:srgbClr val="0B1320"/>
            </a:solidFill>
            <a:prstDash val="solid"/>
            <a:headEnd type="none" len="sm" w="sm"/>
            <a:tailEnd type="none" len="sm" w="sm"/>
          </a:ln>
        </p:spPr>
      </p:sp>
      <p:sp>
        <p:nvSpPr>
          <p:cNvPr name="TextBox 3" id="3"/>
          <p:cNvSpPr txBox="true"/>
          <p:nvPr/>
        </p:nvSpPr>
        <p:spPr>
          <a:xfrm rot="0">
            <a:off x="2990040" y="1476375"/>
            <a:ext cx="13156693" cy="1799634"/>
          </a:xfrm>
          <a:prstGeom prst="rect">
            <a:avLst/>
          </a:prstGeom>
        </p:spPr>
        <p:txBody>
          <a:bodyPr anchor="t" rtlCol="false" tIns="0" lIns="0" bIns="0" rIns="0">
            <a:spAutoFit/>
          </a:bodyPr>
          <a:lstStyle/>
          <a:p>
            <a:pPr algn="ctr">
              <a:lnSpc>
                <a:spcPts val="12980"/>
              </a:lnSpc>
            </a:pPr>
            <a:r>
              <a:rPr lang="en-US" b="true" sz="14751" spc="-295">
                <a:solidFill>
                  <a:srgbClr val="1C3F60"/>
                </a:solidFill>
                <a:latin typeface="Roboto Bold"/>
                <a:ea typeface="Roboto Bold"/>
                <a:cs typeface="Roboto Bold"/>
                <a:sym typeface="Roboto Bold"/>
              </a:rPr>
              <a:t>Introduction</a:t>
            </a:r>
          </a:p>
        </p:txBody>
      </p:sp>
      <p:sp>
        <p:nvSpPr>
          <p:cNvPr name="TextBox 4" id="4"/>
          <p:cNvSpPr txBox="true"/>
          <p:nvPr/>
        </p:nvSpPr>
        <p:spPr>
          <a:xfrm rot="0">
            <a:off x="1801172" y="5529571"/>
            <a:ext cx="14685656" cy="1986280"/>
          </a:xfrm>
          <a:prstGeom prst="rect">
            <a:avLst/>
          </a:prstGeom>
        </p:spPr>
        <p:txBody>
          <a:bodyPr anchor="t" rtlCol="false" tIns="0" lIns="0" bIns="0" rIns="0">
            <a:spAutoFit/>
          </a:bodyPr>
          <a:lstStyle/>
          <a:p>
            <a:pPr algn="ctr" marL="0" indent="0" lvl="0">
              <a:lnSpc>
                <a:spcPts val="3919"/>
              </a:lnSpc>
              <a:spcBef>
                <a:spcPct val="0"/>
              </a:spcBef>
            </a:pPr>
            <a:r>
              <a:rPr lang="en-US" b="true" sz="2799" spc="139">
                <a:solidFill>
                  <a:srgbClr val="1C3F60"/>
                </a:solidFill>
                <a:latin typeface="Roboto Bold"/>
                <a:ea typeface="Roboto Bold"/>
                <a:cs typeface="Roboto Bold"/>
                <a:sym typeface="Roboto Bold"/>
              </a:rPr>
              <a:t>L’objectif principal de ce projet est d’utiliser différentes techniques de machine learning supervisé pour réaliser des prédictions à partir de deux jeux de données réels : l’un médical (sur les maladies cardiaques), l’autre sportif (statistiques de joueurs NBA).</a:t>
            </a:r>
          </a:p>
        </p:txBody>
      </p:sp>
      <p:sp>
        <p:nvSpPr>
          <p:cNvPr name="TextBox 5" id="5"/>
          <p:cNvSpPr txBox="true"/>
          <p:nvPr/>
        </p:nvSpPr>
        <p:spPr>
          <a:xfrm rot="0">
            <a:off x="7400687" y="4159902"/>
            <a:ext cx="3486626" cy="552450"/>
          </a:xfrm>
          <a:prstGeom prst="rect">
            <a:avLst/>
          </a:prstGeom>
        </p:spPr>
        <p:txBody>
          <a:bodyPr anchor="t" rtlCol="false" tIns="0" lIns="0" bIns="0" rIns="0">
            <a:spAutoFit/>
          </a:bodyPr>
          <a:lstStyle/>
          <a:p>
            <a:pPr algn="ctr">
              <a:lnSpc>
                <a:spcPts val="4320"/>
              </a:lnSpc>
              <a:spcBef>
                <a:spcPct val="0"/>
              </a:spcBef>
            </a:pPr>
            <a:r>
              <a:rPr lang="en-US" b="true" sz="3600" i="true">
                <a:solidFill>
                  <a:srgbClr val="1C3F60"/>
                </a:solidFill>
                <a:latin typeface="Roboto Bold Italics"/>
                <a:ea typeface="Roboto Bold Italics"/>
                <a:cs typeface="Roboto Bold Italics"/>
                <a:sym typeface="Roboto Bold Italics"/>
              </a:rPr>
              <a:t>Obj</a:t>
            </a:r>
            <a:r>
              <a:rPr lang="en-US" b="true" sz="3600" i="true">
                <a:solidFill>
                  <a:srgbClr val="1C3F60"/>
                </a:solidFill>
                <a:latin typeface="Roboto Bold Italics"/>
                <a:ea typeface="Roboto Bold Italics"/>
                <a:cs typeface="Roboto Bold Italics"/>
                <a:sym typeface="Roboto Bold Italics"/>
              </a:rPr>
              <a:t>ectif du projet</a:t>
            </a:r>
          </a:p>
        </p:txBody>
      </p:sp>
      <p:sp>
        <p:nvSpPr>
          <p:cNvPr name="Freeform 6" id="6"/>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7" id="7"/>
          <p:cNvSpPr txBox="true"/>
          <p:nvPr/>
        </p:nvSpPr>
        <p:spPr>
          <a:xfrm rot="0">
            <a:off x="17836811" y="9576301"/>
            <a:ext cx="190302"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rot="0">
            <a:off x="6819588" y="4767571"/>
            <a:ext cx="4648825" cy="0"/>
          </a:xfrm>
          <a:prstGeom prst="line">
            <a:avLst/>
          </a:prstGeom>
          <a:ln cap="rnd" w="47625">
            <a:solidFill>
              <a:srgbClr val="0B1320"/>
            </a:solidFill>
            <a:prstDash val="solid"/>
            <a:headEnd type="none" len="sm" w="sm"/>
            <a:tailEnd type="none" len="sm" w="sm"/>
          </a:ln>
        </p:spPr>
      </p:sp>
      <p:sp>
        <p:nvSpPr>
          <p:cNvPr name="TextBox 3" id="3"/>
          <p:cNvSpPr txBox="true"/>
          <p:nvPr/>
        </p:nvSpPr>
        <p:spPr>
          <a:xfrm rot="0">
            <a:off x="2990040" y="1476375"/>
            <a:ext cx="13156693" cy="1799634"/>
          </a:xfrm>
          <a:prstGeom prst="rect">
            <a:avLst/>
          </a:prstGeom>
        </p:spPr>
        <p:txBody>
          <a:bodyPr anchor="t" rtlCol="false" tIns="0" lIns="0" bIns="0" rIns="0">
            <a:spAutoFit/>
          </a:bodyPr>
          <a:lstStyle/>
          <a:p>
            <a:pPr algn="ctr">
              <a:lnSpc>
                <a:spcPts val="12980"/>
              </a:lnSpc>
            </a:pPr>
            <a:r>
              <a:rPr lang="en-US" b="true" sz="14751" spc="-295">
                <a:solidFill>
                  <a:srgbClr val="1C3F60"/>
                </a:solidFill>
                <a:latin typeface="Roboto Bold"/>
                <a:ea typeface="Roboto Bold"/>
                <a:cs typeface="Roboto Bold"/>
                <a:sym typeface="Roboto Bold"/>
              </a:rPr>
              <a:t>Introduction</a:t>
            </a:r>
          </a:p>
        </p:txBody>
      </p:sp>
      <p:sp>
        <p:nvSpPr>
          <p:cNvPr name="TextBox 4" id="4"/>
          <p:cNvSpPr txBox="true"/>
          <p:nvPr/>
        </p:nvSpPr>
        <p:spPr>
          <a:xfrm rot="0">
            <a:off x="1801172" y="5539096"/>
            <a:ext cx="14917551" cy="1503795"/>
          </a:xfrm>
          <a:prstGeom prst="rect">
            <a:avLst/>
          </a:prstGeom>
        </p:spPr>
        <p:txBody>
          <a:bodyPr anchor="t" rtlCol="false" tIns="0" lIns="0" bIns="0" rIns="0">
            <a:spAutoFit/>
          </a:bodyPr>
          <a:lstStyle/>
          <a:p>
            <a:pPr algn="ctr">
              <a:lnSpc>
                <a:spcPts val="3981"/>
              </a:lnSpc>
            </a:pPr>
            <a:r>
              <a:rPr lang="en-US" b="true" sz="2844" spc="142">
                <a:solidFill>
                  <a:srgbClr val="1C3F60"/>
                </a:solidFill>
                <a:latin typeface="Roboto Bold"/>
                <a:ea typeface="Roboto Bold"/>
                <a:cs typeface="Roboto Bold"/>
                <a:sym typeface="Roboto Bold"/>
              </a:rPr>
              <a:t>Dans des domaines aussi variés que la santé ou le sport, la capacité à prédire une issue ou une performance à partir de données peut s’avérer cruciale.</a:t>
            </a:r>
          </a:p>
          <a:p>
            <a:pPr algn="ctr" marL="0" indent="0" lvl="0">
              <a:lnSpc>
                <a:spcPts val="3981"/>
              </a:lnSpc>
              <a:spcBef>
                <a:spcPct val="0"/>
              </a:spcBef>
            </a:pPr>
          </a:p>
        </p:txBody>
      </p:sp>
      <p:sp>
        <p:nvSpPr>
          <p:cNvPr name="TextBox 5" id="5"/>
          <p:cNvSpPr txBox="true"/>
          <p:nvPr/>
        </p:nvSpPr>
        <p:spPr>
          <a:xfrm rot="0">
            <a:off x="7666911" y="4159902"/>
            <a:ext cx="2954179" cy="552450"/>
          </a:xfrm>
          <a:prstGeom prst="rect">
            <a:avLst/>
          </a:prstGeom>
        </p:spPr>
        <p:txBody>
          <a:bodyPr anchor="t" rtlCol="false" tIns="0" lIns="0" bIns="0" rIns="0">
            <a:spAutoFit/>
          </a:bodyPr>
          <a:lstStyle/>
          <a:p>
            <a:pPr algn="ctr">
              <a:lnSpc>
                <a:spcPts val="4320"/>
              </a:lnSpc>
              <a:spcBef>
                <a:spcPct val="0"/>
              </a:spcBef>
            </a:pPr>
            <a:r>
              <a:rPr lang="en-US" b="true" sz="3600" i="true">
                <a:solidFill>
                  <a:srgbClr val="1C3F60"/>
                </a:solidFill>
                <a:latin typeface="Roboto Bold Italics"/>
                <a:ea typeface="Roboto Bold Italics"/>
                <a:cs typeface="Roboto Bold Italics"/>
                <a:sym typeface="Roboto Bold Italics"/>
              </a:rPr>
              <a:t>Probléma</a:t>
            </a:r>
            <a:r>
              <a:rPr lang="en-US" b="true" sz="3600" i="true">
                <a:solidFill>
                  <a:srgbClr val="1C3F60"/>
                </a:solidFill>
                <a:latin typeface="Roboto Bold Italics"/>
                <a:ea typeface="Roboto Bold Italics"/>
                <a:cs typeface="Roboto Bold Italics"/>
                <a:sym typeface="Roboto Bold Italics"/>
              </a:rPr>
              <a:t>tique</a:t>
            </a:r>
          </a:p>
        </p:txBody>
      </p:sp>
      <p:sp>
        <p:nvSpPr>
          <p:cNvPr name="Freeform 6" id="6"/>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7" id="7"/>
          <p:cNvSpPr txBox="true"/>
          <p:nvPr/>
        </p:nvSpPr>
        <p:spPr>
          <a:xfrm rot="0">
            <a:off x="17831089" y="9576301"/>
            <a:ext cx="201745"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rot="0">
            <a:off x="6819588" y="4767571"/>
            <a:ext cx="4648825" cy="0"/>
          </a:xfrm>
          <a:prstGeom prst="line">
            <a:avLst/>
          </a:prstGeom>
          <a:ln cap="rnd" w="47625">
            <a:solidFill>
              <a:srgbClr val="0B1320"/>
            </a:solidFill>
            <a:prstDash val="solid"/>
            <a:headEnd type="none" len="sm" w="sm"/>
            <a:tailEnd type="none" len="sm" w="sm"/>
          </a:ln>
        </p:spPr>
      </p:sp>
      <p:sp>
        <p:nvSpPr>
          <p:cNvPr name="TextBox 3" id="3"/>
          <p:cNvSpPr txBox="true"/>
          <p:nvPr/>
        </p:nvSpPr>
        <p:spPr>
          <a:xfrm rot="0">
            <a:off x="2990040" y="1476375"/>
            <a:ext cx="13156693" cy="1799634"/>
          </a:xfrm>
          <a:prstGeom prst="rect">
            <a:avLst/>
          </a:prstGeom>
        </p:spPr>
        <p:txBody>
          <a:bodyPr anchor="t" rtlCol="false" tIns="0" lIns="0" bIns="0" rIns="0">
            <a:spAutoFit/>
          </a:bodyPr>
          <a:lstStyle/>
          <a:p>
            <a:pPr algn="ctr">
              <a:lnSpc>
                <a:spcPts val="12980"/>
              </a:lnSpc>
            </a:pPr>
            <a:r>
              <a:rPr lang="en-US" b="true" sz="14751" spc="-295">
                <a:solidFill>
                  <a:srgbClr val="1C3F60"/>
                </a:solidFill>
                <a:latin typeface="Roboto Bold"/>
                <a:ea typeface="Roboto Bold"/>
                <a:cs typeface="Roboto Bold"/>
                <a:sym typeface="Roboto Bold"/>
              </a:rPr>
              <a:t>Introduction</a:t>
            </a:r>
          </a:p>
        </p:txBody>
      </p:sp>
      <p:sp>
        <p:nvSpPr>
          <p:cNvPr name="TextBox 4" id="4"/>
          <p:cNvSpPr txBox="true"/>
          <p:nvPr/>
        </p:nvSpPr>
        <p:spPr>
          <a:xfrm rot="0">
            <a:off x="1801172" y="5539096"/>
            <a:ext cx="14917551" cy="2510037"/>
          </a:xfrm>
          <a:prstGeom prst="rect">
            <a:avLst/>
          </a:prstGeom>
        </p:spPr>
        <p:txBody>
          <a:bodyPr anchor="t" rtlCol="false" tIns="0" lIns="0" bIns="0" rIns="0">
            <a:spAutoFit/>
          </a:bodyPr>
          <a:lstStyle/>
          <a:p>
            <a:pPr algn="ctr">
              <a:lnSpc>
                <a:spcPts val="3981"/>
              </a:lnSpc>
            </a:pPr>
            <a:r>
              <a:rPr lang="en-US" b="true" sz="2844" spc="142">
                <a:solidFill>
                  <a:srgbClr val="1C3F60"/>
                </a:solidFill>
                <a:latin typeface="Roboto Bold"/>
                <a:ea typeface="Roboto Bold"/>
                <a:cs typeface="Roboto Bold"/>
                <a:sym typeface="Roboto Bold"/>
              </a:rPr>
              <a:t>Peut-on prédire si une personne est atteinte d’une maladie cardiaque simplement à partir de son âge ou d’autres données médicales ?</a:t>
            </a:r>
          </a:p>
          <a:p>
            <a:pPr algn="ctr">
              <a:lnSpc>
                <a:spcPts val="3981"/>
              </a:lnSpc>
            </a:pPr>
          </a:p>
          <a:p>
            <a:pPr algn="ctr" marL="0" indent="0" lvl="0">
              <a:lnSpc>
                <a:spcPts val="3981"/>
              </a:lnSpc>
              <a:spcBef>
                <a:spcPct val="0"/>
              </a:spcBef>
            </a:pPr>
            <a:r>
              <a:rPr lang="en-US" b="true" sz="2844" spc="142">
                <a:solidFill>
                  <a:srgbClr val="1C3F60"/>
                </a:solidFill>
                <a:latin typeface="Roboto Bold"/>
                <a:ea typeface="Roboto Bold"/>
                <a:cs typeface="Roboto Bold"/>
                <a:sym typeface="Roboto Bold"/>
              </a:rPr>
              <a:t>Peut-on estimer le totale de points marques par un joueur NBA à partir de ses statistiques de jeu ?</a:t>
            </a:r>
          </a:p>
        </p:txBody>
      </p:sp>
      <p:sp>
        <p:nvSpPr>
          <p:cNvPr name="TextBox 5" id="5"/>
          <p:cNvSpPr txBox="true"/>
          <p:nvPr/>
        </p:nvSpPr>
        <p:spPr>
          <a:xfrm rot="0">
            <a:off x="7666911" y="4159902"/>
            <a:ext cx="2954179" cy="552450"/>
          </a:xfrm>
          <a:prstGeom prst="rect">
            <a:avLst/>
          </a:prstGeom>
        </p:spPr>
        <p:txBody>
          <a:bodyPr anchor="t" rtlCol="false" tIns="0" lIns="0" bIns="0" rIns="0">
            <a:spAutoFit/>
          </a:bodyPr>
          <a:lstStyle/>
          <a:p>
            <a:pPr algn="ctr">
              <a:lnSpc>
                <a:spcPts val="4320"/>
              </a:lnSpc>
              <a:spcBef>
                <a:spcPct val="0"/>
              </a:spcBef>
            </a:pPr>
            <a:r>
              <a:rPr lang="en-US" b="true" sz="3600" i="true">
                <a:solidFill>
                  <a:srgbClr val="1C3F60"/>
                </a:solidFill>
                <a:latin typeface="Roboto Bold Italics"/>
                <a:ea typeface="Roboto Bold Italics"/>
                <a:cs typeface="Roboto Bold Italics"/>
                <a:sym typeface="Roboto Bold Italics"/>
              </a:rPr>
              <a:t>Probléma</a:t>
            </a:r>
            <a:r>
              <a:rPr lang="en-US" b="true" sz="3600" i="true">
                <a:solidFill>
                  <a:srgbClr val="1C3F60"/>
                </a:solidFill>
                <a:latin typeface="Roboto Bold Italics"/>
                <a:ea typeface="Roboto Bold Italics"/>
                <a:cs typeface="Roboto Bold Italics"/>
                <a:sym typeface="Roboto Bold Italics"/>
              </a:rPr>
              <a:t>tique</a:t>
            </a:r>
          </a:p>
        </p:txBody>
      </p:sp>
      <p:sp>
        <p:nvSpPr>
          <p:cNvPr name="Freeform 6" id="6"/>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7" id="7"/>
          <p:cNvSpPr txBox="true"/>
          <p:nvPr/>
        </p:nvSpPr>
        <p:spPr>
          <a:xfrm rot="0">
            <a:off x="17825732" y="9576301"/>
            <a:ext cx="212460"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rot="0">
            <a:off x="6819588" y="4767571"/>
            <a:ext cx="4648825" cy="0"/>
          </a:xfrm>
          <a:prstGeom prst="line">
            <a:avLst/>
          </a:prstGeom>
          <a:ln cap="rnd" w="47625">
            <a:solidFill>
              <a:srgbClr val="0B1320"/>
            </a:solidFill>
            <a:prstDash val="solid"/>
            <a:headEnd type="none" len="sm" w="sm"/>
            <a:tailEnd type="none" len="sm" w="sm"/>
          </a:ln>
        </p:spPr>
      </p:sp>
      <p:sp>
        <p:nvSpPr>
          <p:cNvPr name="TextBox 3" id="3"/>
          <p:cNvSpPr txBox="true"/>
          <p:nvPr/>
        </p:nvSpPr>
        <p:spPr>
          <a:xfrm rot="0">
            <a:off x="2990040" y="1476375"/>
            <a:ext cx="13156693" cy="1799634"/>
          </a:xfrm>
          <a:prstGeom prst="rect">
            <a:avLst/>
          </a:prstGeom>
        </p:spPr>
        <p:txBody>
          <a:bodyPr anchor="t" rtlCol="false" tIns="0" lIns="0" bIns="0" rIns="0">
            <a:spAutoFit/>
          </a:bodyPr>
          <a:lstStyle/>
          <a:p>
            <a:pPr algn="ctr">
              <a:lnSpc>
                <a:spcPts val="12980"/>
              </a:lnSpc>
            </a:pPr>
            <a:r>
              <a:rPr lang="en-US" b="true" sz="14751" spc="-295">
                <a:solidFill>
                  <a:srgbClr val="1C3F60"/>
                </a:solidFill>
                <a:latin typeface="Roboto Bold"/>
                <a:ea typeface="Roboto Bold"/>
                <a:cs typeface="Roboto Bold"/>
                <a:sym typeface="Roboto Bold"/>
              </a:rPr>
              <a:t>Introduction</a:t>
            </a:r>
          </a:p>
        </p:txBody>
      </p:sp>
      <p:sp>
        <p:nvSpPr>
          <p:cNvPr name="TextBox 4" id="4"/>
          <p:cNvSpPr txBox="true"/>
          <p:nvPr/>
        </p:nvSpPr>
        <p:spPr>
          <a:xfrm rot="0">
            <a:off x="1801172" y="5643871"/>
            <a:ext cx="14685656" cy="3557270"/>
          </a:xfrm>
          <a:prstGeom prst="rect">
            <a:avLst/>
          </a:prstGeom>
        </p:spPr>
        <p:txBody>
          <a:bodyPr anchor="t" rtlCol="false" tIns="0" lIns="0" bIns="0" rIns="0">
            <a:spAutoFit/>
          </a:bodyPr>
          <a:lstStyle/>
          <a:p>
            <a:pPr algn="l" marL="604519" indent="-302260" lvl="1">
              <a:lnSpc>
                <a:spcPts val="2799"/>
              </a:lnSpc>
              <a:buFont typeface="Arial"/>
              <a:buChar char="•"/>
            </a:pPr>
            <a:r>
              <a:rPr lang="en-US" b="true" sz="2799" spc="139">
                <a:solidFill>
                  <a:srgbClr val="1C3F60"/>
                </a:solidFill>
                <a:latin typeface="Roboto Bold"/>
                <a:ea typeface="Roboto Bold"/>
                <a:cs typeface="Roboto Bold"/>
                <a:sym typeface="Roboto Bold"/>
              </a:rPr>
              <a:t>Régression linéaire simple pour prédire une valeur continue à partir d'une seule variable</a:t>
            </a:r>
          </a:p>
          <a:p>
            <a:pPr algn="l" marL="604519" indent="-302260" lvl="1">
              <a:lnSpc>
                <a:spcPts val="2799"/>
              </a:lnSpc>
              <a:buFont typeface="Arial"/>
              <a:buChar char="•"/>
            </a:pPr>
            <a:r>
              <a:rPr lang="en-US" b="true" sz="2799" spc="139">
                <a:solidFill>
                  <a:srgbClr val="1C3F60"/>
                </a:solidFill>
                <a:latin typeface="Roboto Bold"/>
                <a:ea typeface="Roboto Bold"/>
                <a:cs typeface="Roboto Bold"/>
                <a:sym typeface="Roboto Bold"/>
              </a:rPr>
              <a:t>Régression linéaire multiple pour prédire une valeur continue à partir de plusieurs variables</a:t>
            </a:r>
          </a:p>
          <a:p>
            <a:pPr algn="l" marL="604519" indent="-302260" lvl="1">
              <a:lnSpc>
                <a:spcPts val="2799"/>
              </a:lnSpc>
              <a:buFont typeface="Arial"/>
              <a:buChar char="•"/>
            </a:pPr>
            <a:r>
              <a:rPr lang="en-US" b="true" sz="2799" spc="139">
                <a:solidFill>
                  <a:srgbClr val="1C3F60"/>
                </a:solidFill>
                <a:latin typeface="Roboto Bold"/>
                <a:ea typeface="Roboto Bold"/>
                <a:cs typeface="Roboto Bold"/>
                <a:sym typeface="Roboto Bold"/>
              </a:rPr>
              <a:t>Régression logistique pour modéliser la probabilité d’un événement binaire</a:t>
            </a:r>
          </a:p>
          <a:p>
            <a:pPr algn="l" marL="604519" indent="-302260" lvl="1">
              <a:lnSpc>
                <a:spcPts val="2799"/>
              </a:lnSpc>
              <a:buFont typeface="Arial"/>
              <a:buChar char="•"/>
            </a:pPr>
            <a:r>
              <a:rPr lang="en-US" b="true" sz="2799" spc="139">
                <a:solidFill>
                  <a:srgbClr val="1C3F60"/>
                </a:solidFill>
                <a:latin typeface="Roboto Bold"/>
                <a:ea typeface="Roboto Bold"/>
                <a:cs typeface="Roboto Bold"/>
                <a:sym typeface="Roboto Bold"/>
              </a:rPr>
              <a:t>K-Nearest Neighbors (KNN) pour classer les individus sur la base de la proximité avec des cas similaires</a:t>
            </a:r>
          </a:p>
          <a:p>
            <a:pPr algn="ctr">
              <a:lnSpc>
                <a:spcPts val="2799"/>
              </a:lnSpc>
            </a:pPr>
          </a:p>
          <a:p>
            <a:pPr algn="ctr" marL="0" indent="0" lvl="0">
              <a:lnSpc>
                <a:spcPts val="2799"/>
              </a:lnSpc>
            </a:pPr>
            <a:r>
              <a:rPr lang="en-US" b="true" sz="2799" spc="139">
                <a:solidFill>
                  <a:srgbClr val="1C3F60"/>
                </a:solidFill>
                <a:latin typeface="Roboto Bold"/>
                <a:ea typeface="Roboto Bold"/>
                <a:cs typeface="Roboto Bold"/>
                <a:sym typeface="Roboto Bold"/>
              </a:rPr>
              <a:t>Chaque méthode a été testée sur un jeu de données spécifique pour évaluer sa pertinence et son efficacité</a:t>
            </a:r>
          </a:p>
        </p:txBody>
      </p:sp>
      <p:sp>
        <p:nvSpPr>
          <p:cNvPr name="TextBox 5" id="5"/>
          <p:cNvSpPr txBox="true"/>
          <p:nvPr/>
        </p:nvSpPr>
        <p:spPr>
          <a:xfrm rot="0">
            <a:off x="7310914" y="4159902"/>
            <a:ext cx="3666172" cy="552450"/>
          </a:xfrm>
          <a:prstGeom prst="rect">
            <a:avLst/>
          </a:prstGeom>
        </p:spPr>
        <p:txBody>
          <a:bodyPr anchor="t" rtlCol="false" tIns="0" lIns="0" bIns="0" rIns="0">
            <a:spAutoFit/>
          </a:bodyPr>
          <a:lstStyle/>
          <a:p>
            <a:pPr algn="ctr">
              <a:lnSpc>
                <a:spcPts val="4320"/>
              </a:lnSpc>
              <a:spcBef>
                <a:spcPct val="0"/>
              </a:spcBef>
            </a:pPr>
            <a:r>
              <a:rPr lang="en-US" b="true" sz="3600" i="true">
                <a:solidFill>
                  <a:srgbClr val="1C3F60"/>
                </a:solidFill>
                <a:latin typeface="Roboto Bold Italics"/>
                <a:ea typeface="Roboto Bold Italics"/>
                <a:cs typeface="Roboto Bold Italics"/>
                <a:sym typeface="Roboto Bold Italics"/>
              </a:rPr>
              <a:t>Solu</a:t>
            </a:r>
            <a:r>
              <a:rPr lang="en-US" b="true" sz="3600" i="true">
                <a:solidFill>
                  <a:srgbClr val="1C3F60"/>
                </a:solidFill>
                <a:latin typeface="Roboto Bold Italics"/>
                <a:ea typeface="Roboto Bold Italics"/>
                <a:cs typeface="Roboto Bold Italics"/>
                <a:sym typeface="Roboto Bold Italics"/>
              </a:rPr>
              <a:t>tion proposée</a:t>
            </a:r>
          </a:p>
        </p:txBody>
      </p:sp>
      <p:sp>
        <p:nvSpPr>
          <p:cNvPr name="Freeform 6" id="6"/>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7" id="7"/>
          <p:cNvSpPr txBox="true"/>
          <p:nvPr/>
        </p:nvSpPr>
        <p:spPr>
          <a:xfrm rot="0">
            <a:off x="17829237" y="9576301"/>
            <a:ext cx="205449"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rot="0">
            <a:off x="0" y="0"/>
            <a:ext cx="10882678" cy="10287000"/>
          </a:xfrm>
          <a:prstGeom prst="rect">
            <a:avLst/>
          </a:prstGeom>
          <a:solidFill>
            <a:srgbClr val="EFF0F0"/>
          </a:solidFill>
        </p:spPr>
      </p:sp>
      <p:grpSp>
        <p:nvGrpSpPr>
          <p:cNvPr name="Group 3" id="3"/>
          <p:cNvGrpSpPr/>
          <p:nvPr/>
        </p:nvGrpSpPr>
        <p:grpSpPr>
          <a:xfrm rot="0">
            <a:off x="682714" y="2244790"/>
            <a:ext cx="9994806" cy="5797420"/>
            <a:chOff x="0" y="0"/>
            <a:chExt cx="13326408" cy="7729893"/>
          </a:xfrm>
        </p:grpSpPr>
        <p:sp>
          <p:nvSpPr>
            <p:cNvPr name="TextBox 4" id="4"/>
            <p:cNvSpPr txBox="true"/>
            <p:nvPr/>
          </p:nvSpPr>
          <p:spPr>
            <a:xfrm rot="0">
              <a:off x="0" y="127765"/>
              <a:ext cx="13326408" cy="1901191"/>
            </a:xfrm>
            <a:prstGeom prst="rect">
              <a:avLst/>
            </a:prstGeom>
          </p:spPr>
          <p:txBody>
            <a:bodyPr anchor="t" rtlCol="false" tIns="0" lIns="0" bIns="0" rIns="0">
              <a:spAutoFit/>
            </a:bodyPr>
            <a:lstStyle/>
            <a:p>
              <a:pPr algn="ctr">
                <a:lnSpc>
                  <a:spcPts val="6271"/>
                </a:lnSpc>
              </a:pPr>
              <a:r>
                <a:rPr lang="en-US" sz="6399">
                  <a:solidFill>
                    <a:srgbClr val="041432"/>
                  </a:solidFill>
                  <a:latin typeface="Montserrat Classic"/>
                  <a:ea typeface="Montserrat Classic"/>
                  <a:cs typeface="Montserrat Classic"/>
                  <a:sym typeface="Montserrat Classic"/>
                </a:rPr>
                <a:t>Jeux de données</a:t>
              </a:r>
            </a:p>
            <a:p>
              <a:pPr algn="ctr">
                <a:lnSpc>
                  <a:spcPts val="2352"/>
                </a:lnSpc>
              </a:pPr>
            </a:p>
            <a:p>
              <a:pPr algn="ctr">
                <a:lnSpc>
                  <a:spcPts val="2548"/>
                </a:lnSpc>
              </a:pPr>
              <a:r>
                <a:rPr lang="en-US" sz="2600">
                  <a:solidFill>
                    <a:srgbClr val="041432"/>
                  </a:solidFill>
                  <a:latin typeface="Montserrat Classic"/>
                  <a:ea typeface="Montserrat Classic"/>
                  <a:cs typeface="Montserrat Classic"/>
                  <a:sym typeface="Montserrat Classic"/>
                </a:rPr>
                <a:t>Données sur les maladies cardiaques</a:t>
              </a:r>
            </a:p>
          </p:txBody>
        </p:sp>
        <p:sp>
          <p:nvSpPr>
            <p:cNvPr name="TextBox 5" id="5"/>
            <p:cNvSpPr txBox="true"/>
            <p:nvPr/>
          </p:nvSpPr>
          <p:spPr>
            <a:xfrm rot="0">
              <a:off x="1238111" y="2940211"/>
              <a:ext cx="10850187" cy="4436745"/>
            </a:xfrm>
            <a:prstGeom prst="rect">
              <a:avLst/>
            </a:prstGeom>
          </p:spPr>
          <p:txBody>
            <a:bodyPr anchor="t" rtlCol="false" tIns="0" lIns="0" bIns="0" rIns="0">
              <a:spAutoFit/>
            </a:bodyPr>
            <a:lstStyle/>
            <a:p>
              <a:pPr algn="l">
                <a:lnSpc>
                  <a:spcPts val="3359"/>
                </a:lnSpc>
              </a:pPr>
              <a:r>
                <a:rPr lang="en-US" sz="2400">
                  <a:solidFill>
                    <a:srgbClr val="041432"/>
                  </a:solidFill>
                  <a:latin typeface="PT Sans"/>
                  <a:ea typeface="PT Sans"/>
                  <a:cs typeface="PT Sans"/>
                  <a:sym typeface="PT Sans"/>
                </a:rPr>
                <a:t>Ce dataset médical contient des informations sur des patients, incluant :</a:t>
              </a:r>
            </a:p>
            <a:p>
              <a:pPr algn="l">
                <a:lnSpc>
                  <a:spcPts val="3359"/>
                </a:lnSpc>
              </a:pPr>
            </a:p>
            <a:p>
              <a:pPr algn="l" marL="518160" indent="-259080" lvl="1">
                <a:lnSpc>
                  <a:spcPts val="3359"/>
                </a:lnSpc>
                <a:buFont typeface="Arial"/>
                <a:buChar char="•"/>
              </a:pPr>
              <a:r>
                <a:rPr lang="en-US" sz="2400">
                  <a:solidFill>
                    <a:srgbClr val="041432"/>
                  </a:solidFill>
                  <a:latin typeface="PT Sans"/>
                  <a:ea typeface="PT Sans"/>
                  <a:cs typeface="PT Sans"/>
                  <a:sym typeface="PT Sans"/>
                </a:rPr>
                <a:t>age : Âge du patient</a:t>
              </a:r>
            </a:p>
            <a:p>
              <a:pPr algn="l" marL="518160" indent="-259080" lvl="1">
                <a:lnSpc>
                  <a:spcPts val="3359"/>
                </a:lnSpc>
                <a:buFont typeface="Arial"/>
                <a:buChar char="•"/>
              </a:pPr>
              <a:r>
                <a:rPr lang="en-US" sz="2400">
                  <a:solidFill>
                    <a:srgbClr val="041432"/>
                  </a:solidFill>
                  <a:latin typeface="PT Sans"/>
                  <a:ea typeface="PT Sans"/>
                  <a:cs typeface="PT Sans"/>
                  <a:sym typeface="PT Sans"/>
                </a:rPr>
                <a:t>thalach : Fréquence cardiaque maximale atteinte</a:t>
              </a:r>
            </a:p>
            <a:p>
              <a:pPr algn="l" marL="518160" indent="-259080" lvl="1">
                <a:lnSpc>
                  <a:spcPts val="3359"/>
                </a:lnSpc>
                <a:buFont typeface="Arial"/>
                <a:buChar char="•"/>
              </a:pPr>
              <a:r>
                <a:rPr lang="en-US" sz="2400">
                  <a:solidFill>
                    <a:srgbClr val="041432"/>
                  </a:solidFill>
                  <a:latin typeface="PT Sans"/>
                  <a:ea typeface="PT Sans"/>
                  <a:cs typeface="PT Sans"/>
                  <a:sym typeface="PT Sans"/>
                </a:rPr>
                <a:t>t</a:t>
              </a:r>
              <a:r>
                <a:rPr lang="en-US" sz="2400">
                  <a:solidFill>
                    <a:srgbClr val="041432"/>
                  </a:solidFill>
                  <a:latin typeface="PT Sans"/>
                  <a:ea typeface="PT Sans"/>
                  <a:cs typeface="PT Sans"/>
                  <a:sym typeface="PT Sans"/>
                </a:rPr>
                <a:t>arget : Présence de maladie cardiaque (1 = oui, 0 = non)</a:t>
              </a:r>
            </a:p>
            <a:p>
              <a:pPr algn="l" marL="518160" indent="-259080" lvl="1">
                <a:lnSpc>
                  <a:spcPts val="3359"/>
                </a:lnSpc>
                <a:spcBef>
                  <a:spcPct val="0"/>
                </a:spcBef>
                <a:buFont typeface="Arial"/>
                <a:buChar char="•"/>
              </a:pPr>
              <a:r>
                <a:rPr lang="en-US" sz="2400">
                  <a:solidFill>
                    <a:srgbClr val="041432"/>
                  </a:solidFill>
                  <a:latin typeface="PT Sans"/>
                  <a:ea typeface="PT Sans"/>
                  <a:cs typeface="PT Sans"/>
                  <a:sym typeface="PT Sans"/>
                </a:rPr>
                <a:t>Et d’autres variables : cholestérol, pression artérielle, type de douleur thoracique, etc.</a:t>
              </a:r>
            </a:p>
          </p:txBody>
        </p:sp>
      </p:grpSp>
      <p:sp>
        <p:nvSpPr>
          <p:cNvPr name="Freeform 6" id="6"/>
          <p:cNvSpPr/>
          <p:nvPr/>
        </p:nvSpPr>
        <p:spPr>
          <a:xfrm flipH="false" flipV="false" rot="0">
            <a:off x="12895836" y="2848467"/>
            <a:ext cx="3097322" cy="4114800"/>
          </a:xfrm>
          <a:custGeom>
            <a:avLst/>
            <a:gdLst/>
            <a:ahLst/>
            <a:cxnLst/>
            <a:rect r="r" b="b" t="t" l="l"/>
            <a:pathLst>
              <a:path h="4114800" w="3097322">
                <a:moveTo>
                  <a:pt x="0" y="0"/>
                </a:moveTo>
                <a:lnTo>
                  <a:pt x="3097322" y="0"/>
                </a:lnTo>
                <a:lnTo>
                  <a:pt x="309732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4"/>
            <a:stretch>
              <a:fillRect l="0" t="0" r="0" b="0"/>
            </a:stretch>
          </a:blipFill>
        </p:spPr>
      </p:sp>
      <p:sp>
        <p:nvSpPr>
          <p:cNvPr name="TextBox 8" id="8"/>
          <p:cNvSpPr txBox="true"/>
          <p:nvPr/>
        </p:nvSpPr>
        <p:spPr>
          <a:xfrm rot="0">
            <a:off x="17821234" y="9576301"/>
            <a:ext cx="221456"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AutoShape 2" id="2"/>
          <p:cNvSpPr/>
          <p:nvPr/>
        </p:nvSpPr>
        <p:spPr>
          <a:xfrm rot="0">
            <a:off x="19050" y="0"/>
            <a:ext cx="10882678" cy="10287000"/>
          </a:xfrm>
          <a:prstGeom prst="rect">
            <a:avLst/>
          </a:prstGeom>
          <a:solidFill>
            <a:srgbClr val="EFF0F0"/>
          </a:solidFill>
        </p:spPr>
      </p:sp>
      <p:sp>
        <p:nvSpPr>
          <p:cNvPr name="Freeform 3" id="3"/>
          <p:cNvSpPr/>
          <p:nvPr/>
        </p:nvSpPr>
        <p:spPr>
          <a:xfrm flipH="false" flipV="false" rot="0">
            <a:off x="13119151" y="2569025"/>
            <a:ext cx="2771598" cy="5381744"/>
          </a:xfrm>
          <a:custGeom>
            <a:avLst/>
            <a:gdLst/>
            <a:ahLst/>
            <a:cxnLst/>
            <a:rect r="r" b="b" t="t" l="l"/>
            <a:pathLst>
              <a:path h="5381744" w="2771598">
                <a:moveTo>
                  <a:pt x="0" y="0"/>
                </a:moveTo>
                <a:lnTo>
                  <a:pt x="2771598" y="0"/>
                </a:lnTo>
                <a:lnTo>
                  <a:pt x="2771598" y="5381745"/>
                </a:lnTo>
                <a:lnTo>
                  <a:pt x="0" y="5381745"/>
                </a:lnTo>
                <a:lnTo>
                  <a:pt x="0" y="0"/>
                </a:lnTo>
                <a:close/>
              </a:path>
            </a:pathLst>
          </a:custGeom>
          <a:blipFill>
            <a:blip r:embed="rId2"/>
            <a:stretch>
              <a:fillRect l="0" t="0" r="0" b="0"/>
            </a:stretch>
          </a:blipFill>
        </p:spPr>
      </p:sp>
      <p:grpSp>
        <p:nvGrpSpPr>
          <p:cNvPr name="Group 4" id="4"/>
          <p:cNvGrpSpPr/>
          <p:nvPr/>
        </p:nvGrpSpPr>
        <p:grpSpPr>
          <a:xfrm rot="0">
            <a:off x="682714" y="2336230"/>
            <a:ext cx="9994806" cy="5614540"/>
            <a:chOff x="0" y="0"/>
            <a:chExt cx="13326408" cy="7486053"/>
          </a:xfrm>
        </p:grpSpPr>
        <p:sp>
          <p:nvSpPr>
            <p:cNvPr name="TextBox 5" id="5"/>
            <p:cNvSpPr txBox="true"/>
            <p:nvPr/>
          </p:nvSpPr>
          <p:spPr>
            <a:xfrm rot="0">
              <a:off x="0" y="127765"/>
              <a:ext cx="13326408" cy="1901191"/>
            </a:xfrm>
            <a:prstGeom prst="rect">
              <a:avLst/>
            </a:prstGeom>
          </p:spPr>
          <p:txBody>
            <a:bodyPr anchor="t" rtlCol="false" tIns="0" lIns="0" bIns="0" rIns="0">
              <a:spAutoFit/>
            </a:bodyPr>
            <a:lstStyle/>
            <a:p>
              <a:pPr algn="ctr">
                <a:lnSpc>
                  <a:spcPts val="6271"/>
                </a:lnSpc>
              </a:pPr>
              <a:r>
                <a:rPr lang="en-US" sz="6399">
                  <a:solidFill>
                    <a:srgbClr val="041432"/>
                  </a:solidFill>
                  <a:latin typeface="Montserrat Classic"/>
                  <a:ea typeface="Montserrat Classic"/>
                  <a:cs typeface="Montserrat Classic"/>
                  <a:sym typeface="Montserrat Classic"/>
                </a:rPr>
                <a:t>Jeux de données</a:t>
              </a:r>
            </a:p>
            <a:p>
              <a:pPr algn="ctr">
                <a:lnSpc>
                  <a:spcPts val="2352"/>
                </a:lnSpc>
              </a:pPr>
            </a:p>
            <a:p>
              <a:pPr algn="ctr">
                <a:lnSpc>
                  <a:spcPts val="2548"/>
                </a:lnSpc>
              </a:pPr>
              <a:r>
                <a:rPr lang="en-US" sz="2600">
                  <a:solidFill>
                    <a:srgbClr val="041432"/>
                  </a:solidFill>
                  <a:latin typeface="Montserrat Classic"/>
                  <a:ea typeface="Montserrat Classic"/>
                  <a:cs typeface="Montserrat Classic"/>
                  <a:sym typeface="Montserrat Classic"/>
                </a:rPr>
                <a:t>Données NBA</a:t>
              </a:r>
            </a:p>
          </p:txBody>
        </p:sp>
        <p:sp>
          <p:nvSpPr>
            <p:cNvPr name="TextBox 6" id="6"/>
            <p:cNvSpPr txBox="true"/>
            <p:nvPr/>
          </p:nvSpPr>
          <p:spPr>
            <a:xfrm rot="0">
              <a:off x="1238111" y="3025936"/>
              <a:ext cx="10850187" cy="4107180"/>
            </a:xfrm>
            <a:prstGeom prst="rect">
              <a:avLst/>
            </a:prstGeom>
          </p:spPr>
          <p:txBody>
            <a:bodyPr anchor="t" rtlCol="false" tIns="0" lIns="0" bIns="0" rIns="0">
              <a:spAutoFit/>
            </a:bodyPr>
            <a:lstStyle/>
            <a:p>
              <a:pPr algn="l">
                <a:lnSpc>
                  <a:spcPts val="2400"/>
                </a:lnSpc>
              </a:pPr>
              <a:r>
                <a:rPr lang="en-US" sz="2400">
                  <a:solidFill>
                    <a:srgbClr val="041432"/>
                  </a:solidFill>
                  <a:latin typeface="PT Sans"/>
                  <a:ea typeface="PT Sans"/>
                  <a:cs typeface="PT Sans"/>
                  <a:sym typeface="PT Sans"/>
                </a:rPr>
                <a:t>Ce dataset statistique regroupe les performances de joueurs de NBA pour une saison donnée. Les colonnes incluent :</a:t>
              </a:r>
            </a:p>
            <a:p>
              <a:pPr algn="l">
                <a:lnSpc>
                  <a:spcPts val="2400"/>
                </a:lnSpc>
              </a:pPr>
            </a:p>
            <a:p>
              <a:pPr algn="l" marL="518160" indent="-259080" lvl="1">
                <a:lnSpc>
                  <a:spcPts val="2400"/>
                </a:lnSpc>
                <a:buFont typeface="Arial"/>
                <a:buChar char="•"/>
              </a:pPr>
              <a:r>
                <a:rPr lang="en-US" sz="2400">
                  <a:solidFill>
                    <a:srgbClr val="041432"/>
                  </a:solidFill>
                  <a:latin typeface="PT Sans"/>
                  <a:ea typeface="PT Sans"/>
                  <a:cs typeface="PT Sans"/>
                  <a:sym typeface="PT Sans"/>
                </a:rPr>
                <a:t>PTS</a:t>
              </a:r>
              <a:r>
                <a:rPr lang="en-US" sz="2400">
                  <a:solidFill>
                    <a:srgbClr val="041432"/>
                  </a:solidFill>
                  <a:latin typeface="PT Sans"/>
                  <a:ea typeface="PT Sans"/>
                  <a:cs typeface="PT Sans"/>
                  <a:sym typeface="PT Sans"/>
                </a:rPr>
                <a:t> : Points par match (notre variable cible)</a:t>
              </a:r>
            </a:p>
            <a:p>
              <a:pPr algn="l" marL="518160" indent="-259080" lvl="1">
                <a:lnSpc>
                  <a:spcPts val="2400"/>
                </a:lnSpc>
                <a:buFont typeface="Arial"/>
                <a:buChar char="•"/>
              </a:pPr>
              <a:r>
                <a:rPr lang="en-US" sz="2400">
                  <a:solidFill>
                    <a:srgbClr val="041432"/>
                  </a:solidFill>
                  <a:latin typeface="PT Sans"/>
                  <a:ea typeface="PT Sans"/>
                  <a:cs typeface="PT Sans"/>
                  <a:sym typeface="PT Sans"/>
                </a:rPr>
                <a:t>MP : Minutes jouées par match</a:t>
              </a:r>
            </a:p>
            <a:p>
              <a:pPr algn="l" marL="518160" indent="-259080" lvl="1">
                <a:lnSpc>
                  <a:spcPts val="2400"/>
                </a:lnSpc>
                <a:buFont typeface="Arial"/>
                <a:buChar char="•"/>
              </a:pPr>
              <a:r>
                <a:rPr lang="en-US" sz="2400">
                  <a:solidFill>
                    <a:srgbClr val="041432"/>
                  </a:solidFill>
                  <a:latin typeface="PT Sans"/>
                  <a:ea typeface="PT Sans"/>
                  <a:cs typeface="PT Sans"/>
                  <a:sym typeface="PT Sans"/>
                </a:rPr>
                <a:t>3PA : Tentatives de tirs à 3 points</a:t>
              </a:r>
            </a:p>
            <a:p>
              <a:pPr algn="l" marL="518160" indent="-259080" lvl="1">
                <a:lnSpc>
                  <a:spcPts val="2400"/>
                </a:lnSpc>
                <a:buFont typeface="Arial"/>
                <a:buChar char="•"/>
              </a:pPr>
              <a:r>
                <a:rPr lang="en-US" sz="2400">
                  <a:solidFill>
                    <a:srgbClr val="041432"/>
                  </a:solidFill>
                  <a:latin typeface="PT Sans"/>
                  <a:ea typeface="PT Sans"/>
                  <a:cs typeface="PT Sans"/>
                  <a:sym typeface="PT Sans"/>
                </a:rPr>
                <a:t>AST : Passes décisives</a:t>
              </a:r>
            </a:p>
            <a:p>
              <a:pPr algn="l" marL="518160" indent="-259080" lvl="1">
                <a:lnSpc>
                  <a:spcPts val="2400"/>
                </a:lnSpc>
                <a:buFont typeface="Arial"/>
                <a:buChar char="•"/>
              </a:pPr>
              <a:r>
                <a:rPr lang="en-US" sz="2400">
                  <a:solidFill>
                    <a:srgbClr val="041432"/>
                  </a:solidFill>
                  <a:latin typeface="PT Sans"/>
                  <a:ea typeface="PT Sans"/>
                  <a:cs typeface="PT Sans"/>
                  <a:sym typeface="PT Sans"/>
                </a:rPr>
                <a:t>FG</a:t>
              </a:r>
              <a:r>
                <a:rPr lang="en-US" sz="2400">
                  <a:solidFill>
                    <a:srgbClr val="041432"/>
                  </a:solidFill>
                  <a:latin typeface="PT Sans"/>
                  <a:ea typeface="PT Sans"/>
                  <a:cs typeface="PT Sans"/>
                  <a:sym typeface="PT Sans"/>
                </a:rPr>
                <a:t> : Field Goals réussis </a:t>
              </a:r>
            </a:p>
            <a:p>
              <a:pPr algn="l" marL="518160" indent="-259080" lvl="1">
                <a:lnSpc>
                  <a:spcPts val="2400"/>
                </a:lnSpc>
                <a:buFont typeface="Arial"/>
                <a:buChar char="•"/>
              </a:pPr>
              <a:r>
                <a:rPr lang="en-US" sz="2400">
                  <a:solidFill>
                    <a:srgbClr val="041432"/>
                  </a:solidFill>
                  <a:latin typeface="PT Sans"/>
                  <a:ea typeface="PT Sans"/>
                  <a:cs typeface="PT Sans"/>
                  <a:sym typeface="PT Sans"/>
                </a:rPr>
                <a:t>Age : l’âge du joueur</a:t>
              </a:r>
            </a:p>
            <a:p>
              <a:pPr algn="l" marL="518160" indent="-259080" lvl="1">
                <a:lnSpc>
                  <a:spcPts val="2400"/>
                </a:lnSpc>
                <a:buFont typeface="Arial"/>
                <a:buChar char="•"/>
              </a:pPr>
              <a:r>
                <a:rPr lang="en-US" sz="2400">
                  <a:solidFill>
                    <a:srgbClr val="041432"/>
                  </a:solidFill>
                  <a:latin typeface="PT Sans"/>
                  <a:ea typeface="PT Sans"/>
                  <a:cs typeface="PT Sans"/>
                  <a:sym typeface="PT Sans"/>
                </a:rPr>
                <a:t>Et bien d’autres statistiques de performance</a:t>
              </a:r>
            </a:p>
          </p:txBody>
        </p:sp>
      </p:grpSp>
      <p:sp>
        <p:nvSpPr>
          <p:cNvPr name="Freeform 7" id="7"/>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3"/>
            <a:stretch>
              <a:fillRect l="0" t="0" r="0" b="0"/>
            </a:stretch>
          </a:blipFill>
        </p:spPr>
      </p:sp>
      <p:sp>
        <p:nvSpPr>
          <p:cNvPr name="TextBox 8" id="8"/>
          <p:cNvSpPr txBox="true"/>
          <p:nvPr/>
        </p:nvSpPr>
        <p:spPr>
          <a:xfrm rot="0">
            <a:off x="17845509" y="9576301"/>
            <a:ext cx="172905"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TextBox 2" id="2"/>
          <p:cNvSpPr txBox="true"/>
          <p:nvPr/>
        </p:nvSpPr>
        <p:spPr>
          <a:xfrm rot="0">
            <a:off x="856963" y="1034788"/>
            <a:ext cx="16574073" cy="1100404"/>
          </a:xfrm>
          <a:prstGeom prst="rect">
            <a:avLst/>
          </a:prstGeom>
        </p:spPr>
        <p:txBody>
          <a:bodyPr anchor="t" rtlCol="false" tIns="0" lIns="0" bIns="0" rIns="0">
            <a:spAutoFit/>
          </a:bodyPr>
          <a:lstStyle/>
          <a:p>
            <a:pPr algn="ctr">
              <a:lnSpc>
                <a:spcPts val="7946"/>
              </a:lnSpc>
            </a:pPr>
            <a:r>
              <a:rPr lang="en-US" b="true" sz="9030" spc="-180">
                <a:solidFill>
                  <a:srgbClr val="0B1320"/>
                </a:solidFill>
                <a:latin typeface="Roboto Bold"/>
                <a:ea typeface="Roboto Bold"/>
                <a:cs typeface="Roboto Bold"/>
                <a:sym typeface="Roboto Bold"/>
              </a:rPr>
              <a:t>Régression Linéaire Simple</a:t>
            </a:r>
          </a:p>
        </p:txBody>
      </p:sp>
      <p:sp>
        <p:nvSpPr>
          <p:cNvPr name="TextBox 3" id="3"/>
          <p:cNvSpPr txBox="true"/>
          <p:nvPr/>
        </p:nvSpPr>
        <p:spPr>
          <a:xfrm rot="0">
            <a:off x="2559839" y="3014202"/>
            <a:ext cx="13168322" cy="6273165"/>
          </a:xfrm>
          <a:prstGeom prst="rect">
            <a:avLst/>
          </a:prstGeom>
        </p:spPr>
        <p:txBody>
          <a:bodyPr anchor="t" rtlCol="false" tIns="0" lIns="0" bIns="0" rIns="0">
            <a:spAutoFit/>
          </a:bodyPr>
          <a:lstStyle/>
          <a:p>
            <a:pPr algn="l">
              <a:lnSpc>
                <a:spcPts val="3359"/>
              </a:lnSpc>
            </a:pPr>
            <a:r>
              <a:rPr lang="en-US" sz="2400">
                <a:solidFill>
                  <a:srgbClr val="041432"/>
                </a:solidFill>
                <a:latin typeface="PT Sans"/>
                <a:ea typeface="PT Sans"/>
                <a:cs typeface="PT Sans"/>
                <a:sym typeface="PT Sans"/>
              </a:rPr>
              <a:t>Cette étude s'intéresse à la relation linéaire entre le nombre total de points marqués (PTS) et le nombre de ti</a:t>
            </a:r>
            <a:r>
              <a:rPr lang="en-US" sz="2400">
                <a:solidFill>
                  <a:srgbClr val="041432"/>
                </a:solidFill>
                <a:latin typeface="PT Sans"/>
                <a:ea typeface="PT Sans"/>
                <a:cs typeface="PT Sans"/>
                <a:sym typeface="PT Sans"/>
              </a:rPr>
              <a:t>rs réussis (FG) dans les performances des joueurs de la NBA.</a:t>
            </a:r>
          </a:p>
          <a:p>
            <a:pPr algn="l">
              <a:lnSpc>
                <a:spcPts val="3359"/>
              </a:lnSpc>
            </a:pPr>
            <a:r>
              <a:rPr lang="en-US" sz="2400">
                <a:solidFill>
                  <a:srgbClr val="041432"/>
                </a:solidFill>
                <a:latin typeface="PT Sans"/>
                <a:ea typeface="PT Sans"/>
                <a:cs typeface="PT Sans"/>
                <a:sym typeface="PT Sans"/>
              </a:rPr>
              <a:t> Pour cela, une régression linéaire simple est utilisée afin de modéliser cette relation et de prédire les FG à partir de PTS.</a:t>
            </a:r>
          </a:p>
          <a:p>
            <a:pPr algn="l">
              <a:lnSpc>
                <a:spcPts val="3359"/>
              </a:lnSpc>
            </a:pPr>
          </a:p>
          <a:p>
            <a:pPr algn="l">
              <a:lnSpc>
                <a:spcPts val="3359"/>
              </a:lnSpc>
            </a:pPr>
            <a:r>
              <a:rPr lang="en-US" sz="2400" b="true">
                <a:solidFill>
                  <a:srgbClr val="041432"/>
                </a:solidFill>
                <a:latin typeface="PT Sans Bold"/>
                <a:ea typeface="PT Sans Bold"/>
                <a:cs typeface="PT Sans Bold"/>
                <a:sym typeface="PT Sans Bold"/>
              </a:rPr>
              <a:t>Hypothèses statistiques :</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H₀ (hypothèse nulle) : </a:t>
            </a:r>
            <a:r>
              <a:rPr lang="en-US" sz="2400">
                <a:solidFill>
                  <a:srgbClr val="041432"/>
                </a:solidFill>
                <a:latin typeface="PT Sans"/>
                <a:ea typeface="PT Sans"/>
                <a:cs typeface="PT Sans"/>
                <a:sym typeface="PT Sans"/>
              </a:rPr>
              <a:t>Il n’existe aucune relation linéaire significative entre PTS et FG.</a:t>
            </a:r>
          </a:p>
          <a:p>
            <a:pPr algn="l">
              <a:lnSpc>
                <a:spcPts val="3359"/>
              </a:lnSpc>
            </a:pP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H₁ (hypothèse alternative) :</a:t>
            </a:r>
            <a:r>
              <a:rPr lang="en-US" sz="2400">
                <a:solidFill>
                  <a:srgbClr val="041432"/>
                </a:solidFill>
                <a:latin typeface="PT Sans"/>
                <a:ea typeface="PT Sans"/>
                <a:cs typeface="PT Sans"/>
                <a:sym typeface="PT Sans"/>
              </a:rPr>
              <a:t> Il existe une relation linéaire significative entre PTS et FG.</a:t>
            </a:r>
          </a:p>
          <a:p>
            <a:pPr algn="l">
              <a:lnSpc>
                <a:spcPts val="3359"/>
              </a:lnSpc>
            </a:pPr>
          </a:p>
          <a:p>
            <a:pPr algn="l">
              <a:lnSpc>
                <a:spcPts val="3359"/>
              </a:lnSpc>
            </a:pPr>
            <a:r>
              <a:rPr lang="en-US" sz="2400">
                <a:solidFill>
                  <a:srgbClr val="041432"/>
                </a:solidFill>
                <a:latin typeface="PT Sans"/>
                <a:ea typeface="PT Sans"/>
                <a:cs typeface="PT Sans"/>
                <a:sym typeface="PT Sans"/>
              </a:rPr>
              <a:t>Avant de modéliser, une analyse de corrélation a été réalisée :</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Coefficient de corrélation de Pearson : 0.991,</a:t>
            </a:r>
            <a:r>
              <a:rPr lang="en-US" sz="2400">
                <a:solidFill>
                  <a:srgbClr val="041432"/>
                </a:solidFill>
                <a:latin typeface="PT Sans"/>
                <a:ea typeface="PT Sans"/>
                <a:cs typeface="PT Sans"/>
                <a:sym typeface="PT Sans"/>
              </a:rPr>
              <a:t> indiquant une corrélation très forte et positive entre les deux variables.</a:t>
            </a:r>
          </a:p>
          <a:p>
            <a:pPr algn="l" marL="518160" indent="-259080" lvl="1">
              <a:lnSpc>
                <a:spcPts val="3359"/>
              </a:lnSpc>
              <a:buFont typeface="Arial"/>
              <a:buChar char="•"/>
            </a:pPr>
            <a:r>
              <a:rPr lang="en-US" b="true" sz="2400">
                <a:solidFill>
                  <a:srgbClr val="041432"/>
                </a:solidFill>
                <a:latin typeface="PT Sans Bold"/>
                <a:ea typeface="PT Sans Bold"/>
                <a:cs typeface="PT Sans Bold"/>
                <a:sym typeface="PT Sans Bold"/>
              </a:rPr>
              <a:t>p-value : 0.000, </a:t>
            </a:r>
            <a:r>
              <a:rPr lang="en-US" sz="2400">
                <a:solidFill>
                  <a:srgbClr val="041432"/>
                </a:solidFill>
                <a:latin typeface="PT Sans"/>
                <a:ea typeface="PT Sans"/>
                <a:cs typeface="PT Sans"/>
                <a:sym typeface="PT Sans"/>
              </a:rPr>
              <a:t>ce qui signifie que la corrélation est hautement significative (on rejette H₀).</a:t>
            </a:r>
          </a:p>
          <a:p>
            <a:pPr algn="l">
              <a:lnSpc>
                <a:spcPts val="3359"/>
              </a:lnSpc>
            </a:pPr>
          </a:p>
        </p:txBody>
      </p:sp>
      <p:sp>
        <p:nvSpPr>
          <p:cNvPr name="Freeform 4" id="4"/>
          <p:cNvSpPr/>
          <p:nvPr/>
        </p:nvSpPr>
        <p:spPr>
          <a:xfrm flipH="false" flipV="false" rot="0">
            <a:off x="16390670" y="80035"/>
            <a:ext cx="1897330" cy="1897330"/>
          </a:xfrm>
          <a:custGeom>
            <a:avLst/>
            <a:gdLst/>
            <a:ahLst/>
            <a:cxnLst/>
            <a:rect r="r" b="b" t="t" l="l"/>
            <a:pathLst>
              <a:path h="1897330" w="1897330">
                <a:moveTo>
                  <a:pt x="0" y="0"/>
                </a:moveTo>
                <a:lnTo>
                  <a:pt x="1897330" y="0"/>
                </a:lnTo>
                <a:lnTo>
                  <a:pt x="1897330" y="1897330"/>
                </a:lnTo>
                <a:lnTo>
                  <a:pt x="0" y="1897330"/>
                </a:lnTo>
                <a:lnTo>
                  <a:pt x="0" y="0"/>
                </a:lnTo>
                <a:close/>
              </a:path>
            </a:pathLst>
          </a:custGeom>
          <a:blipFill>
            <a:blip r:embed="rId2"/>
            <a:stretch>
              <a:fillRect l="0" t="0" r="0" b="0"/>
            </a:stretch>
          </a:blipFill>
        </p:spPr>
      </p:sp>
      <p:sp>
        <p:nvSpPr>
          <p:cNvPr name="TextBox 5" id="5"/>
          <p:cNvSpPr txBox="true"/>
          <p:nvPr/>
        </p:nvSpPr>
        <p:spPr>
          <a:xfrm rot="0">
            <a:off x="17827418" y="9576301"/>
            <a:ext cx="209087" cy="465106"/>
          </a:xfrm>
          <a:prstGeom prst="rect">
            <a:avLst/>
          </a:prstGeom>
        </p:spPr>
        <p:txBody>
          <a:bodyPr anchor="t" rtlCol="false" tIns="0" lIns="0" bIns="0" rIns="0">
            <a:spAutoFit/>
          </a:bodyPr>
          <a:lstStyle/>
          <a:p>
            <a:pPr algn="ctr">
              <a:lnSpc>
                <a:spcPts val="3764"/>
              </a:lnSpc>
              <a:spcBef>
                <a:spcPct val="0"/>
              </a:spcBef>
            </a:pPr>
            <a:r>
              <a:rPr lang="en-US" b="true" sz="2688">
                <a:solidFill>
                  <a:srgbClr val="000000"/>
                </a:solidFill>
                <a:latin typeface="Canva Sans Bold"/>
                <a:ea typeface="Canva Sans Bold"/>
                <a:cs typeface="Canva Sans Bold"/>
                <a:sym typeface="Canva Sans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DAGkxyMt5Yo</dc:identifier>
  <dcterms:modified xsi:type="dcterms:W3CDTF">2011-08-01T06:04:30Z</dcterms:modified>
  <cp:revision>1</cp:revision>
  <dc:title>Machine Learning</dc:title>
</cp:coreProperties>
</file>