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2" r:id="rId3"/>
    <p:sldId id="298" r:id="rId4"/>
    <p:sldId id="299" r:id="rId5"/>
    <p:sldId id="257" r:id="rId6"/>
    <p:sldId id="283" r:id="rId7"/>
    <p:sldId id="284" r:id="rId8"/>
    <p:sldId id="286" r:id="rId9"/>
    <p:sldId id="285" r:id="rId10"/>
    <p:sldId id="287" r:id="rId11"/>
    <p:sldId id="296" r:id="rId12"/>
    <p:sldId id="289" r:id="rId13"/>
    <p:sldId id="288" r:id="rId14"/>
    <p:sldId id="294" r:id="rId15"/>
    <p:sldId id="290" r:id="rId16"/>
    <p:sldId id="291" r:id="rId17"/>
    <p:sldId id="292" r:id="rId18"/>
    <p:sldId id="293" r:id="rId19"/>
    <p:sldId id="297" r:id="rId20"/>
    <p:sldId id="300" r:id="rId21"/>
    <p:sldId id="281" r:id="rId22"/>
    <p:sldId id="301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7C6"/>
    <a:srgbClr val="6470CA"/>
    <a:srgbClr val="821F00"/>
    <a:srgbClr val="3DB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3"/>
    <p:restoredTop sz="94671"/>
  </p:normalViewPr>
  <p:slideViewPr>
    <p:cSldViewPr>
      <p:cViewPr varScale="1">
        <p:scale>
          <a:sx n="121" d="100"/>
          <a:sy n="121" d="100"/>
        </p:scale>
        <p:origin x="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micro.magnet.fsu.edu/primer/java/primarycolors/additiveprimarie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magej.net/Fiji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Digital image processing and analysis</a:t>
            </a:r>
            <a:br>
              <a:rPr lang="en-GB" sz="3600" dirty="0"/>
            </a:br>
            <a:r>
              <a:rPr lang="en-GB" sz="3600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</a:t>
            </a:r>
            <a:r>
              <a:rPr lang="en-GB" dirty="0" err="1"/>
              <a:t>Claridge</a:t>
            </a:r>
            <a:endParaRPr lang="en-GB" dirty="0"/>
          </a:p>
          <a:p>
            <a:r>
              <a:rPr lang="en-GB" dirty="0"/>
              <a:t>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713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module is about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75252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MCQ (Multiple Choice Question) tests</a:t>
            </a:r>
          </a:p>
          <a:p>
            <a:pPr lvl="1"/>
            <a:r>
              <a:rPr lang="en-GB" dirty="0"/>
              <a:t>15% each</a:t>
            </a:r>
          </a:p>
          <a:p>
            <a:pPr lvl="1"/>
            <a:r>
              <a:rPr lang="en-GB" dirty="0"/>
              <a:t>Via Canvas, open book, time limited (1 hr)</a:t>
            </a:r>
          </a:p>
          <a:p>
            <a:pPr lvl="1"/>
            <a:r>
              <a:rPr lang="en-GB" dirty="0"/>
              <a:t>Sat in the lab</a:t>
            </a:r>
          </a:p>
          <a:p>
            <a:pPr lvl="1"/>
            <a:r>
              <a:rPr lang="en-GB" dirty="0"/>
              <a:t>6 February by 11:00 am</a:t>
            </a:r>
          </a:p>
          <a:p>
            <a:pPr lvl="1"/>
            <a:r>
              <a:rPr lang="en-GB" dirty="0"/>
              <a:t>6 March by 11:00 am</a:t>
            </a:r>
          </a:p>
          <a:p>
            <a:pPr lvl="1"/>
            <a:r>
              <a:rPr lang="en-GB" dirty="0"/>
              <a:t>20 March by 11:00 am</a:t>
            </a:r>
          </a:p>
          <a:p>
            <a:pPr lvl="1"/>
            <a:endParaRPr lang="en-GB" dirty="0"/>
          </a:p>
          <a:p>
            <a:r>
              <a:rPr lang="en-GB" dirty="0"/>
              <a:t>Exam</a:t>
            </a:r>
          </a:p>
          <a:p>
            <a:pPr lvl="1"/>
            <a:r>
              <a:rPr lang="en-GB" dirty="0"/>
              <a:t>55%</a:t>
            </a:r>
          </a:p>
          <a:p>
            <a:pPr lvl="1"/>
            <a:r>
              <a:rPr lang="en-GB" dirty="0"/>
              <a:t>Unseen</a:t>
            </a:r>
          </a:p>
          <a:p>
            <a:pPr lvl="1"/>
            <a:r>
              <a:rPr lang="en-GB" dirty="0"/>
              <a:t>Normal examination period</a:t>
            </a:r>
          </a:p>
          <a:p>
            <a:pPr lvl="1"/>
            <a:endParaRPr lang="en-GB" dirty="0"/>
          </a:p>
          <a:p>
            <a:r>
              <a:rPr lang="en-GB" dirty="0"/>
              <a:t>Reassessment</a:t>
            </a:r>
          </a:p>
          <a:p>
            <a:pPr lvl="1"/>
            <a:r>
              <a:rPr lang="en-GB" dirty="0"/>
              <a:t>By examination only (i.e. quiz marks do not count)</a:t>
            </a:r>
          </a:p>
        </p:txBody>
      </p:sp>
    </p:spTree>
    <p:extLst>
      <p:ext uri="{BB962C8B-B14F-4D97-AF65-F5344CB8AC3E}">
        <p14:creationId xmlns:p14="http://schemas.microsoft.com/office/powerpoint/2010/main" val="4955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module is about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Criteria</a:t>
            </a:r>
          </a:p>
          <a:p>
            <a:pPr lvl="1"/>
            <a:r>
              <a:rPr lang="en-GB" dirty="0"/>
              <a:t>Materials from the lectures: up to 45%</a:t>
            </a:r>
          </a:p>
          <a:p>
            <a:pPr lvl="1"/>
            <a:r>
              <a:rPr lang="en-GB" dirty="0"/>
              <a:t>Plus recommended further reading: up to 65%</a:t>
            </a:r>
          </a:p>
          <a:p>
            <a:pPr lvl="1"/>
            <a:r>
              <a:rPr lang="en-GB" dirty="0"/>
              <a:t>Plus knowledge gained from exercises: up to 75%</a:t>
            </a:r>
          </a:p>
          <a:p>
            <a:pPr lvl="1"/>
            <a:r>
              <a:rPr lang="en-GB" dirty="0"/>
              <a:t>Plus creativity: over 75%</a:t>
            </a:r>
          </a:p>
          <a:p>
            <a:pPr lvl="1"/>
            <a:endParaRPr lang="en-GB" dirty="0"/>
          </a:p>
          <a:p>
            <a:r>
              <a:rPr lang="en-GB" dirty="0"/>
              <a:t>Recommended effort / study time</a:t>
            </a:r>
          </a:p>
          <a:p>
            <a:pPr lvl="1"/>
            <a:r>
              <a:rPr lang="en-GB" dirty="0"/>
              <a:t>200 hrs in total</a:t>
            </a:r>
          </a:p>
          <a:p>
            <a:pPr lvl="2"/>
            <a:r>
              <a:rPr lang="en-GB" dirty="0"/>
              <a:t>20 lectures</a:t>
            </a:r>
          </a:p>
          <a:p>
            <a:pPr lvl="2"/>
            <a:r>
              <a:rPr lang="en-GB" dirty="0"/>
              <a:t>8 lab classes</a:t>
            </a:r>
          </a:p>
          <a:p>
            <a:pPr lvl="2"/>
            <a:r>
              <a:rPr lang="en-GB" dirty="0"/>
              <a:t>172 work-based learning and independent study (including exam preparation)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93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80120"/>
          </a:xfrm>
        </p:spPr>
        <p:txBody>
          <a:bodyPr>
            <a:normAutofit/>
          </a:bodyPr>
          <a:lstStyle/>
          <a:p>
            <a:r>
              <a:rPr lang="en-GB" dirty="0"/>
              <a:t>Lectures</a:t>
            </a:r>
            <a:endParaRPr lang="en-GB" dirty="0">
              <a:solidFill>
                <a:srgbClr val="E684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>
            <a:normAutofit/>
          </a:bodyPr>
          <a:lstStyle/>
          <a:p>
            <a:r>
              <a:rPr lang="en-GB" dirty="0"/>
              <a:t>Visual perception and digital image acquisition</a:t>
            </a:r>
          </a:p>
          <a:p>
            <a:pPr lvl="1"/>
            <a:r>
              <a:rPr lang="en-GB" dirty="0"/>
              <a:t>Basics of visual perception</a:t>
            </a:r>
          </a:p>
          <a:p>
            <a:pPr lvl="1"/>
            <a:r>
              <a:rPr lang="en-GB" dirty="0"/>
              <a:t>Digital image acquisition</a:t>
            </a:r>
          </a:p>
          <a:p>
            <a:pPr lvl="1"/>
            <a:r>
              <a:rPr lang="en-GB" dirty="0"/>
              <a:t>Cameras and other imaging devices</a:t>
            </a:r>
          </a:p>
          <a:p>
            <a:pPr lvl="1"/>
            <a:endParaRPr lang="en-GB" dirty="0"/>
          </a:p>
          <a:p>
            <a:r>
              <a:rPr lang="en-GB" dirty="0"/>
              <a:t>Digital image properties</a:t>
            </a:r>
          </a:p>
          <a:p>
            <a:pPr lvl="1"/>
            <a:r>
              <a:rPr lang="en-GB" dirty="0"/>
              <a:t>Digital image properties</a:t>
            </a:r>
          </a:p>
          <a:p>
            <a:pPr lvl="2"/>
            <a:r>
              <a:rPr lang="en-GB" dirty="0"/>
              <a:t>Computer representation – pixels</a:t>
            </a:r>
          </a:p>
          <a:p>
            <a:pPr lvl="2"/>
            <a:r>
              <a:rPr lang="en-GB" dirty="0"/>
              <a:t>Sampling – related to image coordinates</a:t>
            </a:r>
          </a:p>
          <a:p>
            <a:pPr lvl="2"/>
            <a:r>
              <a:rPr lang="en-GB" dirty="0"/>
              <a:t>Quantisation – related to image values</a:t>
            </a:r>
          </a:p>
          <a:p>
            <a:pPr lvl="1"/>
            <a:r>
              <a:rPr lang="en-GB" dirty="0"/>
              <a:t>… and how they relate to image acquisition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96270"/>
            <a:ext cx="1560512" cy="9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48398"/>
            <a:ext cx="1560512" cy="9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63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>
            <a:normAutofit/>
          </a:bodyPr>
          <a:lstStyle/>
          <a:p>
            <a:r>
              <a:rPr lang="en-GB" dirty="0"/>
              <a:t>Colours and their origins</a:t>
            </a:r>
          </a:p>
          <a:p>
            <a:pPr lvl="1"/>
            <a:r>
              <a:rPr lang="en-GB" dirty="0"/>
              <a:t>Physical underpinnings</a:t>
            </a:r>
          </a:p>
          <a:p>
            <a:pPr lvl="1"/>
            <a:r>
              <a:rPr lang="en-GB" dirty="0"/>
              <a:t>Human visual perception</a:t>
            </a:r>
          </a:p>
          <a:p>
            <a:pPr lvl="1"/>
            <a:endParaRPr lang="en-GB" dirty="0"/>
          </a:p>
          <a:p>
            <a:r>
              <a:rPr lang="en-GB" dirty="0"/>
              <a:t>Colour images</a:t>
            </a:r>
          </a:p>
          <a:p>
            <a:pPr lvl="1"/>
            <a:r>
              <a:rPr lang="en-GB" dirty="0"/>
              <a:t>Image acquisition</a:t>
            </a:r>
          </a:p>
          <a:p>
            <a:pPr lvl="1"/>
            <a:r>
              <a:rPr lang="en-GB" dirty="0"/>
              <a:t>Colour spaces</a:t>
            </a:r>
          </a:p>
          <a:p>
            <a:endParaRPr lang="en-GB" dirty="0"/>
          </a:p>
          <a:p>
            <a:r>
              <a:rPr lang="en-GB" dirty="0"/>
              <a:t>Digital representation of colour images</a:t>
            </a:r>
          </a:p>
          <a:p>
            <a:pPr lvl="1"/>
            <a:r>
              <a:rPr lang="en-GB" dirty="0"/>
              <a:t>Colour mixing (vector </a:t>
            </a:r>
            <a:r>
              <a:rPr lang="en-GB" dirty="0" err="1"/>
              <a:t>arithmetics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Pixel arrays</a:t>
            </a:r>
          </a:p>
          <a:p>
            <a:pPr lvl="1"/>
            <a:r>
              <a:rPr lang="en-GB" dirty="0"/>
              <a:t>Colour 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 descr="RGB Color Mode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4797153"/>
            <a:ext cx="1440860" cy="14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e/e7/Color_Separation_Pris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3400095"/>
            <a:ext cx="1440861" cy="11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6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 and restoration</a:t>
            </a:r>
          </a:p>
          <a:p>
            <a:pPr lvl="1"/>
            <a:r>
              <a:rPr lang="en-GB" dirty="0"/>
              <a:t>Image statistics</a:t>
            </a:r>
          </a:p>
          <a:p>
            <a:pPr lvl="1"/>
            <a:r>
              <a:rPr lang="en-GB" dirty="0"/>
              <a:t>Image histogram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Manipulating image brightness</a:t>
            </a:r>
          </a:p>
          <a:p>
            <a:pPr lvl="1"/>
            <a:r>
              <a:rPr lang="en-GB" dirty="0"/>
              <a:t>Contrast enhancement</a:t>
            </a:r>
          </a:p>
          <a:p>
            <a:pPr lvl="1"/>
            <a:r>
              <a:rPr lang="en-GB" dirty="0"/>
              <a:t>Colour Lookup Table operations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98" y="3955950"/>
            <a:ext cx="2015366" cy="134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90" y="2538684"/>
            <a:ext cx="2015366" cy="134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enhancement: digital filtering</a:t>
            </a:r>
          </a:p>
          <a:p>
            <a:pPr lvl="1"/>
            <a:r>
              <a:rPr lang="en-GB" dirty="0"/>
              <a:t>Convolution and convolution kernel</a:t>
            </a:r>
          </a:p>
          <a:p>
            <a:pPr lvl="1"/>
            <a:r>
              <a:rPr lang="en-GB" dirty="0"/>
              <a:t>Smoothing filters</a:t>
            </a:r>
          </a:p>
          <a:p>
            <a:pPr lvl="1"/>
            <a:r>
              <a:rPr lang="en-GB" dirty="0"/>
              <a:t>Gradient detection filters</a:t>
            </a:r>
          </a:p>
          <a:p>
            <a:pPr lvl="1"/>
            <a:r>
              <a:rPr lang="en-GB" dirty="0"/>
              <a:t>Sharpening filters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Image enhancement: non-linear filters</a:t>
            </a:r>
          </a:p>
          <a:p>
            <a:pPr lvl="1"/>
            <a:r>
              <a:rPr lang="en-GB" dirty="0"/>
              <a:t>N-</a:t>
            </a:r>
            <a:r>
              <a:rPr lang="en-GB" dirty="0" err="1"/>
              <a:t>th</a:t>
            </a:r>
            <a:r>
              <a:rPr lang="en-GB" dirty="0"/>
              <a:t> Order filtering</a:t>
            </a:r>
          </a:p>
          <a:p>
            <a:pPr lvl="1"/>
            <a:r>
              <a:rPr lang="en-GB" dirty="0"/>
              <a:t>Median filter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97152"/>
            <a:ext cx="1966714" cy="16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82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 characterisation</a:t>
            </a:r>
          </a:p>
          <a:p>
            <a:pPr lvl="1"/>
            <a:r>
              <a:rPr lang="en-GB" dirty="0"/>
              <a:t>Detection (segmentation)</a:t>
            </a:r>
          </a:p>
          <a:p>
            <a:pPr lvl="1"/>
            <a:r>
              <a:rPr lang="en-GB" dirty="0"/>
              <a:t>Counting</a:t>
            </a:r>
          </a:p>
          <a:p>
            <a:pPr lvl="1"/>
            <a:r>
              <a:rPr lang="en-GB" dirty="0"/>
              <a:t>Localisation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Object characterisation</a:t>
            </a:r>
          </a:p>
          <a:p>
            <a:pPr lvl="1"/>
            <a:r>
              <a:rPr lang="en-GB" dirty="0"/>
              <a:t>Shape</a:t>
            </a:r>
          </a:p>
          <a:p>
            <a:pPr lvl="1"/>
            <a:r>
              <a:rPr lang="en-GB" dirty="0"/>
              <a:t>Texture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39238"/>
            <a:ext cx="1606103" cy="158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9080"/>
            <a:ext cx="3099993" cy="156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1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registration (alignment)</a:t>
            </a:r>
          </a:p>
          <a:p>
            <a:pPr lvl="1"/>
            <a:r>
              <a:rPr lang="en-GB" dirty="0"/>
              <a:t>Features to match</a:t>
            </a:r>
          </a:p>
          <a:p>
            <a:pPr lvl="1"/>
            <a:r>
              <a:rPr lang="en-GB" dirty="0"/>
              <a:t>Classes of transforms</a:t>
            </a:r>
          </a:p>
          <a:p>
            <a:pPr lvl="1"/>
            <a:r>
              <a:rPr lang="en-GB" dirty="0"/>
              <a:t>Similarity criteria</a:t>
            </a:r>
          </a:p>
          <a:p>
            <a:pPr lvl="1"/>
            <a:endParaRPr lang="en-GB" dirty="0"/>
          </a:p>
          <a:p>
            <a:r>
              <a:rPr lang="en-GB" dirty="0"/>
              <a:t>Image stitching</a:t>
            </a:r>
          </a:p>
          <a:p>
            <a:pPr lvl="1"/>
            <a:r>
              <a:rPr lang="en-GB" dirty="0"/>
              <a:t>Features to match</a:t>
            </a:r>
          </a:p>
          <a:p>
            <a:pPr lvl="1"/>
            <a:r>
              <a:rPr lang="en-GB" dirty="0"/>
              <a:t>Registration</a:t>
            </a:r>
          </a:p>
          <a:p>
            <a:pPr lvl="1"/>
            <a:r>
              <a:rPr lang="en-GB" dirty="0"/>
              <a:t>Image interpolation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76" y="4725144"/>
            <a:ext cx="320874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5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Applications</a:t>
            </a:r>
          </a:p>
          <a:p>
            <a:pPr lvl="1"/>
            <a:r>
              <a:rPr lang="en-GB" dirty="0"/>
              <a:t>Medicine</a:t>
            </a:r>
          </a:p>
          <a:p>
            <a:pPr lvl="1"/>
            <a:r>
              <a:rPr lang="en-GB" dirty="0"/>
              <a:t>Biology</a:t>
            </a:r>
          </a:p>
          <a:p>
            <a:pPr lvl="1"/>
            <a:r>
              <a:rPr lang="en-GB" dirty="0"/>
              <a:t>Remote sensing</a:t>
            </a:r>
          </a:p>
          <a:p>
            <a:pPr lvl="1"/>
            <a:r>
              <a:rPr lang="en-GB" dirty="0"/>
              <a:t>Astronomy</a:t>
            </a:r>
          </a:p>
          <a:p>
            <a:pPr lvl="1"/>
            <a:r>
              <a:rPr lang="en-GB" dirty="0"/>
              <a:t>Food</a:t>
            </a:r>
          </a:p>
          <a:p>
            <a:pPr lvl="1"/>
            <a:r>
              <a:rPr lang="en-GB" dirty="0"/>
              <a:t>Forensics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Selected advanced topics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28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 and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On-line materials</a:t>
            </a:r>
          </a:p>
          <a:p>
            <a:pPr lvl="1"/>
            <a:r>
              <a:rPr lang="en-GB" dirty="0"/>
              <a:t>Recommended (provided on lecture slides)</a:t>
            </a:r>
          </a:p>
          <a:p>
            <a:pPr lvl="1"/>
            <a:r>
              <a:rPr lang="en-GB" dirty="0"/>
              <a:t>Own searches</a:t>
            </a:r>
          </a:p>
          <a:p>
            <a:endParaRPr lang="en-GB" dirty="0"/>
          </a:p>
          <a:p>
            <a:r>
              <a:rPr lang="en-GB" dirty="0"/>
              <a:t>Books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Sonka</a:t>
            </a:r>
            <a:r>
              <a:rPr lang="en-GB" dirty="0"/>
              <a:t>, M. </a:t>
            </a:r>
            <a:r>
              <a:rPr lang="en-GB" dirty="0" err="1"/>
              <a:t>Hlavac</a:t>
            </a:r>
            <a:r>
              <a:rPr lang="en-GB" dirty="0"/>
              <a:t>, V. Boyle, R. Image Processing, Analysis and Machine Vision, Chapman &amp; Hall Computing  (various editions).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Gonzalez, R.C. &amp; Woods, R.E. Digital Image Processing, Addison-Wesley  (various editions).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Umbaugh</a:t>
            </a:r>
            <a:r>
              <a:rPr lang="en-GB" dirty="0"/>
              <a:t>, S.E. Computer vision and image processing : a practical approach using </a:t>
            </a:r>
            <a:r>
              <a:rPr lang="en-GB" dirty="0" err="1"/>
              <a:t>CVIPtools</a:t>
            </a:r>
            <a:r>
              <a:rPr lang="en-GB" dirty="0"/>
              <a:t> , Prentice Hall International (various editions).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3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2E8CA-0866-034B-B993-A079564A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636912"/>
            <a:ext cx="8183880" cy="1051560"/>
          </a:xfrm>
        </p:spPr>
        <p:txBody>
          <a:bodyPr/>
          <a:lstStyle/>
          <a:p>
            <a:pPr algn="ctr"/>
            <a:r>
              <a:rPr lang="en-US" dirty="0"/>
              <a:t>A widening horizons module</a:t>
            </a:r>
          </a:p>
        </p:txBody>
      </p:sp>
    </p:spTree>
    <p:extLst>
      <p:ext uri="{BB962C8B-B14F-4D97-AF65-F5344CB8AC3E}">
        <p14:creationId xmlns:p14="http://schemas.microsoft.com/office/powerpoint/2010/main" val="17012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lecture:</a:t>
            </a:r>
            <a:endParaRPr lang="en-GB" dirty="0">
              <a:solidFill>
                <a:srgbClr val="6470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FIJI (ImageJ) image processing and analysis software</a:t>
            </a:r>
          </a:p>
          <a:p>
            <a:endParaRPr lang="en-GB" dirty="0"/>
          </a:p>
          <a:p>
            <a:r>
              <a:rPr lang="en-GB" dirty="0"/>
              <a:t>Essentials</a:t>
            </a:r>
          </a:p>
          <a:p>
            <a:r>
              <a:rPr lang="en-GB" dirty="0"/>
              <a:t>Basic concepts</a:t>
            </a:r>
          </a:p>
          <a:p>
            <a:r>
              <a:rPr lang="en-GB" dirty="0"/>
              <a:t>Overview of functions and tools</a:t>
            </a:r>
          </a:p>
          <a:p>
            <a:r>
              <a:rPr lang="en-GB" dirty="0"/>
              <a:t>Macros and programming</a:t>
            </a:r>
          </a:p>
          <a:p>
            <a:endParaRPr lang="en-GB" dirty="0"/>
          </a:p>
          <a:p>
            <a:r>
              <a:rPr lang="en-GB" dirty="0"/>
              <a:t>You can download your own copy: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hlinkClick r:id="rId2"/>
              </a:rPr>
              <a:t>https://imagej.net/Fiji/Downloads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85" y="4246120"/>
            <a:ext cx="2135208" cy="213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8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lecture</a:t>
            </a:r>
            <a:endParaRPr lang="en-GB" dirty="0">
              <a:solidFill>
                <a:srgbClr val="6470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formation</a:t>
            </a:r>
          </a:p>
          <a:p>
            <a:endParaRPr lang="en-GB" dirty="0"/>
          </a:p>
          <a:p>
            <a:pPr lvl="1"/>
            <a:r>
              <a:rPr lang="en-GB" dirty="0"/>
              <a:t>Digital image acquisition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Visual perception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Cameras and other imaging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059668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… and how these two compare</a:t>
            </a:r>
          </a:p>
        </p:txBody>
      </p:sp>
    </p:spTree>
    <p:extLst>
      <p:ext uri="{BB962C8B-B14F-4D97-AF65-F5344CB8AC3E}">
        <p14:creationId xmlns:p14="http://schemas.microsoft.com/office/powerpoint/2010/main" val="37226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104F-2325-F043-B069-A3388D28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31A4-A8D6-C64D-9929-E91687A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 Claridge</a:t>
            </a:r>
          </a:p>
          <a:p>
            <a:r>
              <a:rPr lang="en-US" dirty="0"/>
              <a:t>School of Computer Science, room 139</a:t>
            </a:r>
          </a:p>
          <a:p>
            <a:r>
              <a:rPr lang="en-US" dirty="0"/>
              <a:t>Email: </a:t>
            </a:r>
            <a:r>
              <a:rPr lang="en-US" dirty="0" err="1"/>
              <a:t>e.claridge@cs.bham.ac.uk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9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2" y="208733"/>
            <a:ext cx="30114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9408"/>
            <a:ext cx="14700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75" y="2825392"/>
            <a:ext cx="1639887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19" y="537791"/>
            <a:ext cx="2152650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56291"/>
            <a:ext cx="2243137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52" y="208733"/>
            <a:ext cx="31575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157413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3" y="4166542"/>
            <a:ext cx="288925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44" y="4613704"/>
            <a:ext cx="29940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98" y="4166542"/>
            <a:ext cx="30734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833F2-5E37-9F44-B1D3-50D04D0BD67F}"/>
              </a:ext>
            </a:extLst>
          </p:cNvPr>
          <p:cNvSpPr txBox="1"/>
          <p:nvPr/>
        </p:nvSpPr>
        <p:spPr>
          <a:xfrm>
            <a:off x="316976" y="14879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Mars landscape reconstruction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D98F4-2665-2843-B292-3618327978CD}"/>
              </a:ext>
            </a:extLst>
          </p:cNvPr>
          <p:cNvSpPr txBox="1"/>
          <p:nvPr/>
        </p:nvSpPr>
        <p:spPr>
          <a:xfrm>
            <a:off x="5437469" y="1729756"/>
            <a:ext cx="265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Subatomic particle tracking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6C99A-F71E-594E-ABDC-3E18B5425677}"/>
              </a:ext>
            </a:extLst>
          </p:cNvPr>
          <p:cNvSpPr txBox="1"/>
          <p:nvPr/>
        </p:nvSpPr>
        <p:spPr>
          <a:xfrm>
            <a:off x="3214911" y="493327"/>
            <a:ext cx="232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and blood vessel segmentation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F9618-C095-8542-A5D7-64CA3F6BC426}"/>
              </a:ext>
            </a:extLst>
          </p:cNvPr>
          <p:cNvSpPr txBox="1"/>
          <p:nvPr/>
        </p:nvSpPr>
        <p:spPr>
          <a:xfrm>
            <a:off x="3667441" y="4286567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Galaxy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62C7E-007C-7647-BF14-033FB2B6E6BD}"/>
              </a:ext>
            </a:extLst>
          </p:cNvPr>
          <p:cNvSpPr txBox="1"/>
          <p:nvPr/>
        </p:nvSpPr>
        <p:spPr>
          <a:xfrm>
            <a:off x="3083744" y="636015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Crop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F0EFB-EEED-2D4D-9144-C27C25B20842}"/>
              </a:ext>
            </a:extLst>
          </p:cNvPr>
          <p:cNvSpPr txBox="1"/>
          <p:nvPr/>
        </p:nvSpPr>
        <p:spPr>
          <a:xfrm>
            <a:off x="6247805" y="3429000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Microscopy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75AE4-17E7-5549-8525-142CFF0E404B}"/>
              </a:ext>
            </a:extLst>
          </p:cNvPr>
          <p:cNvSpPr txBox="1"/>
          <p:nvPr/>
        </p:nvSpPr>
        <p:spPr>
          <a:xfrm>
            <a:off x="628258" y="188364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Biometrics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91168-B34D-E54A-A09B-C2E47BCA1B34}"/>
              </a:ext>
            </a:extLst>
          </p:cNvPr>
          <p:cNvSpPr txBox="1"/>
          <p:nvPr/>
        </p:nvSpPr>
        <p:spPr>
          <a:xfrm>
            <a:off x="5946609" y="5661248"/>
            <a:ext cx="2945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Face detection and recognition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C74B1-BC4A-E640-A4F9-DD4FFD0B9ED2}"/>
              </a:ext>
            </a:extLst>
          </p:cNvPr>
          <p:cNvSpPr txBox="1"/>
          <p:nvPr/>
        </p:nvSpPr>
        <p:spPr>
          <a:xfrm>
            <a:off x="378192" y="5352971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 plate recognition</a:t>
            </a:r>
          </a:p>
        </p:txBody>
      </p:sp>
    </p:spTree>
    <p:extLst>
      <p:ext uri="{BB962C8B-B14F-4D97-AF65-F5344CB8AC3E}">
        <p14:creationId xmlns:p14="http://schemas.microsoft.com/office/powerpoint/2010/main" val="30721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2" y="208733"/>
            <a:ext cx="30114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9408"/>
            <a:ext cx="14700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75" y="2825392"/>
            <a:ext cx="1639887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19" y="537791"/>
            <a:ext cx="2152650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56291"/>
            <a:ext cx="2243137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52" y="208733"/>
            <a:ext cx="31575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157413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3" y="4166542"/>
            <a:ext cx="288925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44" y="4613704"/>
            <a:ext cx="29940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98" y="4166542"/>
            <a:ext cx="30734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1118F3-444E-A64D-BAC6-516F7A7B2C21}"/>
              </a:ext>
            </a:extLst>
          </p:cNvPr>
          <p:cNvSpPr txBox="1"/>
          <p:nvPr/>
        </p:nvSpPr>
        <p:spPr>
          <a:xfrm>
            <a:off x="316976" y="1487937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Mars landscape reconstruction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C595E-4C5D-1F4D-8575-BA5059A7C364}"/>
              </a:ext>
            </a:extLst>
          </p:cNvPr>
          <p:cNvSpPr txBox="1"/>
          <p:nvPr/>
        </p:nvSpPr>
        <p:spPr>
          <a:xfrm>
            <a:off x="5437469" y="1729756"/>
            <a:ext cx="265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Subatomic particle tracking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4A3D7-8640-4E4E-8791-7D1BF5AF9511}"/>
              </a:ext>
            </a:extLst>
          </p:cNvPr>
          <p:cNvSpPr txBox="1"/>
          <p:nvPr/>
        </p:nvSpPr>
        <p:spPr>
          <a:xfrm>
            <a:off x="3214911" y="493327"/>
            <a:ext cx="232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and blood vessel segmentation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7D3C5-EDE0-5D4D-A843-DF86D7D7075B}"/>
              </a:ext>
            </a:extLst>
          </p:cNvPr>
          <p:cNvSpPr txBox="1"/>
          <p:nvPr/>
        </p:nvSpPr>
        <p:spPr>
          <a:xfrm>
            <a:off x="3667441" y="4286567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Galaxy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64789-7F69-8A49-87B8-56CA3DCAB1DC}"/>
              </a:ext>
            </a:extLst>
          </p:cNvPr>
          <p:cNvSpPr txBox="1"/>
          <p:nvPr/>
        </p:nvSpPr>
        <p:spPr>
          <a:xfrm>
            <a:off x="3083744" y="636015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Crop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836F8-5B18-E942-BFDB-38902C0DB9A5}"/>
              </a:ext>
            </a:extLst>
          </p:cNvPr>
          <p:cNvSpPr txBox="1"/>
          <p:nvPr/>
        </p:nvSpPr>
        <p:spPr>
          <a:xfrm>
            <a:off x="6247805" y="3429000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Microscopy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F72C4-F520-A440-A35C-9598DBF07A11}"/>
              </a:ext>
            </a:extLst>
          </p:cNvPr>
          <p:cNvSpPr txBox="1"/>
          <p:nvPr/>
        </p:nvSpPr>
        <p:spPr>
          <a:xfrm>
            <a:off x="628258" y="188364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Biometrics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446E6-576F-C644-8D10-108ABB4B09D4}"/>
              </a:ext>
            </a:extLst>
          </p:cNvPr>
          <p:cNvSpPr txBox="1"/>
          <p:nvPr/>
        </p:nvSpPr>
        <p:spPr>
          <a:xfrm>
            <a:off x="5946609" y="5661248"/>
            <a:ext cx="2945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Face detection and recognition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91919-0E55-7A4E-8646-A1923D57C726}"/>
              </a:ext>
            </a:extLst>
          </p:cNvPr>
          <p:cNvSpPr txBox="1"/>
          <p:nvPr/>
        </p:nvSpPr>
        <p:spPr>
          <a:xfrm>
            <a:off x="378192" y="5352971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 plate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7663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6470CA"/>
                </a:solidFill>
              </a:rPr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Topics covered in the module</a:t>
            </a:r>
          </a:p>
          <a:p>
            <a:pPr>
              <a:lnSpc>
                <a:spcPct val="150000"/>
              </a:lnSpc>
            </a:pPr>
            <a:r>
              <a:rPr lang="en-GB" dirty="0"/>
              <a:t>Learning outcomes</a:t>
            </a:r>
          </a:p>
          <a:p>
            <a:pPr>
              <a:lnSpc>
                <a:spcPct val="150000"/>
              </a:lnSpc>
            </a:pPr>
            <a:r>
              <a:rPr lang="en-GB" dirty="0"/>
              <a:t>Material delivery and learning methods</a:t>
            </a:r>
          </a:p>
          <a:p>
            <a:pPr>
              <a:lnSpc>
                <a:spcPct val="150000"/>
              </a:lnSpc>
            </a:pPr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254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module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fundamentals and practical applications of digital image processing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Digital images, acquisition and computer representation</a:t>
            </a:r>
          </a:p>
          <a:p>
            <a:pPr lvl="1"/>
            <a:r>
              <a:rPr lang="en-GB" dirty="0"/>
              <a:t>Improving image quality</a:t>
            </a:r>
          </a:p>
          <a:p>
            <a:pPr lvl="1"/>
            <a:r>
              <a:rPr lang="en-GB" dirty="0"/>
              <a:t>Object detection and description</a:t>
            </a:r>
          </a:p>
          <a:p>
            <a:pPr lvl="1"/>
            <a:r>
              <a:rPr lang="en-GB" dirty="0"/>
              <a:t>Image alignment and stitching</a:t>
            </a:r>
          </a:p>
          <a:p>
            <a:pPr lvl="1"/>
            <a:r>
              <a:rPr lang="en-GB" dirty="0"/>
              <a:t>Applications</a:t>
            </a:r>
          </a:p>
          <a:p>
            <a:pPr lvl="1"/>
            <a:r>
              <a:rPr lang="en-GB" dirty="0"/>
              <a:t>Overview of selected advanced topics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module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this module you should be able to</a:t>
            </a:r>
          </a:p>
          <a:p>
            <a:pPr lvl="1"/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Describe the basic concepts of image processing and image analysis.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Discuss the advantages and drawbacks of different methods.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Make informed choices about what methods to apply to solve specific image processing problems.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 image processing tools to carry out simple practical image processing tasks.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02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module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4104456" cy="4536504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844824"/>
            <a:ext cx="4104456" cy="453650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rgbClr val="4C76D4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rgbClr val="4C76D4"/>
              </a:buClr>
              <a:buSzPct val="112000"/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0417"/>
              </p:ext>
            </p:extLst>
          </p:nvPr>
        </p:nvGraphicFramePr>
        <p:xfrm>
          <a:off x="619944" y="1628800"/>
          <a:ext cx="7984504" cy="4783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2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465">
                <a:tc>
                  <a:txBody>
                    <a:bodyPr/>
                    <a:lstStyle/>
                    <a:p>
                      <a:r>
                        <a:rPr lang="en-GB" b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310">
                <a:tc>
                  <a:txBody>
                    <a:bodyPr/>
                    <a:lstStyle/>
                    <a:p>
                      <a:r>
                        <a:rPr lang="en-GB" b="0" dirty="0"/>
                        <a:t>Describe the basic concepts of image processing and image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Lectures, recommended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58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Discuss the advantages and drawbacks of different methods.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Lectures, recommended reading, unassessed exercises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58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Make informed choices about what methods to apply to solve specific image processing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Lectures, demonstrations,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unassessed exercises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585">
                <a:tc>
                  <a:txBody>
                    <a:bodyPr/>
                    <a:lstStyle/>
                    <a:p>
                      <a:r>
                        <a:rPr lang="en-GB" dirty="0"/>
                        <a:t>Use image processing tools to carry out simple practical image processing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Demonstrations and unassessed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5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this module is about</a:t>
            </a:r>
            <a:br>
              <a:rPr lang="en-GB" dirty="0"/>
            </a:br>
            <a:r>
              <a:rPr lang="en-GB" sz="2800" dirty="0">
                <a:solidFill>
                  <a:schemeClr val="accent3"/>
                </a:solidFill>
              </a:rPr>
              <a:t>Delivery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75252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Lectures </a:t>
            </a: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 </a:t>
            </a:r>
            <a:r>
              <a:rPr lang="en-GB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panopto</a:t>
            </a: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recordings, sorry)</a:t>
            </a:r>
          </a:p>
          <a:p>
            <a:pPr lvl="1"/>
            <a:r>
              <a:rPr lang="en-GB" dirty="0"/>
              <a:t>Weeks 1-5 &amp; 7-11 </a:t>
            </a:r>
          </a:p>
          <a:p>
            <a:pPr lvl="1"/>
            <a:r>
              <a:rPr lang="en-GB" dirty="0"/>
              <a:t>Wednesday 10-11</a:t>
            </a:r>
          </a:p>
          <a:p>
            <a:pPr lvl="1"/>
            <a:r>
              <a:rPr lang="en-GB" dirty="0"/>
              <a:t>Thursday 9-10</a:t>
            </a:r>
          </a:p>
          <a:p>
            <a:pPr lvl="1"/>
            <a:endParaRPr lang="en-GB" dirty="0"/>
          </a:p>
          <a:p>
            <a:r>
              <a:rPr lang="en-GB" dirty="0"/>
              <a:t>Lab classes (demonstrations and </a:t>
            </a:r>
            <a:r>
              <a:rPr lang="en-GB" dirty="0" err="1"/>
              <a:t>practicals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Weeks 2-5 &amp; 7-9</a:t>
            </a:r>
          </a:p>
          <a:p>
            <a:pPr lvl="1"/>
            <a:r>
              <a:rPr lang="en-GB" dirty="0"/>
              <a:t>Friday 9-10</a:t>
            </a:r>
          </a:p>
          <a:p>
            <a:pPr lvl="1"/>
            <a:endParaRPr lang="en-GB" dirty="0"/>
          </a:p>
          <a:p>
            <a:r>
              <a:rPr lang="en-GB" dirty="0"/>
              <a:t>Exercises (theory and problem solving)</a:t>
            </a:r>
          </a:p>
          <a:p>
            <a:pPr lvl="1"/>
            <a:r>
              <a:rPr lang="en-GB" dirty="0"/>
              <a:t>Weeks 2-5 &amp; 7-9</a:t>
            </a:r>
          </a:p>
          <a:p>
            <a:pPr lvl="1"/>
            <a:r>
              <a:rPr lang="en-GB" dirty="0"/>
              <a:t>Unassessed, in own time</a:t>
            </a:r>
          </a:p>
          <a:p>
            <a:pPr lvl="1"/>
            <a:r>
              <a:rPr lang="en-GB" dirty="0"/>
              <a:t>Outline solutions provided one week after the submission date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8" y="3068960"/>
            <a:ext cx="122413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6821" y="429309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Fiji (ImageJ)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6296" y="2924944"/>
            <a:ext cx="1728192" cy="1800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691</TotalTime>
  <Words>812</Words>
  <Application>Microsoft Macintosh PowerPoint</Application>
  <PresentationFormat>On-screen Show (4:3)</PresentationFormat>
  <Paragraphs>221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Verdana</vt:lpstr>
      <vt:lpstr>Wingdings 2</vt:lpstr>
      <vt:lpstr>LectureBlue</vt:lpstr>
      <vt:lpstr>Digital image processing and analysis Introduction</vt:lpstr>
      <vt:lpstr>A widening horizons module</vt:lpstr>
      <vt:lpstr>PowerPoint Presentation</vt:lpstr>
      <vt:lpstr>PowerPoint Presentation</vt:lpstr>
      <vt:lpstr>In this lecture we shall find out about:</vt:lpstr>
      <vt:lpstr>What this module is about</vt:lpstr>
      <vt:lpstr>What this module is about</vt:lpstr>
      <vt:lpstr>What this module is about</vt:lpstr>
      <vt:lpstr>What this module is about Delivery</vt:lpstr>
      <vt:lpstr>What this module is about Assessment</vt:lpstr>
      <vt:lpstr>What this module is about Assessment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Further reading and exploration</vt:lpstr>
      <vt:lpstr>Next lecture:</vt:lpstr>
      <vt:lpstr>Next lecture</vt:lpstr>
      <vt:lpstr>Contact</vt:lpstr>
      <vt:lpstr>Any questions?</vt:lpstr>
    </vt:vector>
  </TitlesOfParts>
  <Company>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and analysis Introduction</dc:title>
  <dc:creator>exc</dc:creator>
  <cp:lastModifiedBy>exc</cp:lastModifiedBy>
  <cp:revision>111</cp:revision>
  <cp:lastPrinted>2019-01-16T15:04:46Z</cp:lastPrinted>
  <dcterms:created xsi:type="dcterms:W3CDTF">2016-12-13T16:45:54Z</dcterms:created>
  <dcterms:modified xsi:type="dcterms:W3CDTF">2019-01-16T15:05:14Z</dcterms:modified>
</cp:coreProperties>
</file>