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301" r:id="rId8"/>
    <p:sldId id="264" r:id="rId9"/>
    <p:sldId id="265" r:id="rId10"/>
    <p:sldId id="266" r:id="rId11"/>
    <p:sldId id="278" r:id="rId12"/>
    <p:sldId id="287" r:id="rId13"/>
    <p:sldId id="267" r:id="rId14"/>
    <p:sldId id="279" r:id="rId15"/>
    <p:sldId id="280" r:id="rId16"/>
    <p:sldId id="281" r:id="rId17"/>
    <p:sldId id="283" r:id="rId18"/>
    <p:sldId id="284" r:id="rId19"/>
    <p:sldId id="271" r:id="rId20"/>
    <p:sldId id="285" r:id="rId21"/>
    <p:sldId id="286" r:id="rId22"/>
    <p:sldId id="275" r:id="rId23"/>
    <p:sldId id="300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0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9"/>
    <p:restoredTop sz="94671"/>
  </p:normalViewPr>
  <p:slideViewPr>
    <p:cSldViewPr>
      <p:cViewPr varScale="1">
        <p:scale>
          <a:sx n="83" d="100"/>
          <a:sy n="83" d="100"/>
        </p:scale>
        <p:origin x="192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E2B22-48AF-EB42-8EE4-5CE90A66CA57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DF8BC-6FC0-D14E-AB89-38C7C360D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1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628800"/>
            <a:ext cx="7772400" cy="1828800"/>
          </a:xfrm>
        </p:spPr>
        <p:txBody>
          <a:bodyPr lIns="45720" rIns="45720" bIns="45720">
            <a:normAutofit/>
          </a:bodyPr>
          <a:lstStyle>
            <a:lvl1pPr algn="r">
              <a:defRPr sz="3600" b="1">
                <a:solidFill>
                  <a:srgbClr val="6470CA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>
            <a:lvl1pPr>
              <a:defRPr>
                <a:solidFill>
                  <a:srgbClr val="6470CA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5365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9222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5" y="260648"/>
            <a:ext cx="8306809" cy="108012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60" y="1700808"/>
            <a:ext cx="8183880" cy="469200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6470CA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rgbClr val="4C76D4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rgbClr val="4C76D4"/>
        </a:buClr>
        <a:buSzPct val="100000"/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rgbClr val="4C76D4"/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uk/url?sa=t&amp;rct=j&amp;q=&amp;esrc=s&amp;source=web&amp;cd=2&amp;ved=0ahUKEwiRz5HF8PjQAhXkllQKHfyXD4wQFggfMAE&amp;url=https://www.pco.de/fileadmin/user_upload/db/download/kb_dynamic_range_20100813.pdf&amp;usg=AFQjCNEpK1IVyiVdAkZEMNjyf16kh9_zew&amp;cad=rj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imagej.net/Fiji/Download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6Pnga8AI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image processing and analysis</a:t>
            </a:r>
            <a:br>
              <a:rPr lang="en-GB" dirty="0"/>
            </a:br>
            <a:r>
              <a:rPr lang="en-GB" dirty="0">
                <a:solidFill>
                  <a:schemeClr val="accent3"/>
                </a:solidFill>
              </a:rPr>
              <a:t>2. What digital images are like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Professor Ela Claridge</a:t>
            </a:r>
          </a:p>
          <a:p>
            <a:r>
              <a:rPr lang="en-GB" dirty="0"/>
              <a:t>School of Computer Science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53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Effect of reducing sampling frequency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259632" y="3429000"/>
            <a:ext cx="1781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5A67C6"/>
                </a:solidFill>
              </a:rPr>
              <a:t>1 pixel / mm</a:t>
            </a:r>
          </a:p>
          <a:p>
            <a:r>
              <a:rPr lang="en-GB" dirty="0">
                <a:solidFill>
                  <a:srgbClr val="5A67C6"/>
                </a:solidFill>
              </a:rPr>
              <a:t>= 1 mm/pixel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57778" y="3429000"/>
            <a:ext cx="1905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5A67C6"/>
                </a:solidFill>
              </a:rPr>
              <a:t>0.5 pixel / mm</a:t>
            </a:r>
          </a:p>
          <a:p>
            <a:r>
              <a:rPr lang="en-GB" dirty="0">
                <a:solidFill>
                  <a:srgbClr val="5A67C6"/>
                </a:solidFill>
              </a:rPr>
              <a:t>= 2 mm/pixel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259632" y="6058137"/>
            <a:ext cx="2220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5A67C6"/>
                </a:solidFill>
              </a:rPr>
              <a:t>0.25 pixels / mm</a:t>
            </a:r>
          </a:p>
          <a:p>
            <a:r>
              <a:rPr lang="en-GB" dirty="0">
                <a:solidFill>
                  <a:srgbClr val="5A67C6"/>
                </a:solidFill>
              </a:rPr>
              <a:t>= 4 mm/pixel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57778" y="6093296"/>
            <a:ext cx="2320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5A67C6"/>
                </a:solidFill>
              </a:rPr>
              <a:t>0.125 pixels / mm</a:t>
            </a:r>
          </a:p>
          <a:p>
            <a:r>
              <a:rPr lang="en-GB" dirty="0">
                <a:solidFill>
                  <a:srgbClr val="5A67C6"/>
                </a:solidFill>
              </a:rPr>
              <a:t>= 8 mm/pixel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8" y="1524000"/>
            <a:ext cx="30480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20825"/>
            <a:ext cx="30480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8" y="4154857"/>
            <a:ext cx="30480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49961"/>
            <a:ext cx="30480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98" y="5567397"/>
            <a:ext cx="762000" cy="4770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34120" y="3382833"/>
            <a:ext cx="1331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Display size is the same</a:t>
            </a:r>
          </a:p>
        </p:txBody>
      </p:sp>
    </p:spTree>
    <p:extLst>
      <p:ext uri="{BB962C8B-B14F-4D97-AF65-F5344CB8AC3E}">
        <p14:creationId xmlns:p14="http://schemas.microsoft.com/office/powerpoint/2010/main" val="21899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Quantisation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GB" sz="2000" dirty="0"/>
              <a:t>The intensity of light falling on a pixel is digitised and recorded as a digital number. </a:t>
            </a:r>
          </a:p>
          <a:p>
            <a:pPr>
              <a:spcBef>
                <a:spcPts val="1600"/>
              </a:spcBef>
            </a:pPr>
            <a:r>
              <a:rPr lang="en-GB" sz="2000" dirty="0"/>
              <a:t>A digital number is stored with a finite number of bits (binary digits). </a:t>
            </a:r>
          </a:p>
          <a:p>
            <a:pPr>
              <a:spcBef>
                <a:spcPts val="1600"/>
              </a:spcBef>
            </a:pPr>
            <a:r>
              <a:rPr lang="en-GB" sz="2000" dirty="0"/>
              <a:t>The number of bits determine the </a:t>
            </a:r>
            <a:r>
              <a:rPr lang="en-GB" sz="2000" b="1" dirty="0"/>
              <a:t>radiometric resolution</a:t>
            </a:r>
            <a:r>
              <a:rPr lang="en-GB" sz="2000" dirty="0"/>
              <a:t> of the image.</a:t>
            </a:r>
          </a:p>
          <a:p>
            <a:pPr>
              <a:spcBef>
                <a:spcPts val="1600"/>
              </a:spcBef>
            </a:pPr>
            <a:r>
              <a:rPr lang="en-GB" sz="2000" dirty="0"/>
              <a:t>The detected intensity value needs to be scaled and quantized to fit within the range of value available for storage. </a:t>
            </a:r>
          </a:p>
        </p:txBody>
      </p:sp>
    </p:spTree>
    <p:extLst>
      <p:ext uri="{BB962C8B-B14F-4D97-AF65-F5344CB8AC3E}">
        <p14:creationId xmlns:p14="http://schemas.microsoft.com/office/powerpoint/2010/main" val="322001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Quantisation: pixel values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5908"/>
              </p:ext>
            </p:extLst>
          </p:nvPr>
        </p:nvGraphicFramePr>
        <p:xfrm>
          <a:off x="3448675" y="1556792"/>
          <a:ext cx="5256592" cy="5040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215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215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221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223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225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223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176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171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112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169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216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136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205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141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181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95536" y="1844824"/>
            <a:ext cx="2995533" cy="1872208"/>
            <a:chOff x="395535" y="2276872"/>
            <a:chExt cx="2995533" cy="18722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5" y="2276872"/>
              <a:ext cx="2995533" cy="187220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051720" y="2420888"/>
              <a:ext cx="216024" cy="21602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4077072"/>
            <a:ext cx="1212850" cy="11461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1331641" y="2142863"/>
            <a:ext cx="720080" cy="19342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67745" y="2142863"/>
            <a:ext cx="276746" cy="19342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454" y="6237312"/>
            <a:ext cx="292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Higher value = brighter</a:t>
            </a:r>
          </a:p>
        </p:txBody>
      </p:sp>
    </p:spTree>
    <p:extLst>
      <p:ext uri="{BB962C8B-B14F-4D97-AF65-F5344CB8AC3E}">
        <p14:creationId xmlns:p14="http://schemas.microsoft.com/office/powerpoint/2010/main" val="44071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56788"/>
            <a:ext cx="5285387" cy="50405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Quantisation: pixel values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29805"/>
              </p:ext>
            </p:extLst>
          </p:nvPr>
        </p:nvGraphicFramePr>
        <p:xfrm>
          <a:off x="3448675" y="1556788"/>
          <a:ext cx="5256592" cy="5040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85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228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197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174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197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225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176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176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173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176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171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178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180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194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212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198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76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57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68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112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136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156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169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91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61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95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43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n-GB" sz="12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95536" y="1844824"/>
            <a:ext cx="2995533" cy="1872208"/>
            <a:chOff x="395535" y="2276872"/>
            <a:chExt cx="2995533" cy="18722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5" y="2276872"/>
              <a:ext cx="2995533" cy="187220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051720" y="2420888"/>
              <a:ext cx="216024" cy="21602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4077072"/>
            <a:ext cx="1212850" cy="1146175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H="1">
            <a:off x="1331641" y="2142863"/>
            <a:ext cx="720080" cy="19342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67745" y="2142863"/>
            <a:ext cx="276746" cy="19342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454" y="6237312"/>
            <a:ext cx="292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Higher value = brighter</a:t>
            </a:r>
          </a:p>
        </p:txBody>
      </p:sp>
    </p:spTree>
    <p:extLst>
      <p:ext uri="{BB962C8B-B14F-4D97-AF65-F5344CB8AC3E}">
        <p14:creationId xmlns:p14="http://schemas.microsoft.com/office/powerpoint/2010/main" val="396675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Quantisation: binary digits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42405"/>
              </p:ext>
            </p:extLst>
          </p:nvPr>
        </p:nvGraphicFramePr>
        <p:xfrm>
          <a:off x="1331640" y="2759328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57886"/>
              </p:ext>
            </p:extLst>
          </p:nvPr>
        </p:nvGraphicFramePr>
        <p:xfrm>
          <a:off x="1331640" y="3735040"/>
          <a:ext cx="612068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0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0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00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00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2039248"/>
            <a:ext cx="19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470CA"/>
                </a:solidFill>
              </a:rPr>
              <a:t>8 bits per pixel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03648" y="2543304"/>
            <a:ext cx="5328592" cy="0"/>
          </a:xfrm>
          <a:prstGeom prst="straightConnector1">
            <a:avLst/>
          </a:prstGeom>
          <a:ln>
            <a:solidFill>
              <a:srgbClr val="6470C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84141"/>
              </p:ext>
            </p:extLst>
          </p:nvPr>
        </p:nvGraphicFramePr>
        <p:xfrm>
          <a:off x="6772244" y="4110960"/>
          <a:ext cx="680076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86541"/>
              </p:ext>
            </p:extLst>
          </p:nvPr>
        </p:nvGraphicFramePr>
        <p:xfrm>
          <a:off x="6772244" y="4110960"/>
          <a:ext cx="68007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38477"/>
              </p:ext>
            </p:extLst>
          </p:nvPr>
        </p:nvGraphicFramePr>
        <p:xfrm>
          <a:off x="6772244" y="4110960"/>
          <a:ext cx="68007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48033"/>
              </p:ext>
            </p:extLst>
          </p:nvPr>
        </p:nvGraphicFramePr>
        <p:xfrm>
          <a:off x="6772244" y="4110960"/>
          <a:ext cx="68007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0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7DEE54B-2265-E94F-BC1C-9F4F7523E1E9}"/>
              </a:ext>
            </a:extLst>
          </p:cNvPr>
          <p:cNvSpPr txBox="1"/>
          <p:nvPr/>
        </p:nvSpPr>
        <p:spPr>
          <a:xfrm>
            <a:off x="1115616" y="5923840"/>
            <a:ext cx="6362639" cy="323165"/>
          </a:xfrm>
          <a:prstGeom prst="rect">
            <a:avLst/>
          </a:prstGeom>
          <a:noFill/>
          <a:ln>
            <a:solidFill>
              <a:srgbClr val="6470CA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/>
              <a:t>0*128 + 0*64 + 1*32 + 0*16 + 1*8 + 1*4 + 0* 2 + 0*1 = 44</a:t>
            </a:r>
            <a:endParaRPr lang="en-US" sz="1500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91E3583-9F86-E144-9BF2-CC8A84222D66}"/>
              </a:ext>
            </a:extLst>
          </p:cNvPr>
          <p:cNvSpPr/>
          <p:nvPr/>
        </p:nvSpPr>
        <p:spPr>
          <a:xfrm>
            <a:off x="7441324" y="5026162"/>
            <a:ext cx="427702" cy="1072076"/>
          </a:xfrm>
          <a:custGeom>
            <a:avLst/>
            <a:gdLst>
              <a:gd name="connsiteX0" fmla="*/ 63062 w 632739"/>
              <a:gd name="connsiteY0" fmla="*/ 1121099 h 1219200"/>
              <a:gd name="connsiteX1" fmla="*/ 504497 w 632739"/>
              <a:gd name="connsiteY1" fmla="*/ 1121099 h 1219200"/>
              <a:gd name="connsiteX2" fmla="*/ 599090 w 632739"/>
              <a:gd name="connsiteY2" fmla="*/ 101596 h 1219200"/>
              <a:gd name="connsiteX3" fmla="*/ 0 w 632739"/>
              <a:gd name="connsiteY3" fmla="*/ 91086 h 1219200"/>
              <a:gd name="connsiteX0" fmla="*/ 63062 w 688846"/>
              <a:gd name="connsiteY0" fmla="*/ 1113853 h 1162735"/>
              <a:gd name="connsiteX1" fmla="*/ 630622 w 688846"/>
              <a:gd name="connsiteY1" fmla="*/ 1008750 h 1162735"/>
              <a:gd name="connsiteX2" fmla="*/ 599090 w 688846"/>
              <a:gd name="connsiteY2" fmla="*/ 94350 h 1162735"/>
              <a:gd name="connsiteX3" fmla="*/ 0 w 688846"/>
              <a:gd name="connsiteY3" fmla="*/ 83840 h 1162735"/>
              <a:gd name="connsiteX0" fmla="*/ 63062 w 705559"/>
              <a:gd name="connsiteY0" fmla="*/ 1055099 h 1096363"/>
              <a:gd name="connsiteX1" fmla="*/ 630622 w 705559"/>
              <a:gd name="connsiteY1" fmla="*/ 949996 h 1096363"/>
              <a:gd name="connsiteX2" fmla="*/ 630621 w 705559"/>
              <a:gd name="connsiteY2" fmla="*/ 224782 h 1096363"/>
              <a:gd name="connsiteX3" fmla="*/ 0 w 705559"/>
              <a:gd name="connsiteY3" fmla="*/ 25086 h 1096363"/>
              <a:gd name="connsiteX0" fmla="*/ 63062 w 677413"/>
              <a:gd name="connsiteY0" fmla="*/ 1054175 h 1084843"/>
              <a:gd name="connsiteX1" fmla="*/ 567560 w 677413"/>
              <a:gd name="connsiteY1" fmla="*/ 896520 h 1084843"/>
              <a:gd name="connsiteX2" fmla="*/ 630621 w 677413"/>
              <a:gd name="connsiteY2" fmla="*/ 223858 h 1084843"/>
              <a:gd name="connsiteX3" fmla="*/ 0 w 677413"/>
              <a:gd name="connsiteY3" fmla="*/ 24162 h 1084843"/>
              <a:gd name="connsiteX0" fmla="*/ 63062 w 623158"/>
              <a:gd name="connsiteY0" fmla="*/ 1053055 h 1083478"/>
              <a:gd name="connsiteX1" fmla="*/ 567560 w 623158"/>
              <a:gd name="connsiteY1" fmla="*/ 895400 h 1083478"/>
              <a:gd name="connsiteX2" fmla="*/ 546538 w 623158"/>
              <a:gd name="connsiteY2" fmla="*/ 233248 h 1083478"/>
              <a:gd name="connsiteX3" fmla="*/ 0 w 623158"/>
              <a:gd name="connsiteY3" fmla="*/ 23042 h 1083478"/>
              <a:gd name="connsiteX0" fmla="*/ 63062 w 628691"/>
              <a:gd name="connsiteY0" fmla="*/ 1059830 h 1091509"/>
              <a:gd name="connsiteX1" fmla="*/ 567560 w 628691"/>
              <a:gd name="connsiteY1" fmla="*/ 902175 h 1091509"/>
              <a:gd name="connsiteX2" fmla="*/ 557048 w 628691"/>
              <a:gd name="connsiteY2" fmla="*/ 187471 h 1091509"/>
              <a:gd name="connsiteX3" fmla="*/ 0 w 628691"/>
              <a:gd name="connsiteY3" fmla="*/ 29817 h 1091509"/>
              <a:gd name="connsiteX0" fmla="*/ 63062 w 623158"/>
              <a:gd name="connsiteY0" fmla="*/ 1051082 h 1081024"/>
              <a:gd name="connsiteX1" fmla="*/ 567560 w 623158"/>
              <a:gd name="connsiteY1" fmla="*/ 893427 h 1081024"/>
              <a:gd name="connsiteX2" fmla="*/ 546538 w 623158"/>
              <a:gd name="connsiteY2" fmla="*/ 252295 h 1081024"/>
              <a:gd name="connsiteX3" fmla="*/ 0 w 623158"/>
              <a:gd name="connsiteY3" fmla="*/ 21069 h 1081024"/>
              <a:gd name="connsiteX0" fmla="*/ 63062 w 623158"/>
              <a:gd name="connsiteY0" fmla="*/ 1050266 h 1072858"/>
              <a:gd name="connsiteX1" fmla="*/ 567560 w 623158"/>
              <a:gd name="connsiteY1" fmla="*/ 829549 h 1072858"/>
              <a:gd name="connsiteX2" fmla="*/ 546538 w 623158"/>
              <a:gd name="connsiteY2" fmla="*/ 251479 h 1072858"/>
              <a:gd name="connsiteX3" fmla="*/ 0 w 623158"/>
              <a:gd name="connsiteY3" fmla="*/ 20253 h 1072858"/>
              <a:gd name="connsiteX0" fmla="*/ 63062 w 563013"/>
              <a:gd name="connsiteY0" fmla="*/ 1050397 h 1073970"/>
              <a:gd name="connsiteX1" fmla="*/ 388885 w 563013"/>
              <a:gd name="connsiteY1" fmla="*/ 840190 h 1073970"/>
              <a:gd name="connsiteX2" fmla="*/ 546538 w 563013"/>
              <a:gd name="connsiteY2" fmla="*/ 251610 h 1073970"/>
              <a:gd name="connsiteX3" fmla="*/ 0 w 563013"/>
              <a:gd name="connsiteY3" fmla="*/ 20384 h 1073970"/>
              <a:gd name="connsiteX0" fmla="*/ 63062 w 427702"/>
              <a:gd name="connsiteY0" fmla="*/ 1048815 h 1072076"/>
              <a:gd name="connsiteX1" fmla="*/ 388885 w 427702"/>
              <a:gd name="connsiteY1" fmla="*/ 838608 h 1072076"/>
              <a:gd name="connsiteX2" fmla="*/ 378373 w 427702"/>
              <a:gd name="connsiteY2" fmla="*/ 271049 h 1072076"/>
              <a:gd name="connsiteX3" fmla="*/ 0 w 427702"/>
              <a:gd name="connsiteY3" fmla="*/ 18802 h 107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702" h="1072076">
                <a:moveTo>
                  <a:pt x="63062" y="1048815"/>
                </a:moveTo>
                <a:cubicBezTo>
                  <a:pt x="239110" y="1133773"/>
                  <a:pt x="336333" y="968236"/>
                  <a:pt x="388885" y="838608"/>
                </a:cubicBezTo>
                <a:cubicBezTo>
                  <a:pt x="441437" y="708980"/>
                  <a:pt x="443187" y="407683"/>
                  <a:pt x="378373" y="271049"/>
                </a:cubicBezTo>
                <a:cubicBezTo>
                  <a:pt x="313559" y="134415"/>
                  <a:pt x="257503" y="-61778"/>
                  <a:pt x="0" y="18802"/>
                </a:cubicBezTo>
              </a:path>
            </a:pathLst>
          </a:custGeom>
          <a:noFill/>
          <a:ln>
            <a:solidFill>
              <a:srgbClr val="6470CA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DCC6F-68C2-8C43-B8CB-EDCD7F6CD6FB}"/>
              </a:ext>
            </a:extLst>
          </p:cNvPr>
          <p:cNvSpPr txBox="1"/>
          <p:nvPr/>
        </p:nvSpPr>
        <p:spPr>
          <a:xfrm>
            <a:off x="7956376" y="5373216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6470CA"/>
                </a:solidFill>
                <a:latin typeface="Comic Sans MS" panose="030F0902030302020204" pitchFamily="66" charset="0"/>
              </a:rPr>
              <a:t>Example</a:t>
            </a:r>
            <a:endParaRPr lang="en-US" sz="1400" dirty="0">
              <a:solidFill>
                <a:srgbClr val="6470CA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Quantisation: binary digits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86689"/>
              </p:ext>
            </p:extLst>
          </p:nvPr>
        </p:nvGraphicFramePr>
        <p:xfrm>
          <a:off x="1403648" y="2634848"/>
          <a:ext cx="6120680" cy="23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/>
                        <a:t>Bits per pixel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Min value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Max value</a:t>
                      </a:r>
                      <a:endParaRPr lang="en-GB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>
                          <a:solidFill>
                            <a:schemeClr val="bg1"/>
                          </a:solidFill>
                        </a:rPr>
                        <a:t>Number of quantization levels</a:t>
                      </a:r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4,095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4,095</a:t>
                      </a: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65,535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65,535</a:t>
                      </a:r>
                    </a:p>
                  </a:txBody>
                  <a:tcPr>
                    <a:solidFill>
                      <a:srgbClr val="647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91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Quantisation: radiometric resolution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1800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000" dirty="0"/>
              <a:t>Radiometric resolution: the smallest change in intensity level that can be detected by the sensing system. 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Limited by the number of discrete quantization levels used to digitize the continuous intensity value. 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2346179" y="598655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128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3210275" y="59865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4002363" y="59865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4815428" y="598655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5758453" y="598655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6550541" y="598655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7263700" y="598655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1482083" y="598655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256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81" y="3718014"/>
            <a:ext cx="6542087" cy="226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70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07643"/>
            <a:ext cx="8662987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5" y="1988840"/>
            <a:ext cx="8639175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dirty="0">
                <a:solidFill>
                  <a:schemeClr val="accent3"/>
                </a:solidFill>
              </a:rPr>
              <a:t>Quantisation: radiometric resolution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6165304"/>
            <a:ext cx="640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470CA"/>
                </a:solidFill>
              </a:rPr>
              <a:t>At how many </a:t>
            </a:r>
            <a:r>
              <a:rPr lang="en-GB" dirty="0" err="1">
                <a:solidFill>
                  <a:srgbClr val="6470CA"/>
                </a:solidFill>
              </a:rPr>
              <a:t>b.p.p</a:t>
            </a:r>
            <a:r>
              <a:rPr lang="en-GB" dirty="0">
                <a:solidFill>
                  <a:srgbClr val="6470CA"/>
                </a:solidFill>
              </a:rPr>
              <a:t>. you start noticing the difference?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00294" y="349171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8104" y="34917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64790" y="34917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1600" y="55079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2777" y="55079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5025" y="55079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40258" y="55079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2465" y="349171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875941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Dynamic Range and Full Well Capacity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7250"/>
            <a:ext cx="8183880" cy="4388053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en-GB" sz="2000" dirty="0"/>
              <a:t>The dynamic range of a sensor is defined as the </a:t>
            </a:r>
            <a:r>
              <a:rPr lang="en-GB" sz="2000" b="1" dirty="0"/>
              <a:t>full-well</a:t>
            </a:r>
            <a:r>
              <a:rPr lang="en-GB" sz="2000" dirty="0"/>
              <a:t> capacity divided by the camera noise.</a:t>
            </a:r>
          </a:p>
          <a:p>
            <a:pPr>
              <a:spcBef>
                <a:spcPts val="1400"/>
              </a:spcBef>
            </a:pPr>
            <a:endParaRPr lang="en-GB" sz="2000" dirty="0"/>
          </a:p>
          <a:p>
            <a:pPr>
              <a:spcBef>
                <a:spcPts val="1400"/>
              </a:spcBef>
            </a:pPr>
            <a:endParaRPr lang="en-GB" sz="2000" dirty="0"/>
          </a:p>
          <a:p>
            <a:pPr>
              <a:spcBef>
                <a:spcPts val="1400"/>
              </a:spcBef>
            </a:pPr>
            <a:endParaRPr lang="en-GB" sz="2000" dirty="0"/>
          </a:p>
          <a:p>
            <a:pPr>
              <a:spcBef>
                <a:spcPts val="1400"/>
              </a:spcBef>
            </a:pPr>
            <a:r>
              <a:rPr lang="en-GB" sz="2000" dirty="0"/>
              <a:t>It relates to the ability of a camera to record simultaneously very low and very bright light signals. </a:t>
            </a:r>
          </a:p>
          <a:p>
            <a:pPr>
              <a:spcBef>
                <a:spcPts val="1400"/>
              </a:spcBef>
            </a:pPr>
            <a:r>
              <a:rPr lang="en-GB" sz="2000" dirty="0"/>
              <a:t>When the well reaches the full capacity the charge starts to fill adjacent pixels, resulting in </a:t>
            </a:r>
            <a:r>
              <a:rPr lang="en-GB" sz="2000" b="1" dirty="0"/>
              <a:t>blooming</a:t>
            </a:r>
            <a:r>
              <a:rPr lang="en-GB" sz="2000" dirty="0"/>
              <a:t>.</a:t>
            </a:r>
          </a:p>
          <a:p>
            <a:pPr>
              <a:spcBef>
                <a:spcPts val="1400"/>
              </a:spcBef>
            </a:pPr>
            <a:endParaRPr lang="en-GB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0"/>
          <a:stretch/>
        </p:blipFill>
        <p:spPr bwMode="auto">
          <a:xfrm>
            <a:off x="899592" y="2857371"/>
            <a:ext cx="6336704" cy="93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03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Pathways </a:t>
            </a:r>
            <a:r>
              <a:rPr lang="en-GB" sz="2400" b="0" dirty="0">
                <a:effectLst/>
              </a:rPr>
              <a:t>(Lecture 1)</a:t>
            </a:r>
            <a:endParaRPr lang="en-GB" b="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8665" y="1626076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Photons of light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3420" y="2631380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Photoelectrons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3866" y="377050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6446" y="4643844"/>
            <a:ext cx="1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Voltage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0255" y="6156012"/>
            <a:ext cx="21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Numerical 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184" y="2362940"/>
            <a:ext cx="233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A67C6"/>
                </a:solidFill>
              </a:rPr>
              <a:t>Charge generation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3292461"/>
            <a:ext cx="287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5A67C6"/>
                </a:solidFill>
              </a:rPr>
              <a:t>Collection and storage of liberated charge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28184" y="4219580"/>
            <a:ext cx="19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A67C6"/>
                </a:solidFill>
              </a:rPr>
              <a:t>Charge transfer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8184" y="5291916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5A67C6"/>
                </a:solidFill>
              </a:rPr>
              <a:t>Charge measurement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36897" y="6146140"/>
            <a:ext cx="258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ADC=Analogue-to-Digital Converter</a:t>
            </a:r>
          </a:p>
        </p:txBody>
      </p:sp>
      <p:sp>
        <p:nvSpPr>
          <p:cNvPr id="22" name="Parallelogram 21"/>
          <p:cNvSpPr/>
          <p:nvPr/>
        </p:nvSpPr>
        <p:spPr>
          <a:xfrm>
            <a:off x="4042030" y="2098235"/>
            <a:ext cx="1728192" cy="720080"/>
          </a:xfrm>
          <a:prstGeom prst="parallelogram">
            <a:avLst>
              <a:gd name="adj" fmla="val 72316"/>
            </a:avLst>
          </a:prstGeom>
          <a:solidFill>
            <a:srgbClr val="00B0F0"/>
          </a:solidFill>
          <a:ln>
            <a:noFill/>
          </a:ln>
          <a:scene3d>
            <a:camera prst="isometricOffAxis2Top"/>
            <a:lightRig rig="threePt" dir="t"/>
          </a:scene3d>
          <a:sp3d extrusionH="152400">
            <a:bevelT w="0" h="0"/>
            <a:bevelB w="0" h="0"/>
            <a:extrusionClr>
              <a:srgbClr val="00B0F0"/>
            </a:extrusionClr>
            <a:contourClr>
              <a:srgbClr val="00B0F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</a:t>
            </a:r>
          </a:p>
        </p:txBody>
      </p:sp>
      <p:sp>
        <p:nvSpPr>
          <p:cNvPr id="23" name="Can 22"/>
          <p:cNvSpPr/>
          <p:nvPr/>
        </p:nvSpPr>
        <p:spPr>
          <a:xfrm>
            <a:off x="4139952" y="3284984"/>
            <a:ext cx="1368152" cy="648072"/>
          </a:xfrm>
          <a:prstGeom prst="can">
            <a:avLst/>
          </a:prstGeom>
          <a:gradFill>
            <a:gsLst>
              <a:gs pos="56000">
                <a:schemeClr val="accent5">
                  <a:lumMod val="60000"/>
                  <a:lumOff val="40000"/>
                </a:schemeClr>
              </a:gs>
              <a:gs pos="0">
                <a:srgbClr val="3DBA20"/>
              </a:gs>
              <a:gs pos="100000">
                <a:srgbClr val="92D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Potential</a:t>
            </a:r>
          </a:p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well</a:t>
            </a:r>
          </a:p>
        </p:txBody>
      </p:sp>
      <p:sp>
        <p:nvSpPr>
          <p:cNvPr id="24" name="Parallelogram 23"/>
          <p:cNvSpPr/>
          <p:nvPr/>
        </p:nvSpPr>
        <p:spPr>
          <a:xfrm>
            <a:off x="3913736" y="3964463"/>
            <a:ext cx="1728192" cy="720080"/>
          </a:xfrm>
          <a:prstGeom prst="parallelogram">
            <a:avLst>
              <a:gd name="adj" fmla="val 72316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isometricOffAxis2Top"/>
            <a:lightRig rig="threePt" dir="t"/>
          </a:scene3d>
          <a:sp3d extrusionH="254000" contourW="12700">
            <a:bevelT w="0" h="0"/>
            <a:bevelB w="0" h="0"/>
            <a:extrusionClr>
              <a:schemeClr val="bg1">
                <a:lumMod val="50000"/>
              </a:schemeClr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Amplifier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4339747" y="4960943"/>
            <a:ext cx="968562" cy="1152128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scene3d>
            <a:camera prst="perspectiveContrastingLeftFacing">
              <a:rot lat="0" lon="7200000" rev="16200000"/>
            </a:camera>
            <a:lightRig rig="threePt" dir="t">
              <a:rot lat="0" lon="0" rev="4200000"/>
            </a:lightRig>
          </a:scene3d>
          <a:sp3d extrusionH="152400">
            <a:extrusionClr>
              <a:srgbClr val="821F00"/>
            </a:extrusionClr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flatTx/>
          </a:bodyPr>
          <a:lstStyle/>
          <a:p>
            <a:pPr algn="ctr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ADC</a:t>
            </a:r>
          </a:p>
        </p:txBody>
      </p:sp>
      <p:sp>
        <p:nvSpPr>
          <p:cNvPr id="26" name="Lightning Bolt 25"/>
          <p:cNvSpPr/>
          <p:nvPr/>
        </p:nvSpPr>
        <p:spPr>
          <a:xfrm rot="1233022">
            <a:off x="4607925" y="3971791"/>
            <a:ext cx="350788" cy="268272"/>
          </a:xfrm>
          <a:prstGeom prst="lightningBol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4572000" y="2847138"/>
            <a:ext cx="126000" cy="126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67000">
                <a:srgbClr val="3DBA2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950866" y="2879624"/>
            <a:ext cx="126000" cy="126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67000">
                <a:srgbClr val="3DBA2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076951" y="3013212"/>
            <a:ext cx="126000" cy="126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67000">
                <a:srgbClr val="3DBA2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4716341" y="3139212"/>
            <a:ext cx="126000" cy="126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67000">
                <a:srgbClr val="3DBA2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Lightning Bolt 30"/>
          <p:cNvSpPr/>
          <p:nvPr/>
        </p:nvSpPr>
        <p:spPr>
          <a:xfrm rot="1233022">
            <a:off x="4535917" y="4763879"/>
            <a:ext cx="350788" cy="268272"/>
          </a:xfrm>
          <a:prstGeom prst="lightningBol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4283968" y="1700808"/>
            <a:ext cx="126000" cy="126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67000">
                <a:srgbClr val="FFC00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4716016" y="1661286"/>
            <a:ext cx="126000" cy="126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67000">
                <a:srgbClr val="FFC00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4950056" y="1794874"/>
            <a:ext cx="126000" cy="126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67000">
                <a:srgbClr val="FFC00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4589446" y="1920874"/>
            <a:ext cx="126000" cy="126000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67000">
                <a:srgbClr val="FFC00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644008" y="2060848"/>
            <a:ext cx="63895" cy="2665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12161" y="1916832"/>
            <a:ext cx="63895" cy="2665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55976" y="1866351"/>
            <a:ext cx="63895" cy="2665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10393" y="1808705"/>
            <a:ext cx="63895" cy="2665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3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6470CA"/>
                </a:solidFill>
              </a:rPr>
              <a:t>Previous lecture: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Basics of visual perception</a:t>
            </a:r>
          </a:p>
          <a:p>
            <a:endParaRPr lang="en-GB" dirty="0"/>
          </a:p>
          <a:p>
            <a:r>
              <a:rPr lang="en-GB" dirty="0"/>
              <a:t>Digital image acquisition</a:t>
            </a:r>
          </a:p>
          <a:p>
            <a:endParaRPr lang="en-GB" dirty="0"/>
          </a:p>
          <a:p>
            <a:r>
              <a:rPr lang="en-GB" dirty="0"/>
              <a:t>Inside digital cameras</a:t>
            </a:r>
          </a:p>
          <a:p>
            <a:endParaRPr lang="en-GB" dirty="0"/>
          </a:p>
          <a:p>
            <a:r>
              <a:rPr lang="en-GB" dirty="0"/>
              <a:t>Imaging devices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2080" y="2483604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… and how these two compare</a:t>
            </a:r>
          </a:p>
        </p:txBody>
      </p:sp>
    </p:spTree>
    <p:extLst>
      <p:ext uri="{BB962C8B-B14F-4D97-AF65-F5344CB8AC3E}">
        <p14:creationId xmlns:p14="http://schemas.microsoft.com/office/powerpoint/2010/main" val="503710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Dynamic Range and Full Well Capacity</a:t>
            </a:r>
            <a:endParaRPr lang="en-GB" dirty="0">
              <a:solidFill>
                <a:schemeClr val="accent3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3" y="1916832"/>
            <a:ext cx="702517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hlinkClick r:id="rId3"/>
          </p:cNvPr>
          <p:cNvSpPr txBox="1"/>
          <p:nvPr/>
        </p:nvSpPr>
        <p:spPr>
          <a:xfrm>
            <a:off x="1431706" y="5775067"/>
            <a:ext cx="6596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https://</a:t>
            </a:r>
            <a:r>
              <a:rPr lang="en-GB" sz="1000" dirty="0" err="1"/>
              <a:t>www.pco-tech.com</a:t>
            </a:r>
            <a:r>
              <a:rPr lang="en-GB" sz="1000" dirty="0"/>
              <a:t>/</a:t>
            </a:r>
            <a:r>
              <a:rPr lang="en-GB" sz="1000" dirty="0" err="1"/>
              <a:t>fileadmin</a:t>
            </a:r>
            <a:r>
              <a:rPr lang="en-GB" sz="1000" dirty="0"/>
              <a:t>/</a:t>
            </a:r>
            <a:r>
              <a:rPr lang="en-GB" sz="1000" dirty="0" err="1"/>
              <a:t>user_upload</a:t>
            </a:r>
            <a:r>
              <a:rPr lang="en-GB" sz="1000" dirty="0"/>
              <a:t>/</a:t>
            </a:r>
            <a:r>
              <a:rPr lang="en-GB" sz="1000" dirty="0" err="1"/>
              <a:t>db</a:t>
            </a:r>
            <a:r>
              <a:rPr lang="en-GB" sz="1000" dirty="0"/>
              <a:t>/download/kb_dynamic_range_20100813.pdf</a:t>
            </a:r>
          </a:p>
        </p:txBody>
      </p:sp>
    </p:spTree>
    <p:extLst>
      <p:ext uri="{BB962C8B-B14F-4D97-AF65-F5344CB8AC3E}">
        <p14:creationId xmlns:p14="http://schemas.microsoft.com/office/powerpoint/2010/main" val="292602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lecture we have covered: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image properties</a:t>
            </a:r>
          </a:p>
          <a:p>
            <a:endParaRPr lang="en-GB" dirty="0"/>
          </a:p>
          <a:p>
            <a:pPr lvl="1"/>
            <a:r>
              <a:rPr lang="en-GB" b="1" dirty="0"/>
              <a:t>Computer</a:t>
            </a:r>
            <a:r>
              <a:rPr lang="en-GB" dirty="0"/>
              <a:t> </a:t>
            </a:r>
            <a:r>
              <a:rPr lang="en-GB" b="1" dirty="0"/>
              <a:t>representation</a:t>
            </a:r>
            <a:r>
              <a:rPr lang="en-GB" dirty="0"/>
              <a:t> – pixels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Sampling</a:t>
            </a:r>
            <a:r>
              <a:rPr lang="en-GB" dirty="0"/>
              <a:t> – related to image coordinates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Quantisation</a:t>
            </a:r>
            <a:r>
              <a:rPr lang="en-GB" dirty="0"/>
              <a:t> – related to image values</a:t>
            </a:r>
          </a:p>
          <a:p>
            <a:pPr lvl="1"/>
            <a:endParaRPr lang="en-GB" dirty="0"/>
          </a:p>
          <a:p>
            <a:r>
              <a:rPr lang="en-GB" dirty="0"/>
              <a:t>… and how they relate to image acquisition</a:t>
            </a:r>
          </a:p>
        </p:txBody>
      </p:sp>
    </p:spTree>
    <p:extLst>
      <p:ext uri="{BB962C8B-B14F-4D97-AF65-F5344CB8AC3E}">
        <p14:creationId xmlns:p14="http://schemas.microsoft.com/office/powerpoint/2010/main" val="271314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Colour: physical origins, perception </a:t>
            </a:r>
            <a:r>
              <a:rPr lang="en-GB"/>
              <a:t>and characterisation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394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lecture:</a:t>
            </a:r>
            <a:endParaRPr lang="en-GB" dirty="0">
              <a:solidFill>
                <a:srgbClr val="6470C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FIJI (ImageJ) image processing and analysis software</a:t>
            </a:r>
          </a:p>
          <a:p>
            <a:endParaRPr lang="en-GB" dirty="0"/>
          </a:p>
          <a:p>
            <a:r>
              <a:rPr lang="en-GB" dirty="0"/>
              <a:t>Essentials</a:t>
            </a:r>
          </a:p>
          <a:p>
            <a:r>
              <a:rPr lang="en-GB" dirty="0"/>
              <a:t>Basic concepts</a:t>
            </a:r>
          </a:p>
          <a:p>
            <a:r>
              <a:rPr lang="en-GB" dirty="0"/>
              <a:t>Overview of functions and tools</a:t>
            </a:r>
          </a:p>
          <a:p>
            <a:r>
              <a:rPr lang="en-GB" dirty="0"/>
              <a:t>Macros and programming</a:t>
            </a:r>
          </a:p>
          <a:p>
            <a:endParaRPr lang="en-GB" dirty="0"/>
          </a:p>
          <a:p>
            <a:r>
              <a:rPr lang="en-GB" dirty="0"/>
              <a:t>You can download your own copy: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hlinkClick r:id="rId2"/>
              </a:rPr>
              <a:t>https://imagej.net/Fiji/Downloads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85" y="4246120"/>
            <a:ext cx="2135208" cy="213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078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reading and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/>
              <a:t>Sampling frequency</a:t>
            </a:r>
            <a:r>
              <a:rPr lang="en-GB" sz="1800" dirty="0"/>
              <a:t>: http://micro.magnet.fsu.edu/primer/java/digitalimaging/processing/samplefrequency/</a:t>
            </a:r>
            <a:r>
              <a:rPr lang="en-GB" sz="1800" dirty="0" err="1"/>
              <a:t>index.html</a:t>
            </a:r>
            <a:endParaRPr lang="en-GB" sz="1800" dirty="0"/>
          </a:p>
          <a:p>
            <a:endParaRPr lang="en-GB" sz="1800" dirty="0"/>
          </a:p>
          <a:p>
            <a:r>
              <a:rPr lang="en-GB" sz="1800" b="1" dirty="0"/>
              <a:t>Spatial and brightness resolution</a:t>
            </a:r>
            <a:r>
              <a:rPr lang="en-GB" sz="1800" dirty="0"/>
              <a:t>: http://micro.magnet.fsu.edu/primer/digitalimaging/</a:t>
            </a:r>
            <a:r>
              <a:rPr lang="en-GB" sz="1800" dirty="0" err="1"/>
              <a:t>digitalimagebasics.html</a:t>
            </a:r>
            <a:endParaRPr lang="en-GB" sz="1800" dirty="0"/>
          </a:p>
          <a:p>
            <a:endParaRPr lang="en-GB" sz="1800" dirty="0"/>
          </a:p>
          <a:p>
            <a:r>
              <a:rPr lang="en-GB" sz="1800" b="1" dirty="0"/>
              <a:t>Spatial and brightness resolution, interactive tutorials</a:t>
            </a:r>
            <a:r>
              <a:rPr lang="en-GB" sz="1800" dirty="0"/>
              <a:t>: http://micro.magnet.fsu.edu/primer/java/digitalimaging/processing/bitdepth/index.html</a:t>
            </a:r>
          </a:p>
          <a:p>
            <a:r>
              <a:rPr lang="en-GB" sz="1800" dirty="0"/>
              <a:t>http://micro.magnet.fsu.edu/primer/java/digitalimaging/processing/spatialresolution/index.html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3848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this lecture we shall find out about: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image properties</a:t>
            </a:r>
          </a:p>
          <a:p>
            <a:endParaRPr lang="en-GB" dirty="0"/>
          </a:p>
          <a:p>
            <a:pPr lvl="1"/>
            <a:r>
              <a:rPr lang="en-GB" b="1" dirty="0"/>
              <a:t>Computer</a:t>
            </a:r>
            <a:r>
              <a:rPr lang="en-GB" dirty="0"/>
              <a:t> </a:t>
            </a:r>
            <a:r>
              <a:rPr lang="en-GB" b="1" dirty="0"/>
              <a:t>representation</a:t>
            </a:r>
            <a:r>
              <a:rPr lang="en-GB" dirty="0"/>
              <a:t> – pixels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Sampling</a:t>
            </a:r>
            <a:r>
              <a:rPr lang="en-GB" dirty="0"/>
              <a:t> – related to image coordinates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Quantisation</a:t>
            </a:r>
            <a:r>
              <a:rPr lang="en-GB" dirty="0"/>
              <a:t> – related to image values</a:t>
            </a:r>
          </a:p>
          <a:p>
            <a:pPr lvl="1"/>
            <a:endParaRPr lang="en-GB" dirty="0"/>
          </a:p>
          <a:p>
            <a:r>
              <a:rPr lang="en-GB" dirty="0"/>
              <a:t>… and how they relate to image acquisition</a:t>
            </a:r>
          </a:p>
        </p:txBody>
      </p:sp>
    </p:spTree>
    <p:extLst>
      <p:ext uri="{BB962C8B-B14F-4D97-AF65-F5344CB8AC3E}">
        <p14:creationId xmlns:p14="http://schemas.microsoft.com/office/powerpoint/2010/main" val="186846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image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3568" y="1700808"/>
            <a:ext cx="8099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Real world object / analogue image is projected onto a sensor array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347982" y="4429602"/>
            <a:ext cx="2866916" cy="1807709"/>
            <a:chOff x="1052374" y="2944825"/>
            <a:chExt cx="3051877" cy="1924335"/>
          </a:xfrm>
          <a:scene3d>
            <a:camera prst="isometricOffAxis1Top">
              <a:rot lat="19800000" lon="18392745" rev="3600000"/>
            </a:camera>
            <a:lightRig rig="threePt" dir="t"/>
          </a:scene3d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251" y="2964160"/>
              <a:ext cx="30480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3" name="Group 42"/>
            <p:cNvGrpSpPr/>
            <p:nvPr/>
          </p:nvGrpSpPr>
          <p:grpSpPr>
            <a:xfrm>
              <a:off x="1052374" y="2944825"/>
              <a:ext cx="3041650" cy="1908009"/>
              <a:chOff x="4838700" y="2846851"/>
              <a:chExt cx="3041650" cy="1908009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49832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1356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2880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4404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5928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7452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8976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0500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2024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3548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5072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6596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68120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69644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1168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2692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4216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5740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726467" y="2846851"/>
                <a:ext cx="0" cy="19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838700" y="3002260"/>
                <a:ext cx="30416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838700" y="3161010"/>
                <a:ext cx="30416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838700" y="3313410"/>
                <a:ext cx="30416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838700" y="3478510"/>
                <a:ext cx="30416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838700" y="3643610"/>
                <a:ext cx="30416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838700" y="3796010"/>
                <a:ext cx="30416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838700" y="3954760"/>
                <a:ext cx="30416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838700" y="4113510"/>
                <a:ext cx="30416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38700" y="4272260"/>
                <a:ext cx="30416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838700" y="4431010"/>
                <a:ext cx="30416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838700" y="4589760"/>
                <a:ext cx="30416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 rot="19627758">
            <a:off x="5164832" y="4048958"/>
            <a:ext cx="3261807" cy="2413449"/>
            <a:chOff x="4665764" y="2761824"/>
            <a:chExt cx="3261807" cy="2413449"/>
          </a:xfrm>
        </p:grpSpPr>
        <p:pic>
          <p:nvPicPr>
            <p:cNvPr id="75" name="Picture 2">
              <a:hlinkClick r:id="rId3"/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" t="5223" r="21884" b="49767"/>
            <a:stretch/>
          </p:blipFill>
          <p:spPr bwMode="auto">
            <a:xfrm rot="1641300">
              <a:off x="4665764" y="2761824"/>
              <a:ext cx="3261807" cy="1861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508107" y="4581127"/>
              <a:ext cx="2142818" cy="594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590334" y="61560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CCD</a:t>
            </a:r>
          </a:p>
        </p:txBody>
      </p:sp>
      <p:sp>
        <p:nvSpPr>
          <p:cNvPr id="7" name="Down Arrow 6"/>
          <p:cNvSpPr/>
          <p:nvPr/>
        </p:nvSpPr>
        <p:spPr>
          <a:xfrm>
            <a:off x="1483787" y="3940721"/>
            <a:ext cx="2576947" cy="48888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44973"/>
            <a:ext cx="25844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90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352928" cy="4536504"/>
          </a:xfrm>
        </p:spPr>
        <p:txBody>
          <a:bodyPr/>
          <a:lstStyle/>
          <a:p>
            <a:r>
              <a:rPr lang="en-GB" dirty="0"/>
              <a:t>Stored as a rectangular grid of picture elements (pixels)</a:t>
            </a:r>
          </a:p>
          <a:p>
            <a:endParaRPr lang="en-GB" dirty="0"/>
          </a:p>
          <a:p>
            <a:r>
              <a:rPr lang="en-GB" dirty="0"/>
              <a:t>Grid has</a:t>
            </a:r>
          </a:p>
          <a:p>
            <a:pPr lvl="1"/>
            <a:r>
              <a:rPr lang="en-GB" dirty="0"/>
              <a:t>Width </a:t>
            </a:r>
          </a:p>
          <a:p>
            <a:pPr lvl="1"/>
            <a:r>
              <a:rPr lang="en-GB" dirty="0"/>
              <a:t>Height</a:t>
            </a:r>
          </a:p>
          <a:p>
            <a:pPr lvl="1"/>
            <a:r>
              <a:rPr lang="en-GB" dirty="0"/>
              <a:t>Spatial resolution</a:t>
            </a:r>
          </a:p>
          <a:p>
            <a:endParaRPr lang="en-GB" dirty="0"/>
          </a:p>
          <a:p>
            <a:r>
              <a:rPr lang="en-GB" dirty="0"/>
              <a:t>Pixel has</a:t>
            </a:r>
          </a:p>
          <a:p>
            <a:pPr lvl="1"/>
            <a:r>
              <a:rPr lang="en-GB" dirty="0"/>
              <a:t>Location (row, column)</a:t>
            </a:r>
          </a:p>
          <a:p>
            <a:pPr lvl="1"/>
            <a:r>
              <a:rPr lang="en-GB" dirty="0"/>
              <a:t>Value</a:t>
            </a:r>
          </a:p>
          <a:p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692827" y="3738518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/>
              <a:t>row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84440" y="3133177"/>
            <a:ext cx="933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/>
              <a:t>column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480563" y="3573016"/>
            <a:ext cx="30416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59008" y="3756248"/>
            <a:ext cx="0" cy="1888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87542"/>
            <a:ext cx="3054350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CF7D3-B0D7-FB49-AEBF-5684C2D2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Pixel resolution and spatial resolution</a:t>
            </a:r>
            <a:endParaRPr lang="en-GB" sz="3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244827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Pixel resolution</a:t>
            </a:r>
          </a:p>
          <a:p>
            <a:pPr lvl="1"/>
            <a:r>
              <a:rPr lang="en-GB" dirty="0"/>
              <a:t>The number of pixel columns (width) and the number of pixel rows (height), e.g. 640 × 480</a:t>
            </a:r>
          </a:p>
          <a:p>
            <a:pPr lvl="1"/>
            <a:r>
              <a:rPr lang="en-GB" dirty="0"/>
              <a:t>Total number of pixels in the image, e.g. 640 × 480 = </a:t>
            </a:r>
            <a:r>
              <a:rPr lang="en-GB" u="sng" dirty="0"/>
              <a:t>307,200</a:t>
            </a:r>
          </a:p>
          <a:p>
            <a:pPr lvl="1"/>
            <a:endParaRPr lang="en-GB" dirty="0"/>
          </a:p>
          <a:p>
            <a:r>
              <a:rPr lang="en-GB" dirty="0"/>
              <a:t>Spatial resolution </a:t>
            </a:r>
            <a:r>
              <a:rPr lang="en-GB" sz="1400" dirty="0"/>
              <a:t>(sampling frequency)</a:t>
            </a:r>
            <a:endParaRPr lang="en-GB" dirty="0"/>
          </a:p>
          <a:p>
            <a:pPr lvl="1"/>
            <a:r>
              <a:rPr lang="en-GB" dirty="0"/>
              <a:t>The number of independent pixel values per unit length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87197"/>
            <a:ext cx="3054350" cy="19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60" y="4287197"/>
            <a:ext cx="30480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55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Sampling: image size and spatial resolution</a:t>
            </a:r>
            <a:endParaRPr lang="en-GB" sz="3100" dirty="0"/>
          </a:p>
        </p:txBody>
      </p:sp>
      <p:sp>
        <p:nvSpPr>
          <p:cNvPr id="7" name="TextBox 6"/>
          <p:cNvSpPr txBox="1"/>
          <p:nvPr/>
        </p:nvSpPr>
        <p:spPr>
          <a:xfrm>
            <a:off x="231197" y="5118283"/>
            <a:ext cx="435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5A67C6"/>
                </a:solidFill>
              </a:rPr>
              <a:t>Real size: 320 x 200 </a:t>
            </a:r>
            <a:r>
              <a:rPr lang="en-GB" sz="1600" b="1" dirty="0">
                <a:solidFill>
                  <a:srgbClr val="5A67C6"/>
                </a:solidFill>
              </a:rPr>
              <a:t>mm</a:t>
            </a:r>
          </a:p>
          <a:p>
            <a:r>
              <a:rPr lang="en-GB" sz="1600" dirty="0">
                <a:solidFill>
                  <a:srgbClr val="5A67C6"/>
                </a:solidFill>
              </a:rPr>
              <a:t>Digital image size: 320 x 200 </a:t>
            </a:r>
            <a:r>
              <a:rPr lang="en-GB" sz="1600" b="1" dirty="0">
                <a:solidFill>
                  <a:srgbClr val="5A67C6"/>
                </a:solidFill>
              </a:rPr>
              <a:t>pixels</a:t>
            </a:r>
          </a:p>
          <a:p>
            <a:r>
              <a:rPr lang="en-GB" sz="1600" dirty="0">
                <a:solidFill>
                  <a:srgbClr val="5A67C6"/>
                </a:solidFill>
              </a:rPr>
              <a:t>Spatial resolution: 1</a:t>
            </a:r>
            <a:r>
              <a:rPr lang="en-GB" sz="1600" b="1" dirty="0">
                <a:solidFill>
                  <a:srgbClr val="5A67C6"/>
                </a:solidFill>
              </a:rPr>
              <a:t> pixel per mm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528" y="4702634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1568" y="2437594"/>
            <a:ext cx="0" cy="1905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5544" y="3015092"/>
            <a:ext cx="1053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200 </a:t>
            </a:r>
            <a:r>
              <a:rPr lang="en-GB" dirty="0" err="1"/>
              <a:t>pix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57399" y="4517968"/>
            <a:ext cx="1053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320 </a:t>
            </a:r>
            <a:r>
              <a:rPr lang="en-GB" dirty="0" err="1"/>
              <a:t>pix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750252" y="2871076"/>
            <a:ext cx="0" cy="95344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0095" y="3015092"/>
            <a:ext cx="1053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100 </a:t>
            </a:r>
            <a:r>
              <a:rPr lang="en-GB" dirty="0" err="1"/>
              <a:t>pix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940152" y="4032281"/>
            <a:ext cx="152793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3951" y="3847615"/>
            <a:ext cx="1053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160 </a:t>
            </a:r>
            <a:r>
              <a:rPr lang="en-GB" dirty="0" err="1"/>
              <a:t>pix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708499" y="5092291"/>
            <a:ext cx="4435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5A67C6"/>
                </a:solidFill>
              </a:rPr>
              <a:t>Real size: 320 x 200 </a:t>
            </a:r>
            <a:r>
              <a:rPr lang="en-GB" sz="1600" b="1" dirty="0">
                <a:solidFill>
                  <a:srgbClr val="5A67C6"/>
                </a:solidFill>
              </a:rPr>
              <a:t>mm</a:t>
            </a:r>
          </a:p>
          <a:p>
            <a:r>
              <a:rPr lang="en-GB" sz="1600" dirty="0">
                <a:solidFill>
                  <a:srgbClr val="5A67C6"/>
                </a:solidFill>
              </a:rPr>
              <a:t>Digital image size: 160 x 100 </a:t>
            </a:r>
            <a:r>
              <a:rPr lang="en-GB" sz="1600" b="1" dirty="0">
                <a:solidFill>
                  <a:srgbClr val="5A67C6"/>
                </a:solidFill>
              </a:rPr>
              <a:t>pixels</a:t>
            </a:r>
          </a:p>
          <a:p>
            <a:r>
              <a:rPr lang="en-GB" sz="1600" dirty="0">
                <a:solidFill>
                  <a:srgbClr val="5A67C6"/>
                </a:solidFill>
              </a:rPr>
              <a:t>Spatial resolution: 0.5</a:t>
            </a:r>
            <a:r>
              <a:rPr lang="en-GB" sz="1600" b="1" dirty="0">
                <a:solidFill>
                  <a:srgbClr val="5A67C6"/>
                </a:solidFill>
              </a:rPr>
              <a:t> pixels per mm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58386" y="1398813"/>
            <a:ext cx="382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Real world size: 320 x 200 mm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6227"/>
            <a:ext cx="3048000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40" y="2862422"/>
            <a:ext cx="15113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92A7E7-F8E8-0F48-A594-EFD6D993950F}"/>
              </a:ext>
            </a:extLst>
          </p:cNvPr>
          <p:cNvSpPr/>
          <p:nvPr/>
        </p:nvSpPr>
        <p:spPr>
          <a:xfrm>
            <a:off x="237455" y="6054100"/>
            <a:ext cx="4927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Spatial resolution = sampling frequency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E9D693-0445-C241-BC51-A9B00599A2CC}"/>
              </a:ext>
            </a:extLst>
          </p:cNvPr>
          <p:cNvSpPr/>
          <p:nvPr/>
        </p:nvSpPr>
        <p:spPr>
          <a:xfrm>
            <a:off x="307398" y="2068262"/>
            <a:ext cx="4032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Displayed image size: 320 x 200 mm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BD1573-6B1D-F148-AE2F-9431DBE55E7D}"/>
              </a:ext>
            </a:extLst>
          </p:cNvPr>
          <p:cNvSpPr/>
          <p:nvPr/>
        </p:nvSpPr>
        <p:spPr>
          <a:xfrm>
            <a:off x="4754665" y="2072244"/>
            <a:ext cx="4032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Displayed image size: 160 x 100 mm</a:t>
            </a:r>
          </a:p>
        </p:txBody>
      </p:sp>
    </p:spTree>
    <p:extLst>
      <p:ext uri="{BB962C8B-B14F-4D97-AF65-F5344CB8AC3E}">
        <p14:creationId xmlns:p14="http://schemas.microsoft.com/office/powerpoint/2010/main" val="21797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Sampling: image size and spatial resolution</a:t>
            </a:r>
            <a:endParaRPr lang="en-GB" sz="3100" dirty="0"/>
          </a:p>
        </p:txBody>
      </p:sp>
      <p:sp>
        <p:nvSpPr>
          <p:cNvPr id="7" name="TextBox 6"/>
          <p:cNvSpPr txBox="1"/>
          <p:nvPr/>
        </p:nvSpPr>
        <p:spPr>
          <a:xfrm>
            <a:off x="231197" y="5118283"/>
            <a:ext cx="435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5A67C6"/>
                </a:solidFill>
              </a:rPr>
              <a:t>Real size: 320 x 200 </a:t>
            </a:r>
            <a:r>
              <a:rPr lang="en-GB" sz="1600" b="1" dirty="0">
                <a:solidFill>
                  <a:srgbClr val="5A67C6"/>
                </a:solidFill>
              </a:rPr>
              <a:t>mm</a:t>
            </a:r>
          </a:p>
          <a:p>
            <a:r>
              <a:rPr lang="en-GB" sz="1600" dirty="0">
                <a:solidFill>
                  <a:srgbClr val="5A67C6"/>
                </a:solidFill>
              </a:rPr>
              <a:t>Digital image size: 320 x 200 </a:t>
            </a:r>
            <a:r>
              <a:rPr lang="en-GB" sz="1600" b="1" dirty="0">
                <a:solidFill>
                  <a:srgbClr val="5A67C6"/>
                </a:solidFill>
              </a:rPr>
              <a:t>pixels</a:t>
            </a:r>
          </a:p>
          <a:p>
            <a:r>
              <a:rPr lang="en-GB" sz="1600" dirty="0">
                <a:solidFill>
                  <a:srgbClr val="5A67C6"/>
                </a:solidFill>
              </a:rPr>
              <a:t>Spatial resolution: 1</a:t>
            </a:r>
            <a:r>
              <a:rPr lang="en-GB" sz="1600" b="1" dirty="0">
                <a:solidFill>
                  <a:srgbClr val="5A67C6"/>
                </a:solidFill>
              </a:rPr>
              <a:t> pixel per mm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528" y="4702634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1568" y="2437594"/>
            <a:ext cx="0" cy="1905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5544" y="3015092"/>
            <a:ext cx="1053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200 </a:t>
            </a:r>
            <a:r>
              <a:rPr lang="en-GB" dirty="0" err="1"/>
              <a:t>pix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457399" y="4517968"/>
            <a:ext cx="1053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320 </a:t>
            </a:r>
            <a:r>
              <a:rPr lang="en-GB" dirty="0" err="1"/>
              <a:t>pix</a:t>
            </a:r>
            <a:endParaRPr lang="en-GB" dirty="0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8172400" y="2496227"/>
            <a:ext cx="0" cy="19018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10994" y="3203684"/>
            <a:ext cx="1053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100 </a:t>
            </a:r>
            <a:r>
              <a:rPr lang="en-GB" dirty="0" err="1"/>
              <a:t>pix</a:t>
            </a:r>
            <a:endParaRPr lang="en-GB" dirty="0"/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932040" y="4756502"/>
            <a:ext cx="3048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2160" y="4571836"/>
            <a:ext cx="1053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160 </a:t>
            </a:r>
            <a:r>
              <a:rPr lang="en-GB" dirty="0" err="1"/>
              <a:t>pix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708499" y="5092291"/>
            <a:ext cx="4435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5A67C6"/>
                </a:solidFill>
              </a:rPr>
              <a:t>Real size: 320 x 200 </a:t>
            </a:r>
            <a:r>
              <a:rPr lang="en-GB" sz="1600" b="1" dirty="0">
                <a:solidFill>
                  <a:srgbClr val="5A67C6"/>
                </a:solidFill>
              </a:rPr>
              <a:t>mm</a:t>
            </a:r>
          </a:p>
          <a:p>
            <a:r>
              <a:rPr lang="en-GB" sz="1600" dirty="0">
                <a:solidFill>
                  <a:srgbClr val="5A67C6"/>
                </a:solidFill>
              </a:rPr>
              <a:t>Digital image size: 160 x 100 </a:t>
            </a:r>
            <a:r>
              <a:rPr lang="en-GB" sz="1600" b="1" dirty="0">
                <a:solidFill>
                  <a:srgbClr val="5A67C6"/>
                </a:solidFill>
              </a:rPr>
              <a:t>pixels</a:t>
            </a:r>
          </a:p>
          <a:p>
            <a:r>
              <a:rPr lang="en-GB" sz="1600" dirty="0">
                <a:solidFill>
                  <a:srgbClr val="5A67C6"/>
                </a:solidFill>
              </a:rPr>
              <a:t>Spatial resolution: 0.5</a:t>
            </a:r>
            <a:r>
              <a:rPr lang="en-GB" sz="1600" b="1" dirty="0">
                <a:solidFill>
                  <a:srgbClr val="5A67C6"/>
                </a:solidFill>
              </a:rPr>
              <a:t> pixels per mm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58386" y="1398813"/>
            <a:ext cx="382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Real world size: 320 x 200 mm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6227"/>
            <a:ext cx="3048000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92A7E7-F8E8-0F48-A594-EFD6D993950F}"/>
              </a:ext>
            </a:extLst>
          </p:cNvPr>
          <p:cNvSpPr/>
          <p:nvPr/>
        </p:nvSpPr>
        <p:spPr>
          <a:xfrm>
            <a:off x="237455" y="6054100"/>
            <a:ext cx="4927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Spatial resolution = sampling frequency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E9D693-0445-C241-BC51-A9B00599A2CC}"/>
              </a:ext>
            </a:extLst>
          </p:cNvPr>
          <p:cNvSpPr/>
          <p:nvPr/>
        </p:nvSpPr>
        <p:spPr>
          <a:xfrm>
            <a:off x="307398" y="2068262"/>
            <a:ext cx="4032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Displayed image size: 320 x 200 mm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BD1573-6B1D-F148-AE2F-9431DBE55E7D}"/>
              </a:ext>
            </a:extLst>
          </p:cNvPr>
          <p:cNvSpPr/>
          <p:nvPr/>
        </p:nvSpPr>
        <p:spPr>
          <a:xfrm>
            <a:off x="4754665" y="2072244"/>
            <a:ext cx="4032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Displayed image size: 320 x 200 mm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11909FF8-5BBD-274D-A6C9-C62E050A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96227"/>
            <a:ext cx="3048000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4D8658-88B2-2E47-97D3-31C053D922F8}"/>
              </a:ext>
            </a:extLst>
          </p:cNvPr>
          <p:cNvSpPr/>
          <p:nvPr/>
        </p:nvSpPr>
        <p:spPr>
          <a:xfrm>
            <a:off x="4754665" y="1844864"/>
            <a:ext cx="2993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5A67C6"/>
                </a:solidFill>
              </a:rPr>
              <a:t>Magnified 160 x 320 image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4097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</a:t>
            </a:r>
            <a:br>
              <a:rPr lang="en-GB" dirty="0"/>
            </a:br>
            <a:r>
              <a:rPr lang="en-GB" sz="2400" dirty="0">
                <a:solidFill>
                  <a:schemeClr val="accent3"/>
                </a:solidFill>
              </a:rPr>
              <a:t>Sampling frequency</a:t>
            </a:r>
            <a:endParaRPr lang="en-GB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2000" dirty="0"/>
              <a:t>Spatial resolution depends on how finely the image is sampled during digitization.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Higher spatial resolution images have a greater number of pixels for the same physical size.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When a real-world data is under-sampled, detail can be lost or obscured.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When it is over-sampled, storage is wasted.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To accurately preserve the spatial resolution </a:t>
            </a:r>
            <a:r>
              <a:rPr lang="en-GB" sz="2000" i="1" dirty="0"/>
              <a:t>sampling interval </a:t>
            </a:r>
            <a:r>
              <a:rPr lang="en-GB" sz="2000" dirty="0"/>
              <a:t>should be equal to </a:t>
            </a:r>
            <a:r>
              <a:rPr lang="en-GB" sz="2000" i="1" dirty="0"/>
              <a:t>half</a:t>
            </a:r>
            <a:r>
              <a:rPr lang="en-GB" sz="2000" dirty="0"/>
              <a:t> the size of the smallest detail we wish to preserve (the </a:t>
            </a:r>
            <a:r>
              <a:rPr lang="en-GB" sz="2000" b="1" dirty="0"/>
              <a:t>Nyquist criterion</a:t>
            </a:r>
            <a:r>
              <a:rPr lang="en-GB" sz="2000" dirty="0"/>
              <a:t>).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Sampling interval is the inverse of the </a:t>
            </a:r>
            <a:r>
              <a:rPr lang="en-GB" sz="2000"/>
              <a:t>sampling frequency.</a:t>
            </a:r>
            <a:endParaRPr lang="en-GB" sz="2000" dirty="0"/>
          </a:p>
          <a:p>
            <a:pPr>
              <a:spcBef>
                <a:spcPts val="1200"/>
              </a:spcBef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0436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Blu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LectureBlue</Template>
  <TotalTime>538</TotalTime>
  <Words>1445</Words>
  <Application>Microsoft Macintosh PowerPoint</Application>
  <PresentationFormat>On-screen Show (4:3)</PresentationFormat>
  <Paragraphs>653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Comic Sans MS</vt:lpstr>
      <vt:lpstr>Verdana</vt:lpstr>
      <vt:lpstr>Wingdings 2</vt:lpstr>
      <vt:lpstr>LectureBlue</vt:lpstr>
      <vt:lpstr>Digital image processing and analysis 2. What digital images are like</vt:lpstr>
      <vt:lpstr>Previous lecture:</vt:lpstr>
      <vt:lpstr>In this lecture we shall find out about:</vt:lpstr>
      <vt:lpstr>Digital image</vt:lpstr>
      <vt:lpstr>Digital image</vt:lpstr>
      <vt:lpstr>Digital image Pixel resolution and spatial resolution</vt:lpstr>
      <vt:lpstr>Digital image Sampling: image size and spatial resolution</vt:lpstr>
      <vt:lpstr>Digital image Sampling: image size and spatial resolution</vt:lpstr>
      <vt:lpstr>Digital image Sampling frequency</vt:lpstr>
      <vt:lpstr>Digital image Effect of reducing sampling frequency</vt:lpstr>
      <vt:lpstr>Digital image Quantisation</vt:lpstr>
      <vt:lpstr>Digital image Quantisation: pixel values</vt:lpstr>
      <vt:lpstr>Digital image Quantisation: pixel values</vt:lpstr>
      <vt:lpstr>Digital image Quantisation: binary digits</vt:lpstr>
      <vt:lpstr>Digital image Quantisation: binary digits</vt:lpstr>
      <vt:lpstr>Digital image Quantisation: radiometric resolution</vt:lpstr>
      <vt:lpstr>Digital image Quantisation: radiometric resolution</vt:lpstr>
      <vt:lpstr>Digital image Dynamic Range and Full Well Capacity</vt:lpstr>
      <vt:lpstr>Pathways (Lecture 1)</vt:lpstr>
      <vt:lpstr>Digital image Dynamic Range and Full Well Capacity</vt:lpstr>
      <vt:lpstr>In this lecture we have covered:</vt:lpstr>
      <vt:lpstr>Next lecture</vt:lpstr>
      <vt:lpstr>Next lecture:</vt:lpstr>
      <vt:lpstr>Further reading and experimentation</vt:lpstr>
    </vt:vector>
  </TitlesOfParts>
  <Company>University of Birmingham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</dc:creator>
  <cp:lastModifiedBy>exc</cp:lastModifiedBy>
  <cp:revision>70</cp:revision>
  <cp:lastPrinted>2019-01-16T16:41:45Z</cp:lastPrinted>
  <dcterms:created xsi:type="dcterms:W3CDTF">2016-12-16T10:46:11Z</dcterms:created>
  <dcterms:modified xsi:type="dcterms:W3CDTF">2019-01-23T15:47:26Z</dcterms:modified>
</cp:coreProperties>
</file>