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341" r:id="rId2"/>
    <p:sldId id="347" r:id="rId3"/>
    <p:sldId id="342" r:id="rId4"/>
    <p:sldId id="309" r:id="rId5"/>
    <p:sldId id="274" r:id="rId6"/>
    <p:sldId id="313" r:id="rId7"/>
    <p:sldId id="316" r:id="rId8"/>
    <p:sldId id="379" r:id="rId9"/>
    <p:sldId id="310" r:id="rId10"/>
    <p:sldId id="351" r:id="rId11"/>
    <p:sldId id="349" r:id="rId12"/>
    <p:sldId id="304" r:id="rId13"/>
    <p:sldId id="315" r:id="rId14"/>
    <p:sldId id="382" r:id="rId15"/>
    <p:sldId id="363" r:id="rId16"/>
    <p:sldId id="364" r:id="rId17"/>
    <p:sldId id="365" r:id="rId18"/>
    <p:sldId id="381" r:id="rId19"/>
    <p:sldId id="380" r:id="rId20"/>
    <p:sldId id="372" r:id="rId21"/>
    <p:sldId id="371" r:id="rId22"/>
    <p:sldId id="366" r:id="rId23"/>
    <p:sldId id="369" r:id="rId24"/>
    <p:sldId id="258" r:id="rId25"/>
    <p:sldId id="259" r:id="rId26"/>
    <p:sldId id="260" r:id="rId27"/>
    <p:sldId id="261" r:id="rId28"/>
    <p:sldId id="272" r:id="rId29"/>
    <p:sldId id="362" r:id="rId30"/>
    <p:sldId id="262" r:id="rId31"/>
    <p:sldId id="303" r:id="rId32"/>
    <p:sldId id="264" r:id="rId33"/>
    <p:sldId id="273" r:id="rId34"/>
    <p:sldId id="361" r:id="rId35"/>
    <p:sldId id="265" r:id="rId36"/>
    <p:sldId id="266" r:id="rId37"/>
    <p:sldId id="370" r:id="rId38"/>
    <p:sldId id="338" r:id="rId39"/>
    <p:sldId id="376" r:id="rId40"/>
    <p:sldId id="378" r:id="rId41"/>
    <p:sldId id="374" r:id="rId42"/>
    <p:sldId id="375" r:id="rId43"/>
    <p:sldId id="344" r:id="rId44"/>
    <p:sldId id="345" r:id="rId45"/>
    <p:sldId id="346" r:id="rId46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FFF7F"/>
    <a:srgbClr val="7FFFFF"/>
    <a:srgbClr val="6470CA"/>
    <a:srgbClr val="008000"/>
    <a:srgbClr val="FF00FF"/>
    <a:srgbClr val="6699FF"/>
    <a:srgbClr val="FFFFFF"/>
    <a:srgbClr val="FF00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91" autoAdjust="0"/>
    <p:restoredTop sz="94671" autoAdjust="0"/>
  </p:normalViewPr>
  <p:slideViewPr>
    <p:cSldViewPr>
      <p:cViewPr varScale="1">
        <p:scale>
          <a:sx n="120" d="100"/>
          <a:sy n="120" d="100"/>
        </p:scale>
        <p:origin x="1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l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l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D51C725-FD94-48F4-900A-636E692701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8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9E23F-C3BD-B243-B3EE-BC3AB8CAB1F6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70A1-4BC7-A84F-A316-A56C036F5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70A1-4BC7-A84F-A316-A56C036F50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762C18A-222B-7D41-898C-AF7FC472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353" y="6492875"/>
            <a:ext cx="5712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669C56B-34FA-E441-B4F6-3B938C1E2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353" y="6492875"/>
            <a:ext cx="5712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EA9FF52-1BC4-0C4B-B92D-6B8CA88F7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353" y="6492875"/>
            <a:ext cx="5712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emf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micro.magnet.fsu.edu/primer/java/primarycolors/additiveprimaries/index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micro.magnet.fsu.edu/primer/java/primarycolors/subtractiveprimaries/index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micro.magnet.fsu.edu/primer/java/primarycolors/additiveprimaries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hyperlink" Target="http://micro.magnet.fsu.edu/primer/java/primarycolors/subtractiveprimaries/index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image processing and analysis</a:t>
            </a:r>
            <a:br>
              <a:rPr lang="en-GB" dirty="0"/>
            </a:br>
            <a:r>
              <a:rPr lang="en-GB" altLang="en-US" sz="3100" dirty="0">
                <a:solidFill>
                  <a:schemeClr val="accent3"/>
                </a:solidFill>
              </a:rPr>
              <a:t>3. Colour: physical origins, perception and characterisation</a:t>
            </a:r>
            <a:endParaRPr lang="en-GB" altLang="en-US" sz="32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Claridge</a:t>
            </a:r>
          </a:p>
          <a:p>
            <a:r>
              <a:rPr lang="en-GB" dirty="0"/>
              <a:t>School of Computer Science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72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What is colour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Sensing</a:t>
            </a:r>
            <a:endParaRPr lang="en-GB" sz="2800" dirty="0"/>
          </a:p>
        </p:txBody>
      </p:sp>
      <p:sp>
        <p:nvSpPr>
          <p:cNvPr id="6" name="object 8"/>
          <p:cNvSpPr/>
          <p:nvPr/>
        </p:nvSpPr>
        <p:spPr>
          <a:xfrm>
            <a:off x="4572000" y="2397920"/>
            <a:ext cx="4250590" cy="2831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99251" y="1700808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250"/>
              </a:spcBef>
              <a:buClr>
                <a:srgbClr val="4C76D4"/>
              </a:buClr>
              <a:buSzPct val="80000"/>
            </a:pPr>
            <a:r>
              <a:rPr lang="en-GB" sz="2000" dirty="0">
                <a:solidFill>
                  <a:srgbClr val="6470CA"/>
                </a:solidFill>
              </a:rPr>
              <a:t>The eye and the brain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ECAF7C-A754-F24E-80BD-7E26A7207237}"/>
              </a:ext>
            </a:extLst>
          </p:cNvPr>
          <p:cNvGrpSpPr/>
          <p:nvPr/>
        </p:nvGrpSpPr>
        <p:grpSpPr>
          <a:xfrm>
            <a:off x="323528" y="2547736"/>
            <a:ext cx="4004457" cy="2717468"/>
            <a:chOff x="323528" y="2547736"/>
            <a:chExt cx="4004457" cy="27174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05B3E6-E5C0-6948-B3B0-5CCDEBE52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51" r="16262"/>
            <a:stretch/>
          </p:blipFill>
          <p:spPr>
            <a:xfrm>
              <a:off x="935148" y="2547736"/>
              <a:ext cx="3337950" cy="27174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12E8AA-FF6C-AE44-B433-EC43170FDA5E}"/>
                </a:ext>
              </a:extLst>
            </p:cNvPr>
            <p:cNvSpPr txBox="1"/>
            <p:nvPr/>
          </p:nvSpPr>
          <p:spPr>
            <a:xfrm>
              <a:off x="3551810" y="2703932"/>
              <a:ext cx="7761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Sensor</a:t>
              </a:r>
            </a:p>
            <a:p>
              <a:r>
                <a:rPr lang="en-GB" sz="1200" dirty="0"/>
                <a:t>(retina)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FD09EA-895A-3145-93FD-704C6D945AC9}"/>
                </a:ext>
              </a:extLst>
            </p:cNvPr>
            <p:cNvSpPr txBox="1"/>
            <p:nvPr/>
          </p:nvSpPr>
          <p:spPr>
            <a:xfrm>
              <a:off x="323528" y="3466403"/>
              <a:ext cx="9877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Pupil</a:t>
              </a:r>
            </a:p>
            <a:p>
              <a:r>
                <a:rPr lang="en-GB" sz="1200" dirty="0"/>
                <a:t>(aperture)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8711FB-BAEF-6543-96EE-0325FFB07822}"/>
                </a:ext>
              </a:extLst>
            </p:cNvPr>
            <p:cNvSpPr txBox="1"/>
            <p:nvPr/>
          </p:nvSpPr>
          <p:spPr>
            <a:xfrm>
              <a:off x="1979712" y="3352004"/>
              <a:ext cx="538930" cy="276999"/>
            </a:xfrm>
            <a:prstGeom prst="rect">
              <a:avLst/>
            </a:prstGeom>
            <a:solidFill>
              <a:srgbClr val="FFFDC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Lens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3E6E3-EE27-644D-8A57-C28BBD10D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8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600" dirty="0"/>
              <a:t>What is colour</a:t>
            </a:r>
            <a:br>
              <a:rPr lang="en-GB" altLang="en-US" dirty="0"/>
            </a:br>
            <a:r>
              <a:rPr lang="en-GB" altLang="en-US" sz="3100" dirty="0">
                <a:solidFill>
                  <a:schemeClr val="accent3"/>
                </a:solidFill>
              </a:rPr>
              <a:t>Sensing</a:t>
            </a:r>
            <a:endParaRPr lang="en-GB" sz="3100" dirty="0">
              <a:solidFill>
                <a:schemeClr val="accent3"/>
              </a:solidFill>
            </a:endParaRPr>
          </a:p>
        </p:txBody>
      </p:sp>
      <p:pic>
        <p:nvPicPr>
          <p:cNvPr id="5126" name="Picture 6" descr="http://bethycotter.wdfiles.com/local--files/introducingtheeye/Screen%20Shot%202012-08-24%20at%207.06.24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563149"/>
            <a:ext cx="3168352" cy="256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27684" y="1700808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6470CA"/>
                </a:solidFill>
              </a:rPr>
              <a:t>Retina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5876" y="2132856"/>
            <a:ext cx="53645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Cones</a:t>
            </a:r>
          </a:p>
          <a:p>
            <a:r>
              <a:rPr lang="en-GB" sz="2000" b="1" dirty="0"/>
              <a:t>detect detail and colour, central, 6 million</a:t>
            </a:r>
          </a:p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Rods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sensitive to light &amp; motion, off-centre, 120 million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Fovea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densely packed with cones, fine detail, 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uniform resolution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B5766-956D-0345-A3B0-52436DE55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44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What is colour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Sensing</a:t>
            </a:r>
            <a:endParaRPr lang="en-GB" altLang="en-US" sz="2800" dirty="0"/>
          </a:p>
        </p:txBody>
      </p:sp>
      <p:pic>
        <p:nvPicPr>
          <p:cNvPr id="9220" name="Picture 4" descr="c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1" t="27938" r="23230"/>
          <a:stretch/>
        </p:blipFill>
        <p:spPr bwMode="auto">
          <a:xfrm>
            <a:off x="335665" y="2071868"/>
            <a:ext cx="5289631" cy="464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187624" y="1516003"/>
            <a:ext cx="47275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6470CA"/>
                </a:solidFill>
              </a:rPr>
              <a:t>Colour (spectral) sensitivity of the cones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7644" y="5451611"/>
            <a:ext cx="8515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3333FF"/>
                </a:solidFill>
              </a:rPr>
              <a:t>Blue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559" y="1938027"/>
            <a:ext cx="10743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1412" y="2168860"/>
            <a:ext cx="76655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10" name="Picture 6" descr="http://bethycotter.wdfiles.com/local--files/introducingtheeye/Screen%20Shot%202012-08-24%20at%207.06.24%20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507705"/>
            <a:ext cx="3629414" cy="293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41FEC-D7B4-0F40-85AA-0F39B6C80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What is colour</a:t>
            </a:r>
            <a:br>
              <a:rPr lang="en-GB" altLang="en-US" dirty="0"/>
            </a:br>
            <a:r>
              <a:rPr lang="en-GB" altLang="en-US" sz="2800" dirty="0">
                <a:solidFill>
                  <a:srgbClr val="E68422"/>
                </a:solidFill>
              </a:rPr>
              <a:t>Sensing</a:t>
            </a:r>
            <a:endParaRPr lang="en-GB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183880" cy="4716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dirty="0">
                <a:solidFill>
                  <a:srgbClr val="6470CA"/>
                </a:solidFill>
                <a:latin typeface="Arial" charset="0"/>
                <a:cs typeface="Arial" charset="0"/>
              </a:rPr>
              <a:t>Colour is a percept</a:t>
            </a:r>
          </a:p>
          <a:p>
            <a:pPr lvl="1"/>
            <a:endParaRPr lang="en-GB" altLang="en-US" sz="1100" dirty="0">
              <a:solidFill>
                <a:srgbClr val="6470CA"/>
              </a:solidFill>
              <a:latin typeface="Arial" charset="0"/>
              <a:cs typeface="Arial" charset="0"/>
            </a:endParaRPr>
          </a:p>
          <a:p>
            <a:pPr lvl="1"/>
            <a:r>
              <a:rPr lang="en-GB" altLang="en-US" dirty="0"/>
              <a:t>White is a colour, the perception which is evoked by light that stimulates all three types of colour sensitive cone cells in the human eye in nearly equal amounts and with high brightness. </a:t>
            </a:r>
            <a:r>
              <a:rPr lang="en-GB" altLang="en-US" sz="1800" dirty="0">
                <a:solidFill>
                  <a:schemeClr val="bg1">
                    <a:lumMod val="50000"/>
                  </a:schemeClr>
                </a:solidFill>
              </a:rPr>
              <a:t>[Wikipedia]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Red is a colour, the perception of which is evoked by light that stimulates “red” sensitive cones in the human eye, and no other cones (“green” or “blue”)</a:t>
            </a:r>
          </a:p>
          <a:p>
            <a:pPr lvl="1"/>
            <a:endParaRPr lang="en-GB" altLang="en-US" dirty="0"/>
          </a:p>
          <a:p>
            <a:pPr marL="0" indent="0">
              <a:buNone/>
            </a:pPr>
            <a:r>
              <a:rPr lang="en-GB" altLang="en-US" sz="2000" dirty="0"/>
              <a:t>Colour is not a physical phenomenon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47E255-FE3A-6A45-8F66-3BCFDAEA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What is colour</a:t>
            </a:r>
            <a:br>
              <a:rPr lang="en-GB" altLang="en-US" dirty="0"/>
            </a:br>
            <a:r>
              <a:rPr lang="en-GB" altLang="en-US" sz="2800" dirty="0">
                <a:solidFill>
                  <a:srgbClr val="E68422"/>
                </a:solidFill>
              </a:rPr>
              <a:t>Sensing</a:t>
            </a:r>
            <a:endParaRPr lang="en-GB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183880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000" dirty="0">
                <a:solidFill>
                  <a:srgbClr val="6470CA"/>
                </a:solidFill>
                <a:latin typeface="Arial" charset="0"/>
                <a:cs typeface="Arial" charset="0"/>
              </a:rPr>
              <a:t>Colour vision deficiency (colour blindness)</a:t>
            </a:r>
          </a:p>
          <a:p>
            <a:pPr lvl="1"/>
            <a:endParaRPr lang="en-GB" altLang="en-US" sz="1050" dirty="0">
              <a:solidFill>
                <a:srgbClr val="6470CA"/>
              </a:solidFill>
              <a:latin typeface="Arial" charset="0"/>
              <a:cs typeface="Arial" charset="0"/>
            </a:endParaRPr>
          </a:p>
          <a:p>
            <a:pPr lvl="1"/>
            <a:r>
              <a:rPr lang="en-GB" altLang="en-US" sz="1800" dirty="0"/>
              <a:t>The decreased ability to see colour or differences in colour.</a:t>
            </a:r>
          </a:p>
          <a:p>
            <a:pPr lvl="1"/>
            <a:r>
              <a:rPr lang="en-GB" altLang="en-US" sz="1800" dirty="0"/>
              <a:t>Caused by a deficiency one or more of the three sets of </a:t>
            </a:r>
            <a:r>
              <a:rPr lang="en-GB" altLang="en-US" sz="1800" dirty="0" err="1"/>
              <a:t>color</a:t>
            </a:r>
            <a:r>
              <a:rPr lang="en-GB" altLang="en-US" sz="1800" dirty="0"/>
              <a:t> sensing cones in the eye.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85DFB-FDE3-1F49-BF71-5A12E4EA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79" y="3645024"/>
            <a:ext cx="2465377" cy="27678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661820-AEF5-6041-A6C2-6D3E8EEB7183}"/>
              </a:ext>
            </a:extLst>
          </p:cNvPr>
          <p:cNvSpPr/>
          <p:nvPr/>
        </p:nvSpPr>
        <p:spPr>
          <a:xfrm>
            <a:off x="6024449" y="6070498"/>
            <a:ext cx="2628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GB" altLang="en-US" sz="1600" dirty="0">
                <a:solidFill>
                  <a:schemeClr val="bg1">
                    <a:lumMod val="50000"/>
                  </a:schemeClr>
                </a:solidFill>
              </a:rPr>
              <a:t>[Source: Wikipedia]</a:t>
            </a: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A00E1-F0C9-554D-A19A-0FBD3D877237}"/>
              </a:ext>
            </a:extLst>
          </p:cNvPr>
          <p:cNvSpPr/>
          <p:nvPr/>
        </p:nvSpPr>
        <p:spPr>
          <a:xfrm>
            <a:off x="1283032" y="4177640"/>
            <a:ext cx="20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/>
              <a:t>Typical perception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9B8F8-7848-714D-8498-10393E28A470}"/>
              </a:ext>
            </a:extLst>
          </p:cNvPr>
          <p:cNvSpPr/>
          <p:nvPr/>
        </p:nvSpPr>
        <p:spPr>
          <a:xfrm>
            <a:off x="1043608" y="5517232"/>
            <a:ext cx="228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/>
              <a:t>Deficient perception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FD71-997A-3E44-8A57-420E1FFC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8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Colour images</a:t>
            </a:r>
            <a:br>
              <a:rPr lang="en-GB" dirty="0"/>
            </a:br>
            <a:r>
              <a:rPr lang="en-GB" altLang="en-US" sz="3100" dirty="0">
                <a:solidFill>
                  <a:schemeClr val="accent3"/>
                </a:solidFill>
              </a:rPr>
              <a:t>Acquisition</a:t>
            </a:r>
            <a:endParaRPr lang="en-GB" sz="31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2872" y="2204864"/>
            <a:ext cx="5217714" cy="3365540"/>
            <a:chOff x="4445887" y="1718032"/>
            <a:chExt cx="5217714" cy="3365540"/>
          </a:xfrm>
        </p:grpSpPr>
        <p:pic>
          <p:nvPicPr>
            <p:cNvPr id="4098" name="Picture 2" descr="http://www.odec.ca/projects/2007/aust7k2/Index_clip_image00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887" y="1718032"/>
              <a:ext cx="4327120" cy="3365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836903" y="2984241"/>
              <a:ext cx="1826698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Sensor</a:t>
              </a:r>
            </a:p>
            <a:p>
              <a:r>
                <a:rPr lang="en-GB" sz="1600" dirty="0">
                  <a:latin typeface="+mn-lt"/>
                </a:rPr>
                <a:t>(CCD, CMOS)</a:t>
              </a:r>
            </a:p>
            <a:p>
              <a:endParaRPr lang="en-GB" sz="1600" dirty="0">
                <a:latin typeface="+mn-lt"/>
              </a:endParaRPr>
            </a:p>
            <a:p>
              <a:endParaRPr lang="en-GB" sz="1600" dirty="0">
                <a:latin typeface="+mn-lt"/>
              </a:endParaRPr>
            </a:p>
            <a:p>
              <a:endParaRPr lang="en-GB" sz="1600" dirty="0">
                <a:latin typeface="+mn-lt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3491880" y="3609678"/>
            <a:ext cx="588898" cy="24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CBA664-7B0A-AF49-AFE7-A45DA92334DB}"/>
              </a:ext>
            </a:extLst>
          </p:cNvPr>
          <p:cNvGrpSpPr/>
          <p:nvPr/>
        </p:nvGrpSpPr>
        <p:grpSpPr>
          <a:xfrm>
            <a:off x="5390586" y="2824743"/>
            <a:ext cx="3252799" cy="2192638"/>
            <a:chOff x="323528" y="2149552"/>
            <a:chExt cx="4392501" cy="31156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6B71BA-170A-AB4A-BA2B-F28BA730D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51" r="16262"/>
            <a:stretch/>
          </p:blipFill>
          <p:spPr>
            <a:xfrm>
              <a:off x="935148" y="2547736"/>
              <a:ext cx="3337950" cy="27174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E19A6E-4AF9-3B41-80E5-C650E30A6776}"/>
                </a:ext>
              </a:extLst>
            </p:cNvPr>
            <p:cNvSpPr txBox="1"/>
            <p:nvPr/>
          </p:nvSpPr>
          <p:spPr>
            <a:xfrm>
              <a:off x="3479576" y="2149552"/>
              <a:ext cx="1236453" cy="9184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Sensor</a:t>
              </a:r>
            </a:p>
            <a:p>
              <a:r>
                <a:rPr lang="en-GB" dirty="0"/>
                <a:t>(retina)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7AA663-1F00-1A49-9C90-C4E029FE6591}"/>
                </a:ext>
              </a:extLst>
            </p:cNvPr>
            <p:cNvSpPr txBox="1"/>
            <p:nvPr/>
          </p:nvSpPr>
          <p:spPr>
            <a:xfrm>
              <a:off x="323528" y="3466403"/>
              <a:ext cx="9877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Pupil</a:t>
              </a:r>
            </a:p>
            <a:p>
              <a:r>
                <a:rPr lang="en-GB" sz="1200" dirty="0"/>
                <a:t>(aperture)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672C5C-19A8-7948-9148-43E615B73415}"/>
                </a:ext>
              </a:extLst>
            </p:cNvPr>
            <p:cNvSpPr txBox="1"/>
            <p:nvPr/>
          </p:nvSpPr>
          <p:spPr>
            <a:xfrm>
              <a:off x="1979712" y="3352004"/>
              <a:ext cx="538930" cy="276999"/>
            </a:xfrm>
            <a:prstGeom prst="rect">
              <a:avLst/>
            </a:prstGeom>
            <a:solidFill>
              <a:srgbClr val="FFFDC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Lens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E43F-B46F-B44C-8DC6-F0C29C86D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6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sz="2900" dirty="0"/>
            </a:br>
            <a:r>
              <a:rPr lang="en-GB" altLang="en-US" sz="2800" dirty="0">
                <a:solidFill>
                  <a:srgbClr val="E68422"/>
                </a:solidFill>
              </a:rPr>
              <a:t>Acquisition</a:t>
            </a:r>
            <a:endParaRPr lang="en-GB" altLang="en-US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31540" y="1592796"/>
            <a:ext cx="198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solidFill>
                  <a:srgbClr val="6470CA"/>
                </a:solidFill>
              </a:rPr>
              <a:t>Acquisition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4735984"/>
            <a:ext cx="145415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3084984"/>
            <a:ext cx="145415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484784"/>
            <a:ext cx="145415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67522"/>
            <a:ext cx="1452563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087724" y="3519959"/>
            <a:ext cx="762000" cy="533400"/>
          </a:xfrm>
          <a:prstGeom prst="rightArrow">
            <a:avLst>
              <a:gd name="adj1" fmla="val 47028"/>
              <a:gd name="adj2" fmla="val 66210"/>
            </a:avLst>
          </a:prstGeom>
          <a:solidFill>
            <a:srgbClr val="B600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rot="20922448">
            <a:off x="4157547" y="2205866"/>
            <a:ext cx="609600" cy="533400"/>
          </a:xfrm>
          <a:prstGeom prst="rightArrow">
            <a:avLst>
              <a:gd name="adj1" fmla="val 47028"/>
              <a:gd name="adj2" fmla="val 5297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 rot="5186">
            <a:off x="4111625" y="3548534"/>
            <a:ext cx="609600" cy="533400"/>
          </a:xfrm>
          <a:prstGeom prst="rightArrow">
            <a:avLst>
              <a:gd name="adj1" fmla="val 47028"/>
              <a:gd name="adj2" fmla="val 5297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320" name="AutoShape 16"/>
          <p:cNvSpPr>
            <a:spLocks noChangeArrowheads="1"/>
          </p:cNvSpPr>
          <p:nvPr/>
        </p:nvSpPr>
        <p:spPr bwMode="auto">
          <a:xfrm rot="964816">
            <a:off x="4173170" y="4979375"/>
            <a:ext cx="609600" cy="533400"/>
          </a:xfrm>
          <a:prstGeom prst="rightArrow">
            <a:avLst>
              <a:gd name="adj1" fmla="val 47028"/>
              <a:gd name="adj2" fmla="val 529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230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04" y="3234209"/>
            <a:ext cx="13716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023" y="6294802"/>
            <a:ext cx="839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Primary colours tutorial http://micro.magnet.fsu.edu/primer/lightandcolor/primaryhome.html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EABAEE-2584-184D-9805-9E546A2DA24B}"/>
              </a:ext>
            </a:extLst>
          </p:cNvPr>
          <p:cNvGrpSpPr/>
          <p:nvPr/>
        </p:nvGrpSpPr>
        <p:grpSpPr>
          <a:xfrm>
            <a:off x="2912741" y="1948300"/>
            <a:ext cx="1115503" cy="1143034"/>
            <a:chOff x="2417503" y="872715"/>
            <a:chExt cx="1862252" cy="19082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06DEAF0-0490-5A44-A6F2-EF32F209D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644" t="10355" r="13039" b="14518"/>
            <a:stretch/>
          </p:blipFill>
          <p:spPr>
            <a:xfrm>
              <a:off x="2417503" y="872715"/>
              <a:ext cx="1862252" cy="1908213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9F48AA-C400-5843-828A-5212A31059B1}"/>
                </a:ext>
              </a:extLst>
            </p:cNvPr>
            <p:cNvSpPr/>
            <p:nvPr/>
          </p:nvSpPr>
          <p:spPr>
            <a:xfrm>
              <a:off x="2611332" y="1011101"/>
              <a:ext cx="1465040" cy="1626609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88F252-870A-8B4C-A37B-2297AB541724}"/>
              </a:ext>
            </a:extLst>
          </p:cNvPr>
          <p:cNvGrpSpPr/>
          <p:nvPr/>
        </p:nvGrpSpPr>
        <p:grpSpPr>
          <a:xfrm>
            <a:off x="2912741" y="4494885"/>
            <a:ext cx="1115503" cy="1143034"/>
            <a:chOff x="4450410" y="1010422"/>
            <a:chExt cx="1862252" cy="190821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4CA7089-D4B5-0541-822F-2703E3BD9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644" t="10355" r="13039" b="14518"/>
            <a:stretch/>
          </p:blipFill>
          <p:spPr>
            <a:xfrm>
              <a:off x="4450410" y="1010422"/>
              <a:ext cx="1862252" cy="1908213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3BAB3C-4487-CC46-8A03-8B7AA2D92986}"/>
                </a:ext>
              </a:extLst>
            </p:cNvPr>
            <p:cNvSpPr/>
            <p:nvPr/>
          </p:nvSpPr>
          <p:spPr>
            <a:xfrm>
              <a:off x="4653396" y="1139056"/>
              <a:ext cx="1520535" cy="16698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DDF097A-F5F6-2C43-9A64-B5F4DAD2D1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44" t="10355" r="13039" b="14518"/>
          <a:stretch/>
        </p:blipFill>
        <p:spPr>
          <a:xfrm>
            <a:off x="2912741" y="3234209"/>
            <a:ext cx="1115503" cy="1143034"/>
          </a:xfrm>
          <a:prstGeom prst="rect">
            <a:avLst/>
          </a:prstGeom>
        </p:spPr>
      </p:pic>
      <p:sp>
        <p:nvSpPr>
          <p:cNvPr id="34" name="AutoShape 13">
            <a:extLst>
              <a:ext uri="{FF2B5EF4-FFF2-40B4-BE49-F238E27FC236}">
                <a16:creationId xmlns:a16="http://schemas.microsoft.com/office/drawing/2014/main" id="{B2C57325-E7F7-7A41-9296-F5CBE3A39946}"/>
              </a:ext>
            </a:extLst>
          </p:cNvPr>
          <p:cNvSpPr>
            <a:spLocks noChangeArrowheads="1"/>
          </p:cNvSpPr>
          <p:nvPr/>
        </p:nvSpPr>
        <p:spPr bwMode="auto">
          <a:xfrm rot="20487094">
            <a:off x="2082041" y="2853763"/>
            <a:ext cx="762000" cy="533400"/>
          </a:xfrm>
          <a:prstGeom prst="rightArrow">
            <a:avLst>
              <a:gd name="adj1" fmla="val 47028"/>
              <a:gd name="adj2" fmla="val 66210"/>
            </a:avLst>
          </a:prstGeom>
          <a:solidFill>
            <a:srgbClr val="B600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" name="AutoShape 13">
            <a:extLst>
              <a:ext uri="{FF2B5EF4-FFF2-40B4-BE49-F238E27FC236}">
                <a16:creationId xmlns:a16="http://schemas.microsoft.com/office/drawing/2014/main" id="{B2CF0BD9-47C5-9B4C-A940-2DD774B36346}"/>
              </a:ext>
            </a:extLst>
          </p:cNvPr>
          <p:cNvSpPr>
            <a:spLocks noChangeArrowheads="1"/>
          </p:cNvSpPr>
          <p:nvPr/>
        </p:nvSpPr>
        <p:spPr bwMode="auto">
          <a:xfrm rot="1230211">
            <a:off x="2076358" y="4191744"/>
            <a:ext cx="762000" cy="533400"/>
          </a:xfrm>
          <a:prstGeom prst="rightArrow">
            <a:avLst>
              <a:gd name="adj1" fmla="val 47028"/>
              <a:gd name="adj2" fmla="val 66210"/>
            </a:avLst>
          </a:prstGeom>
          <a:solidFill>
            <a:srgbClr val="B600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C5188A-2CE4-534B-85E1-2DFB8E26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410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 animBg="1"/>
      <p:bldP spid="98318" grpId="0" animBg="1"/>
      <p:bldP spid="98319" grpId="0" animBg="1"/>
      <p:bldP spid="98320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sz="2900" dirty="0"/>
            </a:br>
            <a:r>
              <a:rPr lang="en-GB" altLang="en-US" sz="2800" dirty="0">
                <a:solidFill>
                  <a:srgbClr val="E68422"/>
                </a:solidFill>
              </a:rPr>
              <a:t>Acquisition</a:t>
            </a:r>
            <a:endParaRPr lang="en-GB" dirty="0"/>
          </a:p>
        </p:txBody>
      </p:sp>
      <p:pic>
        <p:nvPicPr>
          <p:cNvPr id="33794" name="Picture 2" descr="https://upload.wikimedia.org/wikipedia/commons/thumb/3/37/Bayer_pattern_on_sensor.svg/700px-Bayer_pattern_on_sens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7" y="2903819"/>
            <a:ext cx="3854463" cy="25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Shades framed b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99" y="1382560"/>
            <a:ext cx="3215261" cy="32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Shades framed 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59" y="5126976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4348" y="2052137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200" dirty="0"/>
              <a:t>Bayer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5002" y="4572669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Image mosaic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0401" y="6341258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Interpolated final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A7C8E-156C-B14D-A7D8-5D921B1AF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sz="2900" dirty="0"/>
            </a:br>
            <a:r>
              <a:rPr lang="en-GB" altLang="en-US" sz="2800" dirty="0">
                <a:solidFill>
                  <a:srgbClr val="E68422"/>
                </a:solidFill>
              </a:rPr>
              <a:t>Acquisition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44288" y="170191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200" dirty="0"/>
              <a:t>Bayer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3308" y="6104757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Image mosaic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0092" y="612534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Interpolated final pixels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1540" y="2600908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26918"/>
              </p:ext>
            </p:extLst>
          </p:nvPr>
        </p:nvGraphicFramePr>
        <p:xfrm>
          <a:off x="4968044" y="2605276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R:127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0C0612-75FE-9A4A-96BC-D5A674299E74}"/>
              </a:ext>
            </a:extLst>
          </p:cNvPr>
          <p:cNvSpPr/>
          <p:nvPr/>
        </p:nvSpPr>
        <p:spPr>
          <a:xfrm>
            <a:off x="431540" y="2600908"/>
            <a:ext cx="2484276" cy="23402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35C77-204E-E14F-A31E-B7F67BBD401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15816" y="3575385"/>
            <a:ext cx="3024336" cy="195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2E4B3-8F2F-9A45-91C5-3CEF007AE259}"/>
              </a:ext>
            </a:extLst>
          </p:cNvPr>
          <p:cNvCxnSpPr>
            <a:cxnSpLocks/>
          </p:cNvCxnSpPr>
          <p:nvPr/>
        </p:nvCxnSpPr>
        <p:spPr>
          <a:xfrm>
            <a:off x="2987824" y="3771038"/>
            <a:ext cx="2952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FDE634-E1A6-104E-B1D1-44BE6465BA34}"/>
              </a:ext>
            </a:extLst>
          </p:cNvPr>
          <p:cNvCxnSpPr>
            <a:cxnSpLocks/>
          </p:cNvCxnSpPr>
          <p:nvPr/>
        </p:nvCxnSpPr>
        <p:spPr>
          <a:xfrm>
            <a:off x="2987824" y="3771038"/>
            <a:ext cx="2952328" cy="23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4A4B38-90A8-E24F-8A2F-18EBD2BE5EAE}"/>
              </a:ext>
            </a:extLst>
          </p:cNvPr>
          <p:cNvSpPr txBox="1"/>
          <p:nvPr/>
        </p:nvSpPr>
        <p:spPr>
          <a:xfrm>
            <a:off x="6963938" y="3374412"/>
            <a:ext cx="1856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/>
              <a:t>Average red =    127</a:t>
            </a:r>
          </a:p>
          <a:p>
            <a:pPr algn="l"/>
            <a:r>
              <a:rPr lang="en-GB" sz="1400" dirty="0"/>
              <a:t>Average green = 255</a:t>
            </a:r>
          </a:p>
          <a:p>
            <a:pPr algn="l"/>
            <a:r>
              <a:rPr lang="en-GB" sz="1400" dirty="0"/>
              <a:t>Average blue =   255</a:t>
            </a:r>
            <a:endParaRPr lang="en-US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CC6B-1978-5542-87A6-FA33092AA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04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sz="2900" dirty="0"/>
            </a:br>
            <a:r>
              <a:rPr lang="en-GB" altLang="en-US" sz="2800" dirty="0">
                <a:solidFill>
                  <a:srgbClr val="E68422"/>
                </a:solidFill>
              </a:rPr>
              <a:t>Acquisition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44288" y="170191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200" dirty="0"/>
              <a:t>Bayer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3308" y="6104757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Image mosaic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0092" y="612534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Interpolated final pixels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1540" y="2600908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395"/>
              </p:ext>
            </p:extLst>
          </p:nvPr>
        </p:nvGraphicFramePr>
        <p:xfrm>
          <a:off x="4968044" y="2605276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R:127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DD965B5-FB00-034E-9D05-80DD6B57AA26}"/>
              </a:ext>
            </a:extLst>
          </p:cNvPr>
          <p:cNvSpPr/>
          <p:nvPr/>
        </p:nvSpPr>
        <p:spPr>
          <a:xfrm>
            <a:off x="1259632" y="3392996"/>
            <a:ext cx="2484276" cy="23402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3B4758-6CFF-804C-8FB1-B0688D0358F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743908" y="4367473"/>
            <a:ext cx="3024336" cy="195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11472-CFB0-4C4D-9A0F-A24358317BAB}"/>
              </a:ext>
            </a:extLst>
          </p:cNvPr>
          <p:cNvCxnSpPr>
            <a:cxnSpLocks/>
          </p:cNvCxnSpPr>
          <p:nvPr/>
        </p:nvCxnSpPr>
        <p:spPr>
          <a:xfrm>
            <a:off x="3815916" y="4563126"/>
            <a:ext cx="2952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EE776A-EEF5-6649-9B67-701E698315C4}"/>
              </a:ext>
            </a:extLst>
          </p:cNvPr>
          <p:cNvCxnSpPr>
            <a:cxnSpLocks/>
          </p:cNvCxnSpPr>
          <p:nvPr/>
        </p:nvCxnSpPr>
        <p:spPr>
          <a:xfrm>
            <a:off x="3815916" y="4563126"/>
            <a:ext cx="2952328" cy="23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40E84A-B672-5241-9B25-08D1B69E703B}"/>
              </a:ext>
            </a:extLst>
          </p:cNvPr>
          <p:cNvSpPr txBox="1"/>
          <p:nvPr/>
        </p:nvSpPr>
        <p:spPr>
          <a:xfrm>
            <a:off x="6567894" y="4933895"/>
            <a:ext cx="1856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/>
              <a:t>Average red =    127</a:t>
            </a:r>
          </a:p>
          <a:p>
            <a:pPr algn="l"/>
            <a:r>
              <a:rPr lang="en-GB" sz="1400" dirty="0"/>
              <a:t>Average green = 255</a:t>
            </a:r>
          </a:p>
          <a:p>
            <a:pPr algn="l"/>
            <a:r>
              <a:rPr lang="en-GB" sz="1400" dirty="0"/>
              <a:t>Average blue =   127</a:t>
            </a: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E406-F7A4-F648-9E62-BF9849CC1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0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Previous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image properties</a:t>
            </a:r>
          </a:p>
          <a:p>
            <a:endParaRPr lang="en-GB" dirty="0"/>
          </a:p>
          <a:p>
            <a:pPr lvl="1"/>
            <a:r>
              <a:rPr lang="en-GB" b="1" dirty="0"/>
              <a:t>Computer</a:t>
            </a:r>
            <a:r>
              <a:rPr lang="en-GB" dirty="0"/>
              <a:t> </a:t>
            </a:r>
            <a:r>
              <a:rPr lang="en-GB" b="1" dirty="0"/>
              <a:t>representation</a:t>
            </a:r>
            <a:r>
              <a:rPr lang="en-GB" dirty="0"/>
              <a:t> – pixels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Sampling</a:t>
            </a:r>
            <a:r>
              <a:rPr lang="en-GB" dirty="0"/>
              <a:t> – related to image coordinates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Quantisation</a:t>
            </a:r>
            <a:r>
              <a:rPr lang="en-GB" dirty="0"/>
              <a:t> – related to image values</a:t>
            </a:r>
          </a:p>
          <a:p>
            <a:pPr lvl="1"/>
            <a:endParaRPr lang="en-GB" dirty="0"/>
          </a:p>
          <a:p>
            <a:r>
              <a:rPr lang="en-GB" dirty="0"/>
              <a:t>… and how they relate to image acquisition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849B288-6D1F-6645-8770-1F7852EB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856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sz="2900" dirty="0"/>
            </a:br>
            <a:r>
              <a:rPr lang="en-GB" altLang="en-US" sz="2800" dirty="0">
                <a:solidFill>
                  <a:srgbClr val="E68422"/>
                </a:solidFill>
              </a:rPr>
              <a:t>Acquisition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44288" y="170191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200" dirty="0"/>
              <a:t>Bayer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3308" y="6104757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Image mosaic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0092" y="612534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Interpolated final pixels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04857"/>
              </p:ext>
            </p:extLst>
          </p:nvPr>
        </p:nvGraphicFramePr>
        <p:xfrm>
          <a:off x="431540" y="2600908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94456"/>
              </p:ext>
            </p:extLst>
          </p:nvPr>
        </p:nvGraphicFramePr>
        <p:xfrm>
          <a:off x="4968044" y="2605276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R:127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R:127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R:127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R:127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DFA7-8BB8-B04E-AE69-6DDD093C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8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sz="2900" dirty="0"/>
            </a:br>
            <a:r>
              <a:rPr lang="en-GB" altLang="en-US" sz="2800" dirty="0">
                <a:solidFill>
                  <a:srgbClr val="E68422"/>
                </a:solidFill>
              </a:rPr>
              <a:t>Acquisition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60312" y="170191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200" dirty="0"/>
              <a:t>Bayer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3628" y="6104757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Image mosaic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0092" y="612534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/>
              <a:t>Interpolated final pixels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2748"/>
              </p:ext>
            </p:extLst>
          </p:nvPr>
        </p:nvGraphicFramePr>
        <p:xfrm>
          <a:off x="431540" y="2600908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66537"/>
              </p:ext>
            </p:extLst>
          </p:nvPr>
        </p:nvGraphicFramePr>
        <p:xfrm>
          <a:off x="4968044" y="2605276"/>
          <a:ext cx="3341172" cy="31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G:255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B:255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FE73-DC62-F74D-BDF2-AD71D929D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61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dirty="0"/>
            </a:br>
            <a:r>
              <a:rPr lang="en-GB" altLang="en-US" sz="2800" dirty="0">
                <a:solidFill>
                  <a:schemeClr val="accent3"/>
                </a:solidFill>
              </a:rPr>
              <a:t>Acquisition</a:t>
            </a:r>
            <a:endParaRPr lang="en-GB" dirty="0"/>
          </a:p>
        </p:txBody>
      </p:sp>
      <p:pic>
        <p:nvPicPr>
          <p:cNvPr id="35842" name="Picture 2" descr="https://upload.wikimedia.org/wikipedia/commons/thumb/e/ef/Dichroic-prism.svg/300px-Dichroic-pris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46" y="2718977"/>
            <a:ext cx="2857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s://upload.wikimedia.org/wikipedia/commons/e/e7/Color_Separation_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77638"/>
            <a:ext cx="3420380" cy="28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604" y="1584085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200" dirty="0"/>
              <a:t>Three-CCD (3CCD)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7BCD7-0F64-3945-B033-103B258AD3B6}"/>
              </a:ext>
            </a:extLst>
          </p:cNvPr>
          <p:cNvSpPr txBox="1"/>
          <p:nvPr/>
        </p:nvSpPr>
        <p:spPr>
          <a:xfrm>
            <a:off x="6886369" y="57692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Prisms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464ED-2527-C243-893B-2FC56F66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0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images</a:t>
            </a:r>
            <a:br>
              <a:rPr lang="en-GB" dirty="0"/>
            </a:br>
            <a:r>
              <a:rPr lang="en-GB" altLang="en-US" sz="2800" dirty="0">
                <a:solidFill>
                  <a:schemeClr val="accent3"/>
                </a:solidFill>
              </a:rPr>
              <a:t>Acquisition</a:t>
            </a:r>
            <a:endParaRPr lang="en-GB" dirty="0"/>
          </a:p>
        </p:txBody>
      </p:sp>
      <p:pic>
        <p:nvPicPr>
          <p:cNvPr id="32770" name="Picture 2" descr="https://www.thorlabs.com/images/TabImages/DCC1240C_DCC3240C_78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5"/>
          <a:stretch/>
        </p:blipFill>
        <p:spPr bwMode="auto">
          <a:xfrm>
            <a:off x="467544" y="2636912"/>
            <a:ext cx="4798451" cy="30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67644" y="1640586"/>
            <a:ext cx="31323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6470CA"/>
                </a:solidFill>
              </a:rPr>
              <a:t>Spectral sensitivity of a typical CMOS sensor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87860" y="1602843"/>
            <a:ext cx="255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6470CA"/>
                </a:solidFill>
              </a:rPr>
              <a:t>Spectral sensitivity of the cones</a:t>
            </a:r>
          </a:p>
        </p:txBody>
      </p:sp>
      <p:pic>
        <p:nvPicPr>
          <p:cNvPr id="7" name="Picture 4" descr="con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27938" r="23229"/>
          <a:stretch/>
        </p:blipFill>
        <p:spPr bwMode="auto">
          <a:xfrm>
            <a:off x="5508105" y="2672915"/>
            <a:ext cx="3348372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FB3C18-293A-7C40-ABCB-003385A1DEF1}"/>
              </a:ext>
            </a:extLst>
          </p:cNvPr>
          <p:cNvSpPr/>
          <p:nvPr/>
        </p:nvSpPr>
        <p:spPr>
          <a:xfrm>
            <a:off x="3527884" y="4941168"/>
            <a:ext cx="1548172" cy="180020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FED9-643F-CA44-AFA6-C7AF1DD2C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61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spaces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A colour space represents a system for measuring colours</a:t>
            </a:r>
          </a:p>
          <a:p>
            <a:endParaRPr lang="en-GB" altLang="en-US" dirty="0"/>
          </a:p>
          <a:p>
            <a:r>
              <a:rPr lang="en-GB" altLang="en-US" dirty="0"/>
              <a:t>Most colours can be represented using three colour components</a:t>
            </a:r>
          </a:p>
          <a:p>
            <a:endParaRPr lang="en-GB" altLang="en-US" dirty="0"/>
          </a:p>
          <a:p>
            <a:r>
              <a:rPr lang="en-GB" altLang="en-US" dirty="0"/>
              <a:t>They are called the </a:t>
            </a:r>
            <a:r>
              <a:rPr lang="en-GB" altLang="en-US" b="1" dirty="0">
                <a:solidFill>
                  <a:srgbClr val="6470CA"/>
                </a:solidFill>
              </a:rPr>
              <a:t>primary colours </a:t>
            </a:r>
            <a:r>
              <a:rPr lang="en-GB" altLang="en-US" dirty="0"/>
              <a:t>(or the primaries)</a:t>
            </a:r>
          </a:p>
          <a:p>
            <a:endParaRPr lang="en-GB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3EFFA-531C-4C41-930B-7A5F83F6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Colour spaces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There are many colour spaces. </a:t>
            </a:r>
          </a:p>
          <a:p>
            <a:endParaRPr lang="en-GB" altLang="en-US" dirty="0"/>
          </a:p>
          <a:p>
            <a:r>
              <a:rPr lang="en-GB" altLang="en-US" dirty="0"/>
              <a:t>The choice of a particular space depends on the context in which we want to describe colours. The four most common colour spaces are:</a:t>
            </a:r>
          </a:p>
          <a:p>
            <a:endParaRPr lang="en-GB" altLang="en-US" dirty="0"/>
          </a:p>
          <a:p>
            <a:pPr lvl="1"/>
            <a:r>
              <a:rPr lang="en-GB" altLang="en-US" sz="2400" dirty="0"/>
              <a:t>RGB</a:t>
            </a:r>
          </a:p>
          <a:p>
            <a:pPr lvl="1"/>
            <a:r>
              <a:rPr lang="en-GB" altLang="en-US" sz="2400" dirty="0"/>
              <a:t>HSV</a:t>
            </a:r>
          </a:p>
          <a:p>
            <a:pPr lvl="1"/>
            <a:r>
              <a:rPr lang="en-GB" altLang="en-US" sz="2400" dirty="0"/>
              <a:t>CMY (K)</a:t>
            </a:r>
          </a:p>
          <a:p>
            <a:pPr lvl="1"/>
            <a:r>
              <a:rPr lang="en-GB" altLang="en-US" sz="2400" dirty="0"/>
              <a:t>XYZ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D9778D-EA61-974F-AEBF-34EF1F98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64804"/>
            <a:ext cx="8207375" cy="1735138"/>
          </a:xfrm>
        </p:spPr>
        <p:txBody>
          <a:bodyPr/>
          <a:lstStyle/>
          <a:p>
            <a:r>
              <a:rPr lang="en-GB" altLang="en-US" dirty="0"/>
              <a:t>Primaries: Red - Green - Blue</a:t>
            </a:r>
          </a:p>
          <a:p>
            <a:r>
              <a:rPr lang="en-GB" altLang="en-US" dirty="0"/>
              <a:t>Similar to colours detected by colour receptors in the eye</a:t>
            </a:r>
          </a:p>
          <a:p>
            <a:r>
              <a:rPr lang="en-GB" altLang="en-US" dirty="0"/>
              <a:t>Used in display technology</a:t>
            </a:r>
          </a:p>
          <a:p>
            <a:endParaRPr lang="en-GB" alt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48884" y="3490278"/>
            <a:ext cx="4064677" cy="3118596"/>
            <a:chOff x="842532" y="2554174"/>
            <a:chExt cx="4064677" cy="3118596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218788" y="5322694"/>
              <a:ext cx="5216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FF0000"/>
                  </a:solidFill>
                  <a:latin typeface="+mn-lt"/>
                </a:rPr>
                <a:t>Red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2267744" y="2554174"/>
              <a:ext cx="7336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00CC00"/>
                  </a:solidFill>
                  <a:latin typeface="+mn-lt"/>
                </a:rPr>
                <a:t>Green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4329838" y="4509120"/>
              <a:ext cx="5773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3333FF"/>
                  </a:solidFill>
                  <a:latin typeface="+mn-lt"/>
                </a:rPr>
                <a:t>Blue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4270698" y="2757284"/>
              <a:ext cx="636511" cy="3385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+mn-lt"/>
                </a:rPr>
                <a:t>Cyan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925508" y="5334216"/>
              <a:ext cx="9703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FF33CC"/>
                  </a:solidFill>
                  <a:latin typeface="+mn-lt"/>
                </a:rPr>
                <a:t>Magenta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842532" y="3366580"/>
              <a:ext cx="752512" cy="3385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Yellow</a:t>
              </a: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1643598" y="3560751"/>
              <a:ext cx="1554511" cy="1707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+mn-lt"/>
              </a:endParaRP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2680200" y="2993345"/>
              <a:ext cx="15545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234711" y="2993345"/>
              <a:ext cx="0" cy="1704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 flipV="1">
              <a:off x="3198109" y="4698138"/>
              <a:ext cx="1036601" cy="5699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V="1">
              <a:off x="1643598" y="2993345"/>
              <a:ext cx="1036602" cy="567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2680200" y="2993345"/>
              <a:ext cx="0" cy="17047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V="1">
              <a:off x="1643598" y="4698138"/>
              <a:ext cx="1036602" cy="56998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680200" y="4698138"/>
              <a:ext cx="155451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V="1">
              <a:off x="3198109" y="2993345"/>
              <a:ext cx="1036601" cy="567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2001114" y="4437112"/>
              <a:ext cx="669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Black</a:t>
              </a:r>
            </a:p>
          </p:txBody>
        </p:sp>
        <p:sp>
          <p:nvSpPr>
            <p:cNvPr id="57" name="Text Box 38"/>
            <p:cNvSpPr txBox="1">
              <a:spLocks noChangeArrowheads="1"/>
            </p:cNvSpPr>
            <p:nvPr/>
          </p:nvSpPr>
          <p:spPr bwMode="auto">
            <a:xfrm>
              <a:off x="2844409" y="3227140"/>
              <a:ext cx="7073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White</a:t>
              </a:r>
            </a:p>
          </p:txBody>
        </p:sp>
      </p:grpSp>
      <p:pic>
        <p:nvPicPr>
          <p:cNvPr id="58" name="Picture 2" descr="https://www2.palomar.edu/pages/khelming/files/2016/05/RGB_color_solid_cube-300x2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6149"/>
          <a:stretch/>
        </p:blipFill>
        <p:spPr bwMode="auto">
          <a:xfrm>
            <a:off x="5408008" y="3263510"/>
            <a:ext cx="3556480" cy="33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16A60E-F320-3A4E-B862-FDB801391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</a:t>
            </a:r>
            <a:endParaRPr lang="en-GB" altLang="en-US" dirty="0"/>
          </a:p>
        </p:txBody>
      </p:sp>
      <p:pic>
        <p:nvPicPr>
          <p:cNvPr id="1843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594" y="2443063"/>
            <a:ext cx="2609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72244" y="2443063"/>
            <a:ext cx="3573463" cy="3578225"/>
            <a:chOff x="323850" y="2514600"/>
            <a:chExt cx="3573463" cy="3578225"/>
          </a:xfrm>
        </p:grpSpPr>
        <p:pic>
          <p:nvPicPr>
            <p:cNvPr id="1843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2514600"/>
              <a:ext cx="2817813" cy="327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7" name="Line 1029"/>
            <p:cNvSpPr>
              <a:spLocks noChangeShapeType="1"/>
            </p:cNvSpPr>
            <p:nvPr/>
          </p:nvSpPr>
          <p:spPr bwMode="auto">
            <a:xfrm flipH="1">
              <a:off x="1952625" y="5443538"/>
              <a:ext cx="1944688" cy="649287"/>
            </a:xfrm>
            <a:prstGeom prst="line">
              <a:avLst/>
            </a:prstGeom>
            <a:noFill/>
            <a:ln w="57150">
              <a:solidFill>
                <a:srgbClr val="F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8438" name="Line 1030"/>
            <p:cNvSpPr>
              <a:spLocks noChangeShapeType="1"/>
            </p:cNvSpPr>
            <p:nvPr/>
          </p:nvSpPr>
          <p:spPr bwMode="auto">
            <a:xfrm flipV="1">
              <a:off x="3897313" y="2995613"/>
              <a:ext cx="0" cy="2447925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8439" name="Line 1031"/>
            <p:cNvSpPr>
              <a:spLocks noChangeShapeType="1"/>
            </p:cNvSpPr>
            <p:nvPr/>
          </p:nvSpPr>
          <p:spPr bwMode="auto">
            <a:xfrm flipH="1" flipV="1">
              <a:off x="3105150" y="5084763"/>
              <a:ext cx="792163" cy="358775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18440" name="Line 1033"/>
          <p:cNvSpPr>
            <a:spLocks noChangeShapeType="1"/>
          </p:cNvSpPr>
          <p:nvPr/>
        </p:nvSpPr>
        <p:spPr bwMode="auto">
          <a:xfrm>
            <a:off x="5480757" y="4652863"/>
            <a:ext cx="358775" cy="1152525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8441" name="Line 1034"/>
          <p:cNvSpPr>
            <a:spLocks noChangeShapeType="1"/>
          </p:cNvSpPr>
          <p:nvPr/>
        </p:nvSpPr>
        <p:spPr bwMode="auto">
          <a:xfrm flipV="1">
            <a:off x="5480757" y="2565301"/>
            <a:ext cx="0" cy="2087562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8442" name="Line 1035"/>
          <p:cNvSpPr>
            <a:spLocks noChangeShapeType="1"/>
          </p:cNvSpPr>
          <p:nvPr/>
        </p:nvSpPr>
        <p:spPr bwMode="auto">
          <a:xfrm>
            <a:off x="5480757" y="4652863"/>
            <a:ext cx="647700" cy="0"/>
          </a:xfrm>
          <a:prstGeom prst="line">
            <a:avLst/>
          </a:prstGeom>
          <a:noFill/>
          <a:ln w="57150">
            <a:solidFill>
              <a:srgbClr val="F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7B1DC-1370-EA44-AEE4-FE9E274C6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</a:t>
            </a:r>
            <a:endParaRPr lang="en-GB" altLang="en-US" dirty="0"/>
          </a:p>
        </p:txBody>
      </p:sp>
      <p:pic>
        <p:nvPicPr>
          <p:cNvPr id="43010" name="Picture 2" descr="RGB Color Mode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11" y="213693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28011" y="6336032"/>
            <a:ext cx="6356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Image source: http://www.netsourceinc.com/blog/quick-color-guide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327" y="1460808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Mixing is </a:t>
            </a:r>
            <a:r>
              <a:rPr lang="en-GB" sz="2400" b="1" dirty="0">
                <a:solidFill>
                  <a:srgbClr val="6470CA"/>
                </a:solidFill>
              </a:rPr>
              <a:t>additive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D41A7-3B08-B643-A349-81496C864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</a:t>
            </a:r>
            <a:endParaRPr lang="en-GB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89" y="1546758"/>
            <a:ext cx="2660679" cy="20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5" y="4184342"/>
            <a:ext cx="2660679" cy="20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11" y="4184342"/>
            <a:ext cx="2660679" cy="20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89" y="4184342"/>
            <a:ext cx="2660679" cy="20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9532" y="4544382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689" y="4544382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0841" y="4544382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2048" y="35637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RGB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56A4269-759F-A444-943B-77766A287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1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Colours and their origins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Physical underpinnings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Human visual perception</a:t>
            </a:r>
          </a:p>
          <a:p>
            <a:pPr lvl="1">
              <a:lnSpc>
                <a:spcPct val="150000"/>
              </a:lnSpc>
            </a:pPr>
            <a:endParaRPr lang="en-GB" altLang="en-US" dirty="0"/>
          </a:p>
          <a:p>
            <a:pPr>
              <a:lnSpc>
                <a:spcPct val="150000"/>
              </a:lnSpc>
            </a:pPr>
            <a:r>
              <a:rPr lang="en-GB" dirty="0"/>
              <a:t>Colour images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Image acquisition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Colour spaces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70825-DBD2-D843-89CC-C1C13C764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Professor Ela Claridge, School of Computer Science, University of Birmingham</a:t>
            </a:r>
          </a:p>
        </p:txBody>
      </p:sp>
    </p:spTree>
    <p:extLst>
      <p:ext uri="{BB962C8B-B14F-4D97-AF65-F5344CB8AC3E}">
        <p14:creationId xmlns:p14="http://schemas.microsoft.com/office/powerpoint/2010/main" val="2292105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HSV / HSL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1792287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Primaries: Hue - Saturation – Value</a:t>
            </a:r>
          </a:p>
          <a:p>
            <a:r>
              <a:rPr lang="en-GB" altLang="en-US" sz="2000" dirty="0"/>
              <a:t>Or:           Hue – Saturation – Lightness</a:t>
            </a:r>
          </a:p>
          <a:p>
            <a:endParaRPr lang="en-GB" altLang="en-US" sz="2000" dirty="0"/>
          </a:p>
          <a:p>
            <a:r>
              <a:rPr lang="en-GB" altLang="en-US" sz="2000" dirty="0"/>
              <a:t>Colour space related to subjective description of colours</a:t>
            </a:r>
          </a:p>
          <a:p>
            <a:endParaRPr lang="en-GB" alt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83960" y="3320988"/>
            <a:ext cx="5035618" cy="3420380"/>
            <a:chOff x="331128" y="599781"/>
            <a:chExt cx="9342314" cy="6479242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609975" y="1887538"/>
              <a:ext cx="1666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5276850" y="1887538"/>
              <a:ext cx="130810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5276850" y="2719388"/>
              <a:ext cx="1308100" cy="714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3609975" y="3433763"/>
              <a:ext cx="1666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 flipV="1">
              <a:off x="2301875" y="2719388"/>
              <a:ext cx="1308100" cy="714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2301875" y="1887538"/>
              <a:ext cx="130810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609975" y="1887538"/>
              <a:ext cx="952500" cy="452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562475" y="1887538"/>
              <a:ext cx="714375" cy="452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562475" y="2719388"/>
              <a:ext cx="2022475" cy="3689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4562475" y="3433763"/>
              <a:ext cx="714375" cy="2974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609975" y="3433763"/>
              <a:ext cx="952500" cy="2974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301875" y="2719388"/>
              <a:ext cx="2260600" cy="3689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4562475" y="5576888"/>
              <a:ext cx="2500313" cy="831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562475" y="6408738"/>
              <a:ext cx="3213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4535488" y="1125538"/>
              <a:ext cx="0" cy="5256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22" name="Arc 28"/>
            <p:cNvSpPr>
              <a:spLocks/>
            </p:cNvSpPr>
            <p:nvPr/>
          </p:nvSpPr>
          <p:spPr bwMode="auto">
            <a:xfrm>
              <a:off x="6488202" y="5801001"/>
              <a:ext cx="342720" cy="628101"/>
            </a:xfrm>
            <a:custGeom>
              <a:avLst/>
              <a:gdLst>
                <a:gd name="T0" fmla="*/ 2147483647 w 21600"/>
                <a:gd name="T1" fmla="*/ 0 h 20654"/>
                <a:gd name="T2" fmla="*/ 2147483647 w 21600"/>
                <a:gd name="T3" fmla="*/ 2147483647 h 20654"/>
                <a:gd name="T4" fmla="*/ 0 w 21600"/>
                <a:gd name="T5" fmla="*/ 2147483647 h 206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54"/>
                <a:gd name="T11" fmla="*/ 21600 w 21600"/>
                <a:gd name="T12" fmla="*/ 20654 h 206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54" fill="none" extrusionOk="0">
                  <a:moveTo>
                    <a:pt x="6322" y="0"/>
                  </a:moveTo>
                  <a:cubicBezTo>
                    <a:pt x="15400" y="2779"/>
                    <a:pt x="21600" y="11160"/>
                    <a:pt x="21600" y="20654"/>
                  </a:cubicBezTo>
                </a:path>
                <a:path w="21600" h="20654" stroke="0" extrusionOk="0">
                  <a:moveTo>
                    <a:pt x="6322" y="0"/>
                  </a:moveTo>
                  <a:cubicBezTo>
                    <a:pt x="15400" y="2779"/>
                    <a:pt x="21600" y="11160"/>
                    <a:pt x="21600" y="20654"/>
                  </a:cubicBezTo>
                  <a:lnTo>
                    <a:pt x="0" y="20654"/>
                  </a:lnTo>
                  <a:lnTo>
                    <a:pt x="6322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sz="1600">
                <a:latin typeface="+mn-lt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457503" y="5609504"/>
              <a:ext cx="1655762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Hue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7178116" y="6450922"/>
              <a:ext cx="2495326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Saturation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671888" y="599781"/>
              <a:ext cx="1692275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Value</a:t>
              </a: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424950" y="3407404"/>
              <a:ext cx="1061945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FF0000"/>
                  </a:solidFill>
                  <a:latin typeface="+mn-lt"/>
                </a:rPr>
                <a:t>Red</a:t>
              </a: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6561518" y="2378525"/>
              <a:ext cx="1493527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00CC00"/>
                  </a:solidFill>
                  <a:latin typeface="+mn-lt"/>
                </a:rPr>
                <a:t>Green</a:t>
              </a: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2844518" y="1279248"/>
              <a:ext cx="1175312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3333FF"/>
                  </a:solidFill>
                  <a:latin typeface="+mn-lt"/>
                </a:rPr>
                <a:t>Blue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5068575" y="1136330"/>
              <a:ext cx="1295697" cy="6281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Cyan</a:t>
              </a: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331128" y="2338663"/>
              <a:ext cx="1975311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solidFill>
                    <a:srgbClr val="FF33CC"/>
                  </a:solidFill>
                  <a:latin typeface="+mn-lt"/>
                </a:rPr>
                <a:t>Magenta</a:t>
              </a:r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5528823" y="3427960"/>
              <a:ext cx="1531831" cy="6281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Yellow</a:t>
              </a:r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4103688" y="6400801"/>
              <a:ext cx="1362672" cy="62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Black</a:t>
              </a:r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3860801" y="2251076"/>
              <a:ext cx="1439997" cy="6281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+mn-lt"/>
                </a:rPr>
                <a:t>White</a:t>
              </a:r>
            </a:p>
          </p:txBody>
        </p:sp>
      </p:grp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60" y="3666509"/>
            <a:ext cx="2606768" cy="275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436BFD-AF4A-864F-B250-618A2E0A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HSV / HSL</a:t>
            </a:r>
            <a:endParaRPr lang="en-GB" altLang="en-US" dirty="0"/>
          </a:p>
        </p:txBody>
      </p:sp>
      <p:pic>
        <p:nvPicPr>
          <p:cNvPr id="36866" name="Picture 2" descr="https://www.mathworks.com/matlabcentral/mlc-downloads/downloads/submissions/28790/versions/5/previews/colorspace/colorspace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976714" cy="31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544" y="1490345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Conic representation of the HSV and HSL colour spaces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6110136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dirty="0"/>
              <a:t>Source: https://uk.mathworks.com/matlabcentral/fileexchange/28790-colorspace-transformations/content/colorspace/colorspace.html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63251-56CF-8C42-B7A3-EAA5F95B8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3030996" y="2209800"/>
            <a:ext cx="5105400" cy="1327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CMY(K)</a:t>
            </a:r>
            <a:endParaRPr lang="en-GB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08820"/>
            <a:ext cx="7772400" cy="4114800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Primaries:     </a:t>
            </a:r>
            <a:r>
              <a:rPr lang="en-GB" altLang="en-US" sz="2800" dirty="0">
                <a:solidFill>
                  <a:srgbClr val="00FFFF"/>
                </a:solidFill>
              </a:rPr>
              <a:t>Cyan</a:t>
            </a:r>
            <a:r>
              <a:rPr lang="en-GB" altLang="en-US" sz="2800" dirty="0"/>
              <a:t> - </a:t>
            </a:r>
            <a:r>
              <a:rPr lang="en-GB" altLang="en-US" sz="2800" dirty="0">
                <a:solidFill>
                  <a:srgbClr val="FF33CC"/>
                </a:solidFill>
              </a:rPr>
              <a:t>Magenta</a:t>
            </a:r>
            <a:r>
              <a:rPr lang="en-GB" altLang="en-US" sz="2800" dirty="0"/>
              <a:t> – </a:t>
            </a:r>
            <a:r>
              <a:rPr lang="en-GB" altLang="en-US" sz="2800" dirty="0">
                <a:solidFill>
                  <a:srgbClr val="FFFF00"/>
                </a:solidFill>
              </a:rPr>
              <a:t>Yellow</a:t>
            </a:r>
          </a:p>
          <a:p>
            <a:endParaRPr lang="en-GB" altLang="en-US" sz="2800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Used in printing technology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Complement of RGB</a:t>
            </a:r>
          </a:p>
          <a:p>
            <a:endParaRPr lang="en-GB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32040" y="2888940"/>
            <a:ext cx="1143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</a:rPr>
              <a:t>Blac</a:t>
            </a:r>
            <a:r>
              <a:rPr lang="en-GB" sz="2800" b="1" dirty="0" err="1">
                <a:solidFill>
                  <a:schemeClr val="bg1"/>
                </a:solidFill>
              </a:rPr>
              <a:t>K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C2AFC-8564-954F-B0F0-1FFE8B20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CMY(K)</a:t>
            </a:r>
            <a:endParaRPr lang="en-GB" altLang="en-US" dirty="0"/>
          </a:p>
        </p:txBody>
      </p:sp>
      <p:pic>
        <p:nvPicPr>
          <p:cNvPr id="41986" name="Picture 2" descr="http://www.netsourceinc.com/blog/wp-content/uploads/2010/10/cmyk-color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08" y="21752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28011" y="6336032"/>
            <a:ext cx="6356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Image source: http://www.netsourceinc.com/blog/quick-color-guide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060" y="1556792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6470CA"/>
                </a:solidFill>
              </a:rPr>
              <a:t>Mixing is </a:t>
            </a:r>
            <a:r>
              <a:rPr lang="en-GB" sz="2800" b="1" dirty="0">
                <a:solidFill>
                  <a:srgbClr val="6470CA"/>
                </a:solidFill>
              </a:rPr>
              <a:t>subtractive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98ABC8-6757-3842-AF14-BE5BDACA8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CMY(K)</a:t>
            </a:r>
            <a:endParaRPr lang="en-GB" dirty="0"/>
          </a:p>
        </p:txBody>
      </p:sp>
      <p:pic>
        <p:nvPicPr>
          <p:cNvPr id="45061" name="Picture 5" descr="https://upload.wikimedia.org/wikipedia/commons/f/f9/CMYK_channels_ska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408712" cy="48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0568" y="1583504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3701" y="1583504"/>
            <a:ext cx="37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3868" y="3311696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0281" y="4833156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3789" y="15927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C+M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4" y="32036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C+M+Y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2419" y="481457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C+M+Y+K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96FD4-18C7-AE4B-82F3-417E1B875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829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CIE XYZ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r>
              <a:rPr lang="fr-FR" altLang="en-US" i="1"/>
              <a:t>CIE: Commission Internationale de l'Eclairage</a:t>
            </a:r>
            <a:endParaRPr lang="en-GB" altLang="en-US"/>
          </a:p>
          <a:p>
            <a:r>
              <a:rPr lang="en-GB" altLang="en-US"/>
              <a:t>Primaries: X, Y, Z</a:t>
            </a:r>
          </a:p>
          <a:p>
            <a:r>
              <a:rPr lang="en-GB" altLang="en-US"/>
              <a:t>Based on colour perception by humans</a:t>
            </a:r>
          </a:p>
          <a:p>
            <a:r>
              <a:rPr lang="en-GB" altLang="en-US"/>
              <a:t>Device independent</a:t>
            </a:r>
          </a:p>
          <a:p>
            <a:endParaRPr lang="en-GB" altLang="en-US"/>
          </a:p>
          <a:p>
            <a:r>
              <a:rPr lang="en-GB" altLang="en-US"/>
              <a:t>The most common representation of the CIE XYZ space is the CIE chromacity diagram</a:t>
            </a:r>
          </a:p>
          <a:p>
            <a:endParaRPr lang="en-GB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BDF5E-E4C2-ED4B-B477-AFFCA3EB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spaces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CIE XYZ</a:t>
            </a:r>
            <a:endParaRPr lang="en-GB" altLang="en-US" dirty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77496" y="5475985"/>
            <a:ext cx="126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 dirty="0"/>
              <a:t>Gamut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540" y="3455988"/>
            <a:ext cx="1908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6470CA"/>
                </a:solidFill>
              </a:rPr>
              <a:t>Chromacity</a:t>
            </a:r>
            <a:r>
              <a:rPr lang="en-GB" sz="2400" dirty="0">
                <a:solidFill>
                  <a:srgbClr val="6470CA"/>
                </a:solidFill>
              </a:rPr>
              <a:t> diagram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83444"/>
            <a:ext cx="428625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58328" y="2765524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9122" y="5630528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3716" y="4529720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29701" name="Straight Arrow Connector 5"/>
          <p:cNvCxnSpPr>
            <a:cxnSpLocks noChangeShapeType="1"/>
          </p:cNvCxnSpPr>
          <p:nvPr/>
        </p:nvCxnSpPr>
        <p:spPr bwMode="auto">
          <a:xfrm flipV="1">
            <a:off x="1691680" y="4899052"/>
            <a:ext cx="3290029" cy="8287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A6A3EDC0-59DE-C54C-97D5-E569EB5C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0" y="1888397"/>
            <a:ext cx="16395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 dirty="0"/>
              <a:t>Wavelengths on the periphery</a:t>
            </a:r>
          </a:p>
        </p:txBody>
      </p:sp>
      <p:cxnSp>
        <p:nvCxnSpPr>
          <p:cNvPr id="14" name="Straight Arrow Connector 5">
            <a:extLst>
              <a:ext uri="{FF2B5EF4-FFF2-40B4-BE49-F238E27FC236}">
                <a16:creationId xmlns:a16="http://schemas.microsoft.com/office/drawing/2014/main" id="{AAE3CEEC-2A66-7A47-9B86-0F1D366B4CD8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2071132" y="2180785"/>
            <a:ext cx="1780788" cy="9540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FFA21A-E385-D844-B3C3-C378E57F4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540" y="401759"/>
            <a:ext cx="187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6470CA"/>
                </a:solidFill>
              </a:rPr>
              <a:t>Chromacity</a:t>
            </a:r>
            <a:r>
              <a:rPr lang="en-GB" sz="2400" dirty="0">
                <a:solidFill>
                  <a:srgbClr val="6470CA"/>
                </a:solidFill>
              </a:rPr>
              <a:t> diagram</a:t>
            </a:r>
          </a:p>
        </p:txBody>
      </p:sp>
      <p:pic>
        <p:nvPicPr>
          <p:cNvPr id="46082" name="Picture 2" descr="https://dotcolordotcom.files.wordpress.com/2012/08/anatomy-of-a-cie-diagram2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4"/>
          <a:stretch/>
        </p:blipFill>
        <p:spPr bwMode="auto">
          <a:xfrm>
            <a:off x="2411760" y="224644"/>
            <a:ext cx="6624736" cy="649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7524" y="5337212"/>
            <a:ext cx="2304256" cy="95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Source: https://dot-color.com/tag/chromaticity-diagram/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D245C-4829-2848-A684-56B9B7CE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61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563938" y="2924175"/>
            <a:ext cx="2879725" cy="219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613" y="1613991"/>
            <a:ext cx="361028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6470CA"/>
                </a:solidFill>
              </a:rPr>
              <a:t>Colour picker experiment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A2EC6-7AE7-3444-B95F-1E8C10E19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s://s-media-cache-ak0.pinimg.com/originals/1c/0b/43/1c0b432d484a0a145f8844b3008f58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80" y="2150858"/>
            <a:ext cx="5112568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CB062-5BAB-9446-B67B-A802747F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1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What is colour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Physical underpinnings</a:t>
            </a:r>
            <a:endParaRPr lang="en-GB" altLang="en-US" sz="3100" dirty="0">
              <a:solidFill>
                <a:schemeClr val="accent3"/>
              </a:solidFill>
            </a:endParaRPr>
          </a:p>
        </p:txBody>
      </p:sp>
      <p:pic>
        <p:nvPicPr>
          <p:cNvPr id="4099" name="Picture 3" descr="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2168"/>
            <a:ext cx="71628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47813" y="144878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/>
              <a:t>Light – a part of electromagnetic spectrum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C6FEB1-2A59-A145-A2F4-004B90291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http://1.bp.blogspot.com/_Ey2xVvV4gGM/SyiMdkA4R7I/AAAAAAAAALk/pPdtCAyX3e0/s400/american_flag_-illusion-300x17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92796"/>
            <a:ext cx="558682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38E49-F599-1C48-9CD3-5A5C35078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979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qoVxq1qOxx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35396"/>
            <a:ext cx="9949873" cy="699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6BDD3E-66C2-C942-A8A1-BA68E3D86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89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Afterimage illusion</a:t>
            </a:r>
            <a:br>
              <a:rPr lang="en-GB" dirty="0"/>
            </a:br>
            <a:r>
              <a:rPr lang="en-GB" altLang="en-US" dirty="0">
                <a:solidFill>
                  <a:schemeClr val="accent3"/>
                </a:solidFill>
              </a:rPr>
              <a:t>Complementary colours</a:t>
            </a:r>
            <a:endParaRPr lang="en-GB" dirty="0"/>
          </a:p>
        </p:txBody>
      </p:sp>
      <p:pic>
        <p:nvPicPr>
          <p:cNvPr id="3" name="Picture 2" descr="RGB Color Mode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4759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netsourceinc.com/blog/wp-content/uploads/2010/10/cmyk-colors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576" y="2136547"/>
            <a:ext cx="3810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3EBA-774B-DC48-9F17-A1C2471B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4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lecture we have covered: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Colours and their origins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Physical underpinnings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Human visual perception</a:t>
            </a:r>
          </a:p>
          <a:p>
            <a:pPr lvl="1">
              <a:lnSpc>
                <a:spcPct val="150000"/>
              </a:lnSpc>
            </a:pPr>
            <a:endParaRPr lang="en-GB" altLang="en-US" dirty="0"/>
          </a:p>
          <a:p>
            <a:pPr>
              <a:lnSpc>
                <a:spcPct val="150000"/>
              </a:lnSpc>
            </a:pPr>
            <a:r>
              <a:rPr lang="en-GB" dirty="0"/>
              <a:t>Colour images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Image acquisition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Colour spaces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DB4CE-42AB-CA49-B0DB-256B14804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293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representation of colour images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mixing (vector </a:t>
            </a:r>
            <a:r>
              <a:rPr lang="en-GB" dirty="0" err="1"/>
              <a:t>arithmetics</a:t>
            </a:r>
            <a:r>
              <a:rPr lang="en-GB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Pixel arrays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4B558-D225-664D-BF58-F5C5B2EC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89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reading and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Bayer filter</a:t>
            </a:r>
            <a:r>
              <a:rPr lang="en-GB" sz="1800" dirty="0"/>
              <a:t>: http://www.cambridgeincolour.com/tutorials/camera-sensors.htm</a:t>
            </a:r>
          </a:p>
          <a:p>
            <a:r>
              <a:rPr lang="en-GB" sz="1800" dirty="0"/>
              <a:t>https://en.wikipedia.org/wiki/Demosaicing</a:t>
            </a:r>
          </a:p>
          <a:p>
            <a:r>
              <a:rPr lang="en-GB" sz="1800" b="1" dirty="0"/>
              <a:t>Light and colour tutorial:</a:t>
            </a:r>
          </a:p>
          <a:p>
            <a:r>
              <a:rPr lang="en-GB" sz="1800" dirty="0"/>
              <a:t>http://micro.magnet.fsu.edu/primer/lightandcolor/index.html</a:t>
            </a:r>
          </a:p>
          <a:p>
            <a:r>
              <a:rPr lang="en-GB" sz="1800" b="1" dirty="0"/>
              <a:t>Additive colours</a:t>
            </a:r>
            <a:r>
              <a:rPr lang="en-GB" sz="1800" dirty="0"/>
              <a:t>: http://micro.magnet.fsu.edu/primer/java/primarycolors/additiveprimaries/index.html</a:t>
            </a:r>
          </a:p>
          <a:p>
            <a:r>
              <a:rPr lang="en-GB" sz="1800" b="1" dirty="0"/>
              <a:t>Subtractive colours</a:t>
            </a:r>
            <a:r>
              <a:rPr lang="en-GB" sz="1800" dirty="0"/>
              <a:t>: http://micro.magnet.fsu.edu/primer/java/primarycolors/subtractiveprimaries/index.html</a:t>
            </a:r>
          </a:p>
          <a:p>
            <a:r>
              <a:rPr lang="en-GB" sz="1800" b="1" dirty="0"/>
              <a:t>Colour separation</a:t>
            </a:r>
            <a:r>
              <a:rPr lang="en-GB" sz="1800" dirty="0"/>
              <a:t>: http://micro.magnet.fsu.edu/primer/java/primarycolors/colorseparation/index.html</a:t>
            </a:r>
          </a:p>
          <a:p>
            <a:r>
              <a:rPr lang="en-GB" sz="1800" b="1" dirty="0"/>
              <a:t>Afterimage illusion</a:t>
            </a:r>
            <a:r>
              <a:rPr lang="en-GB" sz="1800" dirty="0"/>
              <a:t>: https://en.wikipedia.org/wiki/Afterimage</a:t>
            </a:r>
          </a:p>
          <a:p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E233C-87AA-8848-A69F-9A1804C2E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600" dirty="0"/>
              <a:t>What is colour</a:t>
            </a:r>
            <a:br>
              <a:rPr lang="en-GB" altLang="en-US" dirty="0"/>
            </a:br>
            <a:r>
              <a:rPr lang="en-GB" altLang="en-US" sz="3100" dirty="0">
                <a:solidFill>
                  <a:schemeClr val="accent3"/>
                </a:solidFill>
              </a:rPr>
              <a:t>Physical underpinnings</a:t>
            </a:r>
            <a:endParaRPr lang="en-GB" altLang="en-US" sz="3100" dirty="0">
              <a:latin typeface="+mn-lt"/>
            </a:endParaRPr>
          </a:p>
        </p:txBody>
      </p:sp>
      <p:pic>
        <p:nvPicPr>
          <p:cNvPr id="5123" name="Picture 3" descr="spectr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/>
          <a:stretch/>
        </p:blipFill>
        <p:spPr bwMode="auto">
          <a:xfrm>
            <a:off x="1797496" y="3104964"/>
            <a:ext cx="5726832" cy="215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64666" y="5257800"/>
            <a:ext cx="1079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+mn-lt"/>
              </a:rPr>
              <a:t>400 nm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696236" y="5257800"/>
            <a:ext cx="1079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+mn-lt"/>
              </a:rPr>
              <a:t>700 nm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49696" y="3810000"/>
            <a:ext cx="13714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+mn-lt"/>
              </a:rPr>
              <a:t>Ultraviolet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668344" y="3733800"/>
            <a:ext cx="1121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+mn-lt"/>
              </a:rPr>
              <a:t>Infrared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349696" y="426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1400">
              <a:latin typeface="+mn-lt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7744544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1400">
              <a:latin typeface="+mn-lt"/>
            </a:endParaRPr>
          </a:p>
        </p:txBody>
      </p:sp>
      <p:sp>
        <p:nvSpPr>
          <p:cNvPr id="5130" name="Rectangle 2"/>
          <p:cNvSpPr>
            <a:spLocks noChangeArrowheads="1"/>
          </p:cNvSpPr>
          <p:nvPr/>
        </p:nvSpPr>
        <p:spPr bwMode="auto">
          <a:xfrm>
            <a:off x="2082687" y="2205038"/>
            <a:ext cx="4915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dirty="0">
                <a:latin typeface="+mn-lt"/>
              </a:rPr>
              <a:t>Colour spectrum – visible light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7504" y="5257800"/>
            <a:ext cx="1538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+mn-lt"/>
              </a:rPr>
              <a:t>Wavelength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0EFB35-DBA1-504F-88D7-B1DF0D88F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600" dirty="0"/>
              <a:t>What is colour</a:t>
            </a:r>
            <a:br>
              <a:rPr lang="en-GB" altLang="en-US" dirty="0"/>
            </a:br>
            <a:r>
              <a:rPr lang="en-GB" altLang="en-US" sz="3100" dirty="0">
                <a:solidFill>
                  <a:schemeClr val="accent3"/>
                </a:solidFill>
              </a:rPr>
              <a:t>Physical underpinnings</a:t>
            </a:r>
            <a:endParaRPr lang="en-GB" altLang="en-US" sz="3100" dirty="0"/>
          </a:p>
        </p:txBody>
      </p:sp>
      <p:pic>
        <p:nvPicPr>
          <p:cNvPr id="6147" name="Picture 3" descr="pr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333625"/>
            <a:ext cx="414020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54350" y="1700213"/>
            <a:ext cx="303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Newton’s experiment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76450"/>
            <a:ext cx="44608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95288" y="5084763"/>
            <a:ext cx="8353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Conclusion: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“White” light is a combinations of many different light wavelengths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8AAA4F-ABC1-AB49-AB1E-B812E0BDA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600" dirty="0"/>
              <a:t>What is colour</a:t>
            </a:r>
            <a:br>
              <a:rPr lang="en-GB" altLang="en-US" dirty="0"/>
            </a:br>
            <a:r>
              <a:rPr lang="en-GB" altLang="en-US" sz="3100" dirty="0">
                <a:solidFill>
                  <a:schemeClr val="accent3"/>
                </a:solidFill>
              </a:rPr>
              <a:t>Physical underpinnings</a:t>
            </a:r>
            <a:endParaRPr lang="en-GB" altLang="en-US" sz="3100" dirty="0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5013"/>
          <a:stretch>
            <a:fillRect/>
          </a:stretch>
        </p:blipFill>
        <p:spPr bwMode="auto">
          <a:xfrm>
            <a:off x="1007678" y="2239963"/>
            <a:ext cx="374491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5013"/>
          <a:stretch>
            <a:fillRect/>
          </a:stretch>
        </p:blipFill>
        <p:spPr bwMode="auto">
          <a:xfrm>
            <a:off x="5003800" y="2241550"/>
            <a:ext cx="3744913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03" y="5188619"/>
            <a:ext cx="3527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 descr="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190207"/>
            <a:ext cx="3527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956878" y="1865313"/>
            <a:ext cx="249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Spectrum of white light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3312728" y="3716338"/>
            <a:ext cx="1511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Surface absorption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spectrum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6991350" y="3709988"/>
            <a:ext cx="15414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Surface reflectance spectrum</a:t>
            </a:r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auto">
          <a:xfrm>
            <a:off x="1583940" y="2060575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B1A2EC-9BF2-0446-B1E3-A82395454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600" dirty="0"/>
              <a:t>What is colour</a:t>
            </a:r>
            <a:br>
              <a:rPr lang="en-GB" altLang="en-US" dirty="0"/>
            </a:br>
            <a:r>
              <a:rPr lang="en-GB" altLang="en-US" sz="3100" dirty="0">
                <a:solidFill>
                  <a:schemeClr val="accent3"/>
                </a:solidFill>
              </a:rPr>
              <a:t>Physical underpinnings</a:t>
            </a:r>
            <a:endParaRPr lang="en-GB" altLang="en-US" sz="3100" dirty="0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5013"/>
          <a:stretch>
            <a:fillRect/>
          </a:stretch>
        </p:blipFill>
        <p:spPr bwMode="auto">
          <a:xfrm>
            <a:off x="1007678" y="1823430"/>
            <a:ext cx="374491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spect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03" y="4833156"/>
            <a:ext cx="3527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956878" y="1448780"/>
            <a:ext cx="249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/>
              <a:t>Spectrum of white light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3312728" y="3140596"/>
            <a:ext cx="1511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/>
              <a:t>Surface absorption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/>
              <a:t>spectrum</a:t>
            </a:r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auto">
          <a:xfrm>
            <a:off x="1583940" y="1644042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F8C7586-0FB1-5445-9EA0-6EB48A40B1BE}"/>
              </a:ext>
            </a:extLst>
          </p:cNvPr>
          <p:cNvSpPr/>
          <p:nvPr/>
        </p:nvSpPr>
        <p:spPr>
          <a:xfrm>
            <a:off x="1111045" y="2316835"/>
            <a:ext cx="3431458" cy="2497393"/>
          </a:xfrm>
          <a:custGeom>
            <a:avLst/>
            <a:gdLst>
              <a:gd name="connsiteX0" fmla="*/ 0 w 3431458"/>
              <a:gd name="connsiteY0" fmla="*/ 2487561 h 2497393"/>
              <a:gd name="connsiteX1" fmla="*/ 1111045 w 3431458"/>
              <a:gd name="connsiteY1" fmla="*/ 2497393 h 2497393"/>
              <a:gd name="connsiteX2" fmla="*/ 1484671 w 3431458"/>
              <a:gd name="connsiteY2" fmla="*/ 0 h 2497393"/>
              <a:gd name="connsiteX3" fmla="*/ 3431458 w 3431458"/>
              <a:gd name="connsiteY3" fmla="*/ 0 h 2497393"/>
              <a:gd name="connsiteX0" fmla="*/ 0 w 3431458"/>
              <a:gd name="connsiteY0" fmla="*/ 2487561 h 2497393"/>
              <a:gd name="connsiteX1" fmla="*/ 1111045 w 3431458"/>
              <a:gd name="connsiteY1" fmla="*/ 2497393 h 2497393"/>
              <a:gd name="connsiteX2" fmla="*/ 1327355 w 3431458"/>
              <a:gd name="connsiteY2" fmla="*/ 0 h 2497393"/>
              <a:gd name="connsiteX3" fmla="*/ 3431458 w 3431458"/>
              <a:gd name="connsiteY3" fmla="*/ 0 h 2497393"/>
              <a:gd name="connsiteX0" fmla="*/ 0 w 3431458"/>
              <a:gd name="connsiteY0" fmla="*/ 2487561 h 2497393"/>
              <a:gd name="connsiteX1" fmla="*/ 1111045 w 3431458"/>
              <a:gd name="connsiteY1" fmla="*/ 2497393 h 2497393"/>
              <a:gd name="connsiteX2" fmla="*/ 1170039 w 3431458"/>
              <a:gd name="connsiteY2" fmla="*/ 9832 h 2497393"/>
              <a:gd name="connsiteX3" fmla="*/ 3431458 w 3431458"/>
              <a:gd name="connsiteY3" fmla="*/ 0 h 249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458" h="2497393">
                <a:moveTo>
                  <a:pt x="0" y="2487561"/>
                </a:moveTo>
                <a:lnTo>
                  <a:pt x="1111045" y="2497393"/>
                </a:lnTo>
                <a:lnTo>
                  <a:pt x="1170039" y="9832"/>
                </a:lnTo>
                <a:lnTo>
                  <a:pt x="3431458" y="0"/>
                </a:ln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3E61F0-6DE6-354B-BCA1-2810A3B3728C}"/>
              </a:ext>
            </a:extLst>
          </p:cNvPr>
          <p:cNvSpPr/>
          <p:nvPr/>
        </p:nvSpPr>
        <p:spPr>
          <a:xfrm>
            <a:off x="2253588" y="3408215"/>
            <a:ext cx="776748" cy="1396181"/>
          </a:xfrm>
          <a:custGeom>
            <a:avLst/>
            <a:gdLst>
              <a:gd name="connsiteX0" fmla="*/ 0 w 776748"/>
              <a:gd name="connsiteY0" fmla="*/ 1396181 h 1396181"/>
              <a:gd name="connsiteX1" fmla="*/ 147484 w 776748"/>
              <a:gd name="connsiteY1" fmla="*/ 0 h 1396181"/>
              <a:gd name="connsiteX2" fmla="*/ 776748 w 776748"/>
              <a:gd name="connsiteY2" fmla="*/ 117987 h 1396181"/>
              <a:gd name="connsiteX3" fmla="*/ 442451 w 776748"/>
              <a:gd name="connsiteY3" fmla="*/ 1327355 h 1396181"/>
              <a:gd name="connsiteX4" fmla="*/ 0 w 776748"/>
              <a:gd name="connsiteY4" fmla="*/ 1396181 h 139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748" h="1396181">
                <a:moveTo>
                  <a:pt x="0" y="1396181"/>
                </a:moveTo>
                <a:lnTo>
                  <a:pt x="147484" y="0"/>
                </a:lnTo>
                <a:lnTo>
                  <a:pt x="776748" y="117987"/>
                </a:lnTo>
                <a:lnTo>
                  <a:pt x="442451" y="1327355"/>
                </a:lnTo>
                <a:lnTo>
                  <a:pt x="0" y="13961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5013"/>
          <a:stretch>
            <a:fillRect/>
          </a:stretch>
        </p:blipFill>
        <p:spPr bwMode="auto">
          <a:xfrm>
            <a:off x="5003800" y="1825017"/>
            <a:ext cx="3744913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 descr="spect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834744"/>
            <a:ext cx="3527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7135366" y="2810210"/>
            <a:ext cx="1325066" cy="915987"/>
          </a:xfrm>
          <a:prstGeom prst="rect">
            <a:avLst/>
          </a:prstGeom>
          <a:solidFill>
            <a:srgbClr val="3333FF"/>
          </a:solidFill>
          <a:ln>
            <a:noFill/>
          </a:ln>
          <a:extLst/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bg1"/>
                </a:solidFill>
              </a:rPr>
              <a:t>Surface reflectance spectrum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B9FCB4-6331-4E43-89D6-982794854B4A}"/>
              </a:ext>
            </a:extLst>
          </p:cNvPr>
          <p:cNvSpPr/>
          <p:nvPr/>
        </p:nvSpPr>
        <p:spPr>
          <a:xfrm flipV="1">
            <a:off x="5148064" y="2328392"/>
            <a:ext cx="3431458" cy="2526890"/>
          </a:xfrm>
          <a:custGeom>
            <a:avLst/>
            <a:gdLst>
              <a:gd name="connsiteX0" fmla="*/ 0 w 3431458"/>
              <a:gd name="connsiteY0" fmla="*/ 2487561 h 2497393"/>
              <a:gd name="connsiteX1" fmla="*/ 1111045 w 3431458"/>
              <a:gd name="connsiteY1" fmla="*/ 2497393 h 2497393"/>
              <a:gd name="connsiteX2" fmla="*/ 1484671 w 3431458"/>
              <a:gd name="connsiteY2" fmla="*/ 0 h 2497393"/>
              <a:gd name="connsiteX3" fmla="*/ 3431458 w 3431458"/>
              <a:gd name="connsiteY3" fmla="*/ 0 h 2497393"/>
              <a:gd name="connsiteX0" fmla="*/ 0 w 3431458"/>
              <a:gd name="connsiteY0" fmla="*/ 2487561 h 2497393"/>
              <a:gd name="connsiteX1" fmla="*/ 1111045 w 3431458"/>
              <a:gd name="connsiteY1" fmla="*/ 2497393 h 2497393"/>
              <a:gd name="connsiteX2" fmla="*/ 1327355 w 3431458"/>
              <a:gd name="connsiteY2" fmla="*/ 0 h 2497393"/>
              <a:gd name="connsiteX3" fmla="*/ 3431458 w 3431458"/>
              <a:gd name="connsiteY3" fmla="*/ 0 h 2497393"/>
              <a:gd name="connsiteX0" fmla="*/ 0 w 3431458"/>
              <a:gd name="connsiteY0" fmla="*/ 2517058 h 2526890"/>
              <a:gd name="connsiteX1" fmla="*/ 1111045 w 3431458"/>
              <a:gd name="connsiteY1" fmla="*/ 2526890 h 2526890"/>
              <a:gd name="connsiteX2" fmla="*/ 1150374 w 3431458"/>
              <a:gd name="connsiteY2" fmla="*/ 0 h 2526890"/>
              <a:gd name="connsiteX3" fmla="*/ 3431458 w 3431458"/>
              <a:gd name="connsiteY3" fmla="*/ 29497 h 252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458" h="2526890">
                <a:moveTo>
                  <a:pt x="0" y="2517058"/>
                </a:moveTo>
                <a:lnTo>
                  <a:pt x="1111045" y="2526890"/>
                </a:lnTo>
                <a:lnTo>
                  <a:pt x="1150374" y="0"/>
                </a:lnTo>
                <a:lnTo>
                  <a:pt x="3431458" y="29497"/>
                </a:ln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21712E6-AD4C-D94D-AD14-4BA39054CB00}"/>
              </a:ext>
            </a:extLst>
          </p:cNvPr>
          <p:cNvSpPr/>
          <p:nvPr/>
        </p:nvSpPr>
        <p:spPr>
          <a:xfrm flipV="1">
            <a:off x="6300192" y="2364395"/>
            <a:ext cx="776748" cy="1396181"/>
          </a:xfrm>
          <a:custGeom>
            <a:avLst/>
            <a:gdLst>
              <a:gd name="connsiteX0" fmla="*/ 0 w 776748"/>
              <a:gd name="connsiteY0" fmla="*/ 1396181 h 1396181"/>
              <a:gd name="connsiteX1" fmla="*/ 147484 w 776748"/>
              <a:gd name="connsiteY1" fmla="*/ 0 h 1396181"/>
              <a:gd name="connsiteX2" fmla="*/ 776748 w 776748"/>
              <a:gd name="connsiteY2" fmla="*/ 117987 h 1396181"/>
              <a:gd name="connsiteX3" fmla="*/ 442451 w 776748"/>
              <a:gd name="connsiteY3" fmla="*/ 1327355 h 1396181"/>
              <a:gd name="connsiteX4" fmla="*/ 0 w 776748"/>
              <a:gd name="connsiteY4" fmla="*/ 1396181 h 139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748" h="1396181">
                <a:moveTo>
                  <a:pt x="0" y="1396181"/>
                </a:moveTo>
                <a:lnTo>
                  <a:pt x="147484" y="0"/>
                </a:lnTo>
                <a:lnTo>
                  <a:pt x="776748" y="117987"/>
                </a:lnTo>
                <a:lnTo>
                  <a:pt x="442451" y="1327355"/>
                </a:lnTo>
                <a:lnTo>
                  <a:pt x="0" y="13961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0EC48-6267-C344-A3A6-65441866A9BE}"/>
              </a:ext>
            </a:extLst>
          </p:cNvPr>
          <p:cNvSpPr txBox="1"/>
          <p:nvPr/>
        </p:nvSpPr>
        <p:spPr>
          <a:xfrm>
            <a:off x="575556" y="5405250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>
                <a:solidFill>
                  <a:srgbClr val="3333FF"/>
                </a:solidFill>
              </a:rPr>
              <a:t>White light </a:t>
            </a:r>
            <a:r>
              <a:rPr lang="en-GB" dirty="0"/>
              <a:t>is a mixture of all wavelengths, at equal magnitudes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E08DC-7F53-0E47-BA3E-2EAD5431FD1A}"/>
              </a:ext>
            </a:extLst>
          </p:cNvPr>
          <p:cNvSpPr txBox="1"/>
          <p:nvPr/>
        </p:nvSpPr>
        <p:spPr>
          <a:xfrm>
            <a:off x="575556" y="5877272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Object </a:t>
            </a:r>
            <a:r>
              <a:rPr lang="en-GB" dirty="0">
                <a:solidFill>
                  <a:srgbClr val="3333FF"/>
                </a:solidFill>
              </a:rPr>
              <a:t>absorbs</a:t>
            </a:r>
            <a:r>
              <a:rPr lang="en-GB" dirty="0"/>
              <a:t> certain parts of the spectrum and </a:t>
            </a:r>
            <a:r>
              <a:rPr lang="en-GB" dirty="0">
                <a:solidFill>
                  <a:srgbClr val="3333FF"/>
                </a:solidFill>
              </a:rPr>
              <a:t>reflects </a:t>
            </a:r>
            <a:r>
              <a:rPr lang="en-GB" dirty="0"/>
              <a:t>the remaining parts.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217AA-6DDF-464B-BDAD-AA86544DD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600" dirty="0"/>
              <a:t>What is colour</a:t>
            </a:r>
            <a:br>
              <a:rPr lang="en-GB" altLang="en-US" dirty="0"/>
            </a:br>
            <a:r>
              <a:rPr lang="en-GB" altLang="en-US" sz="3100" dirty="0">
                <a:solidFill>
                  <a:schemeClr val="accent3"/>
                </a:solidFill>
              </a:rPr>
              <a:t>Physical underpinnings</a:t>
            </a:r>
            <a:endParaRPr lang="en-GB" altLang="en-US" sz="3100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88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811463" y="2506663"/>
            <a:ext cx="4157662" cy="2574925"/>
            <a:chOff x="0" y="0"/>
            <a:chExt cx="2619" cy="1622"/>
          </a:xfrm>
        </p:grpSpPr>
        <p:sp>
          <p:nvSpPr>
            <p:cNvPr id="820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619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619" cy="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>
                  <a:latin typeface="Times New Roman" pitchFamily="18" charset="0"/>
                </a:rPr>
                <a:t>  </a:t>
              </a:r>
              <a:r>
                <a:rPr lang="en-GB" altLang="en-US" sz="11500">
                  <a:latin typeface="Times New Roman" pitchFamily="18" charset="0"/>
                </a:rPr>
                <a:t> </a:t>
              </a:r>
              <a:r>
                <a:rPr lang="en-GB" altLang="en-US">
                  <a:latin typeface="Times New Roman" pitchFamily="18" charset="0"/>
                </a:rPr>
                <a:t>                                                     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GB" altLang="en-US">
                <a:latin typeface="Times New Roman" pitchFamily="18" charset="0"/>
              </a:endParaRPr>
            </a:p>
          </p:txBody>
        </p:sp>
      </p:grpSp>
      <p:pic>
        <p:nvPicPr>
          <p:cNvPr id="8197" name="Picture 7" descr="Reflec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651125"/>
            <a:ext cx="6172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03525"/>
            <a:ext cx="1500188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2133600" y="4735165"/>
            <a:ext cx="1524000" cy="85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0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Red object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5008563" y="5039888"/>
            <a:ext cx="285936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Reflected light spectrum</a:t>
            </a:r>
          </a:p>
        </p:txBody>
      </p:sp>
      <p:grpSp>
        <p:nvGrpSpPr>
          <p:cNvPr id="8201" name="Group 12"/>
          <p:cNvGrpSpPr>
            <a:grpSpLocks/>
          </p:cNvGrpSpPr>
          <p:nvPr/>
        </p:nvGrpSpPr>
        <p:grpSpPr bwMode="auto">
          <a:xfrm>
            <a:off x="381000" y="2819400"/>
            <a:ext cx="1524000" cy="2362200"/>
            <a:chOff x="576" y="1200"/>
            <a:chExt cx="1872" cy="2592"/>
          </a:xfrm>
        </p:grpSpPr>
        <p:pic>
          <p:nvPicPr>
            <p:cNvPr id="820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200"/>
              <a:ext cx="1680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5" name="AutoShape 14"/>
            <p:cNvSpPr>
              <a:spLocks noChangeArrowheads="1"/>
            </p:cNvSpPr>
            <p:nvPr/>
          </p:nvSpPr>
          <p:spPr bwMode="auto">
            <a:xfrm>
              <a:off x="576" y="3120"/>
              <a:ext cx="672" cy="67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202" name="Freeform 18"/>
          <p:cNvSpPr>
            <a:spLocks/>
          </p:cNvSpPr>
          <p:nvPr/>
        </p:nvSpPr>
        <p:spPr bwMode="auto">
          <a:xfrm>
            <a:off x="5046663" y="3973513"/>
            <a:ext cx="3090862" cy="579437"/>
          </a:xfrm>
          <a:custGeom>
            <a:avLst/>
            <a:gdLst>
              <a:gd name="T0" fmla="*/ 0 w 3090440"/>
              <a:gd name="T1" fmla="*/ 19229 h 579699"/>
              <a:gd name="T2" fmla="*/ 11589 w 3090440"/>
              <a:gd name="T3" fmla="*/ 88460 h 579699"/>
              <a:gd name="T4" fmla="*/ 1367121 w 3090440"/>
              <a:gd name="T5" fmla="*/ 65380 h 579699"/>
              <a:gd name="T6" fmla="*/ 2189703 w 3090440"/>
              <a:gd name="T7" fmla="*/ 480756 h 579699"/>
              <a:gd name="T8" fmla="*/ 3093394 w 3090440"/>
              <a:gd name="T9" fmla="*/ 549984 h 5796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90440"/>
              <a:gd name="T16" fmla="*/ 0 h 579699"/>
              <a:gd name="T17" fmla="*/ 3090440 w 3090440"/>
              <a:gd name="T18" fmla="*/ 579699 h 5796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90440" h="579699">
                <a:moveTo>
                  <a:pt x="0" y="19292"/>
                </a:moveTo>
                <a:cubicBezTo>
                  <a:pt x="0" y="17363"/>
                  <a:pt x="3859" y="115748"/>
                  <a:pt x="11575" y="88740"/>
                </a:cubicBezTo>
                <a:cubicBezTo>
                  <a:pt x="239210" y="96456"/>
                  <a:pt x="1003139" y="0"/>
                  <a:pt x="1365812" y="65590"/>
                </a:cubicBezTo>
                <a:cubicBezTo>
                  <a:pt x="1728485" y="131180"/>
                  <a:pt x="1900177" y="401257"/>
                  <a:pt x="2187615" y="482280"/>
                </a:cubicBezTo>
                <a:cubicBezTo>
                  <a:pt x="2475053" y="563303"/>
                  <a:pt x="2763455" y="579699"/>
                  <a:pt x="3090440" y="551727"/>
                </a:cubicBezTo>
              </a:path>
            </a:pathLst>
          </a:custGeom>
          <a:noFill/>
          <a:ln w="349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03" name="Rectangle 19"/>
          <p:cNvSpPr>
            <a:spLocks noChangeArrowheads="1"/>
          </p:cNvSpPr>
          <p:nvPr/>
        </p:nvSpPr>
        <p:spPr bwMode="auto">
          <a:xfrm>
            <a:off x="5008563" y="3716338"/>
            <a:ext cx="172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solidFill>
                  <a:schemeClr val="accent2"/>
                </a:solidFill>
              </a:rPr>
              <a:t>Absorption curve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1A7AB-04E6-CF4E-A256-21A43F44CEDF}"/>
              </a:ext>
            </a:extLst>
          </p:cNvPr>
          <p:cNvSpPr txBox="1"/>
          <p:nvPr/>
        </p:nvSpPr>
        <p:spPr>
          <a:xfrm>
            <a:off x="364932" y="1675091"/>
            <a:ext cx="468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We see/image light reflected from surfaces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ADAEA756-1D82-C442-9080-FD833690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728" y="3358733"/>
            <a:ext cx="165986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Absorbed light spectrum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157958-1660-8445-981D-4B415BCD59CC}"/>
              </a:ext>
            </a:extLst>
          </p:cNvPr>
          <p:cNvCxnSpPr>
            <a:cxnSpLocks/>
          </p:cNvCxnSpPr>
          <p:nvPr/>
        </p:nvCxnSpPr>
        <p:spPr>
          <a:xfrm flipH="1">
            <a:off x="6347401" y="3609020"/>
            <a:ext cx="168815" cy="400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2151B-0D53-C941-B331-54C95F491EC8}"/>
              </a:ext>
            </a:extLst>
          </p:cNvPr>
          <p:cNvCxnSpPr/>
          <p:nvPr/>
        </p:nvCxnSpPr>
        <p:spPr>
          <a:xfrm flipV="1">
            <a:off x="6560604" y="4175125"/>
            <a:ext cx="1095772" cy="100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B691E2-1C9E-C747-A9BC-8497580D2E92}"/>
              </a:ext>
            </a:extLst>
          </p:cNvPr>
          <p:cNvSpPr/>
          <p:nvPr/>
        </p:nvSpPr>
        <p:spPr>
          <a:xfrm>
            <a:off x="223856" y="5181600"/>
            <a:ext cx="1492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White light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E4EF6-268A-0E4B-9B37-3A30BF41BFC7}"/>
              </a:ext>
            </a:extLst>
          </p:cNvPr>
          <p:cNvSpPr txBox="1"/>
          <p:nvPr/>
        </p:nvSpPr>
        <p:spPr>
          <a:xfrm>
            <a:off x="257031" y="5881749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>
                <a:solidFill>
                  <a:srgbClr val="3333FF"/>
                </a:solidFill>
              </a:rPr>
              <a:t>White light </a:t>
            </a:r>
            <a:r>
              <a:rPr lang="en-GB" dirty="0"/>
              <a:t>is a mixture of all wavelengths, at equal magnitudes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01480-CA51-CC41-9DBC-E2C06EE8E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2288</TotalTime>
  <Words>1761</Words>
  <Application>Microsoft Macintosh PowerPoint</Application>
  <PresentationFormat>On-screen Show (4:3)</PresentationFormat>
  <Paragraphs>397</Paragraphs>
  <Slides>45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Verdana</vt:lpstr>
      <vt:lpstr>Wingdings 2</vt:lpstr>
      <vt:lpstr>LectureBlue</vt:lpstr>
      <vt:lpstr>Digital image processing and analysis 3. Colour: physical origins, perception and characterisation</vt:lpstr>
      <vt:lpstr>Previous lecture:</vt:lpstr>
      <vt:lpstr>In this lecture we shall find out about:</vt:lpstr>
      <vt:lpstr>What is colour Physical underpinnings</vt:lpstr>
      <vt:lpstr>What is colour Physical underpinnings</vt:lpstr>
      <vt:lpstr>What is colour Physical underpinnings</vt:lpstr>
      <vt:lpstr>What is colour Physical underpinnings</vt:lpstr>
      <vt:lpstr>What is colour Physical underpinnings</vt:lpstr>
      <vt:lpstr>What is colour Physical underpinnings</vt:lpstr>
      <vt:lpstr>What is colour Sensing</vt:lpstr>
      <vt:lpstr>What is colour Sensing</vt:lpstr>
      <vt:lpstr>What is colour Sensing</vt:lpstr>
      <vt:lpstr>What is colour Sensing</vt:lpstr>
      <vt:lpstr>What is colour Sensing</vt:lpstr>
      <vt:lpstr>Colour images Acquisition</vt:lpstr>
      <vt:lpstr>Colour images Acquisition</vt:lpstr>
      <vt:lpstr>Colour images Acquisition</vt:lpstr>
      <vt:lpstr>Colour images Acquisition</vt:lpstr>
      <vt:lpstr>Colour images Acquisition</vt:lpstr>
      <vt:lpstr>Colour images Acquisition</vt:lpstr>
      <vt:lpstr>Colour images Acquisition</vt:lpstr>
      <vt:lpstr>Colour images Acquisition</vt:lpstr>
      <vt:lpstr>Colour images Acquisition</vt:lpstr>
      <vt:lpstr>Colour spaces</vt:lpstr>
      <vt:lpstr>Colour spaces</vt:lpstr>
      <vt:lpstr>Colour spaces RGB</vt:lpstr>
      <vt:lpstr>Colour spaces RGB</vt:lpstr>
      <vt:lpstr>Colour spaces RGB</vt:lpstr>
      <vt:lpstr>Colour spaces RGB</vt:lpstr>
      <vt:lpstr>Colour spaces HSV / HSL</vt:lpstr>
      <vt:lpstr>Colour spaces HSV / HSL</vt:lpstr>
      <vt:lpstr>Colour spaces CMY(K)</vt:lpstr>
      <vt:lpstr>Colour spaces CMY(K)</vt:lpstr>
      <vt:lpstr>Colour spaces CMY(K)</vt:lpstr>
      <vt:lpstr>Colour spaces CIE XYZ</vt:lpstr>
      <vt:lpstr>Colour spaces CIE XYZ</vt:lpstr>
      <vt:lpstr>PowerPoint Presentation</vt:lpstr>
      <vt:lpstr>Colour spaces</vt:lpstr>
      <vt:lpstr>PowerPoint Presentation</vt:lpstr>
      <vt:lpstr>PowerPoint Presentation</vt:lpstr>
      <vt:lpstr>PowerPoint Presentation</vt:lpstr>
      <vt:lpstr>Afterimage illusion Complementary colours</vt:lpstr>
      <vt:lpstr>In this lecture we have covered:</vt:lpstr>
      <vt:lpstr>Next lecture</vt:lpstr>
      <vt:lpstr>Further reading and experimentation</vt:lpstr>
    </vt:vector>
  </TitlesOfParts>
  <Company>The University of Birmingham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colour</dc:title>
  <dc:creator>ela</dc:creator>
  <cp:lastModifiedBy>exc</cp:lastModifiedBy>
  <cp:revision>303</cp:revision>
  <dcterms:created xsi:type="dcterms:W3CDTF">2002-03-07T21:44:54Z</dcterms:created>
  <dcterms:modified xsi:type="dcterms:W3CDTF">2019-01-28T11:57:40Z</dcterms:modified>
</cp:coreProperties>
</file>