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6"/>
  </p:notesMasterIdLst>
  <p:handoutMasterIdLst>
    <p:handoutMasterId r:id="rId47"/>
  </p:handoutMasterIdLst>
  <p:sldIdLst>
    <p:sldId id="348" r:id="rId2"/>
    <p:sldId id="350" r:id="rId3"/>
    <p:sldId id="365" r:id="rId4"/>
    <p:sldId id="366" r:id="rId5"/>
    <p:sldId id="359" r:id="rId6"/>
    <p:sldId id="379" r:id="rId7"/>
    <p:sldId id="360" r:id="rId8"/>
    <p:sldId id="367" r:id="rId9"/>
    <p:sldId id="361" r:id="rId10"/>
    <p:sldId id="362" r:id="rId11"/>
    <p:sldId id="358" r:id="rId12"/>
    <p:sldId id="330" r:id="rId13"/>
    <p:sldId id="331" r:id="rId14"/>
    <p:sldId id="275" r:id="rId15"/>
    <p:sldId id="277" r:id="rId16"/>
    <p:sldId id="347" r:id="rId17"/>
    <p:sldId id="281" r:id="rId18"/>
    <p:sldId id="283" r:id="rId19"/>
    <p:sldId id="380" r:id="rId20"/>
    <p:sldId id="282" r:id="rId21"/>
    <p:sldId id="325" r:id="rId22"/>
    <p:sldId id="326" r:id="rId23"/>
    <p:sldId id="284" r:id="rId24"/>
    <p:sldId id="334" r:id="rId25"/>
    <p:sldId id="285" r:id="rId26"/>
    <p:sldId id="346" r:id="rId27"/>
    <p:sldId id="339" r:id="rId28"/>
    <p:sldId id="307" r:id="rId29"/>
    <p:sldId id="340" r:id="rId30"/>
    <p:sldId id="308" r:id="rId31"/>
    <p:sldId id="288" r:id="rId32"/>
    <p:sldId id="327" r:id="rId33"/>
    <p:sldId id="381" r:id="rId34"/>
    <p:sldId id="382" r:id="rId35"/>
    <p:sldId id="370" r:id="rId36"/>
    <p:sldId id="376" r:id="rId37"/>
    <p:sldId id="368" r:id="rId38"/>
    <p:sldId id="369" r:id="rId39"/>
    <p:sldId id="371" r:id="rId40"/>
    <p:sldId id="383" r:id="rId41"/>
    <p:sldId id="377" r:id="rId42"/>
    <p:sldId id="363" r:id="rId43"/>
    <p:sldId id="364" r:id="rId44"/>
    <p:sldId id="373" r:id="rId45"/>
  </p:sldIdLst>
  <p:sldSz cx="9144000" cy="6858000" type="screen4x3"/>
  <p:notesSz cx="7099300" cy="10234613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66FF66"/>
    <a:srgbClr val="6699FF"/>
    <a:srgbClr val="009949"/>
    <a:srgbClr val="FFB432"/>
    <a:srgbClr val="6470CA"/>
    <a:srgbClr val="FFFFFF"/>
    <a:srgbClr val="FF0000"/>
    <a:srgbClr val="CCC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19" autoAdjust="0"/>
    <p:restoredTop sz="94671" autoAdjust="0"/>
  </p:normalViewPr>
  <p:slideViewPr>
    <p:cSldViewPr snapToGrid="0">
      <p:cViewPr>
        <p:scale>
          <a:sx n="180" d="100"/>
          <a:sy n="180" d="100"/>
        </p:scale>
        <p:origin x="-1480" y="-2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4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l" defTabSz="949325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l" defTabSz="949325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fld id="{8D51C725-FD94-48F4-900A-636E692701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883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E1066-222C-604E-A548-77AB6584C396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A6010-B237-774F-8657-765825DE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93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A6010-B237-774F-8657-765825DECEC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1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11294" y="116632"/>
            <a:ext cx="8919068" cy="6624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628800"/>
            <a:ext cx="7772400" cy="1828800"/>
          </a:xfrm>
        </p:spPr>
        <p:txBody>
          <a:bodyPr lIns="45720" rIns="45720" bIns="45720">
            <a:normAutofit/>
          </a:bodyPr>
          <a:lstStyle>
            <a:lvl1pPr algn="r">
              <a:defRPr sz="3600" b="1">
                <a:solidFill>
                  <a:srgbClr val="6470CA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</p:spPr>
        <p:txBody>
          <a:bodyPr/>
          <a:lstStyle>
            <a:lvl1pPr>
              <a:defRPr>
                <a:solidFill>
                  <a:srgbClr val="6470CA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183880" cy="45365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0AE6D8B-611E-944E-8277-37A55E998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7544" y="6492875"/>
            <a:ext cx="40814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2671F081-AE31-6446-ADEA-B3DA29B98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7544" y="6492875"/>
            <a:ext cx="40814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1294" y="116632"/>
            <a:ext cx="8919068" cy="6624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E4232E00-BCEA-AA48-AA29-AC1B23F82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7544" y="6492875"/>
            <a:ext cx="40814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29222" y="116632"/>
            <a:ext cx="8919068" cy="6624736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5" y="260648"/>
            <a:ext cx="8306809" cy="108012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80060" y="1700808"/>
            <a:ext cx="8183880" cy="4692008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6470CA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rgbClr val="4C76D4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rgbClr val="4C76D4"/>
        </a:buClr>
        <a:buSzPct val="100000"/>
        <a:buFont typeface="Verdana"/>
        <a:buChar char="◦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rgbClr val="4C76D4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rgbClr val="4C76D4"/>
        </a:buClr>
        <a:buSzPct val="112000"/>
        <a:buFont typeface="Verdana"/>
        <a:buChar char="◦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rgbClr val="4C76D4"/>
        </a:buClr>
        <a:buSzPct val="100000"/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micro.magnet.fsu.edu/primer/java/primarycolors/additiveprimaries/index.html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RY8XcwVlwg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micro.magnet.fsu.edu/primer/java/primarycolors/subtractiveprimaries/index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Digital image processing and analysis</a:t>
            </a:r>
            <a:br>
              <a:rPr lang="en-GB" dirty="0"/>
            </a:br>
            <a:r>
              <a:rPr lang="en-GB" altLang="en-US" sz="3100" dirty="0">
                <a:solidFill>
                  <a:schemeClr val="accent3"/>
                </a:solidFill>
              </a:rPr>
              <a:t>4. Colour: Digital representations</a:t>
            </a:r>
            <a:endParaRPr lang="en-GB" altLang="en-US" sz="3200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Professor Ela Claridge</a:t>
            </a:r>
          </a:p>
          <a:p>
            <a:r>
              <a:rPr lang="en-GB" dirty="0"/>
              <a:t>School of Computer Science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395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Colour space conversion</a:t>
            </a:r>
            <a:br>
              <a:rPr lang="en-GB" altLang="en-US" dirty="0"/>
            </a:br>
            <a:r>
              <a:rPr lang="en-GB" altLang="en-US" sz="2800" dirty="0">
                <a:solidFill>
                  <a:schemeClr val="accent3"/>
                </a:solidFill>
              </a:rPr>
              <a:t>Colour space conversion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000" dirty="0"/>
              <a:t>Colours can be converted from one space to another</a:t>
            </a:r>
          </a:p>
          <a:p>
            <a:endParaRPr lang="en-GB" altLang="en-US" sz="2000" dirty="0"/>
          </a:p>
          <a:p>
            <a:r>
              <a:rPr lang="en-GB" altLang="en-US" sz="2000" dirty="0"/>
              <a:t>Conversion from RGB to CMY:</a:t>
            </a:r>
          </a:p>
          <a:p>
            <a:pPr>
              <a:buFontTx/>
              <a:buNone/>
            </a:pPr>
            <a:r>
              <a:rPr lang="en-GB" altLang="en-US" sz="2000" dirty="0"/>
              <a:t>	[  C  M  Y ] = [ 255   255   255 ] - [ R   G   B ]</a:t>
            </a:r>
          </a:p>
          <a:p>
            <a:endParaRPr lang="en-GB" altLang="en-US" sz="2000" dirty="0"/>
          </a:p>
          <a:p>
            <a:endParaRPr lang="en-GB" altLang="en-US" sz="2000" dirty="0"/>
          </a:p>
          <a:p>
            <a:r>
              <a:rPr lang="en-GB" altLang="en-US" sz="2000" dirty="0"/>
              <a:t>Example: Convert green from RGB to CMY </a:t>
            </a:r>
          </a:p>
          <a:p>
            <a:pPr>
              <a:buFontTx/>
              <a:buNone/>
            </a:pPr>
            <a:r>
              <a:rPr lang="en-GB" altLang="en-US" sz="2000" dirty="0"/>
              <a:t>	[ C  M  Y ] = </a:t>
            </a:r>
          </a:p>
          <a:p>
            <a:pPr>
              <a:buFontTx/>
              <a:buNone/>
            </a:pPr>
            <a:r>
              <a:rPr lang="en-GB" altLang="en-US" sz="2000" dirty="0"/>
              <a:t>   [255   255   255 ]</a:t>
            </a:r>
            <a:r>
              <a:rPr lang="en-GB" altLang="en-US" sz="2000" baseline="-25000" dirty="0"/>
              <a:t> RGB</a:t>
            </a:r>
            <a:r>
              <a:rPr lang="en-GB" altLang="en-US" sz="2000" dirty="0"/>
              <a:t> - [ 0  255  0 ]</a:t>
            </a:r>
            <a:r>
              <a:rPr lang="en-GB" altLang="en-US" sz="2000" baseline="-25000" dirty="0"/>
              <a:t> RGB</a:t>
            </a:r>
            <a:r>
              <a:rPr lang="en-GB" altLang="en-US" sz="2000" dirty="0"/>
              <a:t>  = </a:t>
            </a:r>
          </a:p>
          <a:p>
            <a:pPr>
              <a:buFontTx/>
              <a:buNone/>
            </a:pPr>
            <a:r>
              <a:rPr lang="en-GB" altLang="en-US" sz="2000" dirty="0"/>
              <a:t>   [255  0 255 ]</a:t>
            </a:r>
            <a:r>
              <a:rPr lang="en-GB" altLang="en-US" sz="2000" baseline="-25000" dirty="0"/>
              <a:t> CMY</a:t>
            </a:r>
            <a:r>
              <a:rPr lang="en-GB" altLang="en-US" sz="2000" dirty="0"/>
              <a:t> </a:t>
            </a:r>
          </a:p>
          <a:p>
            <a:endParaRPr lang="en-GB" alt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DAA3F0-9180-6A43-8A7F-AF499B7EA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17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Colour image display</a:t>
            </a:r>
            <a:endParaRPr lang="en-GB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altLang="en-US" dirty="0"/>
          </a:p>
          <a:p>
            <a:r>
              <a:rPr lang="en-GB" altLang="en-US" dirty="0"/>
              <a:t>Digital colour images have two components:</a:t>
            </a:r>
          </a:p>
          <a:p>
            <a:endParaRPr lang="en-GB" altLang="en-US" dirty="0"/>
          </a:p>
          <a:p>
            <a:pPr lvl="1"/>
            <a:r>
              <a:rPr lang="en-GB" altLang="en-US" b="1" dirty="0"/>
              <a:t>raster data </a:t>
            </a:r>
            <a:r>
              <a:rPr lang="en-GB" altLang="en-US" dirty="0"/>
              <a:t>- an array of pixels;</a:t>
            </a:r>
          </a:p>
          <a:p>
            <a:pPr lvl="1">
              <a:lnSpc>
                <a:spcPct val="150000"/>
              </a:lnSpc>
            </a:pPr>
            <a:r>
              <a:rPr lang="en-GB" altLang="en-US" b="1" dirty="0"/>
              <a:t>colour model </a:t>
            </a:r>
            <a:r>
              <a:rPr lang="en-GB" altLang="en-US" dirty="0"/>
              <a:t>- a description of how pixels are mapped to colours.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010252-6CB5-2343-8932-CB09C98AF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13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Line 273"/>
          <p:cNvSpPr>
            <a:spLocks noChangeShapeType="1"/>
          </p:cNvSpPr>
          <p:nvPr/>
        </p:nvSpPr>
        <p:spPr bwMode="auto">
          <a:xfrm flipV="1">
            <a:off x="1654882" y="3748410"/>
            <a:ext cx="4896396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Colour image display</a:t>
            </a:r>
            <a:endParaRPr lang="en-GB" altLang="en-US" dirty="0"/>
          </a:p>
        </p:txBody>
      </p:sp>
      <p:sp>
        <p:nvSpPr>
          <p:cNvPr id="39941" name="Rectangle 151"/>
          <p:cNvSpPr>
            <a:spLocks noChangeArrowheads="1"/>
          </p:cNvSpPr>
          <p:nvPr/>
        </p:nvSpPr>
        <p:spPr bwMode="auto">
          <a:xfrm>
            <a:off x="3258803" y="3078485"/>
            <a:ext cx="1239837" cy="1255713"/>
          </a:xfrm>
          <a:prstGeom prst="rect">
            <a:avLst/>
          </a:prstGeom>
          <a:solidFill>
            <a:srgbClr val="6470CA"/>
          </a:solidFill>
          <a:ln>
            <a:noFill/>
          </a:ln>
          <a:extLst/>
        </p:spPr>
        <p:txBody>
          <a:bodyPr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0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chemeClr val="bg1"/>
                </a:solidFill>
              </a:rPr>
              <a:t>Frame buffer</a:t>
            </a:r>
          </a:p>
        </p:txBody>
      </p:sp>
      <p:sp>
        <p:nvSpPr>
          <p:cNvPr id="39942" name="Rectangle 153"/>
          <p:cNvSpPr>
            <a:spLocks noChangeArrowheads="1"/>
          </p:cNvSpPr>
          <p:nvPr/>
        </p:nvSpPr>
        <p:spPr bwMode="auto">
          <a:xfrm>
            <a:off x="1223628" y="3078485"/>
            <a:ext cx="1790700" cy="1255713"/>
          </a:xfrm>
          <a:prstGeom prst="rect">
            <a:avLst/>
          </a:prstGeom>
          <a:solidFill>
            <a:srgbClr val="6470CA"/>
          </a:solidFill>
          <a:ln>
            <a:noFill/>
          </a:ln>
          <a:extLst/>
        </p:spPr>
        <p:txBody>
          <a:bodyPr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0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chemeClr val="bg1"/>
                </a:solidFill>
              </a:rPr>
              <a:t>Computer memory</a:t>
            </a:r>
          </a:p>
        </p:txBody>
      </p:sp>
      <p:sp>
        <p:nvSpPr>
          <p:cNvPr id="39946" name="Rectangle 199"/>
          <p:cNvSpPr>
            <a:spLocks noChangeArrowheads="1"/>
          </p:cNvSpPr>
          <p:nvPr/>
        </p:nvSpPr>
        <p:spPr bwMode="auto">
          <a:xfrm>
            <a:off x="4849478" y="3078485"/>
            <a:ext cx="1422400" cy="1255713"/>
          </a:xfrm>
          <a:prstGeom prst="rect">
            <a:avLst/>
          </a:prstGeom>
          <a:solidFill>
            <a:srgbClr val="6470CA"/>
          </a:solidFill>
          <a:ln>
            <a:noFill/>
          </a:ln>
          <a:extLst/>
        </p:spPr>
        <p:txBody>
          <a:bodyPr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20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chemeClr val="bg1"/>
                </a:solidFill>
              </a:rPr>
              <a:t>Display controller</a:t>
            </a:r>
          </a:p>
        </p:txBody>
      </p:sp>
      <p:grpSp>
        <p:nvGrpSpPr>
          <p:cNvPr id="39948" name="Group 277"/>
          <p:cNvGrpSpPr>
            <a:grpSpLocks/>
          </p:cNvGrpSpPr>
          <p:nvPr/>
        </p:nvGrpSpPr>
        <p:grpSpPr bwMode="auto">
          <a:xfrm>
            <a:off x="6540165" y="3127698"/>
            <a:ext cx="1355725" cy="1341437"/>
            <a:chOff x="4778" y="1905"/>
            <a:chExt cx="854" cy="845"/>
          </a:xfrm>
        </p:grpSpPr>
        <p:sp>
          <p:nvSpPr>
            <p:cNvPr id="39956" name="Line 225"/>
            <p:cNvSpPr>
              <a:spLocks noChangeShapeType="1"/>
            </p:cNvSpPr>
            <p:nvPr/>
          </p:nvSpPr>
          <p:spPr bwMode="auto">
            <a:xfrm>
              <a:off x="4778" y="2095"/>
              <a:ext cx="0" cy="44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57" name="Line 226"/>
            <p:cNvSpPr>
              <a:spLocks noChangeShapeType="1"/>
            </p:cNvSpPr>
            <p:nvPr/>
          </p:nvSpPr>
          <p:spPr bwMode="auto">
            <a:xfrm>
              <a:off x="4778" y="2539"/>
              <a:ext cx="358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58" name="Line 227"/>
            <p:cNvSpPr>
              <a:spLocks noChangeShapeType="1"/>
            </p:cNvSpPr>
            <p:nvPr/>
          </p:nvSpPr>
          <p:spPr bwMode="auto">
            <a:xfrm>
              <a:off x="5136" y="2539"/>
              <a:ext cx="496" cy="21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59" name="Line 228"/>
            <p:cNvSpPr>
              <a:spLocks noChangeShapeType="1"/>
            </p:cNvSpPr>
            <p:nvPr/>
          </p:nvSpPr>
          <p:spPr bwMode="auto">
            <a:xfrm flipV="1">
              <a:off x="5632" y="1905"/>
              <a:ext cx="0" cy="84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60" name="Line 229"/>
            <p:cNvSpPr>
              <a:spLocks noChangeShapeType="1"/>
            </p:cNvSpPr>
            <p:nvPr/>
          </p:nvSpPr>
          <p:spPr bwMode="auto">
            <a:xfrm flipH="1">
              <a:off x="5136" y="1905"/>
              <a:ext cx="496" cy="19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61" name="Line 230"/>
            <p:cNvSpPr>
              <a:spLocks noChangeShapeType="1"/>
            </p:cNvSpPr>
            <p:nvPr/>
          </p:nvSpPr>
          <p:spPr bwMode="auto">
            <a:xfrm flipH="1">
              <a:off x="4778" y="2095"/>
              <a:ext cx="358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62" name="Line 231"/>
            <p:cNvSpPr>
              <a:spLocks noChangeShapeType="1"/>
            </p:cNvSpPr>
            <p:nvPr/>
          </p:nvSpPr>
          <p:spPr bwMode="auto">
            <a:xfrm>
              <a:off x="4778" y="2095"/>
              <a:ext cx="0" cy="44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63" name="Line 232"/>
            <p:cNvSpPr>
              <a:spLocks noChangeShapeType="1"/>
            </p:cNvSpPr>
            <p:nvPr/>
          </p:nvSpPr>
          <p:spPr bwMode="auto">
            <a:xfrm>
              <a:off x="4778" y="2539"/>
              <a:ext cx="358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64" name="Line 233"/>
            <p:cNvSpPr>
              <a:spLocks noChangeShapeType="1"/>
            </p:cNvSpPr>
            <p:nvPr/>
          </p:nvSpPr>
          <p:spPr bwMode="auto">
            <a:xfrm>
              <a:off x="5136" y="2539"/>
              <a:ext cx="496" cy="21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65" name="Line 234"/>
            <p:cNvSpPr>
              <a:spLocks noChangeShapeType="1"/>
            </p:cNvSpPr>
            <p:nvPr/>
          </p:nvSpPr>
          <p:spPr bwMode="auto">
            <a:xfrm flipV="1">
              <a:off x="5632" y="1905"/>
              <a:ext cx="0" cy="84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66" name="Line 235"/>
            <p:cNvSpPr>
              <a:spLocks noChangeShapeType="1"/>
            </p:cNvSpPr>
            <p:nvPr/>
          </p:nvSpPr>
          <p:spPr bwMode="auto">
            <a:xfrm flipH="1">
              <a:off x="5136" y="1905"/>
              <a:ext cx="496" cy="19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67" name="Line 236"/>
            <p:cNvSpPr>
              <a:spLocks noChangeShapeType="1"/>
            </p:cNvSpPr>
            <p:nvPr/>
          </p:nvSpPr>
          <p:spPr bwMode="auto">
            <a:xfrm flipH="1">
              <a:off x="4778" y="2095"/>
              <a:ext cx="358" cy="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968" name="Text Box 263"/>
            <p:cNvSpPr txBox="1">
              <a:spLocks noChangeArrowheads="1"/>
            </p:cNvSpPr>
            <p:nvPr/>
          </p:nvSpPr>
          <p:spPr bwMode="auto">
            <a:xfrm>
              <a:off x="4934" y="2178"/>
              <a:ext cx="6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2000"/>
                <a:t>Monitor</a:t>
              </a:r>
            </a:p>
          </p:txBody>
        </p:sp>
      </p:grpSp>
      <p:grpSp>
        <p:nvGrpSpPr>
          <p:cNvPr id="39951" name="Group 271"/>
          <p:cNvGrpSpPr>
            <a:grpSpLocks/>
          </p:cNvGrpSpPr>
          <p:nvPr/>
        </p:nvGrpSpPr>
        <p:grpSpPr bwMode="auto">
          <a:xfrm>
            <a:off x="2950828" y="4756473"/>
            <a:ext cx="1800225" cy="865187"/>
            <a:chOff x="2744" y="3067"/>
            <a:chExt cx="1134" cy="545"/>
          </a:xfrm>
        </p:grpSpPr>
        <p:sp>
          <p:nvSpPr>
            <p:cNvPr id="39954" name="Rectangle 269"/>
            <p:cNvSpPr>
              <a:spLocks noChangeArrowheads="1"/>
            </p:cNvSpPr>
            <p:nvPr/>
          </p:nvSpPr>
          <p:spPr bwMode="auto">
            <a:xfrm>
              <a:off x="2744" y="3067"/>
              <a:ext cx="1134" cy="545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9955" name="Text Box 270"/>
            <p:cNvSpPr txBox="1">
              <a:spLocks noChangeArrowheads="1"/>
            </p:cNvSpPr>
            <p:nvPr/>
          </p:nvSpPr>
          <p:spPr bwMode="auto">
            <a:xfrm>
              <a:off x="2785" y="3158"/>
              <a:ext cx="1092" cy="40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800" b="1"/>
                <a:t>Colour lookup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800" b="1"/>
                <a:t>table</a:t>
              </a:r>
            </a:p>
          </p:txBody>
        </p:sp>
      </p:grpSp>
      <p:sp>
        <p:nvSpPr>
          <p:cNvPr id="39952" name="Line 274"/>
          <p:cNvSpPr>
            <a:spLocks noChangeShapeType="1"/>
          </p:cNvSpPr>
          <p:nvPr/>
        </p:nvSpPr>
        <p:spPr bwMode="auto">
          <a:xfrm flipV="1">
            <a:off x="4751053" y="4324673"/>
            <a:ext cx="792162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9953" name="Line 275"/>
          <p:cNvSpPr>
            <a:spLocks noChangeShapeType="1"/>
          </p:cNvSpPr>
          <p:nvPr/>
        </p:nvSpPr>
        <p:spPr bwMode="auto">
          <a:xfrm>
            <a:off x="3814428" y="432467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148116" y="231287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Pixel values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99093" y="5805264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Colour definitions</a:t>
            </a:r>
          </a:p>
        </p:txBody>
      </p:sp>
      <p:sp>
        <p:nvSpPr>
          <p:cNvPr id="3" name="Left Brace 2"/>
          <p:cNvSpPr/>
          <p:nvPr/>
        </p:nvSpPr>
        <p:spPr>
          <a:xfrm rot="5400000" flipV="1">
            <a:off x="2724033" y="1555191"/>
            <a:ext cx="252028" cy="25060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7992380" y="357269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810" y="1484784"/>
            <a:ext cx="5799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2400" dirty="0">
                <a:solidFill>
                  <a:srgbClr val="6470CA"/>
                </a:solidFill>
              </a:rPr>
              <a:t>Computer architecture for colour displays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10863-DE87-E745-AB8D-2D5612A14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Colour image display</a:t>
            </a:r>
            <a:br>
              <a:rPr lang="en-GB" dirty="0"/>
            </a:br>
            <a:r>
              <a:rPr lang="en-GB" altLang="en-US" sz="2800" dirty="0">
                <a:solidFill>
                  <a:schemeClr val="accent3"/>
                </a:solidFill>
              </a:rPr>
              <a:t>Frame buffer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000" dirty="0"/>
              <a:t>Frame (display) buffer</a:t>
            </a:r>
          </a:p>
          <a:p>
            <a:pPr lvl="1">
              <a:lnSpc>
                <a:spcPct val="140000"/>
              </a:lnSpc>
            </a:pPr>
            <a:r>
              <a:rPr lang="en-GB" altLang="en-US" sz="1800" dirty="0"/>
              <a:t>A specially designated area of memory</a:t>
            </a:r>
          </a:p>
          <a:p>
            <a:pPr lvl="1">
              <a:lnSpc>
                <a:spcPct val="140000"/>
              </a:lnSpc>
            </a:pPr>
            <a:r>
              <a:rPr lang="en-GB" altLang="en-US" sz="1800" dirty="0"/>
              <a:t>Direct access by a display processor (but not by an application)</a:t>
            </a:r>
          </a:p>
          <a:p>
            <a:pPr lvl="1">
              <a:lnSpc>
                <a:spcPct val="140000"/>
              </a:lnSpc>
            </a:pPr>
            <a:r>
              <a:rPr lang="en-GB" altLang="en-US" sz="1800" dirty="0"/>
              <a:t>Display processor scans the display buffer and passes the contents to a DAC (Digital-to-Analogue Converter)</a:t>
            </a:r>
          </a:p>
          <a:p>
            <a:pPr lvl="1">
              <a:lnSpc>
                <a:spcPct val="140000"/>
              </a:lnSpc>
            </a:pPr>
            <a:r>
              <a:rPr lang="en-GB" altLang="en-US" sz="1800" dirty="0"/>
              <a:t>DAC converts values into voltages for individual R, G and B pixel cells</a:t>
            </a:r>
          </a:p>
          <a:p>
            <a:pPr lvl="1">
              <a:lnSpc>
                <a:spcPct val="140000"/>
              </a:lnSpc>
            </a:pPr>
            <a:endParaRPr lang="en-GB" altLang="en-US" sz="1800" dirty="0"/>
          </a:p>
          <a:p>
            <a:r>
              <a:rPr lang="en-GB" altLang="en-US" sz="2000" dirty="0"/>
              <a:t>The colour lookup table is a block of fast RAM </a:t>
            </a:r>
            <a:r>
              <a:rPr lang="en-GB" altLang="en-US" sz="1600" dirty="0"/>
              <a:t>(Random Access Memory)</a:t>
            </a:r>
          </a:p>
          <a:p>
            <a:pPr lvl="1">
              <a:lnSpc>
                <a:spcPct val="140000"/>
              </a:lnSpc>
            </a:pPr>
            <a:endParaRPr lang="en-GB" altLang="en-US" sz="1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B61445-B446-1D4E-84F1-1D93EB074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 image display</a:t>
            </a:r>
            <a:br>
              <a:rPr lang="en-GB" dirty="0"/>
            </a:br>
            <a:r>
              <a:rPr lang="en-GB" altLang="en-US" sz="2800" dirty="0">
                <a:solidFill>
                  <a:schemeClr val="accent3"/>
                </a:solidFill>
              </a:rPr>
              <a:t>Raster data and pixel structure</a:t>
            </a:r>
            <a:endParaRPr lang="en-GB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altLang="en-US" sz="2000" dirty="0"/>
          </a:p>
          <a:p>
            <a:r>
              <a:rPr lang="en-GB" altLang="en-US" sz="2000" dirty="0"/>
              <a:t>Raster data  - raster array - a rectangular array of picture elements (pixels)</a:t>
            </a:r>
          </a:p>
          <a:p>
            <a:endParaRPr lang="en-GB" altLang="en-US" sz="2000" dirty="0"/>
          </a:p>
          <a:p>
            <a:r>
              <a:rPr lang="en-GB" altLang="en-US" sz="2000" dirty="0"/>
              <a:t>Raster array forms a picture</a:t>
            </a:r>
          </a:p>
          <a:p>
            <a:endParaRPr lang="en-GB" altLang="en-US" sz="2000" dirty="0"/>
          </a:p>
          <a:p>
            <a:r>
              <a:rPr lang="en-GB" altLang="en-US" sz="2000" dirty="0"/>
              <a:t>The structure of a pixel depends on </a:t>
            </a:r>
          </a:p>
          <a:p>
            <a:pPr lvl="1"/>
            <a:r>
              <a:rPr lang="en-GB" altLang="en-US" sz="1800" dirty="0"/>
              <a:t>the colour space </a:t>
            </a:r>
          </a:p>
          <a:p>
            <a:pPr lvl="1"/>
            <a:r>
              <a:rPr lang="en-GB" altLang="en-US" sz="1800" dirty="0"/>
              <a:t>the colour model</a:t>
            </a:r>
          </a:p>
          <a:p>
            <a:endParaRPr lang="en-GB" alt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FBE95F-1838-604C-8639-0698D5F39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Colour image display</a:t>
            </a:r>
            <a:br>
              <a:rPr lang="en-GB" dirty="0"/>
            </a:br>
            <a:r>
              <a:rPr lang="en-GB" altLang="en-US" dirty="0">
                <a:solidFill>
                  <a:schemeClr val="accent3"/>
                </a:solidFill>
              </a:rPr>
              <a:t>Raster data and pixel structure</a:t>
            </a:r>
            <a:endParaRPr lang="en-GB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844824"/>
            <a:ext cx="5940660" cy="45365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GB" altLang="en-US" sz="2000" dirty="0"/>
          </a:p>
          <a:p>
            <a:pPr>
              <a:lnSpc>
                <a:spcPct val="90000"/>
              </a:lnSpc>
            </a:pPr>
            <a:r>
              <a:rPr lang="en-GB" altLang="en-US" sz="2000" dirty="0"/>
              <a:t>Binary images (purely black-and-white)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pixel represented by a single bit</a:t>
            </a:r>
          </a:p>
          <a:p>
            <a:pPr marL="347472" lvl="1" indent="0">
              <a:lnSpc>
                <a:spcPct val="90000"/>
              </a:lnSpc>
              <a:buNone/>
            </a:pPr>
            <a:endParaRPr lang="en-GB" altLang="en-US" sz="1600" dirty="0"/>
          </a:p>
          <a:p>
            <a:pPr lvl="1">
              <a:lnSpc>
                <a:spcPct val="90000"/>
              </a:lnSpc>
            </a:pPr>
            <a:endParaRPr lang="en-GB" altLang="en-US" sz="1600" dirty="0"/>
          </a:p>
          <a:p>
            <a:pPr>
              <a:lnSpc>
                <a:spcPct val="90000"/>
              </a:lnSpc>
            </a:pPr>
            <a:r>
              <a:rPr lang="en-GB" altLang="en-US" sz="2000" dirty="0"/>
              <a:t>Monochrome images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pixel represented by a single byte            (a one-dimensional vector)</a:t>
            </a:r>
          </a:p>
          <a:p>
            <a:pPr lvl="1">
              <a:lnSpc>
                <a:spcPct val="90000"/>
              </a:lnSpc>
            </a:pPr>
            <a:endParaRPr lang="en-GB" altLang="en-US" sz="1800" dirty="0"/>
          </a:p>
          <a:p>
            <a:pPr lvl="1">
              <a:lnSpc>
                <a:spcPct val="90000"/>
              </a:lnSpc>
            </a:pPr>
            <a:endParaRPr lang="en-GB" altLang="en-US" sz="1800" dirty="0"/>
          </a:p>
          <a:p>
            <a:pPr>
              <a:lnSpc>
                <a:spcPct val="90000"/>
              </a:lnSpc>
            </a:pPr>
            <a:r>
              <a:rPr lang="en-GB" altLang="en-US" sz="2000" dirty="0"/>
              <a:t>Colour images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usually represented by a 3-dimensional vector in a given colour space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examples [ R G B], [H S V] or [C M Y]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336" y="4941168"/>
            <a:ext cx="1445096" cy="144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336" y="3429000"/>
            <a:ext cx="1445096" cy="144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336" y="1916832"/>
            <a:ext cx="1445096" cy="1445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1E5369-26D7-5A43-9B0E-59304F1A3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Colour image display</a:t>
            </a:r>
            <a:br>
              <a:rPr lang="en-GB" dirty="0"/>
            </a:br>
            <a:r>
              <a:rPr lang="en-GB" sz="2800" dirty="0">
                <a:solidFill>
                  <a:schemeClr val="accent3"/>
                </a:solidFill>
              </a:rPr>
              <a:t>Direct and indexed colour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b="1" dirty="0"/>
              <a:t>Direct colour</a:t>
            </a:r>
            <a:r>
              <a:rPr lang="en-GB" sz="2000" dirty="0"/>
              <a:t>: each pixel encodes its own colour information. </a:t>
            </a:r>
          </a:p>
          <a:p>
            <a:endParaRPr lang="en-GB" sz="2000" dirty="0"/>
          </a:p>
          <a:p>
            <a:r>
              <a:rPr lang="en-GB" sz="2000" b="1" dirty="0"/>
              <a:t>Indexed colour</a:t>
            </a:r>
            <a:r>
              <a:rPr lang="en-GB" sz="2000" dirty="0"/>
              <a:t>: each pixel does not store colour information, but rather an index into a colour lookup table (LUT). The LUT can contain any colours.</a:t>
            </a:r>
          </a:p>
          <a:p>
            <a:endParaRPr lang="en-GB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A77CA2-D685-E245-A7C3-EF65E8E4A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25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Colour models</a:t>
            </a:r>
            <a:endParaRPr lang="en-GB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altLang="en-US" sz="2000" dirty="0"/>
          </a:p>
          <a:p>
            <a:pPr>
              <a:buFontTx/>
              <a:buNone/>
            </a:pPr>
            <a:r>
              <a:rPr lang="en-GB" altLang="en-US" dirty="0"/>
              <a:t>	A colour model describes how pixels are mapped into colours.</a:t>
            </a:r>
          </a:p>
          <a:p>
            <a:endParaRPr lang="en-GB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11BB7F-9DCA-BB4A-9635-A65BC36C3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Colour models</a:t>
            </a:r>
            <a:br>
              <a:rPr lang="en-GB" dirty="0"/>
            </a:br>
            <a:r>
              <a:rPr lang="en-GB" altLang="en-US" sz="2800" dirty="0">
                <a:solidFill>
                  <a:schemeClr val="accent3"/>
                </a:solidFill>
              </a:rPr>
              <a:t>Direct colour (Packed Array)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2143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sz="2000" dirty="0"/>
              <a:t>Image is an array of </a:t>
            </a:r>
            <a:r>
              <a:rPr lang="en-GB" altLang="en-US" sz="2000" b="1" dirty="0">
                <a:solidFill>
                  <a:srgbClr val="6470CA"/>
                </a:solidFill>
              </a:rPr>
              <a:t>values</a:t>
            </a:r>
            <a:r>
              <a:rPr lang="en-GB" altLang="en-US" sz="2000" dirty="0"/>
              <a:t>, each encoding a colour</a:t>
            </a:r>
          </a:p>
          <a:p>
            <a:pPr>
              <a:lnSpc>
                <a:spcPct val="90000"/>
              </a:lnSpc>
            </a:pPr>
            <a:endParaRPr lang="en-GB" altLang="en-US" sz="2000" dirty="0"/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  4-byte integer</a:t>
            </a:r>
            <a:r>
              <a:rPr lang="en-GB" altLang="en-US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/>
              <a:t>		</a:t>
            </a:r>
            <a:r>
              <a:rPr lang="en-GB" altLang="en-US" sz="2000" dirty="0" err="1"/>
              <a:t>aaaaaaaa</a:t>
            </a:r>
            <a:r>
              <a:rPr lang="en-GB" altLang="en-US" sz="2000" dirty="0"/>
              <a:t> </a:t>
            </a:r>
            <a:r>
              <a:rPr lang="en-GB" altLang="en-US" sz="2000" dirty="0" err="1"/>
              <a:t>bbbbbbbb</a:t>
            </a:r>
            <a:r>
              <a:rPr lang="en-GB" altLang="en-US" sz="2000" dirty="0"/>
              <a:t> </a:t>
            </a:r>
            <a:r>
              <a:rPr lang="en-GB" altLang="en-US" sz="2000" dirty="0" err="1"/>
              <a:t>gggggggg</a:t>
            </a:r>
            <a:r>
              <a:rPr lang="en-GB" altLang="en-US" sz="2000" dirty="0"/>
              <a:t> </a:t>
            </a:r>
            <a:r>
              <a:rPr lang="en-GB" altLang="en-US" sz="2000" dirty="0" err="1"/>
              <a:t>rrrrrrrr</a:t>
            </a:r>
            <a:endParaRPr lang="en-GB" altLang="en-US" sz="2000" dirty="0"/>
          </a:p>
          <a:p>
            <a:pPr marL="347472" lvl="1" indent="0">
              <a:lnSpc>
                <a:spcPct val="90000"/>
              </a:lnSpc>
              <a:buNone/>
            </a:pPr>
            <a:r>
              <a:rPr lang="en-GB" altLang="en-US" sz="1800" dirty="0"/>
              <a:t>	</a:t>
            </a:r>
          </a:p>
        </p:txBody>
      </p:sp>
      <p:grpSp>
        <p:nvGrpSpPr>
          <p:cNvPr id="51204" name="Group 34"/>
          <p:cNvGrpSpPr>
            <a:grpSpLocks/>
          </p:cNvGrpSpPr>
          <p:nvPr/>
        </p:nvGrpSpPr>
        <p:grpSpPr bwMode="auto">
          <a:xfrm>
            <a:off x="1752600" y="4277140"/>
            <a:ext cx="4835981" cy="1600200"/>
            <a:chOff x="1923" y="2787"/>
            <a:chExt cx="3571" cy="1324"/>
          </a:xfrm>
        </p:grpSpPr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1923" y="2787"/>
              <a:ext cx="1324" cy="1324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>
              <a:off x="2112" y="2787"/>
              <a:ext cx="1" cy="13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08" name="Line 8"/>
            <p:cNvSpPr>
              <a:spLocks noChangeShapeType="1"/>
            </p:cNvSpPr>
            <p:nvPr/>
          </p:nvSpPr>
          <p:spPr bwMode="auto">
            <a:xfrm>
              <a:off x="2301" y="2787"/>
              <a:ext cx="1" cy="13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>
              <a:off x="2490" y="2787"/>
              <a:ext cx="1" cy="13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>
              <a:off x="2679" y="2787"/>
              <a:ext cx="1" cy="13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>
              <a:off x="2868" y="2787"/>
              <a:ext cx="1" cy="13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>
              <a:off x="3057" y="2787"/>
              <a:ext cx="1" cy="13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1923" y="2976"/>
              <a:ext cx="132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>
              <a:off x="1923" y="3165"/>
              <a:ext cx="132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>
              <a:off x="1923" y="3354"/>
              <a:ext cx="132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>
              <a:off x="1923" y="3543"/>
              <a:ext cx="132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1923" y="3732"/>
              <a:ext cx="132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>
              <a:off x="1923" y="3921"/>
              <a:ext cx="132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20" name="Rectangle 24"/>
            <p:cNvSpPr>
              <a:spLocks noChangeArrowheads="1"/>
            </p:cNvSpPr>
            <p:nvPr/>
          </p:nvSpPr>
          <p:spPr bwMode="auto">
            <a:xfrm>
              <a:off x="4986" y="3051"/>
              <a:ext cx="508" cy="22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21" name="Rectangle 25"/>
            <p:cNvSpPr>
              <a:spLocks noChangeArrowheads="1"/>
            </p:cNvSpPr>
            <p:nvPr/>
          </p:nvSpPr>
          <p:spPr bwMode="auto">
            <a:xfrm>
              <a:off x="4562" y="3051"/>
              <a:ext cx="506" cy="220"/>
            </a:xfrm>
            <a:prstGeom prst="rect">
              <a:avLst/>
            </a:prstGeom>
            <a:solidFill>
              <a:srgbClr val="00CC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22" name="Rectangle 26"/>
            <p:cNvSpPr>
              <a:spLocks noChangeArrowheads="1"/>
            </p:cNvSpPr>
            <p:nvPr/>
          </p:nvSpPr>
          <p:spPr bwMode="auto">
            <a:xfrm>
              <a:off x="4052" y="3051"/>
              <a:ext cx="506" cy="220"/>
            </a:xfrm>
            <a:prstGeom prst="rect">
              <a:avLst/>
            </a:prstGeom>
            <a:solidFill>
              <a:srgbClr val="0066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23" name="Rectangle 27"/>
            <p:cNvSpPr>
              <a:spLocks noChangeArrowheads="1"/>
            </p:cNvSpPr>
            <p:nvPr/>
          </p:nvSpPr>
          <p:spPr bwMode="auto">
            <a:xfrm>
              <a:off x="3712" y="3051"/>
              <a:ext cx="347" cy="22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24" name="Line 28"/>
            <p:cNvSpPr>
              <a:spLocks noChangeShapeType="1"/>
            </p:cNvSpPr>
            <p:nvPr/>
          </p:nvSpPr>
          <p:spPr bwMode="auto">
            <a:xfrm>
              <a:off x="3152" y="2881"/>
              <a:ext cx="535" cy="1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25" name="Line 29"/>
            <p:cNvSpPr>
              <a:spLocks noChangeShapeType="1"/>
            </p:cNvSpPr>
            <p:nvPr/>
          </p:nvSpPr>
          <p:spPr bwMode="auto">
            <a:xfrm>
              <a:off x="3152" y="2881"/>
              <a:ext cx="535" cy="3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A626171-C01C-9B49-849F-37CB7C869E2D}"/>
              </a:ext>
            </a:extLst>
          </p:cNvPr>
          <p:cNvSpPr/>
          <p:nvPr/>
        </p:nvSpPr>
        <p:spPr>
          <a:xfrm>
            <a:off x="4274394" y="4124854"/>
            <a:ext cx="25299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altLang="en-US" sz="2000" dirty="0">
                <a:latin typeface="+mn-lt"/>
              </a:rPr>
              <a:t>Example:</a:t>
            </a:r>
          </a:p>
          <a:p>
            <a:pPr algn="l"/>
            <a:endParaRPr lang="en-GB" altLang="en-US" sz="2000" dirty="0">
              <a:latin typeface="+mn-lt"/>
            </a:endParaRPr>
          </a:p>
          <a:p>
            <a:pPr algn="l"/>
            <a:endParaRPr lang="en-GB" altLang="en-US" sz="2000" dirty="0">
              <a:latin typeface="+mn-lt"/>
            </a:endParaRPr>
          </a:p>
          <a:p>
            <a:pPr algn="l"/>
            <a:r>
              <a:rPr lang="en-GB" altLang="en-US" sz="2000" dirty="0">
                <a:latin typeface="+mn-lt"/>
              </a:rPr>
              <a:t>0    0    255  127</a:t>
            </a:r>
          </a:p>
          <a:p>
            <a:pPr algn="l"/>
            <a:endParaRPr lang="en-GB" altLang="en-US" sz="2000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8CBDCB-9E4C-4B4B-949F-AA3165A1CD51}"/>
              </a:ext>
            </a:extLst>
          </p:cNvPr>
          <p:cNvSpPr/>
          <p:nvPr/>
        </p:nvSpPr>
        <p:spPr>
          <a:xfrm>
            <a:off x="4274394" y="5647704"/>
            <a:ext cx="2314187" cy="3016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ED6C57-2BA8-AB4F-AFC5-97F44B956F33}"/>
              </a:ext>
            </a:extLst>
          </p:cNvPr>
          <p:cNvSpPr/>
          <p:nvPr/>
        </p:nvSpPr>
        <p:spPr>
          <a:xfrm>
            <a:off x="317590" y="3568262"/>
            <a:ext cx="13292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Alpha-channel</a:t>
            </a:r>
            <a:endParaRPr lang="en-GB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A726F8-9CFE-5749-830C-93641182ABAC}"/>
              </a:ext>
            </a:extLst>
          </p:cNvPr>
          <p:cNvCxnSpPr>
            <a:stCxn id="2" idx="0"/>
          </p:cNvCxnSpPr>
          <p:nvPr/>
        </p:nvCxnSpPr>
        <p:spPr>
          <a:xfrm flipV="1">
            <a:off x="982195" y="3289738"/>
            <a:ext cx="1203957" cy="27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455066-3F6B-5344-A3D4-F4BA27CBC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Colour models</a:t>
            </a:r>
            <a:br>
              <a:rPr lang="en-GB" dirty="0"/>
            </a:br>
            <a:r>
              <a:rPr lang="en-GB" altLang="en-US" sz="2800" dirty="0">
                <a:solidFill>
                  <a:schemeClr val="accent3"/>
                </a:solidFill>
              </a:rPr>
              <a:t>Direct colour (Packed Array)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20663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sz="2000" dirty="0"/>
              <a:t>Image is an array of </a:t>
            </a:r>
            <a:r>
              <a:rPr lang="en-GB" altLang="en-US" sz="2000" b="1" dirty="0">
                <a:solidFill>
                  <a:srgbClr val="6470CA"/>
                </a:solidFill>
              </a:rPr>
              <a:t>values</a:t>
            </a:r>
            <a:r>
              <a:rPr lang="en-GB" altLang="en-US" sz="2000" dirty="0"/>
              <a:t>, each encoding a colour</a:t>
            </a:r>
          </a:p>
          <a:p>
            <a:pPr>
              <a:lnSpc>
                <a:spcPct val="90000"/>
              </a:lnSpc>
            </a:pPr>
            <a:endParaRPr lang="en-GB" altLang="en-US" sz="2000" dirty="0"/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  	1-byte integer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/>
              <a:t>		</a:t>
            </a:r>
            <a:r>
              <a:rPr lang="en-GB" altLang="en-US" sz="2000" dirty="0" err="1"/>
              <a:t>bbgggrrr</a:t>
            </a:r>
            <a:endParaRPr lang="en-GB" altLang="en-US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1A185E-28A8-5B48-BB8F-E932DDEB88F6}"/>
              </a:ext>
            </a:extLst>
          </p:cNvPr>
          <p:cNvGrpSpPr/>
          <p:nvPr/>
        </p:nvGrpSpPr>
        <p:grpSpPr>
          <a:xfrm>
            <a:off x="1752600" y="4277140"/>
            <a:ext cx="1793009" cy="1600200"/>
            <a:chOff x="1752600" y="4277140"/>
            <a:chExt cx="1793009" cy="1600200"/>
          </a:xfrm>
        </p:grpSpPr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1752600" y="4277140"/>
              <a:ext cx="1793009" cy="160020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>
              <a:off x="2008551" y="4277140"/>
              <a:ext cx="1354" cy="159899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08" name="Line 8"/>
            <p:cNvSpPr>
              <a:spLocks noChangeShapeType="1"/>
            </p:cNvSpPr>
            <p:nvPr/>
          </p:nvSpPr>
          <p:spPr bwMode="auto">
            <a:xfrm>
              <a:off x="2264501" y="4277140"/>
              <a:ext cx="1354" cy="159899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09" name="Line 9"/>
            <p:cNvSpPr>
              <a:spLocks noChangeShapeType="1"/>
            </p:cNvSpPr>
            <p:nvPr/>
          </p:nvSpPr>
          <p:spPr bwMode="auto">
            <a:xfrm>
              <a:off x="2520452" y="4277140"/>
              <a:ext cx="1354" cy="159899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10" name="Line 10"/>
            <p:cNvSpPr>
              <a:spLocks noChangeShapeType="1"/>
            </p:cNvSpPr>
            <p:nvPr/>
          </p:nvSpPr>
          <p:spPr bwMode="auto">
            <a:xfrm>
              <a:off x="2776403" y="4277140"/>
              <a:ext cx="1354" cy="159899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>
              <a:off x="3032354" y="4277140"/>
              <a:ext cx="1354" cy="159899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>
              <a:off x="3288304" y="4277140"/>
              <a:ext cx="1354" cy="159899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>
              <a:off x="1752600" y="4505567"/>
              <a:ext cx="1791655" cy="120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>
              <a:off x="1752600" y="4733995"/>
              <a:ext cx="1791655" cy="120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>
              <a:off x="1752600" y="4962422"/>
              <a:ext cx="1791655" cy="120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>
              <a:off x="1752600" y="5190849"/>
              <a:ext cx="1791655" cy="120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1752600" y="5419277"/>
              <a:ext cx="1791655" cy="120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>
              <a:off x="1752600" y="5647704"/>
              <a:ext cx="1791655" cy="120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DCD812C-0D3D-0046-8B14-2598C081884B}"/>
              </a:ext>
            </a:extLst>
          </p:cNvPr>
          <p:cNvGrpSpPr/>
          <p:nvPr/>
        </p:nvGrpSpPr>
        <p:grpSpPr>
          <a:xfrm>
            <a:off x="4139940" y="4581707"/>
            <a:ext cx="670304" cy="281608"/>
            <a:chOff x="4635768" y="4596212"/>
            <a:chExt cx="1339342" cy="267104"/>
          </a:xfrm>
        </p:grpSpPr>
        <p:sp>
          <p:nvSpPr>
            <p:cNvPr id="51220" name="Rectangle 24"/>
            <p:cNvSpPr>
              <a:spLocks noChangeArrowheads="1"/>
            </p:cNvSpPr>
            <p:nvPr/>
          </p:nvSpPr>
          <p:spPr bwMode="auto">
            <a:xfrm>
              <a:off x="5503836" y="4596213"/>
              <a:ext cx="471274" cy="267103"/>
            </a:xfrm>
            <a:prstGeom prst="rect">
              <a:avLst/>
            </a:prstGeom>
            <a:solidFill>
              <a:srgbClr val="FF0000"/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21" name="Rectangle 25"/>
            <p:cNvSpPr>
              <a:spLocks noChangeArrowheads="1"/>
            </p:cNvSpPr>
            <p:nvPr/>
          </p:nvSpPr>
          <p:spPr bwMode="auto">
            <a:xfrm>
              <a:off x="5033916" y="4596213"/>
              <a:ext cx="469920" cy="267103"/>
            </a:xfrm>
            <a:prstGeom prst="rect">
              <a:avLst/>
            </a:prstGeom>
            <a:solidFill>
              <a:srgbClr val="00CC00"/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22" name="Rectangle 26"/>
            <p:cNvSpPr>
              <a:spLocks noChangeArrowheads="1"/>
            </p:cNvSpPr>
            <p:nvPr/>
          </p:nvSpPr>
          <p:spPr bwMode="auto">
            <a:xfrm>
              <a:off x="4635770" y="4596213"/>
              <a:ext cx="469920" cy="267103"/>
            </a:xfrm>
            <a:prstGeom prst="rect">
              <a:avLst/>
            </a:prstGeom>
            <a:solidFill>
              <a:srgbClr val="0066FF"/>
            </a:solidFill>
            <a:ln w="6350">
              <a:noFill/>
              <a:miter lim="800000"/>
              <a:headEnd/>
              <a:tailEnd/>
            </a:ln>
          </p:spPr>
          <p:txBody>
            <a:bodyPr/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223" name="Rectangle 27"/>
            <p:cNvSpPr>
              <a:spLocks noChangeArrowheads="1"/>
            </p:cNvSpPr>
            <p:nvPr/>
          </p:nvSpPr>
          <p:spPr bwMode="auto">
            <a:xfrm>
              <a:off x="4635768" y="4596212"/>
              <a:ext cx="1339340" cy="26710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51224" name="Line 28"/>
          <p:cNvSpPr>
            <a:spLocks noChangeShapeType="1"/>
          </p:cNvSpPr>
          <p:nvPr/>
        </p:nvSpPr>
        <p:spPr bwMode="auto">
          <a:xfrm>
            <a:off x="3416957" y="4390749"/>
            <a:ext cx="724517" cy="19096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25" name="Line 29"/>
          <p:cNvSpPr>
            <a:spLocks noChangeShapeType="1"/>
          </p:cNvSpPr>
          <p:nvPr/>
        </p:nvSpPr>
        <p:spPr bwMode="auto">
          <a:xfrm>
            <a:off x="3416957" y="4390749"/>
            <a:ext cx="724517" cy="45685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31D978-F1FB-754B-9AD1-175D0F518A0D}"/>
              </a:ext>
            </a:extLst>
          </p:cNvPr>
          <p:cNvSpPr/>
          <p:nvPr/>
        </p:nvSpPr>
        <p:spPr>
          <a:xfrm>
            <a:off x="5563058" y="3886747"/>
            <a:ext cx="2825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altLang="en-US" sz="2400" dirty="0"/>
              <a:t>Example:</a:t>
            </a:r>
          </a:p>
          <a:p>
            <a:pPr algn="l"/>
            <a:r>
              <a:rPr lang="en-GB" altLang="en-US" sz="2400" dirty="0"/>
              <a:t>b   b  g  g  g   r  r   r </a:t>
            </a:r>
          </a:p>
          <a:p>
            <a:pPr algn="l"/>
            <a:r>
              <a:rPr lang="en-GB" sz="2400" dirty="0"/>
              <a:t>1   1  1  1  1  0  0  0</a:t>
            </a:r>
            <a:endParaRPr lang="en-US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616420-F6BA-034D-BDD9-077825C97D21}"/>
              </a:ext>
            </a:extLst>
          </p:cNvPr>
          <p:cNvGrpSpPr/>
          <p:nvPr/>
        </p:nvGrpSpPr>
        <p:grpSpPr>
          <a:xfrm>
            <a:off x="5639948" y="4390748"/>
            <a:ext cx="2765664" cy="581380"/>
            <a:chOff x="5639948" y="4390748"/>
            <a:chExt cx="2765664" cy="5813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292A53-53DB-E84D-9AC3-08DCC15F53AA}"/>
                </a:ext>
              </a:extLst>
            </p:cNvPr>
            <p:cNvSpPr/>
            <p:nvPr/>
          </p:nvSpPr>
          <p:spPr>
            <a:xfrm>
              <a:off x="7452400" y="4400455"/>
              <a:ext cx="953212" cy="571673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1FAF6A0-3716-0F47-BC65-F72FBA010A5A}"/>
                </a:ext>
              </a:extLst>
            </p:cNvPr>
            <p:cNvSpPr/>
            <p:nvPr/>
          </p:nvSpPr>
          <p:spPr>
            <a:xfrm>
              <a:off x="6372250" y="4399653"/>
              <a:ext cx="953212" cy="571673"/>
            </a:xfrm>
            <a:prstGeom prst="rect">
              <a:avLst/>
            </a:prstGeom>
            <a:solidFill>
              <a:srgbClr val="66FF6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969A8E-2955-D94E-B434-20909224EA4A}"/>
                </a:ext>
              </a:extLst>
            </p:cNvPr>
            <p:cNvSpPr/>
            <p:nvPr/>
          </p:nvSpPr>
          <p:spPr>
            <a:xfrm>
              <a:off x="5639948" y="4390748"/>
              <a:ext cx="586146" cy="571673"/>
            </a:xfrm>
            <a:prstGeom prst="rect">
              <a:avLst/>
            </a:prstGeom>
            <a:solidFill>
              <a:srgbClr val="3333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E92B55-EF88-8449-8A6F-E52C11485028}"/>
              </a:ext>
            </a:extLst>
          </p:cNvPr>
          <p:cNvSpPr/>
          <p:nvPr/>
        </p:nvSpPr>
        <p:spPr>
          <a:xfrm>
            <a:off x="5591436" y="5144484"/>
            <a:ext cx="2752464" cy="571673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Cyan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9CB97-77B7-5A43-B846-F273E77D0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27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Previous lecture: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Colours and their origins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Physical underpinnings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Human visual perception</a:t>
            </a:r>
          </a:p>
          <a:p>
            <a:pPr lvl="1">
              <a:lnSpc>
                <a:spcPct val="150000"/>
              </a:lnSpc>
            </a:pPr>
            <a:endParaRPr lang="en-GB" altLang="en-US" dirty="0"/>
          </a:p>
          <a:p>
            <a:pPr>
              <a:lnSpc>
                <a:spcPct val="150000"/>
              </a:lnSpc>
            </a:pPr>
            <a:r>
              <a:rPr lang="en-GB" dirty="0"/>
              <a:t>Colour images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Image acquisition</a:t>
            </a:r>
          </a:p>
          <a:p>
            <a:pPr lvl="1">
              <a:lnSpc>
                <a:spcPct val="150000"/>
              </a:lnSpc>
            </a:pPr>
            <a:r>
              <a:rPr lang="en-GB" altLang="en-US" dirty="0"/>
              <a:t>Colour spaces</a:t>
            </a:r>
          </a:p>
          <a:p>
            <a:pPr lvl="1">
              <a:lnSpc>
                <a:spcPct val="150000"/>
              </a:lnSpc>
            </a:pPr>
            <a:endParaRPr lang="en-GB" dirty="0"/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38D22-DAB6-7F43-96BF-ECA60C244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009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Colour models</a:t>
            </a:r>
            <a:br>
              <a:rPr lang="en-GB" sz="3600" dirty="0"/>
            </a:br>
            <a:r>
              <a:rPr lang="en-GB" altLang="en-US" sz="3100" dirty="0">
                <a:solidFill>
                  <a:schemeClr val="accent3"/>
                </a:solidFill>
              </a:rPr>
              <a:t>Direct colour (True Colour)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60563"/>
            <a:ext cx="7772400" cy="1828800"/>
          </a:xfrm>
        </p:spPr>
        <p:txBody>
          <a:bodyPr>
            <a:normAutofit/>
          </a:bodyPr>
          <a:lstStyle/>
          <a:p>
            <a:r>
              <a:rPr lang="en-GB" altLang="en-US" sz="2000" dirty="0"/>
              <a:t>Image is an array of </a:t>
            </a:r>
            <a:r>
              <a:rPr lang="en-GB" altLang="en-US" sz="2000" b="1" dirty="0">
                <a:solidFill>
                  <a:srgbClr val="6470CA"/>
                </a:solidFill>
              </a:rPr>
              <a:t>vectors</a:t>
            </a:r>
          </a:p>
          <a:p>
            <a:pPr lvl="1"/>
            <a:r>
              <a:rPr lang="en-GB" altLang="en-US" sz="1800" dirty="0"/>
              <a:t> three integer values at each pixel location</a:t>
            </a:r>
          </a:p>
          <a:p>
            <a:pPr lvl="1"/>
            <a:endParaRPr lang="en-GB" altLang="en-US" sz="1800" dirty="0"/>
          </a:p>
          <a:p>
            <a:r>
              <a:rPr lang="en-GB" altLang="en-US" sz="2000" dirty="0"/>
              <a:t>Each vector directly encodes values of the three primaries</a:t>
            </a:r>
          </a:p>
        </p:txBody>
      </p:sp>
      <p:grpSp>
        <p:nvGrpSpPr>
          <p:cNvPr id="48132" name="Group 34"/>
          <p:cNvGrpSpPr>
            <a:grpSpLocks/>
          </p:cNvGrpSpPr>
          <p:nvPr/>
        </p:nvGrpSpPr>
        <p:grpSpPr bwMode="auto">
          <a:xfrm>
            <a:off x="1258888" y="4429125"/>
            <a:ext cx="1824037" cy="1793875"/>
            <a:chOff x="1104" y="2790"/>
            <a:chExt cx="1149" cy="1130"/>
          </a:xfrm>
        </p:grpSpPr>
        <p:sp>
          <p:nvSpPr>
            <p:cNvPr id="48140" name="Rectangle 5"/>
            <p:cNvSpPr>
              <a:spLocks noChangeArrowheads="1"/>
            </p:cNvSpPr>
            <p:nvPr/>
          </p:nvSpPr>
          <p:spPr bwMode="auto">
            <a:xfrm>
              <a:off x="1104" y="2790"/>
              <a:ext cx="1149" cy="113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8141" name="Line 6"/>
            <p:cNvSpPr>
              <a:spLocks noChangeShapeType="1"/>
            </p:cNvSpPr>
            <p:nvPr/>
          </p:nvSpPr>
          <p:spPr bwMode="auto">
            <a:xfrm>
              <a:off x="1333" y="2790"/>
              <a:ext cx="1" cy="113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42" name="Line 7"/>
            <p:cNvSpPr>
              <a:spLocks noChangeShapeType="1"/>
            </p:cNvSpPr>
            <p:nvPr/>
          </p:nvSpPr>
          <p:spPr bwMode="auto">
            <a:xfrm>
              <a:off x="1561" y="2790"/>
              <a:ext cx="1" cy="113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43" name="Line 8"/>
            <p:cNvSpPr>
              <a:spLocks noChangeShapeType="1"/>
            </p:cNvSpPr>
            <p:nvPr/>
          </p:nvSpPr>
          <p:spPr bwMode="auto">
            <a:xfrm>
              <a:off x="1790" y="2790"/>
              <a:ext cx="1" cy="113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44" name="Line 9"/>
            <p:cNvSpPr>
              <a:spLocks noChangeShapeType="1"/>
            </p:cNvSpPr>
            <p:nvPr/>
          </p:nvSpPr>
          <p:spPr bwMode="auto">
            <a:xfrm>
              <a:off x="2018" y="2790"/>
              <a:ext cx="1" cy="113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45" name="Line 12"/>
            <p:cNvSpPr>
              <a:spLocks noChangeShapeType="1"/>
            </p:cNvSpPr>
            <p:nvPr/>
          </p:nvSpPr>
          <p:spPr bwMode="auto">
            <a:xfrm>
              <a:off x="1104" y="3019"/>
              <a:ext cx="114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46" name="Line 13"/>
            <p:cNvSpPr>
              <a:spLocks noChangeShapeType="1"/>
            </p:cNvSpPr>
            <p:nvPr/>
          </p:nvSpPr>
          <p:spPr bwMode="auto">
            <a:xfrm>
              <a:off x="1104" y="3247"/>
              <a:ext cx="114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47" name="Line 14"/>
            <p:cNvSpPr>
              <a:spLocks noChangeShapeType="1"/>
            </p:cNvSpPr>
            <p:nvPr/>
          </p:nvSpPr>
          <p:spPr bwMode="auto">
            <a:xfrm>
              <a:off x="1104" y="3476"/>
              <a:ext cx="114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148" name="Line 15"/>
            <p:cNvSpPr>
              <a:spLocks noChangeShapeType="1"/>
            </p:cNvSpPr>
            <p:nvPr/>
          </p:nvSpPr>
          <p:spPr bwMode="auto">
            <a:xfrm>
              <a:off x="1104" y="3704"/>
              <a:ext cx="114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8133" name="Rectangle 19"/>
          <p:cNvSpPr>
            <a:spLocks noChangeArrowheads="1"/>
          </p:cNvSpPr>
          <p:nvPr/>
        </p:nvSpPr>
        <p:spPr bwMode="auto">
          <a:xfrm>
            <a:off x="3963988" y="5461000"/>
            <a:ext cx="665162" cy="423863"/>
          </a:xfrm>
          <a:prstGeom prst="rect">
            <a:avLst/>
          </a:prstGeom>
          <a:solidFill>
            <a:srgbClr val="FF0000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8134" name="Rectangle 20"/>
          <p:cNvSpPr>
            <a:spLocks noChangeArrowheads="1"/>
          </p:cNvSpPr>
          <p:nvPr/>
        </p:nvSpPr>
        <p:spPr bwMode="auto">
          <a:xfrm>
            <a:off x="4265613" y="5641975"/>
            <a:ext cx="666750" cy="423863"/>
          </a:xfrm>
          <a:prstGeom prst="rect">
            <a:avLst/>
          </a:prstGeom>
          <a:solidFill>
            <a:srgbClr val="00CC00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8135" name="Rectangle 21"/>
          <p:cNvSpPr>
            <a:spLocks noChangeArrowheads="1"/>
          </p:cNvSpPr>
          <p:nvPr/>
        </p:nvSpPr>
        <p:spPr bwMode="auto">
          <a:xfrm>
            <a:off x="4567238" y="5822950"/>
            <a:ext cx="666750" cy="425450"/>
          </a:xfrm>
          <a:prstGeom prst="rect">
            <a:avLst/>
          </a:prstGeom>
          <a:solidFill>
            <a:srgbClr val="0066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8136" name="Line 29"/>
          <p:cNvSpPr>
            <a:spLocks noChangeShapeType="1"/>
          </p:cNvSpPr>
          <p:nvPr/>
        </p:nvSpPr>
        <p:spPr bwMode="auto">
          <a:xfrm>
            <a:off x="2995613" y="4554538"/>
            <a:ext cx="968375" cy="9667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37" name="Line 30"/>
          <p:cNvSpPr>
            <a:spLocks noChangeShapeType="1"/>
          </p:cNvSpPr>
          <p:nvPr/>
        </p:nvSpPr>
        <p:spPr bwMode="auto">
          <a:xfrm>
            <a:off x="2935288" y="4492625"/>
            <a:ext cx="1028700" cy="13906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38" name="Text Box 35"/>
          <p:cNvSpPr txBox="1">
            <a:spLocks noChangeArrowheads="1"/>
          </p:cNvSpPr>
          <p:nvPr/>
        </p:nvSpPr>
        <p:spPr bwMode="auto">
          <a:xfrm>
            <a:off x="5435600" y="4400550"/>
            <a:ext cx="284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/>
              <a:t>PixelValue(x,y) = [ R G B ]</a:t>
            </a:r>
          </a:p>
        </p:txBody>
      </p:sp>
      <p:sp>
        <p:nvSpPr>
          <p:cNvPr id="48139" name="Text Box 35"/>
          <p:cNvSpPr txBox="1">
            <a:spLocks noChangeArrowheads="1"/>
          </p:cNvSpPr>
          <p:nvPr/>
        </p:nvSpPr>
        <p:spPr bwMode="auto">
          <a:xfrm>
            <a:off x="5461000" y="4976813"/>
            <a:ext cx="23134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dirty="0"/>
              <a:t>e.g. red: [ 255  0  0  ]</a:t>
            </a:r>
          </a:p>
        </p:txBody>
      </p:sp>
      <p:sp>
        <p:nvSpPr>
          <p:cNvPr id="2" name="Rectangle 1"/>
          <p:cNvSpPr/>
          <p:nvPr/>
        </p:nvSpPr>
        <p:spPr>
          <a:xfrm>
            <a:off x="6163740" y="5615952"/>
            <a:ext cx="1877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6470CA"/>
                </a:solidFill>
              </a:rPr>
              <a:t>3-valued vector</a:t>
            </a:r>
            <a:endParaRPr lang="en-GB" dirty="0"/>
          </a:p>
        </p:txBody>
      </p:sp>
      <p:sp>
        <p:nvSpPr>
          <p:cNvPr id="22" name="Left Brace 21"/>
          <p:cNvSpPr/>
          <p:nvPr/>
        </p:nvSpPr>
        <p:spPr>
          <a:xfrm rot="16200000">
            <a:off x="6906094" y="4911331"/>
            <a:ext cx="300364" cy="12241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41CB7-EF8C-8E4B-B027-C3904B2BB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44"/>
          <p:cNvGrpSpPr>
            <a:grpSpLocks/>
          </p:cNvGrpSpPr>
          <p:nvPr/>
        </p:nvGrpSpPr>
        <p:grpSpPr bwMode="auto">
          <a:xfrm>
            <a:off x="3790193" y="4697413"/>
            <a:ext cx="1847850" cy="1800225"/>
            <a:chOff x="2290" y="2659"/>
            <a:chExt cx="1164" cy="1134"/>
          </a:xfrm>
        </p:grpSpPr>
        <p:sp>
          <p:nvSpPr>
            <p:cNvPr id="49194" name="Rectangle 16"/>
            <p:cNvSpPr>
              <a:spLocks noChangeArrowheads="1"/>
            </p:cNvSpPr>
            <p:nvPr/>
          </p:nvSpPr>
          <p:spPr bwMode="auto">
            <a:xfrm>
              <a:off x="2290" y="2659"/>
              <a:ext cx="1164" cy="1134"/>
            </a:xfrm>
            <a:prstGeom prst="rect">
              <a:avLst/>
            </a:prstGeom>
            <a:solidFill>
              <a:srgbClr val="0066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49195" name="Group 30"/>
            <p:cNvGrpSpPr>
              <a:grpSpLocks/>
            </p:cNvGrpSpPr>
            <p:nvPr/>
          </p:nvGrpSpPr>
          <p:grpSpPr bwMode="auto">
            <a:xfrm>
              <a:off x="2305" y="2659"/>
              <a:ext cx="1149" cy="1130"/>
              <a:chOff x="1104" y="2790"/>
              <a:chExt cx="1149" cy="1130"/>
            </a:xfrm>
          </p:grpSpPr>
          <p:sp>
            <p:nvSpPr>
              <p:cNvPr id="49196" name="Rectangle 31"/>
              <p:cNvSpPr>
                <a:spLocks noChangeArrowheads="1"/>
              </p:cNvSpPr>
              <p:nvPr/>
            </p:nvSpPr>
            <p:spPr bwMode="auto">
              <a:xfrm>
                <a:off x="1104" y="2790"/>
                <a:ext cx="1149" cy="1130"/>
              </a:xfrm>
              <a:prstGeom prst="rect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>
                  <a:spcBef>
                    <a:spcPts val="6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>
                  <a:spcBef>
                    <a:spcPct val="20000"/>
                  </a:spcBef>
                  <a:buChar char=" 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9197" name="Line 32"/>
              <p:cNvSpPr>
                <a:spLocks noChangeShapeType="1"/>
              </p:cNvSpPr>
              <p:nvPr/>
            </p:nvSpPr>
            <p:spPr bwMode="auto">
              <a:xfrm>
                <a:off x="1333" y="2790"/>
                <a:ext cx="1" cy="113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198" name="Line 33"/>
              <p:cNvSpPr>
                <a:spLocks noChangeShapeType="1"/>
              </p:cNvSpPr>
              <p:nvPr/>
            </p:nvSpPr>
            <p:spPr bwMode="auto">
              <a:xfrm>
                <a:off x="1561" y="2790"/>
                <a:ext cx="1" cy="113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199" name="Line 34"/>
              <p:cNvSpPr>
                <a:spLocks noChangeShapeType="1"/>
              </p:cNvSpPr>
              <p:nvPr/>
            </p:nvSpPr>
            <p:spPr bwMode="auto">
              <a:xfrm>
                <a:off x="1790" y="2790"/>
                <a:ext cx="1" cy="113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200" name="Line 35"/>
              <p:cNvSpPr>
                <a:spLocks noChangeShapeType="1"/>
              </p:cNvSpPr>
              <p:nvPr/>
            </p:nvSpPr>
            <p:spPr bwMode="auto">
              <a:xfrm>
                <a:off x="2018" y="2790"/>
                <a:ext cx="1" cy="113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201" name="Line 36"/>
              <p:cNvSpPr>
                <a:spLocks noChangeShapeType="1"/>
              </p:cNvSpPr>
              <p:nvPr/>
            </p:nvSpPr>
            <p:spPr bwMode="auto">
              <a:xfrm>
                <a:off x="1104" y="3019"/>
                <a:ext cx="114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202" name="Line 37"/>
              <p:cNvSpPr>
                <a:spLocks noChangeShapeType="1"/>
              </p:cNvSpPr>
              <p:nvPr/>
            </p:nvSpPr>
            <p:spPr bwMode="auto">
              <a:xfrm>
                <a:off x="1104" y="3247"/>
                <a:ext cx="114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203" name="Line 38"/>
              <p:cNvSpPr>
                <a:spLocks noChangeShapeType="1"/>
              </p:cNvSpPr>
              <p:nvPr/>
            </p:nvSpPr>
            <p:spPr bwMode="auto">
              <a:xfrm>
                <a:off x="1104" y="3476"/>
                <a:ext cx="114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204" name="Line 39"/>
              <p:cNvSpPr>
                <a:spLocks noChangeShapeType="1"/>
              </p:cNvSpPr>
              <p:nvPr/>
            </p:nvSpPr>
            <p:spPr bwMode="auto">
              <a:xfrm>
                <a:off x="1104" y="3704"/>
                <a:ext cx="114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Colour models</a:t>
            </a:r>
            <a:br>
              <a:rPr lang="en-GB" sz="4000" dirty="0"/>
            </a:br>
            <a:r>
              <a:rPr lang="en-GB" altLang="en-US" dirty="0">
                <a:solidFill>
                  <a:schemeClr val="accent3"/>
                </a:solidFill>
              </a:rPr>
              <a:t>Direct colour (True Colour)</a:t>
            </a:r>
            <a:endParaRPr lang="en-GB" altLang="en-US" dirty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73238"/>
            <a:ext cx="8134350" cy="1828800"/>
          </a:xfrm>
        </p:spPr>
        <p:txBody>
          <a:bodyPr>
            <a:normAutofit/>
          </a:bodyPr>
          <a:lstStyle/>
          <a:p>
            <a:r>
              <a:rPr lang="en-GB" altLang="en-US" sz="2000" dirty="0"/>
              <a:t>Image is represented by three </a:t>
            </a:r>
            <a:r>
              <a:rPr lang="en-GB" altLang="en-US" sz="2000" b="1" dirty="0">
                <a:solidFill>
                  <a:srgbClr val="6470CA"/>
                </a:solidFill>
              </a:rPr>
              <a:t>channels</a:t>
            </a:r>
          </a:p>
          <a:p>
            <a:pPr lvl="1"/>
            <a:r>
              <a:rPr lang="en-GB" altLang="en-US" sz="1800" dirty="0"/>
              <a:t> three pixel arrays, one for each primary colour</a:t>
            </a:r>
            <a:endParaRPr lang="en-GB" altLang="en-US" dirty="0"/>
          </a:p>
          <a:p>
            <a:pPr lvl="1">
              <a:buFontTx/>
              <a:buNone/>
            </a:pPr>
            <a:endParaRPr lang="en-GB" altLang="en-US" sz="1200" dirty="0"/>
          </a:p>
          <a:p>
            <a:r>
              <a:rPr lang="en-GB" altLang="en-US" sz="2000" dirty="0"/>
              <a:t>Each channel directly encodes values of one of the three primaries</a:t>
            </a:r>
          </a:p>
        </p:txBody>
      </p:sp>
      <p:sp>
        <p:nvSpPr>
          <p:cNvPr id="49157" name="Text Box 19"/>
          <p:cNvSpPr txBox="1">
            <a:spLocks noChangeArrowheads="1"/>
          </p:cNvSpPr>
          <p:nvPr/>
        </p:nvSpPr>
        <p:spPr bwMode="auto">
          <a:xfrm>
            <a:off x="154818" y="5056188"/>
            <a:ext cx="1689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/>
              <a:t>PixelValue = R</a:t>
            </a:r>
          </a:p>
        </p:txBody>
      </p:sp>
      <p:grpSp>
        <p:nvGrpSpPr>
          <p:cNvPr id="49158" name="Group 42"/>
          <p:cNvGrpSpPr>
            <a:grpSpLocks/>
          </p:cNvGrpSpPr>
          <p:nvPr/>
        </p:nvGrpSpPr>
        <p:grpSpPr bwMode="auto">
          <a:xfrm>
            <a:off x="2902781" y="4192588"/>
            <a:ext cx="1824037" cy="1800225"/>
            <a:chOff x="2154" y="2341"/>
            <a:chExt cx="1149" cy="1134"/>
          </a:xfrm>
        </p:grpSpPr>
        <p:sp>
          <p:nvSpPr>
            <p:cNvPr id="49183" name="Rectangle 15"/>
            <p:cNvSpPr>
              <a:spLocks noChangeArrowheads="1"/>
            </p:cNvSpPr>
            <p:nvPr/>
          </p:nvSpPr>
          <p:spPr bwMode="auto">
            <a:xfrm>
              <a:off x="2154" y="2341"/>
              <a:ext cx="1149" cy="1134"/>
            </a:xfrm>
            <a:prstGeom prst="rect">
              <a:avLst/>
            </a:prstGeom>
            <a:solidFill>
              <a:srgbClr val="00CC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49184" name="Group 20"/>
            <p:cNvGrpSpPr>
              <a:grpSpLocks/>
            </p:cNvGrpSpPr>
            <p:nvPr/>
          </p:nvGrpSpPr>
          <p:grpSpPr bwMode="auto">
            <a:xfrm>
              <a:off x="2154" y="2341"/>
              <a:ext cx="1149" cy="1130"/>
              <a:chOff x="1104" y="2790"/>
              <a:chExt cx="1149" cy="1130"/>
            </a:xfrm>
          </p:grpSpPr>
          <p:sp>
            <p:nvSpPr>
              <p:cNvPr id="49185" name="Rectangle 21"/>
              <p:cNvSpPr>
                <a:spLocks noChangeArrowheads="1"/>
              </p:cNvSpPr>
              <p:nvPr/>
            </p:nvSpPr>
            <p:spPr bwMode="auto">
              <a:xfrm>
                <a:off x="1104" y="2790"/>
                <a:ext cx="1149" cy="1130"/>
              </a:xfrm>
              <a:prstGeom prst="rect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>
                  <a:spcBef>
                    <a:spcPts val="6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>
                  <a:spcBef>
                    <a:spcPct val="20000"/>
                  </a:spcBef>
                  <a:buChar char=" 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9186" name="Line 22"/>
              <p:cNvSpPr>
                <a:spLocks noChangeShapeType="1"/>
              </p:cNvSpPr>
              <p:nvPr/>
            </p:nvSpPr>
            <p:spPr bwMode="auto">
              <a:xfrm>
                <a:off x="1333" y="2790"/>
                <a:ext cx="1" cy="113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187" name="Line 23"/>
              <p:cNvSpPr>
                <a:spLocks noChangeShapeType="1"/>
              </p:cNvSpPr>
              <p:nvPr/>
            </p:nvSpPr>
            <p:spPr bwMode="auto">
              <a:xfrm>
                <a:off x="1561" y="2790"/>
                <a:ext cx="1" cy="113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188" name="Line 24"/>
              <p:cNvSpPr>
                <a:spLocks noChangeShapeType="1"/>
              </p:cNvSpPr>
              <p:nvPr/>
            </p:nvSpPr>
            <p:spPr bwMode="auto">
              <a:xfrm>
                <a:off x="1790" y="2790"/>
                <a:ext cx="1" cy="113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189" name="Line 25"/>
              <p:cNvSpPr>
                <a:spLocks noChangeShapeType="1"/>
              </p:cNvSpPr>
              <p:nvPr/>
            </p:nvSpPr>
            <p:spPr bwMode="auto">
              <a:xfrm>
                <a:off x="2018" y="2790"/>
                <a:ext cx="1" cy="113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190" name="Line 26"/>
              <p:cNvSpPr>
                <a:spLocks noChangeShapeType="1"/>
              </p:cNvSpPr>
              <p:nvPr/>
            </p:nvSpPr>
            <p:spPr bwMode="auto">
              <a:xfrm>
                <a:off x="1104" y="3019"/>
                <a:ext cx="114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191" name="Line 27"/>
              <p:cNvSpPr>
                <a:spLocks noChangeShapeType="1"/>
              </p:cNvSpPr>
              <p:nvPr/>
            </p:nvSpPr>
            <p:spPr bwMode="auto">
              <a:xfrm>
                <a:off x="1104" y="3247"/>
                <a:ext cx="114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192" name="Line 28"/>
              <p:cNvSpPr>
                <a:spLocks noChangeShapeType="1"/>
              </p:cNvSpPr>
              <p:nvPr/>
            </p:nvSpPr>
            <p:spPr bwMode="auto">
              <a:xfrm>
                <a:off x="1104" y="3476"/>
                <a:ext cx="114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193" name="Line 29"/>
              <p:cNvSpPr>
                <a:spLocks noChangeShapeType="1"/>
              </p:cNvSpPr>
              <p:nvPr/>
            </p:nvSpPr>
            <p:spPr bwMode="auto">
              <a:xfrm>
                <a:off x="1104" y="3704"/>
                <a:ext cx="114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49159" name="Group 41"/>
          <p:cNvGrpSpPr>
            <a:grpSpLocks/>
          </p:cNvGrpSpPr>
          <p:nvPr/>
        </p:nvGrpSpPr>
        <p:grpSpPr bwMode="auto">
          <a:xfrm>
            <a:off x="1918531" y="3689350"/>
            <a:ext cx="1824037" cy="1808163"/>
            <a:chOff x="1104" y="2790"/>
            <a:chExt cx="1149" cy="1139"/>
          </a:xfrm>
        </p:grpSpPr>
        <p:sp>
          <p:nvSpPr>
            <p:cNvPr id="49172" name="Rectangle 14"/>
            <p:cNvSpPr>
              <a:spLocks noChangeArrowheads="1"/>
            </p:cNvSpPr>
            <p:nvPr/>
          </p:nvSpPr>
          <p:spPr bwMode="auto">
            <a:xfrm>
              <a:off x="1104" y="2795"/>
              <a:ext cx="1149" cy="11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8001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49173" name="Group 4"/>
            <p:cNvGrpSpPr>
              <a:grpSpLocks/>
            </p:cNvGrpSpPr>
            <p:nvPr/>
          </p:nvGrpSpPr>
          <p:grpSpPr bwMode="auto">
            <a:xfrm>
              <a:off x="1104" y="2790"/>
              <a:ext cx="1149" cy="1130"/>
              <a:chOff x="1104" y="2790"/>
              <a:chExt cx="1149" cy="1130"/>
            </a:xfrm>
          </p:grpSpPr>
          <p:sp>
            <p:nvSpPr>
              <p:cNvPr id="49174" name="Rectangle 5"/>
              <p:cNvSpPr>
                <a:spLocks noChangeArrowheads="1"/>
              </p:cNvSpPr>
              <p:nvPr/>
            </p:nvSpPr>
            <p:spPr bwMode="auto">
              <a:xfrm>
                <a:off x="1104" y="2790"/>
                <a:ext cx="1149" cy="1130"/>
              </a:xfrm>
              <a:prstGeom prst="rect">
                <a:avLst/>
              </a:prstGeom>
              <a:noFill/>
              <a:ln w="793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l">
                  <a:spcBef>
                    <a:spcPts val="6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>
                  <a:spcBef>
                    <a:spcPct val="20000"/>
                  </a:spcBef>
                  <a:buChar char=" 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49175" name="Line 6"/>
              <p:cNvSpPr>
                <a:spLocks noChangeShapeType="1"/>
              </p:cNvSpPr>
              <p:nvPr/>
            </p:nvSpPr>
            <p:spPr bwMode="auto">
              <a:xfrm>
                <a:off x="1333" y="2790"/>
                <a:ext cx="1" cy="113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176" name="Line 7"/>
              <p:cNvSpPr>
                <a:spLocks noChangeShapeType="1"/>
              </p:cNvSpPr>
              <p:nvPr/>
            </p:nvSpPr>
            <p:spPr bwMode="auto">
              <a:xfrm>
                <a:off x="1561" y="2790"/>
                <a:ext cx="1" cy="113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177" name="Line 8"/>
              <p:cNvSpPr>
                <a:spLocks noChangeShapeType="1"/>
              </p:cNvSpPr>
              <p:nvPr/>
            </p:nvSpPr>
            <p:spPr bwMode="auto">
              <a:xfrm>
                <a:off x="1790" y="2790"/>
                <a:ext cx="1" cy="113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178" name="Line 9"/>
              <p:cNvSpPr>
                <a:spLocks noChangeShapeType="1"/>
              </p:cNvSpPr>
              <p:nvPr/>
            </p:nvSpPr>
            <p:spPr bwMode="auto">
              <a:xfrm>
                <a:off x="2018" y="2790"/>
                <a:ext cx="1" cy="113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179" name="Line 10"/>
              <p:cNvSpPr>
                <a:spLocks noChangeShapeType="1"/>
              </p:cNvSpPr>
              <p:nvPr/>
            </p:nvSpPr>
            <p:spPr bwMode="auto">
              <a:xfrm>
                <a:off x="1104" y="3019"/>
                <a:ext cx="114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180" name="Line 11"/>
              <p:cNvSpPr>
                <a:spLocks noChangeShapeType="1"/>
              </p:cNvSpPr>
              <p:nvPr/>
            </p:nvSpPr>
            <p:spPr bwMode="auto">
              <a:xfrm>
                <a:off x="1104" y="3247"/>
                <a:ext cx="114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181" name="Line 12"/>
              <p:cNvSpPr>
                <a:spLocks noChangeShapeType="1"/>
              </p:cNvSpPr>
              <p:nvPr/>
            </p:nvSpPr>
            <p:spPr bwMode="auto">
              <a:xfrm>
                <a:off x="1104" y="3476"/>
                <a:ext cx="114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182" name="Line 13"/>
              <p:cNvSpPr>
                <a:spLocks noChangeShapeType="1"/>
              </p:cNvSpPr>
              <p:nvPr/>
            </p:nvSpPr>
            <p:spPr bwMode="auto">
              <a:xfrm>
                <a:off x="1104" y="3704"/>
                <a:ext cx="1149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49160" name="Text Box 45"/>
          <p:cNvSpPr txBox="1">
            <a:spLocks noChangeArrowheads="1"/>
          </p:cNvSpPr>
          <p:nvPr/>
        </p:nvSpPr>
        <p:spPr bwMode="auto">
          <a:xfrm>
            <a:off x="1054931" y="5561013"/>
            <a:ext cx="170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/>
              <a:t>PixelValue = G</a:t>
            </a:r>
          </a:p>
        </p:txBody>
      </p:sp>
      <p:sp>
        <p:nvSpPr>
          <p:cNvPr id="49161" name="Text Box 46"/>
          <p:cNvSpPr txBox="1">
            <a:spLocks noChangeArrowheads="1"/>
          </p:cNvSpPr>
          <p:nvPr/>
        </p:nvSpPr>
        <p:spPr bwMode="auto">
          <a:xfrm>
            <a:off x="1989968" y="606425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/>
              <a:t>PixelValue = B</a:t>
            </a:r>
          </a:p>
        </p:txBody>
      </p:sp>
      <p:sp>
        <p:nvSpPr>
          <p:cNvPr id="49162" name="Line 47"/>
          <p:cNvSpPr>
            <a:spLocks noChangeShapeType="1"/>
          </p:cNvSpPr>
          <p:nvPr/>
        </p:nvSpPr>
        <p:spPr bwMode="auto">
          <a:xfrm flipV="1">
            <a:off x="4510918" y="4408488"/>
            <a:ext cx="1655763" cy="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63" name="Line 48"/>
          <p:cNvSpPr>
            <a:spLocks noChangeShapeType="1"/>
          </p:cNvSpPr>
          <p:nvPr/>
        </p:nvSpPr>
        <p:spPr bwMode="auto">
          <a:xfrm flipV="1">
            <a:off x="5447543" y="4840288"/>
            <a:ext cx="792163" cy="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64" name="Text Box 49"/>
          <p:cNvSpPr txBox="1">
            <a:spLocks noChangeArrowheads="1"/>
          </p:cNvSpPr>
          <p:nvPr/>
        </p:nvSpPr>
        <p:spPr bwMode="auto">
          <a:xfrm>
            <a:off x="6271456" y="3681413"/>
            <a:ext cx="2273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/>
              <a:t>PixelValue(x,y,r) = R</a:t>
            </a:r>
          </a:p>
        </p:txBody>
      </p:sp>
      <p:sp>
        <p:nvSpPr>
          <p:cNvPr id="49165" name="Line 50"/>
          <p:cNvSpPr>
            <a:spLocks noChangeShapeType="1"/>
          </p:cNvSpPr>
          <p:nvPr/>
        </p:nvSpPr>
        <p:spPr bwMode="auto">
          <a:xfrm flipV="1">
            <a:off x="3574293" y="3905250"/>
            <a:ext cx="2592388" cy="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66" name="Text Box 51"/>
          <p:cNvSpPr txBox="1">
            <a:spLocks noChangeArrowheads="1"/>
          </p:cNvSpPr>
          <p:nvPr/>
        </p:nvSpPr>
        <p:spPr bwMode="auto">
          <a:xfrm>
            <a:off x="6239706" y="4186238"/>
            <a:ext cx="233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/>
              <a:t>PixelValue(x,y,g) = G</a:t>
            </a:r>
          </a:p>
        </p:txBody>
      </p:sp>
      <p:sp>
        <p:nvSpPr>
          <p:cNvPr id="49167" name="Text Box 52"/>
          <p:cNvSpPr txBox="1">
            <a:spLocks noChangeArrowheads="1"/>
          </p:cNvSpPr>
          <p:nvPr/>
        </p:nvSpPr>
        <p:spPr bwMode="auto">
          <a:xfrm>
            <a:off x="6252406" y="4697413"/>
            <a:ext cx="2311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/>
              <a:t>PixelValue(x,y,b) = B</a:t>
            </a:r>
          </a:p>
        </p:txBody>
      </p:sp>
      <p:sp>
        <p:nvSpPr>
          <p:cNvPr id="49168" name="Text Box 49"/>
          <p:cNvSpPr txBox="1">
            <a:spLocks noChangeArrowheads="1"/>
          </p:cNvSpPr>
          <p:nvPr/>
        </p:nvSpPr>
        <p:spPr bwMode="auto">
          <a:xfrm>
            <a:off x="6306381" y="5603875"/>
            <a:ext cx="2478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PixelValue(x,y,r) = 255</a:t>
            </a:r>
          </a:p>
        </p:txBody>
      </p:sp>
      <p:sp>
        <p:nvSpPr>
          <p:cNvPr id="49169" name="Text Box 51"/>
          <p:cNvSpPr txBox="1">
            <a:spLocks noChangeArrowheads="1"/>
          </p:cNvSpPr>
          <p:nvPr/>
        </p:nvSpPr>
        <p:spPr bwMode="auto">
          <a:xfrm>
            <a:off x="6306381" y="5942013"/>
            <a:ext cx="233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PixelValue(x,y,g) = 0</a:t>
            </a:r>
          </a:p>
        </p:txBody>
      </p:sp>
      <p:sp>
        <p:nvSpPr>
          <p:cNvPr id="49170" name="Text Box 52"/>
          <p:cNvSpPr txBox="1">
            <a:spLocks noChangeArrowheads="1"/>
          </p:cNvSpPr>
          <p:nvPr/>
        </p:nvSpPr>
        <p:spPr bwMode="auto">
          <a:xfrm>
            <a:off x="6306381" y="6265863"/>
            <a:ext cx="2311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PixelValue(x,y,b) = 0</a:t>
            </a:r>
          </a:p>
        </p:txBody>
      </p:sp>
      <p:sp>
        <p:nvSpPr>
          <p:cNvPr id="49171" name="Text Box 49"/>
          <p:cNvSpPr txBox="1">
            <a:spLocks noChangeArrowheads="1"/>
          </p:cNvSpPr>
          <p:nvPr/>
        </p:nvSpPr>
        <p:spPr bwMode="auto">
          <a:xfrm>
            <a:off x="6306381" y="5294313"/>
            <a:ext cx="966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e.g. red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1B8804-4985-524F-A890-5C0ECFE3B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5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3333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14049" b="9740"/>
          <a:stretch>
            <a:fillRect/>
          </a:stretch>
        </p:blipFill>
        <p:spPr bwMode="auto">
          <a:xfrm>
            <a:off x="6156325" y="3429000"/>
            <a:ext cx="2435225" cy="330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14049" b="9740"/>
          <a:stretch>
            <a:fillRect/>
          </a:stretch>
        </p:blipFill>
        <p:spPr bwMode="auto">
          <a:xfrm>
            <a:off x="3354388" y="44530"/>
            <a:ext cx="2435225" cy="330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7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14049" b="9740"/>
          <a:stretch>
            <a:fillRect/>
          </a:stretch>
        </p:blipFill>
        <p:spPr bwMode="auto">
          <a:xfrm>
            <a:off x="468313" y="3429000"/>
            <a:ext cx="2435225" cy="330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8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14049" b="9740"/>
          <a:stretch>
            <a:fillRect/>
          </a:stretch>
        </p:blipFill>
        <p:spPr bwMode="auto">
          <a:xfrm>
            <a:off x="3354388" y="3429000"/>
            <a:ext cx="2435225" cy="330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CA7D65-51D6-0149-8799-816EB1A42970}"/>
              </a:ext>
            </a:extLst>
          </p:cNvPr>
          <p:cNvSpPr txBox="1"/>
          <p:nvPr/>
        </p:nvSpPr>
        <p:spPr>
          <a:xfrm>
            <a:off x="683460" y="630011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Red channel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26761-8686-6D47-8EDD-454A437F7DF5}"/>
              </a:ext>
            </a:extLst>
          </p:cNvPr>
          <p:cNvSpPr txBox="1"/>
          <p:nvPr/>
        </p:nvSpPr>
        <p:spPr>
          <a:xfrm>
            <a:off x="3454856" y="6300118"/>
            <a:ext cx="169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Green channel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04A1A-D0F4-264E-AD08-5AB23B91B5FF}"/>
              </a:ext>
            </a:extLst>
          </p:cNvPr>
          <p:cNvSpPr txBox="1"/>
          <p:nvPr/>
        </p:nvSpPr>
        <p:spPr>
          <a:xfrm>
            <a:off x="6294504" y="630011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Blue channel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61556-2431-5045-9A0D-F9FE8699D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Colour models</a:t>
            </a:r>
            <a:br>
              <a:rPr lang="en-GB" sz="4000" dirty="0"/>
            </a:br>
            <a:r>
              <a:rPr lang="en-GB" altLang="en-US" dirty="0">
                <a:solidFill>
                  <a:schemeClr val="accent3"/>
                </a:solidFill>
              </a:rPr>
              <a:t>Indexed colour</a:t>
            </a:r>
            <a:endParaRPr lang="en-GB" alt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altLang="en-US" sz="2000" dirty="0"/>
          </a:p>
          <a:p>
            <a:endParaRPr lang="en-GB" altLang="en-US" sz="2000" dirty="0"/>
          </a:p>
          <a:p>
            <a:r>
              <a:rPr lang="en-GB" altLang="en-US" sz="2000" dirty="0"/>
              <a:t>A pixel value (or a value of a pixel component) is an index (a pointer) to a table containing colour definitions</a:t>
            </a:r>
          </a:p>
          <a:p>
            <a:endParaRPr lang="en-GB" altLang="en-US" sz="2000" dirty="0"/>
          </a:p>
          <a:p>
            <a:endParaRPr lang="en-GB" altLang="en-US" sz="2000" dirty="0"/>
          </a:p>
          <a:p>
            <a:endParaRPr lang="en-GB" alt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B22959-6DD1-CE4D-9B5E-F3660018E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3" name="Group 107"/>
          <p:cNvGrpSpPr>
            <a:grpSpLocks/>
          </p:cNvGrpSpPr>
          <p:nvPr/>
        </p:nvGrpSpPr>
        <p:grpSpPr bwMode="auto">
          <a:xfrm>
            <a:off x="7019925" y="5036839"/>
            <a:ext cx="449263" cy="882650"/>
            <a:chOff x="4547" y="3418"/>
            <a:chExt cx="283" cy="556"/>
          </a:xfrm>
        </p:grpSpPr>
        <p:sp>
          <p:nvSpPr>
            <p:cNvPr id="41004" name="Rectangle 2"/>
            <p:cNvSpPr>
              <a:spLocks noChangeArrowheads="1"/>
            </p:cNvSpPr>
            <p:nvPr/>
          </p:nvSpPr>
          <p:spPr bwMode="auto">
            <a:xfrm>
              <a:off x="4547" y="3418"/>
              <a:ext cx="283" cy="194"/>
            </a:xfrm>
            <a:prstGeom prst="rect">
              <a:avLst/>
            </a:prstGeom>
            <a:solidFill>
              <a:srgbClr val="FE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05" name="Rectangle 3"/>
            <p:cNvSpPr>
              <a:spLocks noChangeArrowheads="1"/>
            </p:cNvSpPr>
            <p:nvPr/>
          </p:nvSpPr>
          <p:spPr bwMode="auto">
            <a:xfrm>
              <a:off x="4547" y="3599"/>
              <a:ext cx="283" cy="194"/>
            </a:xfrm>
            <a:prstGeom prst="rect">
              <a:avLst/>
            </a:prstGeom>
            <a:solidFill>
              <a:srgbClr val="00CC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006" name="Rectangle 4"/>
            <p:cNvSpPr>
              <a:spLocks noChangeArrowheads="1"/>
            </p:cNvSpPr>
            <p:nvPr/>
          </p:nvSpPr>
          <p:spPr bwMode="auto">
            <a:xfrm>
              <a:off x="4547" y="3780"/>
              <a:ext cx="283" cy="194"/>
            </a:xfrm>
            <a:prstGeom prst="rect">
              <a:avLst/>
            </a:prstGeom>
            <a:solidFill>
              <a:srgbClr val="3333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4096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Colour models</a:t>
            </a:r>
            <a:br>
              <a:rPr lang="en-GB" sz="3600" dirty="0"/>
            </a:br>
            <a:r>
              <a:rPr lang="en-GB" altLang="en-US" sz="3100" dirty="0">
                <a:solidFill>
                  <a:srgbClr val="E68422"/>
                </a:solidFill>
              </a:rPr>
              <a:t>Indexed colour</a:t>
            </a:r>
            <a:endParaRPr lang="en-GB" altLang="en-US" sz="3100" dirty="0"/>
          </a:p>
        </p:txBody>
      </p:sp>
      <p:sp>
        <p:nvSpPr>
          <p:cNvPr id="40972" name="Rectangle 70"/>
          <p:cNvSpPr>
            <a:spLocks noChangeArrowheads="1"/>
          </p:cNvSpPr>
          <p:nvPr/>
        </p:nvSpPr>
        <p:spPr bwMode="auto">
          <a:xfrm>
            <a:off x="215516" y="5387957"/>
            <a:ext cx="25320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900" b="1" dirty="0">
                <a:solidFill>
                  <a:srgbClr val="000000"/>
                </a:solidFill>
              </a:rPr>
              <a:t>Colour lookup table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900" b="1" dirty="0">
                <a:solidFill>
                  <a:srgbClr val="000000"/>
                </a:solidFill>
              </a:rPr>
              <a:t>(LUT)</a:t>
            </a:r>
            <a:endParaRPr lang="en-GB" alt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2717862" y="5101927"/>
            <a:ext cx="1962150" cy="869950"/>
            <a:chOff x="2185988" y="4970463"/>
            <a:chExt cx="1962150" cy="869950"/>
          </a:xfrm>
        </p:grpSpPr>
        <p:sp>
          <p:nvSpPr>
            <p:cNvPr id="40962" name="Rectangle 48"/>
            <p:cNvSpPr>
              <a:spLocks noChangeArrowheads="1"/>
            </p:cNvSpPr>
            <p:nvPr/>
          </p:nvSpPr>
          <p:spPr bwMode="auto">
            <a:xfrm>
              <a:off x="2195513" y="4976813"/>
              <a:ext cx="1916112" cy="8191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0967" name="Rectangle 25"/>
            <p:cNvSpPr>
              <a:spLocks noChangeArrowheads="1"/>
            </p:cNvSpPr>
            <p:nvPr/>
          </p:nvSpPr>
          <p:spPr bwMode="auto">
            <a:xfrm>
              <a:off x="2205038" y="4976813"/>
              <a:ext cx="1943100" cy="288925"/>
            </a:xfrm>
            <a:prstGeom prst="rect">
              <a:avLst/>
            </a:prstGeom>
            <a:solidFill>
              <a:srgbClr val="FE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0968" name="Rectangle 26"/>
            <p:cNvSpPr>
              <a:spLocks noChangeArrowheads="1"/>
            </p:cNvSpPr>
            <p:nvPr/>
          </p:nvSpPr>
          <p:spPr bwMode="auto">
            <a:xfrm>
              <a:off x="2205038" y="5264150"/>
              <a:ext cx="1943100" cy="288925"/>
            </a:xfrm>
            <a:prstGeom prst="rect">
              <a:avLst/>
            </a:prstGeom>
            <a:solidFill>
              <a:srgbClr val="00CC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0969" name="Rectangle 27"/>
            <p:cNvSpPr>
              <a:spLocks noChangeArrowheads="1"/>
            </p:cNvSpPr>
            <p:nvPr/>
          </p:nvSpPr>
          <p:spPr bwMode="auto">
            <a:xfrm>
              <a:off x="2205038" y="5551488"/>
              <a:ext cx="1943100" cy="288925"/>
            </a:xfrm>
            <a:prstGeom prst="rect">
              <a:avLst/>
            </a:prstGeom>
            <a:solidFill>
              <a:srgbClr val="3333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40970" name="Group 60"/>
            <p:cNvGrpSpPr>
              <a:grpSpLocks/>
            </p:cNvGrpSpPr>
            <p:nvPr/>
          </p:nvGrpSpPr>
          <p:grpSpPr bwMode="auto">
            <a:xfrm>
              <a:off x="2309813" y="5243513"/>
              <a:ext cx="1793875" cy="0"/>
              <a:chOff x="1871" y="3147"/>
              <a:chExt cx="1130" cy="0"/>
            </a:xfrm>
          </p:grpSpPr>
          <p:sp>
            <p:nvSpPr>
              <p:cNvPr id="40996" name="Line 52"/>
              <p:cNvSpPr>
                <a:spLocks noChangeShapeType="1"/>
              </p:cNvSpPr>
              <p:nvPr/>
            </p:nvSpPr>
            <p:spPr bwMode="auto">
              <a:xfrm>
                <a:off x="1871" y="3147"/>
                <a:ext cx="6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997" name="Line 53"/>
              <p:cNvSpPr>
                <a:spLocks noChangeShapeType="1"/>
              </p:cNvSpPr>
              <p:nvPr/>
            </p:nvSpPr>
            <p:spPr bwMode="auto">
              <a:xfrm>
                <a:off x="2023" y="3147"/>
                <a:ext cx="6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998" name="Line 54"/>
              <p:cNvSpPr>
                <a:spLocks noChangeShapeType="1"/>
              </p:cNvSpPr>
              <p:nvPr/>
            </p:nvSpPr>
            <p:spPr bwMode="auto">
              <a:xfrm>
                <a:off x="2174" y="3147"/>
                <a:ext cx="6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999" name="Line 55"/>
              <p:cNvSpPr>
                <a:spLocks noChangeShapeType="1"/>
              </p:cNvSpPr>
              <p:nvPr/>
            </p:nvSpPr>
            <p:spPr bwMode="auto">
              <a:xfrm>
                <a:off x="2326" y="3147"/>
                <a:ext cx="6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000" name="Line 56"/>
              <p:cNvSpPr>
                <a:spLocks noChangeShapeType="1"/>
              </p:cNvSpPr>
              <p:nvPr/>
            </p:nvSpPr>
            <p:spPr bwMode="auto">
              <a:xfrm>
                <a:off x="2478" y="3147"/>
                <a:ext cx="6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001" name="Line 57"/>
              <p:cNvSpPr>
                <a:spLocks noChangeShapeType="1"/>
              </p:cNvSpPr>
              <p:nvPr/>
            </p:nvSpPr>
            <p:spPr bwMode="auto">
              <a:xfrm>
                <a:off x="2630" y="3147"/>
                <a:ext cx="6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002" name="Line 58"/>
              <p:cNvSpPr>
                <a:spLocks noChangeShapeType="1"/>
              </p:cNvSpPr>
              <p:nvPr/>
            </p:nvSpPr>
            <p:spPr bwMode="auto">
              <a:xfrm>
                <a:off x="2782" y="3147"/>
                <a:ext cx="6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003" name="Line 59"/>
              <p:cNvSpPr>
                <a:spLocks noChangeShapeType="1"/>
              </p:cNvSpPr>
              <p:nvPr/>
            </p:nvSpPr>
            <p:spPr bwMode="auto">
              <a:xfrm>
                <a:off x="2934" y="3147"/>
                <a:ext cx="6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40971" name="Group 69"/>
            <p:cNvGrpSpPr>
              <a:grpSpLocks/>
            </p:cNvGrpSpPr>
            <p:nvPr/>
          </p:nvGrpSpPr>
          <p:grpSpPr bwMode="auto">
            <a:xfrm>
              <a:off x="2309813" y="5529263"/>
              <a:ext cx="1793875" cy="0"/>
              <a:chOff x="1871" y="3327"/>
              <a:chExt cx="1130" cy="0"/>
            </a:xfrm>
          </p:grpSpPr>
          <p:sp>
            <p:nvSpPr>
              <p:cNvPr id="40988" name="Line 61"/>
              <p:cNvSpPr>
                <a:spLocks noChangeShapeType="1"/>
              </p:cNvSpPr>
              <p:nvPr/>
            </p:nvSpPr>
            <p:spPr bwMode="auto">
              <a:xfrm>
                <a:off x="1871" y="3327"/>
                <a:ext cx="6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989" name="Line 62"/>
              <p:cNvSpPr>
                <a:spLocks noChangeShapeType="1"/>
              </p:cNvSpPr>
              <p:nvPr/>
            </p:nvSpPr>
            <p:spPr bwMode="auto">
              <a:xfrm>
                <a:off x="2023" y="3327"/>
                <a:ext cx="6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990" name="Line 63"/>
              <p:cNvSpPr>
                <a:spLocks noChangeShapeType="1"/>
              </p:cNvSpPr>
              <p:nvPr/>
            </p:nvSpPr>
            <p:spPr bwMode="auto">
              <a:xfrm>
                <a:off x="2174" y="3327"/>
                <a:ext cx="6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991" name="Line 64"/>
              <p:cNvSpPr>
                <a:spLocks noChangeShapeType="1"/>
              </p:cNvSpPr>
              <p:nvPr/>
            </p:nvSpPr>
            <p:spPr bwMode="auto">
              <a:xfrm>
                <a:off x="2326" y="3327"/>
                <a:ext cx="6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992" name="Line 65"/>
              <p:cNvSpPr>
                <a:spLocks noChangeShapeType="1"/>
              </p:cNvSpPr>
              <p:nvPr/>
            </p:nvSpPr>
            <p:spPr bwMode="auto">
              <a:xfrm>
                <a:off x="2478" y="3327"/>
                <a:ext cx="6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993" name="Line 66"/>
              <p:cNvSpPr>
                <a:spLocks noChangeShapeType="1"/>
              </p:cNvSpPr>
              <p:nvPr/>
            </p:nvSpPr>
            <p:spPr bwMode="auto">
              <a:xfrm>
                <a:off x="2630" y="3327"/>
                <a:ext cx="6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994" name="Line 67"/>
              <p:cNvSpPr>
                <a:spLocks noChangeShapeType="1"/>
              </p:cNvSpPr>
              <p:nvPr/>
            </p:nvSpPr>
            <p:spPr bwMode="auto">
              <a:xfrm>
                <a:off x="2782" y="3327"/>
                <a:ext cx="6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995" name="Line 68"/>
              <p:cNvSpPr>
                <a:spLocks noChangeShapeType="1"/>
              </p:cNvSpPr>
              <p:nvPr/>
            </p:nvSpPr>
            <p:spPr bwMode="auto">
              <a:xfrm>
                <a:off x="2934" y="3327"/>
                <a:ext cx="6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0973" name="Line 80"/>
            <p:cNvSpPr>
              <a:spLocks noChangeShapeType="1"/>
            </p:cNvSpPr>
            <p:nvPr/>
          </p:nvSpPr>
          <p:spPr bwMode="auto">
            <a:xfrm>
              <a:off x="3167063" y="4970463"/>
              <a:ext cx="0" cy="8048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974" name="Line 81"/>
            <p:cNvSpPr>
              <a:spLocks noChangeShapeType="1"/>
            </p:cNvSpPr>
            <p:nvPr/>
          </p:nvSpPr>
          <p:spPr bwMode="auto">
            <a:xfrm>
              <a:off x="3287713" y="4970463"/>
              <a:ext cx="0" cy="8048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975" name="Rectangle 82"/>
            <p:cNvSpPr>
              <a:spLocks noChangeArrowheads="1"/>
            </p:cNvSpPr>
            <p:nvPr/>
          </p:nvSpPr>
          <p:spPr bwMode="auto">
            <a:xfrm>
              <a:off x="2185988" y="5011738"/>
              <a:ext cx="100012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300" b="1">
                  <a:solidFill>
                    <a:srgbClr val="000000"/>
                  </a:solidFill>
                  <a:latin typeface="Geneva" pitchFamily="34" charset="0"/>
                </a:rPr>
                <a:t>R</a:t>
              </a:r>
              <a:endParaRPr lang="en-GB" altLang="en-US" sz="1800"/>
            </a:p>
          </p:txBody>
        </p:sp>
        <p:sp>
          <p:nvSpPr>
            <p:cNvPr id="40976" name="Rectangle 83"/>
            <p:cNvSpPr>
              <a:spLocks noChangeArrowheads="1"/>
            </p:cNvSpPr>
            <p:nvPr/>
          </p:nvSpPr>
          <p:spPr bwMode="auto">
            <a:xfrm>
              <a:off x="2185988" y="5270500"/>
              <a:ext cx="11112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300" b="1">
                  <a:solidFill>
                    <a:srgbClr val="000000"/>
                  </a:solidFill>
                  <a:latin typeface="Geneva" pitchFamily="34" charset="0"/>
                </a:rPr>
                <a:t>G</a:t>
              </a:r>
              <a:endParaRPr lang="en-GB" altLang="en-US" sz="1800"/>
            </a:p>
          </p:txBody>
        </p:sp>
        <p:sp>
          <p:nvSpPr>
            <p:cNvPr id="40977" name="Rectangle 84"/>
            <p:cNvSpPr>
              <a:spLocks noChangeArrowheads="1"/>
            </p:cNvSpPr>
            <p:nvPr/>
          </p:nvSpPr>
          <p:spPr bwMode="auto">
            <a:xfrm>
              <a:off x="2189163" y="5557838"/>
              <a:ext cx="104775" cy="19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300" b="1">
                  <a:solidFill>
                    <a:srgbClr val="000000"/>
                  </a:solidFill>
                  <a:latin typeface="Geneva" pitchFamily="34" charset="0"/>
                </a:rPr>
                <a:t>B</a:t>
              </a:r>
              <a:endParaRPr lang="en-GB" altLang="en-US" sz="1800"/>
            </a:p>
          </p:txBody>
        </p:sp>
      </p:grpSp>
      <p:sp>
        <p:nvSpPr>
          <p:cNvPr id="40978" name="AutoShape 100"/>
          <p:cNvSpPr>
            <a:spLocks noChangeArrowheads="1"/>
          </p:cNvSpPr>
          <p:nvPr/>
        </p:nvSpPr>
        <p:spPr bwMode="auto">
          <a:xfrm>
            <a:off x="6516688" y="2299989"/>
            <a:ext cx="1568450" cy="1228725"/>
          </a:xfrm>
          <a:prstGeom prst="roundRect">
            <a:avLst>
              <a:gd name="adj" fmla="val 14833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18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/>
              <a:t>Display</a:t>
            </a:r>
          </a:p>
        </p:txBody>
      </p:sp>
      <p:sp>
        <p:nvSpPr>
          <p:cNvPr id="40979" name="Rectangle 38"/>
          <p:cNvSpPr>
            <a:spLocks noChangeArrowheads="1"/>
          </p:cNvSpPr>
          <p:nvPr/>
        </p:nvSpPr>
        <p:spPr bwMode="auto">
          <a:xfrm>
            <a:off x="3044887" y="2299988"/>
            <a:ext cx="1446212" cy="11858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GB" altLang="en-US" sz="18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/>
              <a:t>Frame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/>
              <a:t>buffer</a:t>
            </a:r>
          </a:p>
        </p:txBody>
      </p:sp>
      <p:sp>
        <p:nvSpPr>
          <p:cNvPr id="40980" name="Rectangle 102"/>
          <p:cNvSpPr>
            <a:spLocks noChangeArrowheads="1"/>
          </p:cNvSpPr>
          <p:nvPr/>
        </p:nvSpPr>
        <p:spPr bwMode="auto">
          <a:xfrm>
            <a:off x="3142617" y="3920504"/>
            <a:ext cx="12493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900" b="1" dirty="0">
                <a:solidFill>
                  <a:srgbClr val="000000"/>
                </a:solidFill>
              </a:rPr>
              <a:t>Pixel value</a:t>
            </a:r>
            <a:endParaRPr lang="en-GB" altLang="en-US" sz="1800" dirty="0"/>
          </a:p>
        </p:txBody>
      </p:sp>
      <p:sp>
        <p:nvSpPr>
          <p:cNvPr id="40981" name="Freeform 106"/>
          <p:cNvSpPr>
            <a:spLocks/>
          </p:cNvSpPr>
          <p:nvPr/>
        </p:nvSpPr>
        <p:spPr bwMode="auto">
          <a:xfrm>
            <a:off x="3767993" y="5900439"/>
            <a:ext cx="3396395" cy="696913"/>
          </a:xfrm>
          <a:custGeom>
            <a:avLst/>
            <a:gdLst>
              <a:gd name="T0" fmla="*/ 0 w 2495"/>
              <a:gd name="T1" fmla="*/ 2147483647 h 439"/>
              <a:gd name="T2" fmla="*/ 2147483647 w 2495"/>
              <a:gd name="T3" fmla="*/ 2147483647 h 439"/>
              <a:gd name="T4" fmla="*/ 2147483647 w 2495"/>
              <a:gd name="T5" fmla="*/ 2147483647 h 439"/>
              <a:gd name="T6" fmla="*/ 2147483647 w 2495"/>
              <a:gd name="T7" fmla="*/ 2147483647 h 439"/>
              <a:gd name="T8" fmla="*/ 2147483647 w 2495"/>
              <a:gd name="T9" fmla="*/ 0 h 4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5"/>
              <a:gd name="T16" fmla="*/ 0 h 439"/>
              <a:gd name="T17" fmla="*/ 2495 w 2495"/>
              <a:gd name="T18" fmla="*/ 439 h 4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5" h="439">
                <a:moveTo>
                  <a:pt x="0" y="45"/>
                </a:moveTo>
                <a:cubicBezTo>
                  <a:pt x="38" y="151"/>
                  <a:pt x="76" y="258"/>
                  <a:pt x="227" y="318"/>
                </a:cubicBezTo>
                <a:cubicBezTo>
                  <a:pt x="378" y="378"/>
                  <a:pt x="589" y="399"/>
                  <a:pt x="907" y="408"/>
                </a:cubicBezTo>
                <a:cubicBezTo>
                  <a:pt x="1225" y="417"/>
                  <a:pt x="1868" y="439"/>
                  <a:pt x="2133" y="371"/>
                </a:cubicBezTo>
                <a:cubicBezTo>
                  <a:pt x="2398" y="303"/>
                  <a:pt x="2420" y="77"/>
                  <a:pt x="2495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40982" name="Line 108"/>
          <p:cNvSpPr>
            <a:spLocks noChangeShapeType="1"/>
          </p:cNvSpPr>
          <p:nvPr/>
        </p:nvSpPr>
        <p:spPr bwMode="auto">
          <a:xfrm flipV="1">
            <a:off x="7235825" y="3596977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0983" name="Text Box 110"/>
          <p:cNvSpPr txBox="1">
            <a:spLocks noChangeArrowheads="1"/>
          </p:cNvSpPr>
          <p:nvPr/>
        </p:nvSpPr>
        <p:spPr bwMode="auto">
          <a:xfrm>
            <a:off x="7505700" y="5144789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/>
              <a:t>Colour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/>
              <a:t>definition</a:t>
            </a:r>
          </a:p>
        </p:txBody>
      </p:sp>
      <p:sp>
        <p:nvSpPr>
          <p:cNvPr id="40984" name="AutoShape 112"/>
          <p:cNvSpPr>
            <a:spLocks noChangeArrowheads="1"/>
          </p:cNvSpPr>
          <p:nvPr/>
        </p:nvSpPr>
        <p:spPr bwMode="auto">
          <a:xfrm>
            <a:off x="6948488" y="4208164"/>
            <a:ext cx="576262" cy="431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986" name="Rectangle 8"/>
          <p:cNvSpPr>
            <a:spLocks noChangeArrowheads="1"/>
          </p:cNvSpPr>
          <p:nvPr/>
        </p:nvSpPr>
        <p:spPr bwMode="auto">
          <a:xfrm>
            <a:off x="3635896" y="3228801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40987" name="Straight Arrow Connector 79"/>
          <p:cNvCxnSpPr>
            <a:cxnSpLocks noChangeShapeType="1"/>
            <a:stCxn id="40986" idx="2"/>
          </p:cNvCxnSpPr>
          <p:nvPr/>
        </p:nvCxnSpPr>
        <p:spPr bwMode="auto">
          <a:xfrm>
            <a:off x="3712096" y="3381201"/>
            <a:ext cx="59866" cy="16556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Rectangle 8"/>
          <p:cNvSpPr>
            <a:spLocks noChangeArrowheads="1"/>
          </p:cNvSpPr>
          <p:nvPr/>
        </p:nvSpPr>
        <p:spPr bwMode="auto">
          <a:xfrm>
            <a:off x="7149256" y="3264048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" name="TextBox 5"/>
          <p:cNvSpPr txBox="1"/>
          <p:nvPr/>
        </p:nvSpPr>
        <p:spPr>
          <a:xfrm>
            <a:off x="322704" y="1552146"/>
            <a:ext cx="4825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6470CA"/>
                </a:solidFill>
              </a:rPr>
              <a:t>Mapping of pixel values to colours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A3ECF-3C34-1B4D-8721-4FD7348AB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 models</a:t>
            </a:r>
            <a:br>
              <a:rPr lang="en-GB" dirty="0"/>
            </a:br>
            <a:r>
              <a:rPr lang="en-GB" altLang="en-US" sz="2800" dirty="0">
                <a:solidFill>
                  <a:srgbClr val="E68422"/>
                </a:solidFill>
              </a:rPr>
              <a:t>Indexed colour</a:t>
            </a:r>
            <a:endParaRPr lang="en-GB" alt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0530"/>
            <a:ext cx="4606925" cy="4114800"/>
          </a:xfrm>
        </p:spPr>
        <p:txBody>
          <a:bodyPr>
            <a:normAutofit/>
          </a:bodyPr>
          <a:lstStyle/>
          <a:p>
            <a:r>
              <a:rPr lang="en-GB" altLang="en-US" sz="2000" dirty="0"/>
              <a:t>Synonyms:</a:t>
            </a:r>
          </a:p>
          <a:p>
            <a:pPr lvl="1"/>
            <a:r>
              <a:rPr lang="en-GB" altLang="en-US" sz="1800" dirty="0"/>
              <a:t>Colour Lookup Table</a:t>
            </a:r>
          </a:p>
          <a:p>
            <a:pPr lvl="1"/>
            <a:r>
              <a:rPr lang="en-GB" altLang="en-US" sz="1800" dirty="0"/>
              <a:t>CLUT</a:t>
            </a:r>
          </a:p>
          <a:p>
            <a:pPr lvl="1"/>
            <a:r>
              <a:rPr lang="en-GB" altLang="en-US" sz="1800" dirty="0"/>
              <a:t>LUT</a:t>
            </a:r>
          </a:p>
          <a:p>
            <a:pPr lvl="1"/>
            <a:endParaRPr lang="en-GB" altLang="en-US" sz="1800" dirty="0"/>
          </a:p>
          <a:p>
            <a:pPr lvl="1"/>
            <a:endParaRPr lang="en-GB" altLang="en-US" sz="1800" dirty="0"/>
          </a:p>
          <a:p>
            <a:r>
              <a:rPr lang="en-GB" altLang="en-US" sz="2000" dirty="0"/>
              <a:t>Each location in a LUT stores a colour definition for a pixel with a given value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340768"/>
            <a:ext cx="1930400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745163" y="6404893"/>
            <a:ext cx="181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600"/>
              <a:t>Source: Wikipedia</a:t>
            </a: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510463" y="2123405"/>
            <a:ext cx="145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Raster array</a:t>
            </a:r>
          </a:p>
        </p:txBody>
      </p:sp>
      <p:sp>
        <p:nvSpPr>
          <p:cNvPr id="53255" name="Rectangle 6"/>
          <p:cNvSpPr>
            <a:spLocks noChangeArrowheads="1"/>
          </p:cNvSpPr>
          <p:nvPr/>
        </p:nvSpPr>
        <p:spPr bwMode="auto">
          <a:xfrm>
            <a:off x="7524750" y="3644230"/>
            <a:ext cx="620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LUT</a:t>
            </a:r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7510463" y="5373018"/>
            <a:ext cx="941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Display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7544" y="1448110"/>
            <a:ext cx="2840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2400" dirty="0">
                <a:solidFill>
                  <a:srgbClr val="6470CA"/>
                </a:solidFill>
              </a:rPr>
              <a:t>Colour lookup table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C3208-1F02-FC43-8832-A67FCC6FC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 models</a:t>
            </a:r>
            <a:br>
              <a:rPr lang="en-GB" dirty="0"/>
            </a:br>
            <a:r>
              <a:rPr lang="en-GB" altLang="en-US" sz="2800" dirty="0">
                <a:solidFill>
                  <a:srgbClr val="E68422"/>
                </a:solidFill>
              </a:rPr>
              <a:t>Indexed colour</a:t>
            </a:r>
            <a:endParaRPr lang="en-GB" alt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4606925" cy="4114800"/>
          </a:xfrm>
        </p:spPr>
        <p:txBody>
          <a:bodyPr>
            <a:normAutofit/>
          </a:bodyPr>
          <a:lstStyle/>
          <a:p>
            <a:endParaRPr lang="en-GB" altLang="en-US" sz="2000" dirty="0"/>
          </a:p>
          <a:p>
            <a:pPr marL="347472" lvl="1" indent="0">
              <a:buNone/>
            </a:pPr>
            <a:endParaRPr lang="en-GB" altLang="en-US" sz="1800" dirty="0"/>
          </a:p>
          <a:p>
            <a:pPr marL="347472" lvl="1" indent="0">
              <a:buNone/>
            </a:pPr>
            <a:endParaRPr lang="en-GB" altLang="en-US" sz="1800" dirty="0"/>
          </a:p>
          <a:p>
            <a:pPr lvl="1"/>
            <a:endParaRPr lang="en-GB" altLang="en-US" sz="1800" dirty="0"/>
          </a:p>
          <a:p>
            <a:r>
              <a:rPr lang="en-GB" altLang="en-US" sz="2000" dirty="0"/>
              <a:t>Changed definition for colour “0” (from red to white)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341438"/>
            <a:ext cx="1930400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745163" y="6405563"/>
            <a:ext cx="181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600"/>
              <a:t>Source: Wikipedia</a:t>
            </a: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7510463" y="2124075"/>
            <a:ext cx="145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Raster array</a:t>
            </a:r>
          </a:p>
        </p:txBody>
      </p:sp>
      <p:sp>
        <p:nvSpPr>
          <p:cNvPr id="53255" name="Rectangle 6"/>
          <p:cNvSpPr>
            <a:spLocks noChangeArrowheads="1"/>
          </p:cNvSpPr>
          <p:nvPr/>
        </p:nvSpPr>
        <p:spPr bwMode="auto">
          <a:xfrm>
            <a:off x="7524750" y="3644900"/>
            <a:ext cx="620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LUT</a:t>
            </a:r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7510463" y="5373688"/>
            <a:ext cx="941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Display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AFDF62-6FC3-5B40-9F96-7F0D4C10D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470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107"/>
          <p:cNvGrpSpPr>
            <a:grpSpLocks/>
          </p:cNvGrpSpPr>
          <p:nvPr/>
        </p:nvGrpSpPr>
        <p:grpSpPr bwMode="auto">
          <a:xfrm>
            <a:off x="3884890" y="5634473"/>
            <a:ext cx="651106" cy="842963"/>
            <a:chOff x="4547" y="3379"/>
            <a:chExt cx="283" cy="531"/>
          </a:xfrm>
        </p:grpSpPr>
        <p:sp>
          <p:nvSpPr>
            <p:cNvPr id="54308" name="Rectangle 2"/>
            <p:cNvSpPr>
              <a:spLocks noChangeArrowheads="1"/>
            </p:cNvSpPr>
            <p:nvPr/>
          </p:nvSpPr>
          <p:spPr bwMode="auto">
            <a:xfrm>
              <a:off x="4547" y="3379"/>
              <a:ext cx="283" cy="174"/>
            </a:xfrm>
            <a:prstGeom prst="rect">
              <a:avLst/>
            </a:prstGeom>
            <a:solidFill>
              <a:srgbClr val="FE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+mn-lt"/>
                </a:rPr>
                <a:t>0</a:t>
              </a:r>
            </a:p>
          </p:txBody>
        </p:sp>
        <p:sp>
          <p:nvSpPr>
            <p:cNvPr id="54310" name="Rectangle 4"/>
            <p:cNvSpPr>
              <a:spLocks noChangeArrowheads="1"/>
            </p:cNvSpPr>
            <p:nvPr/>
          </p:nvSpPr>
          <p:spPr bwMode="auto">
            <a:xfrm>
              <a:off x="4547" y="3736"/>
              <a:ext cx="283" cy="174"/>
            </a:xfrm>
            <a:prstGeom prst="rect">
              <a:avLst/>
            </a:prstGeom>
            <a:solidFill>
              <a:srgbClr val="3333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+mn-lt"/>
                </a:rPr>
                <a:t>255</a:t>
              </a:r>
            </a:p>
          </p:txBody>
        </p:sp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4547" y="3555"/>
              <a:ext cx="283" cy="174"/>
            </a:xfrm>
            <a:prstGeom prst="rect">
              <a:avLst/>
            </a:prstGeom>
            <a:solidFill>
              <a:srgbClr val="00B05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+mn-lt"/>
                </a:rPr>
                <a:t>255</a:t>
              </a:r>
            </a:p>
          </p:txBody>
        </p:sp>
      </p:grpSp>
      <p:sp>
        <p:nvSpPr>
          <p:cNvPr id="542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 models</a:t>
            </a:r>
            <a:br>
              <a:rPr lang="en-GB" dirty="0"/>
            </a:br>
            <a:r>
              <a:rPr lang="en-GB" altLang="en-US" sz="2800" dirty="0">
                <a:solidFill>
                  <a:srgbClr val="E68422"/>
                </a:solidFill>
              </a:rPr>
              <a:t>Indexed colour</a:t>
            </a:r>
            <a:endParaRPr lang="en-GB" altLang="en-US" sz="2800" dirty="0"/>
          </a:p>
        </p:txBody>
      </p:sp>
      <p:sp>
        <p:nvSpPr>
          <p:cNvPr id="54276" name="Rectangle 12"/>
          <p:cNvSpPr>
            <a:spLocks noChangeArrowheads="1"/>
          </p:cNvSpPr>
          <p:nvPr/>
        </p:nvSpPr>
        <p:spPr bwMode="auto">
          <a:xfrm>
            <a:off x="2797175" y="5840846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277" name="Rectangle 70"/>
          <p:cNvSpPr>
            <a:spLocks noChangeArrowheads="1"/>
          </p:cNvSpPr>
          <p:nvPr/>
        </p:nvSpPr>
        <p:spPr bwMode="auto">
          <a:xfrm>
            <a:off x="371475" y="4723246"/>
            <a:ext cx="15097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900" dirty="0">
                <a:solidFill>
                  <a:srgbClr val="6470CA"/>
                </a:solidFill>
              </a:rPr>
              <a:t>Colour lookup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900" dirty="0">
                <a:solidFill>
                  <a:srgbClr val="6470CA"/>
                </a:solidFill>
              </a:rPr>
              <a:t>table</a:t>
            </a:r>
            <a:endParaRPr lang="en-GB" altLang="en-US" sz="1800" dirty="0">
              <a:solidFill>
                <a:srgbClr val="6470CA"/>
              </a:solidFill>
            </a:endParaRPr>
          </a:p>
        </p:txBody>
      </p:sp>
      <p:sp>
        <p:nvSpPr>
          <p:cNvPr id="54278" name="Line 80"/>
          <p:cNvSpPr>
            <a:spLocks noChangeShapeType="1"/>
          </p:cNvSpPr>
          <p:nvPr/>
        </p:nvSpPr>
        <p:spPr bwMode="auto">
          <a:xfrm>
            <a:off x="3167063" y="4640696"/>
            <a:ext cx="0" cy="804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9" name="Line 81"/>
          <p:cNvSpPr>
            <a:spLocks noChangeShapeType="1"/>
          </p:cNvSpPr>
          <p:nvPr/>
        </p:nvSpPr>
        <p:spPr bwMode="auto">
          <a:xfrm>
            <a:off x="3287713" y="4612468"/>
            <a:ext cx="0" cy="83275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80" name="AutoShape 100"/>
          <p:cNvSpPr>
            <a:spLocks noChangeArrowheads="1"/>
          </p:cNvSpPr>
          <p:nvPr/>
        </p:nvSpPr>
        <p:spPr bwMode="auto">
          <a:xfrm>
            <a:off x="5327650" y="4185084"/>
            <a:ext cx="1568450" cy="1228725"/>
          </a:xfrm>
          <a:prstGeom prst="roundRect">
            <a:avLst>
              <a:gd name="adj" fmla="val 14833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281" name="Rectangle 38"/>
          <p:cNvSpPr>
            <a:spLocks noChangeArrowheads="1"/>
          </p:cNvSpPr>
          <p:nvPr/>
        </p:nvSpPr>
        <p:spPr bwMode="auto">
          <a:xfrm>
            <a:off x="2297113" y="2171824"/>
            <a:ext cx="1879600" cy="1473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282" name="Text Box 4"/>
          <p:cNvSpPr txBox="1">
            <a:spLocks noChangeArrowheads="1"/>
          </p:cNvSpPr>
          <p:nvPr/>
        </p:nvSpPr>
        <p:spPr bwMode="auto">
          <a:xfrm>
            <a:off x="5189538" y="2178174"/>
            <a:ext cx="609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GB" altLang="en-US" sz="1800">
                <a:latin typeface="Times New Roman" pitchFamily="18" charset="0"/>
              </a:rPr>
              <a:t>117</a:t>
            </a:r>
          </a:p>
        </p:txBody>
      </p:sp>
      <p:sp>
        <p:nvSpPr>
          <p:cNvPr id="54283" name="Rectangle 5"/>
          <p:cNvSpPr>
            <a:spLocks noChangeArrowheads="1"/>
          </p:cNvSpPr>
          <p:nvPr/>
        </p:nvSpPr>
        <p:spPr bwMode="auto">
          <a:xfrm>
            <a:off x="3132138" y="2559174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284" name="Line 8"/>
          <p:cNvSpPr>
            <a:spLocks noChangeShapeType="1"/>
          </p:cNvSpPr>
          <p:nvPr/>
        </p:nvSpPr>
        <p:spPr bwMode="auto">
          <a:xfrm flipV="1">
            <a:off x="3284538" y="2178174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54285" name="Line 9"/>
          <p:cNvSpPr>
            <a:spLocks noChangeShapeType="1"/>
          </p:cNvSpPr>
          <p:nvPr/>
        </p:nvSpPr>
        <p:spPr bwMode="auto">
          <a:xfrm flipV="1">
            <a:off x="3284538" y="2559174"/>
            <a:ext cx="1905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54286" name="Text Box 42"/>
          <p:cNvSpPr txBox="1">
            <a:spLocks noChangeArrowheads="1"/>
          </p:cNvSpPr>
          <p:nvPr/>
        </p:nvSpPr>
        <p:spPr bwMode="auto">
          <a:xfrm>
            <a:off x="5868988" y="2206749"/>
            <a:ext cx="2319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/>
              <a:t>PixelValue(x,y) = </a:t>
            </a:r>
            <a:r>
              <a:rPr lang="en-GB" altLang="en-US" sz="1800">
                <a:latin typeface="Comic Sans MS" pitchFamily="66" charset="0"/>
              </a:rPr>
              <a:t>117</a:t>
            </a:r>
          </a:p>
        </p:txBody>
      </p:sp>
      <p:sp>
        <p:nvSpPr>
          <p:cNvPr id="54287" name="Text Box 10"/>
          <p:cNvSpPr txBox="1">
            <a:spLocks noChangeArrowheads="1"/>
          </p:cNvSpPr>
          <p:nvPr/>
        </p:nvSpPr>
        <p:spPr bwMode="auto">
          <a:xfrm>
            <a:off x="2987675" y="4273276"/>
            <a:ext cx="526106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 dirty="0">
                <a:latin typeface="+mn-lt"/>
              </a:rPr>
              <a:t>117</a:t>
            </a:r>
          </a:p>
        </p:txBody>
      </p:sp>
      <p:sp>
        <p:nvSpPr>
          <p:cNvPr id="54288" name="Text Box 26"/>
          <p:cNvSpPr txBox="1">
            <a:spLocks noChangeArrowheads="1"/>
          </p:cNvSpPr>
          <p:nvPr/>
        </p:nvSpPr>
        <p:spPr bwMode="auto">
          <a:xfrm>
            <a:off x="2028810" y="4273276"/>
            <a:ext cx="298479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 dirty="0">
                <a:latin typeface="+mn-lt"/>
              </a:rPr>
              <a:t>0</a:t>
            </a:r>
          </a:p>
        </p:txBody>
      </p:sp>
      <p:sp>
        <p:nvSpPr>
          <p:cNvPr id="54289" name="Text Box 27"/>
          <p:cNvSpPr txBox="1">
            <a:spLocks noChangeArrowheads="1"/>
          </p:cNvSpPr>
          <p:nvPr/>
        </p:nvSpPr>
        <p:spPr bwMode="auto">
          <a:xfrm>
            <a:off x="3846985" y="4273276"/>
            <a:ext cx="526106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>
                <a:latin typeface="+mn-lt"/>
              </a:rPr>
              <a:t>255</a:t>
            </a:r>
          </a:p>
        </p:txBody>
      </p:sp>
      <p:cxnSp>
        <p:nvCxnSpPr>
          <p:cNvPr id="54290" name="Straight Arrow Connector 55"/>
          <p:cNvCxnSpPr>
            <a:cxnSpLocks noChangeShapeType="1"/>
          </p:cNvCxnSpPr>
          <p:nvPr/>
        </p:nvCxnSpPr>
        <p:spPr bwMode="auto">
          <a:xfrm>
            <a:off x="3203575" y="2528888"/>
            <a:ext cx="0" cy="2124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92" name="Line 18"/>
          <p:cNvSpPr>
            <a:spLocks noChangeShapeType="1"/>
          </p:cNvSpPr>
          <p:nvPr/>
        </p:nvSpPr>
        <p:spPr bwMode="auto">
          <a:xfrm>
            <a:off x="3295650" y="5445559"/>
            <a:ext cx="589240" cy="1957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54293" name="Line 19"/>
          <p:cNvSpPr>
            <a:spLocks noChangeShapeType="1"/>
          </p:cNvSpPr>
          <p:nvPr/>
        </p:nvSpPr>
        <p:spPr bwMode="auto">
          <a:xfrm>
            <a:off x="3163169" y="5456069"/>
            <a:ext cx="721721" cy="10213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54294" name="Line 23"/>
          <p:cNvSpPr>
            <a:spLocks noChangeShapeType="1"/>
          </p:cNvSpPr>
          <p:nvPr/>
        </p:nvSpPr>
        <p:spPr bwMode="auto">
          <a:xfrm flipV="1">
            <a:off x="4535996" y="4545446"/>
            <a:ext cx="1467929" cy="10958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54295" name="Line 24"/>
          <p:cNvSpPr>
            <a:spLocks noChangeShapeType="1"/>
          </p:cNvSpPr>
          <p:nvPr/>
        </p:nvSpPr>
        <p:spPr bwMode="auto">
          <a:xfrm flipV="1">
            <a:off x="4535996" y="4688320"/>
            <a:ext cx="1582229" cy="1789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54296" name="Rectangle 22"/>
          <p:cNvSpPr>
            <a:spLocks noChangeArrowheads="1"/>
          </p:cNvSpPr>
          <p:nvPr/>
        </p:nvSpPr>
        <p:spPr bwMode="auto">
          <a:xfrm>
            <a:off x="6040438" y="4508934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297" name="Rectangle 69"/>
          <p:cNvSpPr>
            <a:spLocks noChangeArrowheads="1"/>
          </p:cNvSpPr>
          <p:nvPr/>
        </p:nvSpPr>
        <p:spPr bwMode="auto">
          <a:xfrm>
            <a:off x="5722144" y="5548746"/>
            <a:ext cx="941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rgbClr val="6470CA"/>
                </a:solidFill>
              </a:rPr>
              <a:t>Display</a:t>
            </a:r>
          </a:p>
        </p:txBody>
      </p:sp>
      <p:sp>
        <p:nvSpPr>
          <p:cNvPr id="54298" name="Rectangle 70"/>
          <p:cNvSpPr>
            <a:spLocks noChangeArrowheads="1"/>
          </p:cNvSpPr>
          <p:nvPr/>
        </p:nvSpPr>
        <p:spPr bwMode="auto">
          <a:xfrm>
            <a:off x="863600" y="2702049"/>
            <a:ext cx="145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Raster array</a:t>
            </a:r>
          </a:p>
        </p:txBody>
      </p:sp>
      <p:sp>
        <p:nvSpPr>
          <p:cNvPr id="54299" name="Rectangle 25"/>
          <p:cNvSpPr>
            <a:spLocks noChangeArrowheads="1"/>
          </p:cNvSpPr>
          <p:nvPr/>
        </p:nvSpPr>
        <p:spPr bwMode="auto">
          <a:xfrm>
            <a:off x="2160588" y="4610534"/>
            <a:ext cx="1943100" cy="288925"/>
          </a:xfrm>
          <a:prstGeom prst="rect">
            <a:avLst/>
          </a:prstGeom>
          <a:solidFill>
            <a:srgbClr val="FE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300" name="Rectangle 26"/>
          <p:cNvSpPr>
            <a:spLocks noChangeArrowheads="1"/>
          </p:cNvSpPr>
          <p:nvPr/>
        </p:nvSpPr>
        <p:spPr bwMode="auto">
          <a:xfrm>
            <a:off x="2160588" y="4897871"/>
            <a:ext cx="1943100" cy="288925"/>
          </a:xfrm>
          <a:prstGeom prst="rect">
            <a:avLst/>
          </a:prstGeom>
          <a:solidFill>
            <a:srgbClr val="00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301" name="Rectangle 27"/>
          <p:cNvSpPr>
            <a:spLocks noChangeArrowheads="1"/>
          </p:cNvSpPr>
          <p:nvPr/>
        </p:nvSpPr>
        <p:spPr bwMode="auto">
          <a:xfrm>
            <a:off x="2160588" y="5185209"/>
            <a:ext cx="1943100" cy="288925"/>
          </a:xfrm>
          <a:prstGeom prst="rect">
            <a:avLst/>
          </a:prstGeom>
          <a:solidFill>
            <a:srgbClr val="3333FF">
              <a:alpha val="50195"/>
            </a:srgbClr>
          </a:solidFill>
          <a:ln>
            <a:noFill/>
          </a:ln>
          <a:extLst/>
        </p:spPr>
        <p:txBody>
          <a:bodyPr anchor="ctr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302" name="Rectangle 82"/>
          <p:cNvSpPr>
            <a:spLocks noChangeArrowheads="1"/>
          </p:cNvSpPr>
          <p:nvPr/>
        </p:nvSpPr>
        <p:spPr bwMode="auto">
          <a:xfrm>
            <a:off x="1971675" y="4645459"/>
            <a:ext cx="1000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300" b="1">
                <a:solidFill>
                  <a:srgbClr val="000000"/>
                </a:solidFill>
                <a:latin typeface="Geneva" pitchFamily="34" charset="0"/>
              </a:rPr>
              <a:t>R</a:t>
            </a:r>
            <a:endParaRPr lang="en-GB" altLang="en-US" sz="1800"/>
          </a:p>
        </p:txBody>
      </p:sp>
      <p:sp>
        <p:nvSpPr>
          <p:cNvPr id="54303" name="Rectangle 83"/>
          <p:cNvSpPr>
            <a:spLocks noChangeArrowheads="1"/>
          </p:cNvSpPr>
          <p:nvPr/>
        </p:nvSpPr>
        <p:spPr bwMode="auto">
          <a:xfrm>
            <a:off x="1971675" y="4904221"/>
            <a:ext cx="1111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300" b="1">
                <a:solidFill>
                  <a:srgbClr val="000000"/>
                </a:solidFill>
                <a:latin typeface="Geneva" pitchFamily="34" charset="0"/>
              </a:rPr>
              <a:t>G</a:t>
            </a:r>
            <a:endParaRPr lang="en-GB" altLang="en-US" sz="1800"/>
          </a:p>
        </p:txBody>
      </p:sp>
      <p:sp>
        <p:nvSpPr>
          <p:cNvPr id="54304" name="Rectangle 84"/>
          <p:cNvSpPr>
            <a:spLocks noChangeArrowheads="1"/>
          </p:cNvSpPr>
          <p:nvPr/>
        </p:nvSpPr>
        <p:spPr bwMode="auto">
          <a:xfrm>
            <a:off x="1974850" y="5191559"/>
            <a:ext cx="1047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300" b="1">
                <a:solidFill>
                  <a:srgbClr val="000000"/>
                </a:solidFill>
                <a:latin typeface="Geneva" pitchFamily="34" charset="0"/>
              </a:rPr>
              <a:t>B</a:t>
            </a:r>
            <a:endParaRPr lang="en-GB" altLang="en-US" sz="1800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508953" y="4273276"/>
            <a:ext cx="1290739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 dirty="0">
                <a:latin typeface="+mn-lt"/>
              </a:rPr>
              <a:t>LUT address</a:t>
            </a:r>
          </a:p>
        </p:txBody>
      </p:sp>
      <p:sp>
        <p:nvSpPr>
          <p:cNvPr id="40" name="Text Box 26"/>
          <p:cNvSpPr txBox="1">
            <a:spLocks noChangeArrowheads="1"/>
          </p:cNvSpPr>
          <p:nvPr/>
        </p:nvSpPr>
        <p:spPr bwMode="auto">
          <a:xfrm>
            <a:off x="769853" y="5975805"/>
            <a:ext cx="2794035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 dirty="0">
                <a:latin typeface="+mn-lt"/>
              </a:rPr>
              <a:t>LUT value at a given address</a:t>
            </a: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6234230" y="4417292"/>
            <a:ext cx="121809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 dirty="0">
                <a:latin typeface="+mn-lt"/>
              </a:rPr>
              <a:t>Pixel colour</a:t>
            </a:r>
          </a:p>
        </p:txBody>
      </p:sp>
      <p:sp>
        <p:nvSpPr>
          <p:cNvPr id="2" name="Rectangle 1"/>
          <p:cNvSpPr/>
          <p:nvPr/>
        </p:nvSpPr>
        <p:spPr>
          <a:xfrm>
            <a:off x="425005" y="1340768"/>
            <a:ext cx="5646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2400" dirty="0">
                <a:solidFill>
                  <a:srgbClr val="6470CA"/>
                </a:solidFill>
              </a:rPr>
              <a:t>Colour mapping for 1-byte pixels (8 bit)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08F74-8220-8C42-94EE-3FA374F76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 models</a:t>
            </a:r>
            <a:br>
              <a:rPr lang="en-GB" dirty="0"/>
            </a:br>
            <a:r>
              <a:rPr lang="en-GB" altLang="en-US" sz="2800" dirty="0">
                <a:solidFill>
                  <a:srgbClr val="E68422"/>
                </a:solidFill>
              </a:rPr>
              <a:t>Indexed colour</a:t>
            </a:r>
            <a:endParaRPr lang="en-GB" altLang="en-US" sz="2800" dirty="0"/>
          </a:p>
        </p:txBody>
      </p:sp>
      <p:sp>
        <p:nvSpPr>
          <p:cNvPr id="55299" name="Text Box 19"/>
          <p:cNvSpPr txBox="1">
            <a:spLocks noChangeArrowheads="1"/>
          </p:cNvSpPr>
          <p:nvPr/>
        </p:nvSpPr>
        <p:spPr bwMode="auto">
          <a:xfrm>
            <a:off x="411299" y="2420860"/>
            <a:ext cx="34766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/>
              <a:t>Number of colours </a:t>
            </a:r>
            <a:r>
              <a:rPr lang="en-GB" altLang="en-US" sz="2000" b="1" dirty="0"/>
              <a:t>simultaneously</a:t>
            </a:r>
            <a:r>
              <a:rPr lang="en-GB" altLang="en-US" sz="2000" dirty="0"/>
              <a:t> available in one image?</a:t>
            </a:r>
          </a:p>
        </p:txBody>
      </p:sp>
      <p:sp>
        <p:nvSpPr>
          <p:cNvPr id="55300" name="Text Box 20"/>
          <p:cNvSpPr txBox="1">
            <a:spLocks noChangeArrowheads="1"/>
          </p:cNvSpPr>
          <p:nvPr/>
        </p:nvSpPr>
        <p:spPr bwMode="auto">
          <a:xfrm>
            <a:off x="431937" y="4971662"/>
            <a:ext cx="31938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b="1" dirty="0"/>
              <a:t>Gamut</a:t>
            </a:r>
            <a:r>
              <a:rPr lang="en-GB" altLang="en-US" sz="2000" dirty="0"/>
              <a:t> (total number of colours available for use)?</a:t>
            </a:r>
          </a:p>
        </p:txBody>
      </p:sp>
      <p:sp>
        <p:nvSpPr>
          <p:cNvPr id="89109" name="Rectangle 21"/>
          <p:cNvSpPr>
            <a:spLocks noChangeArrowheads="1"/>
          </p:cNvSpPr>
          <p:nvPr/>
        </p:nvSpPr>
        <p:spPr bwMode="auto">
          <a:xfrm>
            <a:off x="684213" y="3449948"/>
            <a:ext cx="1517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E0000"/>
                </a:solidFill>
              </a:rPr>
              <a:t>2</a:t>
            </a:r>
            <a:r>
              <a:rPr lang="en-GB" altLang="en-US" sz="2800" baseline="30000" dirty="0">
                <a:solidFill>
                  <a:srgbClr val="FE0000"/>
                </a:solidFill>
              </a:rPr>
              <a:t>8</a:t>
            </a:r>
            <a:r>
              <a:rPr lang="en-GB" altLang="en-US" sz="2800" dirty="0">
                <a:solidFill>
                  <a:srgbClr val="FE0000"/>
                </a:solidFill>
              </a:rPr>
              <a:t> = 256</a:t>
            </a:r>
          </a:p>
        </p:txBody>
      </p:sp>
      <p:sp>
        <p:nvSpPr>
          <p:cNvPr id="89110" name="Rectangle 22"/>
          <p:cNvSpPr>
            <a:spLocks noChangeArrowheads="1"/>
          </p:cNvSpPr>
          <p:nvPr/>
        </p:nvSpPr>
        <p:spPr bwMode="auto">
          <a:xfrm>
            <a:off x="735013" y="6021388"/>
            <a:ext cx="383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E0000"/>
                </a:solidFill>
              </a:rPr>
              <a:t>2</a:t>
            </a:r>
            <a:r>
              <a:rPr lang="en-GB" altLang="en-US" sz="2800" baseline="30000" dirty="0">
                <a:solidFill>
                  <a:srgbClr val="FE0000"/>
                </a:solidFill>
              </a:rPr>
              <a:t>3x8</a:t>
            </a:r>
            <a:r>
              <a:rPr lang="en-GB" altLang="en-US" sz="2800" dirty="0">
                <a:solidFill>
                  <a:srgbClr val="FE0000"/>
                </a:solidFill>
              </a:rPr>
              <a:t> = 2</a:t>
            </a:r>
            <a:r>
              <a:rPr lang="en-GB" altLang="en-US" sz="2800" baseline="30000" dirty="0">
                <a:solidFill>
                  <a:srgbClr val="FE0000"/>
                </a:solidFill>
              </a:rPr>
              <a:t>24</a:t>
            </a:r>
            <a:r>
              <a:rPr lang="en-GB" altLang="en-US" sz="2800" dirty="0">
                <a:solidFill>
                  <a:srgbClr val="FE0000"/>
                </a:solidFill>
              </a:rPr>
              <a:t> = 16,777,216</a:t>
            </a:r>
          </a:p>
        </p:txBody>
      </p:sp>
      <p:sp>
        <p:nvSpPr>
          <p:cNvPr id="55311" name="Rectangle 38"/>
          <p:cNvSpPr>
            <a:spLocks noChangeArrowheads="1"/>
          </p:cNvSpPr>
          <p:nvPr/>
        </p:nvSpPr>
        <p:spPr bwMode="auto">
          <a:xfrm>
            <a:off x="4283968" y="2262498"/>
            <a:ext cx="1878012" cy="1473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5312" name="Rectangle 5"/>
          <p:cNvSpPr>
            <a:spLocks noChangeArrowheads="1"/>
          </p:cNvSpPr>
          <p:nvPr/>
        </p:nvSpPr>
        <p:spPr bwMode="auto">
          <a:xfrm>
            <a:off x="5235575" y="2628528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55315" name="Straight Arrow Connector 69"/>
          <p:cNvCxnSpPr>
            <a:cxnSpLocks noChangeShapeType="1"/>
            <a:stCxn id="55312" idx="2"/>
          </p:cNvCxnSpPr>
          <p:nvPr/>
        </p:nvCxnSpPr>
        <p:spPr bwMode="auto">
          <a:xfrm flipH="1">
            <a:off x="5307013" y="2780928"/>
            <a:ext cx="4762" cy="187203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107"/>
          <p:cNvGrpSpPr>
            <a:grpSpLocks/>
          </p:cNvGrpSpPr>
          <p:nvPr/>
        </p:nvGrpSpPr>
        <p:grpSpPr bwMode="auto">
          <a:xfrm>
            <a:off x="6017163" y="5646377"/>
            <a:ext cx="651106" cy="842963"/>
            <a:chOff x="4547" y="3379"/>
            <a:chExt cx="283" cy="531"/>
          </a:xfrm>
        </p:grpSpPr>
        <p:sp>
          <p:nvSpPr>
            <p:cNvPr id="35" name="Rectangle 2"/>
            <p:cNvSpPr>
              <a:spLocks noChangeArrowheads="1"/>
            </p:cNvSpPr>
            <p:nvPr/>
          </p:nvSpPr>
          <p:spPr bwMode="auto">
            <a:xfrm>
              <a:off x="4547" y="3379"/>
              <a:ext cx="283" cy="174"/>
            </a:xfrm>
            <a:prstGeom prst="rect">
              <a:avLst/>
            </a:prstGeom>
            <a:solidFill>
              <a:srgbClr val="FE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+mn-lt"/>
                </a:rPr>
                <a:t>0</a:t>
              </a:r>
            </a:p>
          </p:txBody>
        </p:sp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4547" y="3736"/>
              <a:ext cx="283" cy="174"/>
            </a:xfrm>
            <a:prstGeom prst="rect">
              <a:avLst/>
            </a:prstGeom>
            <a:solidFill>
              <a:srgbClr val="3333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+mn-lt"/>
                </a:rPr>
                <a:t>255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4547" y="3555"/>
              <a:ext cx="283" cy="174"/>
            </a:xfrm>
            <a:prstGeom prst="rect">
              <a:avLst/>
            </a:prstGeom>
            <a:solidFill>
              <a:srgbClr val="00B05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algn="l">
                <a:spcBef>
                  <a:spcPts val="6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>
                <a:spcBef>
                  <a:spcPct val="20000"/>
                </a:spcBef>
                <a:buChar char=" 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+mn-lt"/>
                </a:rPr>
                <a:t>255</a:t>
              </a:r>
            </a:p>
          </p:txBody>
        </p:sp>
      </p:grp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4929448" y="5852750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>
            <a:off x="5299336" y="4652600"/>
            <a:ext cx="0" cy="8048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1" name="Line 81"/>
          <p:cNvSpPr>
            <a:spLocks noChangeShapeType="1"/>
          </p:cNvSpPr>
          <p:nvPr/>
        </p:nvSpPr>
        <p:spPr bwMode="auto">
          <a:xfrm>
            <a:off x="5419986" y="4624372"/>
            <a:ext cx="0" cy="832756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AutoShape 100"/>
          <p:cNvSpPr>
            <a:spLocks noChangeArrowheads="1"/>
          </p:cNvSpPr>
          <p:nvPr/>
        </p:nvSpPr>
        <p:spPr bwMode="auto">
          <a:xfrm>
            <a:off x="7416316" y="4196988"/>
            <a:ext cx="1568450" cy="1228725"/>
          </a:xfrm>
          <a:prstGeom prst="roundRect">
            <a:avLst>
              <a:gd name="adj" fmla="val 14833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5119948" y="4221088"/>
            <a:ext cx="526106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 dirty="0">
                <a:latin typeface="+mn-lt"/>
              </a:rPr>
              <a:t>117</a:t>
            </a:r>
          </a:p>
        </p:txBody>
      </p: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4161083" y="4221088"/>
            <a:ext cx="298479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 dirty="0">
                <a:latin typeface="+mn-lt"/>
              </a:rPr>
              <a:t>0</a:t>
            </a:r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5979258" y="4221088"/>
            <a:ext cx="526106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400">
                <a:latin typeface="+mn-lt"/>
              </a:rPr>
              <a:t>255</a:t>
            </a:r>
          </a:p>
        </p:txBody>
      </p:sp>
      <p:sp>
        <p:nvSpPr>
          <p:cNvPr id="46" name="Line 18"/>
          <p:cNvSpPr>
            <a:spLocks noChangeShapeType="1"/>
          </p:cNvSpPr>
          <p:nvPr/>
        </p:nvSpPr>
        <p:spPr bwMode="auto">
          <a:xfrm>
            <a:off x="5427923" y="5457463"/>
            <a:ext cx="589240" cy="1957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47" name="Line 19"/>
          <p:cNvSpPr>
            <a:spLocks noChangeShapeType="1"/>
          </p:cNvSpPr>
          <p:nvPr/>
        </p:nvSpPr>
        <p:spPr bwMode="auto">
          <a:xfrm>
            <a:off x="5295442" y="5467973"/>
            <a:ext cx="721721" cy="10213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48" name="Line 23"/>
          <p:cNvSpPr>
            <a:spLocks noChangeShapeType="1"/>
          </p:cNvSpPr>
          <p:nvPr/>
        </p:nvSpPr>
        <p:spPr bwMode="auto">
          <a:xfrm flipV="1">
            <a:off x="6668269" y="4557350"/>
            <a:ext cx="1467929" cy="10958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 flipV="1">
            <a:off x="6668269" y="4700224"/>
            <a:ext cx="1582229" cy="17891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sp>
        <p:nvSpPr>
          <p:cNvPr id="50" name="Rectangle 22"/>
          <p:cNvSpPr>
            <a:spLocks noChangeArrowheads="1"/>
          </p:cNvSpPr>
          <p:nvPr/>
        </p:nvSpPr>
        <p:spPr bwMode="auto">
          <a:xfrm>
            <a:off x="8172711" y="4520838"/>
            <a:ext cx="152400" cy="1524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" name="Rectangle 69"/>
          <p:cNvSpPr>
            <a:spLocks noChangeArrowheads="1"/>
          </p:cNvSpPr>
          <p:nvPr/>
        </p:nvSpPr>
        <p:spPr bwMode="auto">
          <a:xfrm>
            <a:off x="7854417" y="5560650"/>
            <a:ext cx="941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 dirty="0">
                <a:solidFill>
                  <a:srgbClr val="6470CA"/>
                </a:solidFill>
              </a:rPr>
              <a:t>Display</a:t>
            </a:r>
          </a:p>
        </p:txBody>
      </p:sp>
      <p:sp>
        <p:nvSpPr>
          <p:cNvPr id="52" name="Rectangle 25"/>
          <p:cNvSpPr>
            <a:spLocks noChangeArrowheads="1"/>
          </p:cNvSpPr>
          <p:nvPr/>
        </p:nvSpPr>
        <p:spPr bwMode="auto">
          <a:xfrm>
            <a:off x="4292861" y="4622438"/>
            <a:ext cx="1943100" cy="288925"/>
          </a:xfrm>
          <a:prstGeom prst="rect">
            <a:avLst/>
          </a:prstGeom>
          <a:solidFill>
            <a:srgbClr val="FE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3" name="Rectangle 26"/>
          <p:cNvSpPr>
            <a:spLocks noChangeArrowheads="1"/>
          </p:cNvSpPr>
          <p:nvPr/>
        </p:nvSpPr>
        <p:spPr bwMode="auto">
          <a:xfrm>
            <a:off x="4292861" y="4909775"/>
            <a:ext cx="1943100" cy="288925"/>
          </a:xfrm>
          <a:prstGeom prst="rect">
            <a:avLst/>
          </a:prstGeom>
          <a:solidFill>
            <a:srgbClr val="00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" name="Rectangle 27"/>
          <p:cNvSpPr>
            <a:spLocks noChangeArrowheads="1"/>
          </p:cNvSpPr>
          <p:nvPr/>
        </p:nvSpPr>
        <p:spPr bwMode="auto">
          <a:xfrm>
            <a:off x="4292861" y="5197113"/>
            <a:ext cx="1943100" cy="288925"/>
          </a:xfrm>
          <a:prstGeom prst="rect">
            <a:avLst/>
          </a:prstGeom>
          <a:solidFill>
            <a:srgbClr val="3333FF">
              <a:alpha val="50195"/>
            </a:srgbClr>
          </a:solidFill>
          <a:ln>
            <a:noFill/>
          </a:ln>
          <a:extLst/>
        </p:spPr>
        <p:txBody>
          <a:bodyPr anchor="ctr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5" name="Rectangle 82"/>
          <p:cNvSpPr>
            <a:spLocks noChangeArrowheads="1"/>
          </p:cNvSpPr>
          <p:nvPr/>
        </p:nvSpPr>
        <p:spPr bwMode="auto">
          <a:xfrm>
            <a:off x="4103948" y="4657363"/>
            <a:ext cx="100013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300" b="1">
                <a:solidFill>
                  <a:srgbClr val="000000"/>
                </a:solidFill>
                <a:latin typeface="Geneva" pitchFamily="34" charset="0"/>
              </a:rPr>
              <a:t>R</a:t>
            </a:r>
            <a:endParaRPr lang="en-GB" altLang="en-US" sz="1800"/>
          </a:p>
        </p:txBody>
      </p:sp>
      <p:sp>
        <p:nvSpPr>
          <p:cNvPr id="56" name="Rectangle 83"/>
          <p:cNvSpPr>
            <a:spLocks noChangeArrowheads="1"/>
          </p:cNvSpPr>
          <p:nvPr/>
        </p:nvSpPr>
        <p:spPr bwMode="auto">
          <a:xfrm>
            <a:off x="4103948" y="4916125"/>
            <a:ext cx="1111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300" b="1">
                <a:solidFill>
                  <a:srgbClr val="000000"/>
                </a:solidFill>
                <a:latin typeface="Geneva" pitchFamily="34" charset="0"/>
              </a:rPr>
              <a:t>G</a:t>
            </a:r>
            <a:endParaRPr lang="en-GB" altLang="en-US" sz="1800"/>
          </a:p>
        </p:txBody>
      </p:sp>
      <p:sp>
        <p:nvSpPr>
          <p:cNvPr id="57" name="Rectangle 84"/>
          <p:cNvSpPr>
            <a:spLocks noChangeArrowheads="1"/>
          </p:cNvSpPr>
          <p:nvPr/>
        </p:nvSpPr>
        <p:spPr bwMode="auto">
          <a:xfrm>
            <a:off x="4107123" y="5203463"/>
            <a:ext cx="1047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300" b="1">
                <a:solidFill>
                  <a:srgbClr val="000000"/>
                </a:solidFill>
                <a:latin typeface="Geneva" pitchFamily="34" charset="0"/>
              </a:rPr>
              <a:t>B</a:t>
            </a:r>
            <a:endParaRPr lang="en-GB" altLang="en-US" sz="1800"/>
          </a:p>
        </p:txBody>
      </p:sp>
      <p:sp>
        <p:nvSpPr>
          <p:cNvPr id="33" name="Rectangle 32"/>
          <p:cNvSpPr/>
          <p:nvPr/>
        </p:nvSpPr>
        <p:spPr>
          <a:xfrm>
            <a:off x="343434" y="1491171"/>
            <a:ext cx="7829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rgbClr val="6470CA"/>
                </a:solidFill>
              </a:rPr>
              <a:t>Colour mapping for 1-byte pixels (8 bit)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09D91C-9478-7943-A989-866ED063F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9" grpId="0"/>
      <p:bldP spid="891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title"/>
          </p:nvPr>
        </p:nvSpPr>
        <p:spPr>
          <a:xfrm>
            <a:off x="467171" y="188640"/>
            <a:ext cx="8569325" cy="1143000"/>
          </a:xfrm>
        </p:spPr>
        <p:txBody>
          <a:bodyPr/>
          <a:lstStyle/>
          <a:p>
            <a:r>
              <a:rPr lang="en-GB" dirty="0"/>
              <a:t>Colour models</a:t>
            </a:r>
            <a:br>
              <a:rPr lang="en-GB" dirty="0"/>
            </a:br>
            <a:r>
              <a:rPr lang="en-GB" altLang="en-US" sz="2800" dirty="0">
                <a:solidFill>
                  <a:srgbClr val="E68422"/>
                </a:solidFill>
              </a:rPr>
              <a:t>Indexed colour</a:t>
            </a:r>
            <a:endParaRPr lang="en-GB" altLang="en-US" sz="2800" dirty="0"/>
          </a:p>
        </p:txBody>
      </p:sp>
      <p:sp>
        <p:nvSpPr>
          <p:cNvPr id="56323" name="Rectangle 70"/>
          <p:cNvSpPr>
            <a:spLocks noChangeArrowheads="1"/>
          </p:cNvSpPr>
          <p:nvPr/>
        </p:nvSpPr>
        <p:spPr bwMode="auto">
          <a:xfrm>
            <a:off x="371475" y="5624513"/>
            <a:ext cx="1509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900">
                <a:solidFill>
                  <a:srgbClr val="000000"/>
                </a:solidFill>
              </a:rPr>
              <a:t>Colour lookup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900">
                <a:solidFill>
                  <a:srgbClr val="000000"/>
                </a:solidFill>
              </a:rPr>
              <a:t>table</a:t>
            </a:r>
            <a:endParaRPr lang="en-GB" altLang="en-US" sz="1800"/>
          </a:p>
        </p:txBody>
      </p:sp>
      <p:sp>
        <p:nvSpPr>
          <p:cNvPr id="56324" name="AutoShape 100"/>
          <p:cNvSpPr>
            <a:spLocks noChangeArrowheads="1"/>
          </p:cNvSpPr>
          <p:nvPr/>
        </p:nvSpPr>
        <p:spPr bwMode="auto">
          <a:xfrm>
            <a:off x="5364163" y="5229225"/>
            <a:ext cx="1568450" cy="1228725"/>
          </a:xfrm>
          <a:prstGeom prst="roundRect">
            <a:avLst>
              <a:gd name="adj" fmla="val 14833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25" name="Rectangle 38"/>
          <p:cNvSpPr>
            <a:spLocks noChangeArrowheads="1"/>
          </p:cNvSpPr>
          <p:nvPr/>
        </p:nvSpPr>
        <p:spPr bwMode="auto">
          <a:xfrm>
            <a:off x="539750" y="2063862"/>
            <a:ext cx="1878013" cy="1473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26" name="Text Box 42"/>
          <p:cNvSpPr txBox="1">
            <a:spLocks noChangeArrowheads="1"/>
          </p:cNvSpPr>
          <p:nvPr/>
        </p:nvSpPr>
        <p:spPr bwMode="auto">
          <a:xfrm>
            <a:off x="5613400" y="3456236"/>
            <a:ext cx="3205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 dirty="0" err="1"/>
              <a:t>PixelVector</a:t>
            </a:r>
            <a:r>
              <a:rPr lang="en-GB" altLang="en-US" sz="1800" dirty="0"/>
              <a:t>(</a:t>
            </a:r>
            <a:r>
              <a:rPr lang="en-GB" altLang="en-US" sz="1800" dirty="0" err="1"/>
              <a:t>x,y</a:t>
            </a:r>
            <a:r>
              <a:rPr lang="en-GB" altLang="en-US" sz="1800" dirty="0"/>
              <a:t>) = </a:t>
            </a:r>
            <a:r>
              <a:rPr lang="en-GB" altLang="en-US" sz="1800" dirty="0">
                <a:latin typeface="Comic Sans MS" pitchFamily="66" charset="0"/>
              </a:rPr>
              <a:t>[0  255  0]</a:t>
            </a:r>
          </a:p>
        </p:txBody>
      </p:sp>
      <p:cxnSp>
        <p:nvCxnSpPr>
          <p:cNvPr id="56327" name="Straight Arrow Connector 55"/>
          <p:cNvCxnSpPr>
            <a:cxnSpLocks noChangeShapeType="1"/>
            <a:stCxn id="56330" idx="2"/>
            <a:endCxn id="56353" idx="0"/>
          </p:cNvCxnSpPr>
          <p:nvPr/>
        </p:nvCxnSpPr>
        <p:spPr bwMode="auto">
          <a:xfrm>
            <a:off x="1047750" y="3251312"/>
            <a:ext cx="1201895" cy="223111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28" name="Rectangle 38"/>
          <p:cNvSpPr>
            <a:spLocks noChangeArrowheads="1"/>
          </p:cNvSpPr>
          <p:nvPr/>
        </p:nvSpPr>
        <p:spPr bwMode="auto">
          <a:xfrm>
            <a:off x="2051050" y="2567099"/>
            <a:ext cx="1879600" cy="1473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29" name="Rectangle 38"/>
          <p:cNvSpPr>
            <a:spLocks noChangeArrowheads="1"/>
          </p:cNvSpPr>
          <p:nvPr/>
        </p:nvSpPr>
        <p:spPr bwMode="auto">
          <a:xfrm>
            <a:off x="3563938" y="3071924"/>
            <a:ext cx="1878012" cy="1473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30" name="Rectangle 5"/>
          <p:cNvSpPr>
            <a:spLocks noChangeArrowheads="1"/>
          </p:cNvSpPr>
          <p:nvPr/>
        </p:nvSpPr>
        <p:spPr bwMode="auto">
          <a:xfrm>
            <a:off x="971550" y="3098912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31" name="Rectangle 5"/>
          <p:cNvSpPr>
            <a:spLocks noChangeArrowheads="1"/>
          </p:cNvSpPr>
          <p:nvPr/>
        </p:nvSpPr>
        <p:spPr bwMode="auto">
          <a:xfrm>
            <a:off x="2474913" y="3602149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32" name="Rectangle 5"/>
          <p:cNvSpPr>
            <a:spLocks noChangeArrowheads="1"/>
          </p:cNvSpPr>
          <p:nvPr/>
        </p:nvSpPr>
        <p:spPr bwMode="auto">
          <a:xfrm>
            <a:off x="4024313" y="4106974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33" name="Rectangle 82"/>
          <p:cNvSpPr>
            <a:spLocks noChangeArrowheads="1"/>
          </p:cNvSpPr>
          <p:nvPr/>
        </p:nvSpPr>
        <p:spPr bwMode="auto">
          <a:xfrm>
            <a:off x="576263" y="2063862"/>
            <a:ext cx="29368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b="1">
                <a:solidFill>
                  <a:srgbClr val="000000"/>
                </a:solidFill>
                <a:latin typeface="Geneva" pitchFamily="34" charset="0"/>
              </a:rPr>
              <a:t>R</a:t>
            </a:r>
            <a:endParaRPr lang="en-GB" altLang="en-US" sz="3200"/>
          </a:p>
        </p:txBody>
      </p:sp>
      <p:sp>
        <p:nvSpPr>
          <p:cNvPr id="56334" name="Rectangle 82"/>
          <p:cNvSpPr>
            <a:spLocks noChangeArrowheads="1"/>
          </p:cNvSpPr>
          <p:nvPr/>
        </p:nvSpPr>
        <p:spPr bwMode="auto">
          <a:xfrm>
            <a:off x="2087563" y="2603612"/>
            <a:ext cx="295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b="1">
                <a:solidFill>
                  <a:srgbClr val="000000"/>
                </a:solidFill>
                <a:latin typeface="Geneva" pitchFamily="34" charset="0"/>
              </a:rPr>
              <a:t>G</a:t>
            </a:r>
            <a:endParaRPr lang="en-GB" altLang="en-US" sz="3200"/>
          </a:p>
        </p:txBody>
      </p:sp>
      <p:sp>
        <p:nvSpPr>
          <p:cNvPr id="56335" name="Rectangle 82"/>
          <p:cNvSpPr>
            <a:spLocks noChangeArrowheads="1"/>
          </p:cNvSpPr>
          <p:nvPr/>
        </p:nvSpPr>
        <p:spPr bwMode="auto">
          <a:xfrm>
            <a:off x="3600450" y="3106849"/>
            <a:ext cx="293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b="1">
                <a:solidFill>
                  <a:srgbClr val="000000"/>
                </a:solidFill>
                <a:latin typeface="Geneva" pitchFamily="34" charset="0"/>
              </a:rPr>
              <a:t>B</a:t>
            </a:r>
            <a:endParaRPr lang="en-GB" altLang="en-US" sz="3200"/>
          </a:p>
        </p:txBody>
      </p:sp>
      <p:cxnSp>
        <p:nvCxnSpPr>
          <p:cNvPr id="56336" name="Straight Arrow Connector 73"/>
          <p:cNvCxnSpPr>
            <a:cxnSpLocks noChangeShapeType="1"/>
            <a:stCxn id="56331" idx="2"/>
            <a:endCxn id="56354" idx="1"/>
          </p:cNvCxnSpPr>
          <p:nvPr/>
        </p:nvCxnSpPr>
        <p:spPr bwMode="auto">
          <a:xfrm>
            <a:off x="2551113" y="3754549"/>
            <a:ext cx="1473200" cy="215174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7" name="Straight Arrow Connector 76"/>
          <p:cNvCxnSpPr>
            <a:cxnSpLocks noChangeShapeType="1"/>
            <a:stCxn id="56332" idx="2"/>
          </p:cNvCxnSpPr>
          <p:nvPr/>
        </p:nvCxnSpPr>
        <p:spPr bwMode="auto">
          <a:xfrm flipH="1">
            <a:off x="2295526" y="4259374"/>
            <a:ext cx="1804987" cy="183345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8" name="Text Box 26"/>
          <p:cNvSpPr txBox="1">
            <a:spLocks noChangeArrowheads="1"/>
          </p:cNvSpPr>
          <p:nvPr/>
        </p:nvSpPr>
        <p:spPr bwMode="auto">
          <a:xfrm>
            <a:off x="2087563" y="6345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/>
              <a:t>0</a:t>
            </a:r>
          </a:p>
        </p:txBody>
      </p:sp>
      <p:sp>
        <p:nvSpPr>
          <p:cNvPr id="56339" name="Text Box 27"/>
          <p:cNvSpPr txBox="1">
            <a:spLocks noChangeArrowheads="1"/>
          </p:cNvSpPr>
          <p:nvPr/>
        </p:nvSpPr>
        <p:spPr bwMode="auto">
          <a:xfrm>
            <a:off x="3813175" y="6345238"/>
            <a:ext cx="565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/>
              <a:t>255</a:t>
            </a:r>
          </a:p>
        </p:txBody>
      </p:sp>
      <p:cxnSp>
        <p:nvCxnSpPr>
          <p:cNvPr id="56340" name="Straight Arrow Connector 89"/>
          <p:cNvCxnSpPr>
            <a:cxnSpLocks noChangeShapeType="1"/>
          </p:cNvCxnSpPr>
          <p:nvPr/>
        </p:nvCxnSpPr>
        <p:spPr bwMode="auto">
          <a:xfrm>
            <a:off x="4148138" y="5626100"/>
            <a:ext cx="1503362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1" name="Straight Arrow Connector 90"/>
          <p:cNvCxnSpPr>
            <a:cxnSpLocks noChangeShapeType="1"/>
          </p:cNvCxnSpPr>
          <p:nvPr/>
        </p:nvCxnSpPr>
        <p:spPr bwMode="auto">
          <a:xfrm>
            <a:off x="4140200" y="5876925"/>
            <a:ext cx="1476375" cy="288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2" name="Straight Arrow Connector 91"/>
          <p:cNvCxnSpPr>
            <a:cxnSpLocks noChangeShapeType="1"/>
          </p:cNvCxnSpPr>
          <p:nvPr/>
        </p:nvCxnSpPr>
        <p:spPr bwMode="auto">
          <a:xfrm>
            <a:off x="4148138" y="6165850"/>
            <a:ext cx="1468437" cy="71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3" name="Rectangle 82"/>
          <p:cNvSpPr>
            <a:spLocks noChangeArrowheads="1"/>
          </p:cNvSpPr>
          <p:nvPr/>
        </p:nvSpPr>
        <p:spPr bwMode="auto">
          <a:xfrm>
            <a:off x="4435475" y="5568950"/>
            <a:ext cx="403957" cy="2000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300" b="1" dirty="0">
                <a:solidFill>
                  <a:srgbClr val="000000"/>
                </a:solidFill>
                <a:latin typeface="Geneva" pitchFamily="34" charset="0"/>
              </a:rPr>
              <a:t>R = 0</a:t>
            </a:r>
            <a:endParaRPr lang="en-GB" altLang="en-US" sz="1800" dirty="0"/>
          </a:p>
        </p:txBody>
      </p:sp>
      <p:sp>
        <p:nvSpPr>
          <p:cNvPr id="56344" name="Rectangle 83"/>
          <p:cNvSpPr>
            <a:spLocks noChangeArrowheads="1"/>
          </p:cNvSpPr>
          <p:nvPr/>
        </p:nvSpPr>
        <p:spPr bwMode="auto">
          <a:xfrm>
            <a:off x="4427538" y="5857875"/>
            <a:ext cx="599523" cy="20005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300" b="1" dirty="0">
                <a:solidFill>
                  <a:srgbClr val="000000"/>
                </a:solidFill>
                <a:latin typeface="Geneva" pitchFamily="34" charset="0"/>
              </a:rPr>
              <a:t>G = 255</a:t>
            </a:r>
            <a:endParaRPr lang="en-GB" altLang="en-US" sz="1800" dirty="0"/>
          </a:p>
        </p:txBody>
      </p:sp>
      <p:sp>
        <p:nvSpPr>
          <p:cNvPr id="56345" name="Rectangle 84"/>
          <p:cNvSpPr>
            <a:spLocks noChangeArrowheads="1"/>
          </p:cNvSpPr>
          <p:nvPr/>
        </p:nvSpPr>
        <p:spPr bwMode="auto">
          <a:xfrm>
            <a:off x="4430713" y="6108700"/>
            <a:ext cx="404812" cy="200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300" b="1">
                <a:solidFill>
                  <a:srgbClr val="000000"/>
                </a:solidFill>
                <a:latin typeface="Geneva" pitchFamily="34" charset="0"/>
              </a:rPr>
              <a:t>B = 0</a:t>
            </a:r>
            <a:endParaRPr lang="en-GB" altLang="en-US" sz="1800"/>
          </a:p>
        </p:txBody>
      </p:sp>
      <p:sp>
        <p:nvSpPr>
          <p:cNvPr id="56346" name="Rectangle 5"/>
          <p:cNvSpPr>
            <a:spLocks noChangeArrowheads="1"/>
          </p:cNvSpPr>
          <p:nvPr/>
        </p:nvSpPr>
        <p:spPr bwMode="auto">
          <a:xfrm>
            <a:off x="5680075" y="6092825"/>
            <a:ext cx="152400" cy="1524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47" name="Rectangle 25"/>
          <p:cNvSpPr>
            <a:spLocks noChangeArrowheads="1"/>
          </p:cNvSpPr>
          <p:nvPr/>
        </p:nvSpPr>
        <p:spPr bwMode="auto">
          <a:xfrm>
            <a:off x="2197100" y="5475288"/>
            <a:ext cx="1943100" cy="288925"/>
          </a:xfrm>
          <a:prstGeom prst="rect">
            <a:avLst/>
          </a:prstGeom>
          <a:solidFill>
            <a:srgbClr val="FE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48" name="Rectangle 26"/>
          <p:cNvSpPr>
            <a:spLocks noChangeArrowheads="1"/>
          </p:cNvSpPr>
          <p:nvPr/>
        </p:nvSpPr>
        <p:spPr bwMode="auto">
          <a:xfrm>
            <a:off x="2197100" y="5762625"/>
            <a:ext cx="1943100" cy="288925"/>
          </a:xfrm>
          <a:prstGeom prst="rect">
            <a:avLst/>
          </a:prstGeom>
          <a:solidFill>
            <a:srgbClr val="00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49" name="Rectangle 27"/>
          <p:cNvSpPr>
            <a:spLocks noChangeArrowheads="1"/>
          </p:cNvSpPr>
          <p:nvPr/>
        </p:nvSpPr>
        <p:spPr bwMode="auto">
          <a:xfrm>
            <a:off x="2197100" y="6049963"/>
            <a:ext cx="1943100" cy="288925"/>
          </a:xfrm>
          <a:prstGeom prst="rect">
            <a:avLst/>
          </a:prstGeom>
          <a:solidFill>
            <a:srgbClr val="3333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50" name="Rectangle 82"/>
          <p:cNvSpPr>
            <a:spLocks noChangeArrowheads="1"/>
          </p:cNvSpPr>
          <p:nvPr/>
        </p:nvSpPr>
        <p:spPr bwMode="auto">
          <a:xfrm>
            <a:off x="2008188" y="5510213"/>
            <a:ext cx="100012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300" b="1">
                <a:solidFill>
                  <a:srgbClr val="000000"/>
                </a:solidFill>
                <a:latin typeface="Geneva" pitchFamily="34" charset="0"/>
              </a:rPr>
              <a:t>R</a:t>
            </a:r>
            <a:endParaRPr lang="en-GB" altLang="en-US" sz="1800"/>
          </a:p>
        </p:txBody>
      </p:sp>
      <p:sp>
        <p:nvSpPr>
          <p:cNvPr id="56351" name="Rectangle 83"/>
          <p:cNvSpPr>
            <a:spLocks noChangeArrowheads="1"/>
          </p:cNvSpPr>
          <p:nvPr/>
        </p:nvSpPr>
        <p:spPr bwMode="auto">
          <a:xfrm>
            <a:off x="2008188" y="5768975"/>
            <a:ext cx="1111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300" b="1">
                <a:solidFill>
                  <a:srgbClr val="000000"/>
                </a:solidFill>
                <a:latin typeface="Geneva" pitchFamily="34" charset="0"/>
              </a:rPr>
              <a:t>G</a:t>
            </a:r>
            <a:endParaRPr lang="en-GB" altLang="en-US" sz="1800"/>
          </a:p>
        </p:txBody>
      </p:sp>
      <p:sp>
        <p:nvSpPr>
          <p:cNvPr id="56352" name="Rectangle 84"/>
          <p:cNvSpPr>
            <a:spLocks noChangeArrowheads="1"/>
          </p:cNvSpPr>
          <p:nvPr/>
        </p:nvSpPr>
        <p:spPr bwMode="auto">
          <a:xfrm>
            <a:off x="2011363" y="6056313"/>
            <a:ext cx="1047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300" b="1">
                <a:solidFill>
                  <a:srgbClr val="000000"/>
                </a:solidFill>
                <a:latin typeface="Geneva" pitchFamily="34" charset="0"/>
              </a:rPr>
              <a:t>B</a:t>
            </a:r>
            <a:endParaRPr lang="en-GB" altLang="en-US" sz="1800"/>
          </a:p>
        </p:txBody>
      </p:sp>
      <p:sp>
        <p:nvSpPr>
          <p:cNvPr id="56353" name="Rectangle 5"/>
          <p:cNvSpPr>
            <a:spLocks noChangeArrowheads="1"/>
          </p:cNvSpPr>
          <p:nvPr/>
        </p:nvSpPr>
        <p:spPr bwMode="auto">
          <a:xfrm>
            <a:off x="2195670" y="5482431"/>
            <a:ext cx="107950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54" name="Rectangle 5"/>
          <p:cNvSpPr>
            <a:spLocks noChangeArrowheads="1"/>
          </p:cNvSpPr>
          <p:nvPr/>
        </p:nvSpPr>
        <p:spPr bwMode="auto">
          <a:xfrm>
            <a:off x="4024313" y="5762625"/>
            <a:ext cx="10795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6355" name="Rectangle 5"/>
          <p:cNvSpPr>
            <a:spLocks noChangeArrowheads="1"/>
          </p:cNvSpPr>
          <p:nvPr/>
        </p:nvSpPr>
        <p:spPr bwMode="auto">
          <a:xfrm>
            <a:off x="2187575" y="6049963"/>
            <a:ext cx="10795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" name="Rectangle 5"/>
          <p:cNvSpPr/>
          <p:nvPr/>
        </p:nvSpPr>
        <p:spPr>
          <a:xfrm>
            <a:off x="371474" y="1491171"/>
            <a:ext cx="8268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2400" dirty="0">
                <a:solidFill>
                  <a:srgbClr val="6470CA"/>
                </a:solidFill>
              </a:rPr>
              <a:t>Colour mapping for 3-byte pixel vectors (24 bit)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E7CC6B-1DA0-B740-A5C0-454656F81F58}"/>
              </a:ext>
            </a:extLst>
          </p:cNvPr>
          <p:cNvSpPr/>
          <p:nvPr/>
        </p:nvSpPr>
        <p:spPr>
          <a:xfrm>
            <a:off x="933962" y="2804919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1600" dirty="0">
                <a:latin typeface="Comic Sans MS" pitchFamily="66" charset="0"/>
              </a:rPr>
              <a:t>0</a:t>
            </a:r>
            <a:endParaRPr lang="en-US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7CF6D5-6871-E74A-A985-D7B3D8A210CA}"/>
              </a:ext>
            </a:extLst>
          </p:cNvPr>
          <p:cNvSpPr/>
          <p:nvPr/>
        </p:nvSpPr>
        <p:spPr>
          <a:xfrm>
            <a:off x="2294680" y="3306476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255</a:t>
            </a:r>
            <a:endParaRPr lang="en-US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AC544E-527C-C544-B4DC-E0C53FA9B81D}"/>
              </a:ext>
            </a:extLst>
          </p:cNvPr>
          <p:cNvSpPr/>
          <p:nvPr/>
        </p:nvSpPr>
        <p:spPr>
          <a:xfrm>
            <a:off x="3969199" y="3810546"/>
            <a:ext cx="309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Comic Sans MS" pitchFamily="66" charset="0"/>
              </a:rPr>
              <a:t>0</a:t>
            </a:r>
            <a:endParaRPr lang="en-US" sz="1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FBB12-2B46-8844-B48C-0550CA59E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 this lecture we shall find out about: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Digital representation of colour images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Colour mixing (vector </a:t>
            </a:r>
            <a:r>
              <a:rPr lang="en-GB" dirty="0" err="1"/>
              <a:t>arithmetics</a:t>
            </a:r>
            <a:r>
              <a:rPr lang="en-GB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Pixel arrays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Colour models</a:t>
            </a:r>
          </a:p>
          <a:p>
            <a:pPr lvl="1">
              <a:lnSpc>
                <a:spcPct val="150000"/>
              </a:lnSpc>
            </a:pPr>
            <a:endParaRPr lang="en-GB" dirty="0"/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7954-3BED-6547-B409-3BB6A88D1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992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r>
              <a:rPr lang="en-GB" dirty="0"/>
              <a:t>Colour models</a:t>
            </a:r>
            <a:br>
              <a:rPr lang="en-GB" dirty="0"/>
            </a:br>
            <a:r>
              <a:rPr lang="en-GB" altLang="en-US" sz="2800" dirty="0">
                <a:solidFill>
                  <a:srgbClr val="E68422"/>
                </a:solidFill>
              </a:rPr>
              <a:t>Indexed colour</a:t>
            </a:r>
            <a:endParaRPr lang="en-GB" altLang="en-US" sz="2800" b="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231279" y="1792288"/>
            <a:ext cx="34766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/>
              <a:t>Number of colours </a:t>
            </a:r>
            <a:r>
              <a:rPr lang="en-GB" altLang="en-US" sz="2000" b="1" dirty="0"/>
              <a:t>simultaneously</a:t>
            </a:r>
            <a:r>
              <a:rPr lang="en-GB" altLang="en-US" sz="2000" dirty="0"/>
              <a:t> available in one image?</a:t>
            </a:r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251917" y="4881414"/>
            <a:ext cx="32223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/>
              <a:t>Gamut (total number of colours available for use)?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434975" y="2924930"/>
            <a:ext cx="2841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E0000"/>
                </a:solidFill>
              </a:rPr>
              <a:t>2</a:t>
            </a:r>
            <a:r>
              <a:rPr lang="en-GB" altLang="en-US" sz="2800" baseline="30000" dirty="0">
                <a:solidFill>
                  <a:srgbClr val="FE0000"/>
                </a:solidFill>
              </a:rPr>
              <a:t>24</a:t>
            </a:r>
            <a:r>
              <a:rPr lang="en-GB" altLang="en-US" sz="2800" dirty="0">
                <a:solidFill>
                  <a:srgbClr val="FE0000"/>
                </a:solidFill>
              </a:rPr>
              <a:t> = 16,777,216</a:t>
            </a: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684213" y="5733320"/>
            <a:ext cx="2841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E0000"/>
                </a:solidFill>
              </a:rPr>
              <a:t>2</a:t>
            </a:r>
            <a:r>
              <a:rPr lang="en-GB" altLang="en-US" sz="2800" baseline="30000" dirty="0">
                <a:solidFill>
                  <a:srgbClr val="FE0000"/>
                </a:solidFill>
              </a:rPr>
              <a:t>24</a:t>
            </a:r>
            <a:r>
              <a:rPr lang="en-GB" altLang="en-US" sz="2800" dirty="0">
                <a:solidFill>
                  <a:srgbClr val="FE0000"/>
                </a:solidFill>
              </a:rPr>
              <a:t> = 16,777,216</a:t>
            </a:r>
          </a:p>
        </p:txBody>
      </p:sp>
      <p:sp>
        <p:nvSpPr>
          <p:cNvPr id="57351" name="Rectangle 24"/>
          <p:cNvSpPr>
            <a:spLocks noChangeArrowheads="1"/>
          </p:cNvSpPr>
          <p:nvPr/>
        </p:nvSpPr>
        <p:spPr bwMode="auto">
          <a:xfrm>
            <a:off x="3406775" y="5049838"/>
            <a:ext cx="1512888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7352" name="Rectangle 25"/>
          <p:cNvSpPr>
            <a:spLocks noChangeArrowheads="1"/>
          </p:cNvSpPr>
          <p:nvPr/>
        </p:nvSpPr>
        <p:spPr bwMode="auto">
          <a:xfrm>
            <a:off x="4076700" y="5006975"/>
            <a:ext cx="1943100" cy="288925"/>
          </a:xfrm>
          <a:prstGeom prst="rect">
            <a:avLst/>
          </a:prstGeom>
          <a:solidFill>
            <a:srgbClr val="FE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7353" name="Rectangle 26"/>
          <p:cNvSpPr>
            <a:spLocks noChangeArrowheads="1"/>
          </p:cNvSpPr>
          <p:nvPr/>
        </p:nvSpPr>
        <p:spPr bwMode="auto">
          <a:xfrm>
            <a:off x="4076700" y="5294313"/>
            <a:ext cx="1943100" cy="288925"/>
          </a:xfrm>
          <a:prstGeom prst="rect">
            <a:avLst/>
          </a:prstGeom>
          <a:solidFill>
            <a:srgbClr val="00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7354" name="Rectangle 27"/>
          <p:cNvSpPr>
            <a:spLocks noChangeArrowheads="1"/>
          </p:cNvSpPr>
          <p:nvPr/>
        </p:nvSpPr>
        <p:spPr bwMode="auto">
          <a:xfrm>
            <a:off x="4076700" y="5581650"/>
            <a:ext cx="1943100" cy="288925"/>
          </a:xfrm>
          <a:prstGeom prst="rect">
            <a:avLst/>
          </a:prstGeom>
          <a:solidFill>
            <a:srgbClr val="3333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7355" name="Rectangle 82"/>
          <p:cNvSpPr>
            <a:spLocks noChangeArrowheads="1"/>
          </p:cNvSpPr>
          <p:nvPr/>
        </p:nvSpPr>
        <p:spPr bwMode="auto">
          <a:xfrm>
            <a:off x="3887788" y="5041900"/>
            <a:ext cx="100012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300" b="1">
                <a:solidFill>
                  <a:srgbClr val="000000"/>
                </a:solidFill>
                <a:latin typeface="Geneva" pitchFamily="34" charset="0"/>
              </a:rPr>
              <a:t>R</a:t>
            </a:r>
            <a:endParaRPr lang="en-GB" altLang="en-US" sz="1800"/>
          </a:p>
        </p:txBody>
      </p:sp>
      <p:sp>
        <p:nvSpPr>
          <p:cNvPr id="57356" name="Rectangle 83"/>
          <p:cNvSpPr>
            <a:spLocks noChangeArrowheads="1"/>
          </p:cNvSpPr>
          <p:nvPr/>
        </p:nvSpPr>
        <p:spPr bwMode="auto">
          <a:xfrm>
            <a:off x="3887788" y="5300663"/>
            <a:ext cx="1111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300" b="1">
                <a:solidFill>
                  <a:srgbClr val="000000"/>
                </a:solidFill>
                <a:latin typeface="Geneva" pitchFamily="34" charset="0"/>
              </a:rPr>
              <a:t>G</a:t>
            </a:r>
            <a:endParaRPr lang="en-GB" altLang="en-US" sz="1800"/>
          </a:p>
        </p:txBody>
      </p:sp>
      <p:sp>
        <p:nvSpPr>
          <p:cNvPr id="57357" name="Rectangle 84"/>
          <p:cNvSpPr>
            <a:spLocks noChangeArrowheads="1"/>
          </p:cNvSpPr>
          <p:nvPr/>
        </p:nvSpPr>
        <p:spPr bwMode="auto">
          <a:xfrm>
            <a:off x="3890963" y="5588000"/>
            <a:ext cx="1047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300" b="1">
                <a:solidFill>
                  <a:srgbClr val="000000"/>
                </a:solidFill>
                <a:latin typeface="Geneva" pitchFamily="34" charset="0"/>
              </a:rPr>
              <a:t>B</a:t>
            </a:r>
            <a:endParaRPr lang="en-GB" altLang="en-US" sz="1800"/>
          </a:p>
        </p:txBody>
      </p:sp>
      <p:sp>
        <p:nvSpPr>
          <p:cNvPr id="57358" name="AutoShape 100"/>
          <p:cNvSpPr>
            <a:spLocks noChangeArrowheads="1"/>
          </p:cNvSpPr>
          <p:nvPr/>
        </p:nvSpPr>
        <p:spPr bwMode="auto">
          <a:xfrm>
            <a:off x="7235825" y="4754563"/>
            <a:ext cx="1568450" cy="1228725"/>
          </a:xfrm>
          <a:prstGeom prst="roundRect">
            <a:avLst>
              <a:gd name="adj" fmla="val 14833"/>
            </a:avLst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7359" name="Rectangle 38"/>
          <p:cNvSpPr>
            <a:spLocks noChangeArrowheads="1"/>
          </p:cNvSpPr>
          <p:nvPr/>
        </p:nvSpPr>
        <p:spPr bwMode="auto">
          <a:xfrm>
            <a:off x="3594088" y="1477963"/>
            <a:ext cx="1878012" cy="1473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57360" name="Straight Arrow Connector 31"/>
          <p:cNvCxnSpPr>
            <a:cxnSpLocks noChangeShapeType="1"/>
            <a:stCxn id="57363" idx="2"/>
            <a:endCxn id="57371" idx="0"/>
          </p:cNvCxnSpPr>
          <p:nvPr/>
        </p:nvCxnSpPr>
        <p:spPr bwMode="auto">
          <a:xfrm>
            <a:off x="4071888" y="2667000"/>
            <a:ext cx="76200" cy="235188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61" name="Rectangle 38"/>
          <p:cNvSpPr>
            <a:spLocks noChangeArrowheads="1"/>
          </p:cNvSpPr>
          <p:nvPr/>
        </p:nvSpPr>
        <p:spPr bwMode="auto">
          <a:xfrm>
            <a:off x="5076775" y="1982788"/>
            <a:ext cx="1878013" cy="1473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7362" name="Rectangle 38"/>
          <p:cNvSpPr>
            <a:spLocks noChangeArrowheads="1"/>
          </p:cNvSpPr>
          <p:nvPr/>
        </p:nvSpPr>
        <p:spPr bwMode="auto">
          <a:xfrm>
            <a:off x="6588075" y="2486025"/>
            <a:ext cx="1878013" cy="14732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7363" name="Rectangle 5"/>
          <p:cNvSpPr>
            <a:spLocks noChangeArrowheads="1"/>
          </p:cNvSpPr>
          <p:nvPr/>
        </p:nvSpPr>
        <p:spPr bwMode="auto">
          <a:xfrm>
            <a:off x="3995688" y="25146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7364" name="Rectangle 5"/>
          <p:cNvSpPr>
            <a:spLocks noChangeArrowheads="1"/>
          </p:cNvSpPr>
          <p:nvPr/>
        </p:nvSpPr>
        <p:spPr bwMode="auto">
          <a:xfrm>
            <a:off x="5500638" y="3017838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7365" name="Rectangle 5"/>
          <p:cNvSpPr>
            <a:spLocks noChangeArrowheads="1"/>
          </p:cNvSpPr>
          <p:nvPr/>
        </p:nvSpPr>
        <p:spPr bwMode="auto">
          <a:xfrm>
            <a:off x="7048450" y="3522663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7366" name="Rectangle 82"/>
          <p:cNvSpPr>
            <a:spLocks noChangeArrowheads="1"/>
          </p:cNvSpPr>
          <p:nvPr/>
        </p:nvSpPr>
        <p:spPr bwMode="auto">
          <a:xfrm>
            <a:off x="3600400" y="1477963"/>
            <a:ext cx="295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b="1">
                <a:solidFill>
                  <a:srgbClr val="000000"/>
                </a:solidFill>
                <a:latin typeface="Geneva" pitchFamily="34" charset="0"/>
              </a:rPr>
              <a:t>R</a:t>
            </a:r>
            <a:endParaRPr lang="en-GB" altLang="en-US" sz="3200"/>
          </a:p>
        </p:txBody>
      </p:sp>
      <p:sp>
        <p:nvSpPr>
          <p:cNvPr id="57367" name="Rectangle 82"/>
          <p:cNvSpPr>
            <a:spLocks noChangeArrowheads="1"/>
          </p:cNvSpPr>
          <p:nvPr/>
        </p:nvSpPr>
        <p:spPr bwMode="auto">
          <a:xfrm>
            <a:off x="5111700" y="2017713"/>
            <a:ext cx="295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b="1">
                <a:solidFill>
                  <a:srgbClr val="000000"/>
                </a:solidFill>
                <a:latin typeface="Geneva" pitchFamily="34" charset="0"/>
              </a:rPr>
              <a:t>G</a:t>
            </a:r>
            <a:endParaRPr lang="en-GB" altLang="en-US" sz="3200"/>
          </a:p>
        </p:txBody>
      </p:sp>
      <p:sp>
        <p:nvSpPr>
          <p:cNvPr id="57368" name="Rectangle 82"/>
          <p:cNvSpPr>
            <a:spLocks noChangeArrowheads="1"/>
          </p:cNvSpPr>
          <p:nvPr/>
        </p:nvSpPr>
        <p:spPr bwMode="auto">
          <a:xfrm>
            <a:off x="6624588" y="2522538"/>
            <a:ext cx="295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000" b="1">
                <a:solidFill>
                  <a:srgbClr val="000000"/>
                </a:solidFill>
                <a:latin typeface="Geneva" pitchFamily="34" charset="0"/>
              </a:rPr>
              <a:t>B</a:t>
            </a:r>
            <a:endParaRPr lang="en-GB" altLang="en-US" sz="3200"/>
          </a:p>
        </p:txBody>
      </p:sp>
      <p:cxnSp>
        <p:nvCxnSpPr>
          <p:cNvPr id="57369" name="Straight Arrow Connector 40"/>
          <p:cNvCxnSpPr>
            <a:cxnSpLocks noChangeShapeType="1"/>
            <a:endCxn id="57373" idx="0"/>
          </p:cNvCxnSpPr>
          <p:nvPr/>
        </p:nvCxnSpPr>
        <p:spPr bwMode="auto">
          <a:xfrm flipH="1">
            <a:off x="4121944" y="3675063"/>
            <a:ext cx="2926506" cy="1908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0" name="Straight Arrow Connector 41"/>
          <p:cNvCxnSpPr>
            <a:cxnSpLocks noChangeShapeType="1"/>
          </p:cNvCxnSpPr>
          <p:nvPr/>
        </p:nvCxnSpPr>
        <p:spPr bwMode="auto">
          <a:xfrm>
            <a:off x="5500638" y="3170238"/>
            <a:ext cx="368350" cy="22685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71" name="Rectangle 5"/>
          <p:cNvSpPr>
            <a:spLocks noChangeArrowheads="1"/>
          </p:cNvSpPr>
          <p:nvPr/>
        </p:nvSpPr>
        <p:spPr bwMode="auto">
          <a:xfrm>
            <a:off x="4093319" y="5018881"/>
            <a:ext cx="109538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7372" name="Rectangle 5"/>
          <p:cNvSpPr>
            <a:spLocks noChangeArrowheads="1"/>
          </p:cNvSpPr>
          <p:nvPr/>
        </p:nvSpPr>
        <p:spPr bwMode="auto">
          <a:xfrm>
            <a:off x="5903913" y="5294313"/>
            <a:ext cx="10795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7373" name="Rectangle 5"/>
          <p:cNvSpPr>
            <a:spLocks noChangeArrowheads="1"/>
          </p:cNvSpPr>
          <p:nvPr/>
        </p:nvSpPr>
        <p:spPr bwMode="auto">
          <a:xfrm>
            <a:off x="4067175" y="5583238"/>
            <a:ext cx="109538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7374" name="Text Box 26"/>
          <p:cNvSpPr txBox="1">
            <a:spLocks noChangeArrowheads="1"/>
          </p:cNvSpPr>
          <p:nvPr/>
        </p:nvSpPr>
        <p:spPr bwMode="auto">
          <a:xfrm>
            <a:off x="3959225" y="58705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/>
              <a:t>0</a:t>
            </a:r>
          </a:p>
        </p:txBody>
      </p:sp>
      <p:sp>
        <p:nvSpPr>
          <p:cNvPr id="57375" name="Text Box 27"/>
          <p:cNvSpPr txBox="1">
            <a:spLocks noChangeArrowheads="1"/>
          </p:cNvSpPr>
          <p:nvPr/>
        </p:nvSpPr>
        <p:spPr bwMode="auto">
          <a:xfrm>
            <a:off x="5686425" y="5870575"/>
            <a:ext cx="56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800"/>
              <a:t>255</a:t>
            </a:r>
          </a:p>
        </p:txBody>
      </p:sp>
      <p:cxnSp>
        <p:nvCxnSpPr>
          <p:cNvPr id="57376" name="Straight Arrow Connector 47"/>
          <p:cNvCxnSpPr>
            <a:cxnSpLocks noChangeShapeType="1"/>
            <a:stCxn id="57352" idx="3"/>
          </p:cNvCxnSpPr>
          <p:nvPr/>
        </p:nvCxnSpPr>
        <p:spPr bwMode="auto">
          <a:xfrm>
            <a:off x="6019800" y="5151438"/>
            <a:ext cx="150495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7" name="Straight Arrow Connector 48"/>
          <p:cNvCxnSpPr>
            <a:cxnSpLocks noChangeShapeType="1"/>
          </p:cNvCxnSpPr>
          <p:nvPr/>
        </p:nvCxnSpPr>
        <p:spPr bwMode="auto">
          <a:xfrm>
            <a:off x="6011863" y="5402263"/>
            <a:ext cx="1476375" cy="288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78" name="Straight Arrow Connector 49"/>
          <p:cNvCxnSpPr>
            <a:cxnSpLocks noChangeShapeType="1"/>
          </p:cNvCxnSpPr>
          <p:nvPr/>
        </p:nvCxnSpPr>
        <p:spPr bwMode="auto">
          <a:xfrm>
            <a:off x="6019800" y="5691188"/>
            <a:ext cx="1468438" cy="71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79" name="Rectangle 82"/>
          <p:cNvSpPr>
            <a:spLocks noChangeArrowheads="1"/>
          </p:cNvSpPr>
          <p:nvPr/>
        </p:nvSpPr>
        <p:spPr bwMode="auto">
          <a:xfrm>
            <a:off x="6300788" y="5041900"/>
            <a:ext cx="100012" cy="198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300" b="1">
                <a:solidFill>
                  <a:srgbClr val="000000"/>
                </a:solidFill>
                <a:latin typeface="Geneva" pitchFamily="34" charset="0"/>
              </a:rPr>
              <a:t>R</a:t>
            </a:r>
            <a:endParaRPr lang="en-GB" altLang="en-US" sz="1800"/>
          </a:p>
        </p:txBody>
      </p:sp>
      <p:sp>
        <p:nvSpPr>
          <p:cNvPr id="57380" name="Rectangle 83"/>
          <p:cNvSpPr>
            <a:spLocks noChangeArrowheads="1"/>
          </p:cNvSpPr>
          <p:nvPr/>
        </p:nvSpPr>
        <p:spPr bwMode="auto">
          <a:xfrm>
            <a:off x="6300788" y="5300663"/>
            <a:ext cx="111125" cy="1984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300" b="1">
                <a:solidFill>
                  <a:srgbClr val="000000"/>
                </a:solidFill>
                <a:latin typeface="Geneva" pitchFamily="34" charset="0"/>
              </a:rPr>
              <a:t>G</a:t>
            </a:r>
            <a:endParaRPr lang="en-GB" altLang="en-US" sz="1800"/>
          </a:p>
        </p:txBody>
      </p:sp>
      <p:sp>
        <p:nvSpPr>
          <p:cNvPr id="57381" name="Rectangle 84"/>
          <p:cNvSpPr>
            <a:spLocks noChangeArrowheads="1"/>
          </p:cNvSpPr>
          <p:nvPr/>
        </p:nvSpPr>
        <p:spPr bwMode="auto">
          <a:xfrm>
            <a:off x="6303963" y="5588000"/>
            <a:ext cx="104775" cy="198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1300" b="1">
                <a:solidFill>
                  <a:srgbClr val="000000"/>
                </a:solidFill>
                <a:latin typeface="Geneva" pitchFamily="34" charset="0"/>
              </a:rPr>
              <a:t>B</a:t>
            </a:r>
            <a:endParaRPr lang="en-GB" altLang="en-US" sz="1800"/>
          </a:p>
        </p:txBody>
      </p:sp>
      <p:sp>
        <p:nvSpPr>
          <p:cNvPr id="57382" name="Rectangle 5"/>
          <p:cNvSpPr>
            <a:spLocks noChangeArrowheads="1"/>
          </p:cNvSpPr>
          <p:nvPr/>
        </p:nvSpPr>
        <p:spPr bwMode="auto">
          <a:xfrm>
            <a:off x="7596188" y="5616575"/>
            <a:ext cx="152400" cy="1524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F8A323-032D-F841-A263-18A50085E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/>
      <p:bldP spid="901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 models</a:t>
            </a:r>
            <a:br>
              <a:rPr lang="en-GB" dirty="0"/>
            </a:br>
            <a:r>
              <a:rPr lang="en-GB" altLang="en-US" sz="2800" dirty="0">
                <a:solidFill>
                  <a:srgbClr val="E68422"/>
                </a:solidFill>
              </a:rPr>
              <a:t>Indexed colour</a:t>
            </a:r>
            <a:endParaRPr lang="en-GB" altLang="en-US" b="0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204956"/>
            <a:ext cx="8183880" cy="4536504"/>
          </a:xfrm>
        </p:spPr>
        <p:txBody>
          <a:bodyPr>
            <a:normAutofit/>
          </a:bodyPr>
          <a:lstStyle/>
          <a:p>
            <a:endParaRPr lang="en-GB" altLang="en-US" sz="2000" dirty="0"/>
          </a:p>
          <a:p>
            <a:r>
              <a:rPr lang="en-GB" altLang="en-US" sz="2000" dirty="0"/>
              <a:t>Changing pixel colours is very easy within the Indexed Colour Model</a:t>
            </a:r>
          </a:p>
          <a:p>
            <a:pPr>
              <a:buFontTx/>
              <a:buNone/>
            </a:pPr>
            <a:endParaRPr lang="en-GB" altLang="en-US" sz="2000" dirty="0"/>
          </a:p>
          <a:p>
            <a:r>
              <a:rPr lang="en-GB" altLang="en-US" sz="2000" dirty="0"/>
              <a:t>A raster array containing pixel values (or pixel vectors) stays unchanged. </a:t>
            </a:r>
          </a:p>
          <a:p>
            <a:endParaRPr lang="en-GB" altLang="en-US" sz="2000" dirty="0"/>
          </a:p>
          <a:p>
            <a:r>
              <a:rPr lang="en-GB" altLang="en-US" sz="2000" dirty="0"/>
              <a:t>Only colour definitions in the LUT are changing</a:t>
            </a:r>
          </a:p>
          <a:p>
            <a:endParaRPr lang="en-GB" alt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575556" y="1628800"/>
            <a:ext cx="3304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2400" dirty="0">
                <a:solidFill>
                  <a:srgbClr val="6470CA"/>
                </a:solidFill>
              </a:rPr>
              <a:t>Changing pixel colours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362E9-5D98-5448-AB5E-A42EAB2E9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t="4005" r="14049" b="7625"/>
          <a:stretch/>
        </p:blipFill>
        <p:spPr bwMode="auto">
          <a:xfrm>
            <a:off x="1226513" y="1408320"/>
            <a:ext cx="2443162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431" y="4788835"/>
            <a:ext cx="19335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766054" y="1343518"/>
            <a:ext cx="2459905" cy="5394372"/>
            <a:chOff x="6433270" y="976238"/>
            <a:chExt cx="2459905" cy="539437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722" y="4446560"/>
              <a:ext cx="1905000" cy="192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3270" y="976238"/>
              <a:ext cx="2459905" cy="324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6376672" y="1343518"/>
            <a:ext cx="2469015" cy="5397942"/>
            <a:chOff x="3858617" y="958381"/>
            <a:chExt cx="2469015" cy="5397942"/>
          </a:xfrm>
        </p:grpSpPr>
        <p:pic>
          <p:nvPicPr>
            <p:cNvPr id="60435" name="Picture 8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49" t="4215" r="14049" b="8434"/>
            <a:stretch/>
          </p:blipFill>
          <p:spPr bwMode="auto">
            <a:xfrm>
              <a:off x="3858617" y="958381"/>
              <a:ext cx="2469015" cy="3244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264" y="4460848"/>
              <a:ext cx="1866900" cy="189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323528" y="26694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9434" y="5360354"/>
            <a:ext cx="1172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LUT</a:t>
            </a:r>
          </a:p>
          <a:p>
            <a:r>
              <a:rPr lang="en-GB" dirty="0"/>
              <a:t>(256 </a:t>
            </a:r>
          </a:p>
          <a:p>
            <a:r>
              <a:rPr lang="en-GB" dirty="0"/>
              <a:t>positions)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sz="3600" dirty="0"/>
              <a:t>Colour mapping functions</a:t>
            </a:r>
            <a:br>
              <a:rPr lang="en-GB" altLang="en-US" dirty="0">
                <a:solidFill>
                  <a:schemeClr val="tx2"/>
                </a:solidFill>
              </a:rPr>
            </a:b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80861A-240E-244C-896F-E43B69829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14049"/>
          <a:stretch>
            <a:fillRect/>
          </a:stretch>
        </p:blipFill>
        <p:spPr bwMode="auto">
          <a:xfrm>
            <a:off x="481258" y="2288062"/>
            <a:ext cx="2443162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52741" y="208670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4874" y="2932453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LUT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842" y="3284980"/>
            <a:ext cx="4570748" cy="260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Colour mapping functions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B28ED1-B01D-824E-88F3-75A8C81AE5B2}"/>
              </a:ext>
            </a:extLst>
          </p:cNvPr>
          <p:cNvSpPr txBox="1"/>
          <p:nvPr/>
        </p:nvSpPr>
        <p:spPr>
          <a:xfrm>
            <a:off x="6974805" y="5805330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/>
              <a:t>Pixel value</a:t>
            </a:r>
          </a:p>
          <a:p>
            <a:pPr algn="l"/>
            <a:r>
              <a:rPr lang="en-GB" dirty="0"/>
              <a:t>(index to colour)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165CD-352B-314D-9A8B-78DCBA78D75E}"/>
              </a:ext>
            </a:extLst>
          </p:cNvPr>
          <p:cNvSpPr txBox="1"/>
          <p:nvPr/>
        </p:nvSpPr>
        <p:spPr>
          <a:xfrm>
            <a:off x="4788030" y="3469646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3333FF"/>
                </a:solidFill>
              </a:rPr>
              <a:t>Colour mapping functions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ADCC31-0B0D-5F43-BFC2-D119E74152D2}"/>
              </a:ext>
            </a:extLst>
          </p:cNvPr>
          <p:cNvCxnSpPr>
            <a:stCxn id="14" idx="2"/>
          </p:cNvCxnSpPr>
          <p:nvPr/>
        </p:nvCxnSpPr>
        <p:spPr>
          <a:xfrm>
            <a:off x="6188414" y="3838978"/>
            <a:ext cx="346802" cy="562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33458B-82B2-B743-827F-279F19E68338}"/>
              </a:ext>
            </a:extLst>
          </p:cNvPr>
          <p:cNvSpPr txBox="1"/>
          <p:nvPr/>
        </p:nvSpPr>
        <p:spPr>
          <a:xfrm>
            <a:off x="3099501" y="4006839"/>
            <a:ext cx="1832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Magnitude of each of the </a:t>
            </a:r>
          </a:p>
          <a:p>
            <a:r>
              <a:rPr lang="en-GB" dirty="0"/>
              <a:t>3 primaries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BD1686-813E-774C-97D2-39901651E841}"/>
              </a:ext>
            </a:extLst>
          </p:cNvPr>
          <p:cNvCxnSpPr/>
          <p:nvPr/>
        </p:nvCxnSpPr>
        <p:spPr>
          <a:xfrm flipV="1">
            <a:off x="4788030" y="3469646"/>
            <a:ext cx="3797170" cy="18812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3C1A7F-AB7C-2D47-8665-B2C4AF317B93}"/>
              </a:ext>
            </a:extLst>
          </p:cNvPr>
          <p:cNvCxnSpPr/>
          <p:nvPr/>
        </p:nvCxnSpPr>
        <p:spPr>
          <a:xfrm flipV="1">
            <a:off x="4762623" y="3506272"/>
            <a:ext cx="3797170" cy="1881287"/>
          </a:xfrm>
          <a:prstGeom prst="line">
            <a:avLst/>
          </a:prstGeom>
          <a:ln w="28575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2861D2-2027-624D-9403-D0BF1F04BB15}"/>
              </a:ext>
            </a:extLst>
          </p:cNvPr>
          <p:cNvCxnSpPr/>
          <p:nvPr/>
        </p:nvCxnSpPr>
        <p:spPr>
          <a:xfrm flipV="1">
            <a:off x="4804967" y="3528910"/>
            <a:ext cx="3797170" cy="1881287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61798-086C-5342-A551-1468A3304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1518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2741" y="208670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4874" y="2708900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Colour mapping functions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1041C7-60CE-FF4F-A1F7-995FD5BBD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86" y="2502998"/>
            <a:ext cx="2319274" cy="3092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F39BF6-C7E8-094F-8175-D684C895F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996" y="3212970"/>
            <a:ext cx="4745000" cy="2736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A165CD-352B-314D-9A8B-78DCBA78D75E}"/>
              </a:ext>
            </a:extLst>
          </p:cNvPr>
          <p:cNvSpPr txBox="1"/>
          <p:nvPr/>
        </p:nvSpPr>
        <p:spPr>
          <a:xfrm>
            <a:off x="4499990" y="3117119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3333FF"/>
                </a:solidFill>
              </a:rPr>
              <a:t>Colour mapping functions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ADCC31-0B0D-5F43-BFC2-D119E74152D2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900374" y="3486451"/>
            <a:ext cx="324500" cy="469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900FAE-A004-6E4D-8312-2FEF659DD983}"/>
              </a:ext>
            </a:extLst>
          </p:cNvPr>
          <p:cNvCxnSpPr>
            <a:cxnSpLocks/>
          </p:cNvCxnSpPr>
          <p:nvPr/>
        </p:nvCxnSpPr>
        <p:spPr>
          <a:xfrm flipH="1">
            <a:off x="5652150" y="3502731"/>
            <a:ext cx="248224" cy="2691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D38DA8-F70F-2545-9CE5-A4E102BD03C2}"/>
              </a:ext>
            </a:extLst>
          </p:cNvPr>
          <p:cNvCxnSpPr>
            <a:cxnSpLocks/>
          </p:cNvCxnSpPr>
          <p:nvPr/>
        </p:nvCxnSpPr>
        <p:spPr>
          <a:xfrm>
            <a:off x="5900374" y="3501010"/>
            <a:ext cx="1400383" cy="692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DBB038-EF36-6B46-89B8-B70DF2B07A2C}"/>
              </a:ext>
            </a:extLst>
          </p:cNvPr>
          <p:cNvSpPr txBox="1"/>
          <p:nvPr/>
        </p:nvSpPr>
        <p:spPr>
          <a:xfrm>
            <a:off x="3099501" y="4006839"/>
            <a:ext cx="1832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Magnitude of each of the </a:t>
            </a:r>
          </a:p>
          <a:p>
            <a:r>
              <a:rPr lang="en-GB" dirty="0"/>
              <a:t>3 primaries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B28ED1-B01D-824E-88F3-75A8C81AE5B2}"/>
              </a:ext>
            </a:extLst>
          </p:cNvPr>
          <p:cNvSpPr txBox="1"/>
          <p:nvPr/>
        </p:nvSpPr>
        <p:spPr>
          <a:xfrm>
            <a:off x="6974805" y="5805330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/>
              <a:t>Pixel value</a:t>
            </a:r>
          </a:p>
          <a:p>
            <a:pPr algn="l"/>
            <a:r>
              <a:rPr lang="en-GB" dirty="0"/>
              <a:t>(index to colour)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150CE-18BB-E04E-9B3C-BE1BF51A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988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14049"/>
          <a:stretch>
            <a:fillRect/>
          </a:stretch>
        </p:blipFill>
        <p:spPr bwMode="auto">
          <a:xfrm>
            <a:off x="1226513" y="1448475"/>
            <a:ext cx="2443162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054" y="1595544"/>
            <a:ext cx="2459905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14049"/>
          <a:stretch>
            <a:fillRect/>
          </a:stretch>
        </p:blipFill>
        <p:spPr bwMode="auto">
          <a:xfrm>
            <a:off x="6376672" y="1439015"/>
            <a:ext cx="2469015" cy="3714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292146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3528" y="5756488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LUT</a:t>
            </a:r>
          </a:p>
        </p:txBody>
      </p:sp>
      <p:pic>
        <p:nvPicPr>
          <p:cNvPr id="3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13" y="5180244"/>
            <a:ext cx="2520000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59" y="5195484"/>
            <a:ext cx="2444502" cy="139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99" y="5104044"/>
            <a:ext cx="2714481" cy="1565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Colour mapping functions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84D899-A12C-914A-B8C1-7B8F3290E81A}"/>
              </a:ext>
            </a:extLst>
          </p:cNvPr>
          <p:cNvCxnSpPr>
            <a:cxnSpLocks/>
          </p:cNvCxnSpPr>
          <p:nvPr/>
        </p:nvCxnSpPr>
        <p:spPr>
          <a:xfrm>
            <a:off x="3766054" y="5280436"/>
            <a:ext cx="2154807" cy="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9E8312-0F70-4846-9362-3C33F9A5C15A}"/>
              </a:ext>
            </a:extLst>
          </p:cNvPr>
          <p:cNvCxnSpPr>
            <a:cxnSpLocks/>
          </p:cNvCxnSpPr>
          <p:nvPr/>
        </p:nvCxnSpPr>
        <p:spPr>
          <a:xfrm flipV="1">
            <a:off x="3766054" y="5311738"/>
            <a:ext cx="2154807" cy="1060710"/>
          </a:xfrm>
          <a:prstGeom prst="line">
            <a:avLst/>
          </a:prstGeom>
          <a:ln w="28575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1A11C8-8218-924C-AB77-C9874BA673C3}"/>
              </a:ext>
            </a:extLst>
          </p:cNvPr>
          <p:cNvCxnSpPr>
            <a:cxnSpLocks/>
          </p:cNvCxnSpPr>
          <p:nvPr/>
        </p:nvCxnSpPr>
        <p:spPr>
          <a:xfrm flipV="1">
            <a:off x="3766054" y="5280436"/>
            <a:ext cx="2136341" cy="1058893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8F9D9-2A7A-184F-9CEB-79F0FB2476B5}"/>
              </a:ext>
            </a:extLst>
          </p:cNvPr>
          <p:cNvCxnSpPr>
            <a:cxnSpLocks/>
          </p:cNvCxnSpPr>
          <p:nvPr/>
        </p:nvCxnSpPr>
        <p:spPr>
          <a:xfrm flipV="1">
            <a:off x="6429232" y="6334308"/>
            <a:ext cx="2153377" cy="85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5D4E5B-F444-174F-BE6B-7A78D31E82E3}"/>
              </a:ext>
            </a:extLst>
          </p:cNvPr>
          <p:cNvCxnSpPr>
            <a:cxnSpLocks/>
          </p:cNvCxnSpPr>
          <p:nvPr/>
        </p:nvCxnSpPr>
        <p:spPr>
          <a:xfrm flipV="1">
            <a:off x="6425351" y="5280436"/>
            <a:ext cx="2110978" cy="1062392"/>
          </a:xfrm>
          <a:prstGeom prst="line">
            <a:avLst/>
          </a:prstGeom>
          <a:ln w="28575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89A945-6410-C347-87F1-7390D94C6779}"/>
              </a:ext>
            </a:extLst>
          </p:cNvPr>
          <p:cNvCxnSpPr>
            <a:cxnSpLocks/>
          </p:cNvCxnSpPr>
          <p:nvPr/>
        </p:nvCxnSpPr>
        <p:spPr>
          <a:xfrm>
            <a:off x="6429232" y="5280437"/>
            <a:ext cx="2153377" cy="54895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56E9446-56D2-4846-9D50-09761F71629A}"/>
              </a:ext>
            </a:extLst>
          </p:cNvPr>
          <p:cNvCxnSpPr>
            <a:cxnSpLocks/>
          </p:cNvCxnSpPr>
          <p:nvPr/>
        </p:nvCxnSpPr>
        <p:spPr>
          <a:xfrm flipV="1">
            <a:off x="1133475" y="5298789"/>
            <a:ext cx="2040258" cy="956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633528-763C-BA49-BF32-011443E924CC}"/>
              </a:ext>
            </a:extLst>
          </p:cNvPr>
          <p:cNvCxnSpPr>
            <a:cxnSpLocks/>
          </p:cNvCxnSpPr>
          <p:nvPr/>
        </p:nvCxnSpPr>
        <p:spPr>
          <a:xfrm flipV="1">
            <a:off x="1108068" y="5338788"/>
            <a:ext cx="2036024" cy="952789"/>
          </a:xfrm>
          <a:prstGeom prst="line">
            <a:avLst/>
          </a:prstGeom>
          <a:ln w="28575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C3D1E7-5A63-D048-8451-F3CD50B16847}"/>
              </a:ext>
            </a:extLst>
          </p:cNvPr>
          <p:cNvCxnSpPr>
            <a:cxnSpLocks/>
          </p:cNvCxnSpPr>
          <p:nvPr/>
        </p:nvCxnSpPr>
        <p:spPr>
          <a:xfrm flipV="1">
            <a:off x="1150412" y="5333001"/>
            <a:ext cx="2044986" cy="99278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39A1D-0D00-304C-91B0-8D34DCC2B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855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Colour mapping functions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564" y="1628750"/>
            <a:ext cx="2319274" cy="3092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65" y="4942115"/>
            <a:ext cx="2665808" cy="153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07" y="1651676"/>
            <a:ext cx="2311603" cy="308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234" y="4941210"/>
            <a:ext cx="2668948" cy="153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14049"/>
          <a:stretch>
            <a:fillRect/>
          </a:stretch>
        </p:blipFill>
        <p:spPr bwMode="auto">
          <a:xfrm>
            <a:off x="604167" y="1448865"/>
            <a:ext cx="2443162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0" y="5013220"/>
            <a:ext cx="2444502" cy="1392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7CB85B-EA2A-7143-94A0-AD4816A010E0}"/>
              </a:ext>
            </a:extLst>
          </p:cNvPr>
          <p:cNvCxnSpPr>
            <a:cxnSpLocks/>
          </p:cNvCxnSpPr>
          <p:nvPr/>
        </p:nvCxnSpPr>
        <p:spPr>
          <a:xfrm flipV="1">
            <a:off x="799176" y="5111974"/>
            <a:ext cx="2040258" cy="9561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0F387E-4880-ED47-A900-1CF6070C090D}"/>
              </a:ext>
            </a:extLst>
          </p:cNvPr>
          <p:cNvCxnSpPr>
            <a:cxnSpLocks/>
          </p:cNvCxnSpPr>
          <p:nvPr/>
        </p:nvCxnSpPr>
        <p:spPr>
          <a:xfrm flipV="1">
            <a:off x="773769" y="5151973"/>
            <a:ext cx="2036024" cy="952789"/>
          </a:xfrm>
          <a:prstGeom prst="line">
            <a:avLst/>
          </a:prstGeom>
          <a:ln w="28575">
            <a:solidFill>
              <a:srgbClr val="66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8378B3-4F30-4F4C-AF34-895D69DEBA73}"/>
              </a:ext>
            </a:extLst>
          </p:cNvPr>
          <p:cNvCxnSpPr>
            <a:cxnSpLocks/>
          </p:cNvCxnSpPr>
          <p:nvPr/>
        </p:nvCxnSpPr>
        <p:spPr>
          <a:xfrm flipV="1">
            <a:off x="816113" y="5146186"/>
            <a:ext cx="2044986" cy="992788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C5819F3-26C2-474A-9FE0-5F380D681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9347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this lecture we have covered: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Digital representation of colour images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Colour mixing (vector </a:t>
            </a:r>
            <a:r>
              <a:rPr lang="en-GB" dirty="0" err="1"/>
              <a:t>arithmetics</a:t>
            </a:r>
            <a:r>
              <a:rPr lang="en-GB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Pixel arrays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Colour models</a:t>
            </a:r>
          </a:p>
          <a:p>
            <a:pPr lvl="1">
              <a:lnSpc>
                <a:spcPct val="150000"/>
              </a:lnSpc>
            </a:pPr>
            <a:endParaRPr lang="en-GB" dirty="0"/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DD52D-B9E6-B046-B9AD-97B0DA21A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755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Improving image quality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Manipulating image brightness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Contrast enhancement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Image histogram</a:t>
            </a:r>
          </a:p>
          <a:p>
            <a:pPr lvl="1">
              <a:lnSpc>
                <a:spcPct val="150000"/>
              </a:lnSpc>
            </a:pPr>
            <a:r>
              <a:rPr lang="en-GB"/>
              <a:t>LUT operations</a:t>
            </a:r>
          </a:p>
          <a:p>
            <a:pPr marL="347472" lvl="1" indent="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F13E0-D363-7C4A-B645-97E583A13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395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Further reading and 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b="1" dirty="0"/>
              <a:t>RGB colour space </a:t>
            </a:r>
          </a:p>
          <a:p>
            <a:r>
              <a:rPr lang="en-GB" sz="1800" dirty="0"/>
              <a:t>https://en.wikipedia.org/wiki/RGB_color_space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RGB to HSV conversion</a:t>
            </a:r>
            <a:endParaRPr lang="en-GB" sz="1800" dirty="0"/>
          </a:p>
          <a:p>
            <a:r>
              <a:rPr lang="en-GB" sz="1800" dirty="0"/>
              <a:t>http://www.rapidtables.com/convert/color/rgb-to-hsv.htm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Basic vector and matrix arithmetic </a:t>
            </a:r>
          </a:p>
          <a:p>
            <a:r>
              <a:rPr lang="en-GB" sz="1800" dirty="0"/>
              <a:t>http://www.varsitytutors.com/hotmath/hotmath_help/topics/adding-and-subtracting-vectors</a:t>
            </a:r>
          </a:p>
          <a:p>
            <a:r>
              <a:rPr lang="en-GB" sz="1800" dirty="0"/>
              <a:t>https://</a:t>
            </a:r>
            <a:r>
              <a:rPr lang="en-GB" sz="1800" dirty="0" err="1"/>
              <a:t>mathinsight.org</a:t>
            </a:r>
            <a:r>
              <a:rPr lang="en-GB" sz="1800" dirty="0"/>
              <a:t>/</a:t>
            </a:r>
            <a:r>
              <a:rPr lang="en-GB" sz="1800" dirty="0" err="1"/>
              <a:t>matrix_vector_multiplication</a:t>
            </a:r>
            <a:endParaRPr lang="en-GB" sz="1800" dirty="0"/>
          </a:p>
          <a:p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Digital colour concepts</a:t>
            </a:r>
          </a:p>
          <a:p>
            <a:r>
              <a:rPr lang="en-GB" sz="1800" dirty="0"/>
              <a:t>https://en.wikipedia.org/wiki/Colour_look-up_table</a:t>
            </a:r>
          </a:p>
          <a:p>
            <a:r>
              <a:rPr lang="en-GB" sz="1800" dirty="0"/>
              <a:t>https://en.wikipedia.org/wiki/Indexed_color</a:t>
            </a:r>
          </a:p>
          <a:p>
            <a:r>
              <a:rPr lang="en-GB" sz="1800" dirty="0"/>
              <a:t>https://en.wikipedia.org/wiki/Color_depth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A03CC-7CC8-484E-B43F-C74B5AC6B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9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Colour mixing</a:t>
            </a:r>
            <a:br>
              <a:rPr lang="en-GB" altLang="en-US" dirty="0"/>
            </a:br>
            <a:r>
              <a:rPr lang="en-GB" altLang="en-US" sz="2800" dirty="0">
                <a:solidFill>
                  <a:schemeClr val="accent3"/>
                </a:solidFill>
              </a:rPr>
              <a:t>RGB</a:t>
            </a:r>
            <a:endParaRPr lang="en-GB" altLang="en-US" dirty="0"/>
          </a:p>
        </p:txBody>
      </p:sp>
      <p:pic>
        <p:nvPicPr>
          <p:cNvPr id="43010" name="Picture 2" descr="RGB Color Model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111" y="213693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428011" y="6336032"/>
            <a:ext cx="63564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Image source: http://www.netsourceinc.com/blog/quick-color-guide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327" y="1460808"/>
            <a:ext cx="4615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2400" dirty="0">
                <a:solidFill>
                  <a:srgbClr val="6470CA"/>
                </a:solidFill>
              </a:rPr>
              <a:t>Mixing in RGB space is </a:t>
            </a:r>
            <a:r>
              <a:rPr lang="en-GB" sz="2400" b="1" dirty="0">
                <a:solidFill>
                  <a:srgbClr val="6470CA"/>
                </a:solidFill>
              </a:rPr>
              <a:t>additive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AC3383-C984-3846-8E94-0441A9ED0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067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FB2E-937C-134E-8276-6F162326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may be interested to know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1D00-4A73-0048-B266-78D0B42F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98253-9845-BB43-B3F3-24450E8A7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066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Colour spaces (previous lecture)</a:t>
            </a:r>
            <a:br>
              <a:rPr lang="en-GB" altLang="en-US" dirty="0"/>
            </a:br>
            <a:r>
              <a:rPr lang="en-GB" altLang="en-US" sz="2800" dirty="0">
                <a:solidFill>
                  <a:schemeClr val="accent3"/>
                </a:solidFill>
              </a:rPr>
              <a:t>CIE XYZ</a:t>
            </a:r>
            <a:endParaRPr lang="en-GB" altLang="en-US" dirty="0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477496" y="5475985"/>
            <a:ext cx="1263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800" dirty="0"/>
              <a:t>Gamut</a:t>
            </a:r>
          </a:p>
        </p:txBody>
      </p:sp>
      <p:sp>
        <p:nvSpPr>
          <p:cNvPr id="4" name="Rectangle 3"/>
          <p:cNvSpPr/>
          <p:nvPr/>
        </p:nvSpPr>
        <p:spPr>
          <a:xfrm>
            <a:off x="431540" y="3455988"/>
            <a:ext cx="19082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6470CA"/>
                </a:solidFill>
              </a:rPr>
              <a:t>Chromacity</a:t>
            </a:r>
            <a:r>
              <a:rPr lang="en-GB" sz="2400" dirty="0">
                <a:solidFill>
                  <a:srgbClr val="6470CA"/>
                </a:solidFill>
              </a:rPr>
              <a:t> diagram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483444"/>
            <a:ext cx="428625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58328" y="2765524"/>
            <a:ext cx="36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39122" y="5630528"/>
            <a:ext cx="36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53716" y="4529720"/>
            <a:ext cx="36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R</a:t>
            </a:r>
          </a:p>
        </p:txBody>
      </p:sp>
      <p:cxnSp>
        <p:nvCxnSpPr>
          <p:cNvPr id="29701" name="Straight Arrow Connector 5"/>
          <p:cNvCxnSpPr>
            <a:cxnSpLocks noChangeShapeType="1"/>
          </p:cNvCxnSpPr>
          <p:nvPr/>
        </p:nvCxnSpPr>
        <p:spPr bwMode="auto">
          <a:xfrm flipV="1">
            <a:off x="1691680" y="4899052"/>
            <a:ext cx="3290029" cy="82871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A6051D-307E-044D-B599-F6830AEBB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9996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Colour space conversion</a:t>
            </a:r>
            <a:br>
              <a:rPr lang="en-GB" altLang="en-US" dirty="0"/>
            </a:br>
            <a:r>
              <a:rPr lang="en-GB" altLang="en-US" sz="2800" dirty="0">
                <a:solidFill>
                  <a:schemeClr val="accent3"/>
                </a:solidFill>
              </a:rPr>
              <a:t>RGB to XYZ</a:t>
            </a:r>
            <a:endParaRPr lang="en-GB" alt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15244"/>
            <a:ext cx="7772400" cy="2209800"/>
          </a:xfrm>
        </p:spPr>
        <p:txBody>
          <a:bodyPr/>
          <a:lstStyle/>
          <a:p>
            <a:endParaRPr lang="en-GB" altLang="en-US" sz="2000" dirty="0"/>
          </a:p>
          <a:p>
            <a:r>
              <a:rPr lang="en-GB" altLang="en-US" sz="2000" dirty="0"/>
              <a:t>Each of the R, G and B primaries is a weighted sum of X, Y and Z primaries</a:t>
            </a:r>
          </a:p>
          <a:p>
            <a:endParaRPr lang="en-GB" altLang="en-US" sz="2000" dirty="0"/>
          </a:p>
          <a:p>
            <a:r>
              <a:rPr lang="en-GB" altLang="en-US" sz="2000" dirty="0"/>
              <a:t>Weights (fractions of each primary) are expressed in matrix notation, e.g.</a:t>
            </a:r>
          </a:p>
          <a:p>
            <a:endParaRPr lang="en-GB" altLang="en-US" sz="2000" dirty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78"/>
          <a:stretch>
            <a:fillRect/>
          </a:stretch>
        </p:blipFill>
        <p:spPr bwMode="auto">
          <a:xfrm>
            <a:off x="2514600" y="4028416"/>
            <a:ext cx="3353580" cy="97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684213" y="5559425"/>
            <a:ext cx="7991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2000" dirty="0"/>
              <a:t>  The matrix values are characteristic </a:t>
            </a:r>
            <a:r>
              <a:rPr lang="en-GB" altLang="en-US" sz="2000" dirty="0">
                <a:solidFill>
                  <a:srgbClr val="6470CA"/>
                </a:solidFill>
              </a:rPr>
              <a:t>for a given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solidFill>
                  <a:srgbClr val="6470CA"/>
                </a:solidFill>
              </a:rPr>
              <a:t>   graphics device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B8B846-2DDA-4945-BB8B-DE7FC63C6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0853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Colour space conversion</a:t>
            </a:r>
            <a:br>
              <a:rPr lang="en-GB" altLang="en-US" dirty="0"/>
            </a:br>
            <a:r>
              <a:rPr lang="en-GB" altLang="en-US" sz="2800" dirty="0">
                <a:solidFill>
                  <a:schemeClr val="accent3"/>
                </a:solidFill>
              </a:rPr>
              <a:t>RGB to XYZ</a:t>
            </a:r>
            <a:endParaRPr lang="en-GB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000" dirty="0"/>
              <a:t>Conversion implemented as a matrix multiplication</a:t>
            </a:r>
          </a:p>
          <a:p>
            <a:pPr marL="0" indent="0">
              <a:buNone/>
            </a:pPr>
            <a:r>
              <a:rPr lang="en-GB" altLang="en-US" sz="2000" dirty="0"/>
              <a:t>   (ROW x COLUMN)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7630" y="4870901"/>
            <a:ext cx="463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(This is an example conversion matrix, each device will have its own specific one)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63588" y="2924930"/>
                <a:ext cx="6326245" cy="1240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𝑋</m:t>
                            </m:r>
                          </m:e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𝑌</m:t>
                            </m:r>
                          </m:e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𝑍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2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8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.584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0.188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0.179</m:t>
                              </m:r>
                            </m:e>
                          </m:mr>
                          <m:mr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0.311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0.614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0.075</m:t>
                              </m:r>
                            </m:e>
                          </m:mr>
                          <m:mr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0.047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0.103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0.939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𝐺</m:t>
                            </m:r>
                          </m:e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𝐵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2800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2924930"/>
                <a:ext cx="6326245" cy="1240532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1779831F-A6AA-2F49-92F4-7D4F199C00B0}"/>
              </a:ext>
            </a:extLst>
          </p:cNvPr>
          <p:cNvSpPr/>
          <p:nvPr/>
        </p:nvSpPr>
        <p:spPr>
          <a:xfrm>
            <a:off x="2543503" y="3087532"/>
            <a:ext cx="3815256" cy="1061568"/>
          </a:xfrm>
          <a:custGeom>
            <a:avLst/>
            <a:gdLst>
              <a:gd name="connsiteX0" fmla="*/ 0 w 3815256"/>
              <a:gd name="connsiteY0" fmla="*/ 31554 h 1061568"/>
              <a:gd name="connsiteX1" fmla="*/ 588580 w 3815256"/>
              <a:gd name="connsiteY1" fmla="*/ 42065 h 1061568"/>
              <a:gd name="connsiteX2" fmla="*/ 1944414 w 3815256"/>
              <a:gd name="connsiteY2" fmla="*/ 21044 h 1061568"/>
              <a:gd name="connsiteX3" fmla="*/ 2354318 w 3815256"/>
              <a:gd name="connsiteY3" fmla="*/ 31554 h 1061568"/>
              <a:gd name="connsiteX4" fmla="*/ 3153104 w 3815256"/>
              <a:gd name="connsiteY4" fmla="*/ 10534 h 1061568"/>
              <a:gd name="connsiteX5" fmla="*/ 3258207 w 3815256"/>
              <a:gd name="connsiteY5" fmla="*/ 23 h 1061568"/>
              <a:gd name="connsiteX6" fmla="*/ 3699642 w 3815256"/>
              <a:gd name="connsiteY6" fmla="*/ 21044 h 1061568"/>
              <a:gd name="connsiteX7" fmla="*/ 3731173 w 3815256"/>
              <a:gd name="connsiteY7" fmla="*/ 52575 h 1061568"/>
              <a:gd name="connsiteX8" fmla="*/ 3762704 w 3815256"/>
              <a:gd name="connsiteY8" fmla="*/ 147168 h 1061568"/>
              <a:gd name="connsiteX9" fmla="*/ 3783725 w 3815256"/>
              <a:gd name="connsiteY9" fmla="*/ 210230 h 1061568"/>
              <a:gd name="connsiteX10" fmla="*/ 3794235 w 3815256"/>
              <a:gd name="connsiteY10" fmla="*/ 241761 h 1061568"/>
              <a:gd name="connsiteX11" fmla="*/ 3815256 w 3815256"/>
              <a:gd name="connsiteY11" fmla="*/ 378396 h 1061568"/>
              <a:gd name="connsiteX12" fmla="*/ 3794235 w 3815256"/>
              <a:gd name="connsiteY12" fmla="*/ 767279 h 1061568"/>
              <a:gd name="connsiteX13" fmla="*/ 3783725 w 3815256"/>
              <a:gd name="connsiteY13" fmla="*/ 851361 h 1061568"/>
              <a:gd name="connsiteX14" fmla="*/ 3794235 w 3815256"/>
              <a:gd name="connsiteY14" fmla="*/ 1061568 h 106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5256" h="1061568">
                <a:moveTo>
                  <a:pt x="0" y="31554"/>
                </a:moveTo>
                <a:lnTo>
                  <a:pt x="588580" y="42065"/>
                </a:lnTo>
                <a:cubicBezTo>
                  <a:pt x="1180714" y="42065"/>
                  <a:pt x="1429610" y="33914"/>
                  <a:pt x="1944414" y="21044"/>
                </a:cubicBezTo>
                <a:cubicBezTo>
                  <a:pt x="2081049" y="24547"/>
                  <a:pt x="2217638" y="31554"/>
                  <a:pt x="2354318" y="31554"/>
                </a:cubicBezTo>
                <a:cubicBezTo>
                  <a:pt x="2672265" y="31554"/>
                  <a:pt x="2861732" y="22188"/>
                  <a:pt x="3153104" y="10534"/>
                </a:cubicBezTo>
                <a:cubicBezTo>
                  <a:pt x="3188138" y="7030"/>
                  <a:pt x="3222998" y="23"/>
                  <a:pt x="3258207" y="23"/>
                </a:cubicBezTo>
                <a:cubicBezTo>
                  <a:pt x="3553058" y="23"/>
                  <a:pt x="3518817" y="-1558"/>
                  <a:pt x="3699642" y="21044"/>
                </a:cubicBezTo>
                <a:cubicBezTo>
                  <a:pt x="3710152" y="31554"/>
                  <a:pt x="3723954" y="39582"/>
                  <a:pt x="3731173" y="52575"/>
                </a:cubicBezTo>
                <a:cubicBezTo>
                  <a:pt x="3731176" y="52580"/>
                  <a:pt x="3757448" y="131400"/>
                  <a:pt x="3762704" y="147168"/>
                </a:cubicBezTo>
                <a:lnTo>
                  <a:pt x="3783725" y="210230"/>
                </a:lnTo>
                <a:cubicBezTo>
                  <a:pt x="3787228" y="220740"/>
                  <a:pt x="3792062" y="230897"/>
                  <a:pt x="3794235" y="241761"/>
                </a:cubicBezTo>
                <a:cubicBezTo>
                  <a:pt x="3810284" y="322010"/>
                  <a:pt x="3802529" y="276587"/>
                  <a:pt x="3815256" y="378396"/>
                </a:cubicBezTo>
                <a:cubicBezTo>
                  <a:pt x="3808632" y="537362"/>
                  <a:pt x="3808057" y="622143"/>
                  <a:pt x="3794235" y="767279"/>
                </a:cubicBezTo>
                <a:cubicBezTo>
                  <a:pt x="3791557" y="795397"/>
                  <a:pt x="3787228" y="823334"/>
                  <a:pt x="3783725" y="851361"/>
                </a:cubicBezTo>
                <a:cubicBezTo>
                  <a:pt x="3795733" y="1019473"/>
                  <a:pt x="3794235" y="949333"/>
                  <a:pt x="3794235" y="1061568"/>
                </a:cubicBezTo>
              </a:path>
            </a:pathLst>
          </a:custGeom>
          <a:noFill/>
          <a:ln w="304800"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B3F3F3-C143-AF4D-B194-853B979CE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4759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Colour space conversion</a:t>
            </a:r>
            <a:br>
              <a:rPr lang="en-GB" altLang="en-US" dirty="0"/>
            </a:br>
            <a:r>
              <a:rPr lang="en-GB" altLang="en-US" sz="2800" dirty="0">
                <a:solidFill>
                  <a:schemeClr val="accent3"/>
                </a:solidFill>
              </a:rPr>
              <a:t>RGB to XYZ</a:t>
            </a:r>
            <a:endParaRPr lang="en-GB" alt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000" dirty="0"/>
              <a:t>Conversion implemented as a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78744" y="2924930"/>
                <a:ext cx="6326245" cy="1240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𝑋</m:t>
                            </m:r>
                          </m:e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𝑌</m:t>
                            </m:r>
                          </m:e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𝑍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2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8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.584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0.188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0.179</m:t>
                              </m:r>
                            </m:e>
                          </m:mr>
                          <m:mr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0.311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0.614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0.075</m:t>
                              </m:r>
                            </m:e>
                          </m:mr>
                          <m:mr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0.047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0.103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0.939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𝐺</m:t>
                            </m:r>
                          </m:e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𝐵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2800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44" y="2924930"/>
                <a:ext cx="6326245" cy="1240532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35596" y="4413520"/>
                <a:ext cx="7768480" cy="1247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𝑋</m:t>
                            </m:r>
                          </m:e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𝑌</m:t>
                            </m:r>
                          </m:e>
                          <m:e>
                            <m:r>
                              <a:rPr lang="en-GB" sz="2800" b="0" i="1" smtClean="0">
                                <a:latin typeface="Cambria Math"/>
                              </a:rPr>
                              <m:t>𝑍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28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8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.584</m:t>
                              </m:r>
                              <m:r>
                                <a:rPr lang="en-GB" sz="2800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0.188</m:t>
                              </m:r>
                              <m:r>
                                <m:rPr>
                                  <m:brk m:alnAt="7"/>
                                </m:rP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𝐺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0.179</m:t>
                              </m:r>
                              <m:r>
                                <m:rPr>
                                  <m:brk m:alnAt="7"/>
                                </m:rP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0.311</m:t>
                              </m:r>
                              <m:r>
                                <m:rPr>
                                  <m:brk m:alnAt="7"/>
                                </m:rP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GB" sz="2800" i="1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0.614</m:t>
                              </m:r>
                              <m:r>
                                <m:rPr>
                                  <m:brk m:alnAt="7"/>
                                </m:rP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GB" sz="2800" i="1">
                                  <a:latin typeface="Cambria Math"/>
                                </a:rPr>
                                <m:t>𝐺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0.075</m:t>
                              </m:r>
                              <m:r>
                                <m:rPr>
                                  <m:brk m:alnAt="7"/>
                                </m:rP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0.047</m:t>
                              </m:r>
                              <m:r>
                                <m:rPr>
                                  <m:brk m:alnAt="7"/>
                                </m:rP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GB" sz="2800" i="1">
                                  <a:latin typeface="Cambria Math"/>
                                </a:rPr>
                                <m:t>𝑅</m:t>
                              </m:r>
                              <m:r>
                                <a:rPr lang="en-GB" sz="2800" b="0" i="1" smtClean="0">
                                  <a:latin typeface="Cambria Math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0.103</m:t>
                              </m:r>
                              <m:r>
                                <m:rPr>
                                  <m:brk m:alnAt="7"/>
                                </m:rP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GB" sz="2800" b="0" i="1" smtClean="0">
                                  <a:latin typeface="Cambria Math"/>
                                  <a:ea typeface="Cambria Math"/>
                                </a:rPr>
                                <m:t>𝐺</m:t>
                              </m:r>
                              <m:r>
                                <a:rPr lang="en-GB" sz="28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GB" sz="2800" b="0" i="1" smtClean="0">
                                  <a:latin typeface="Cambria Math"/>
                                </a:rPr>
                                <m:t>0.939</m:t>
                              </m:r>
                              <m:r>
                                <m:rPr>
                                  <m:brk m:alnAt="7"/>
                                </m:rPr>
                                <a:rPr lang="en-GB" sz="2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GB" sz="2800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96" y="4413520"/>
                <a:ext cx="7768480" cy="1247714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1988850-E8DA-814D-8A0B-AABD69AEF31B}"/>
              </a:ext>
            </a:extLst>
          </p:cNvPr>
          <p:cNvGrpSpPr/>
          <p:nvPr/>
        </p:nvGrpSpPr>
        <p:grpSpPr>
          <a:xfrm>
            <a:off x="2527300" y="3087532"/>
            <a:ext cx="5435600" cy="1612532"/>
            <a:chOff x="2527300" y="3087532"/>
            <a:chExt cx="5435600" cy="1612532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F5FB5683-5FED-F643-84AB-004F98B341C6}"/>
                </a:ext>
              </a:extLst>
            </p:cNvPr>
            <p:cNvSpPr/>
            <p:nvPr/>
          </p:nvSpPr>
          <p:spPr>
            <a:xfrm>
              <a:off x="2543503" y="3087532"/>
              <a:ext cx="3815256" cy="1061568"/>
            </a:xfrm>
            <a:custGeom>
              <a:avLst/>
              <a:gdLst>
                <a:gd name="connsiteX0" fmla="*/ 0 w 3815256"/>
                <a:gd name="connsiteY0" fmla="*/ 31554 h 1061568"/>
                <a:gd name="connsiteX1" fmla="*/ 588580 w 3815256"/>
                <a:gd name="connsiteY1" fmla="*/ 42065 h 1061568"/>
                <a:gd name="connsiteX2" fmla="*/ 1944414 w 3815256"/>
                <a:gd name="connsiteY2" fmla="*/ 21044 h 1061568"/>
                <a:gd name="connsiteX3" fmla="*/ 2354318 w 3815256"/>
                <a:gd name="connsiteY3" fmla="*/ 31554 h 1061568"/>
                <a:gd name="connsiteX4" fmla="*/ 3153104 w 3815256"/>
                <a:gd name="connsiteY4" fmla="*/ 10534 h 1061568"/>
                <a:gd name="connsiteX5" fmla="*/ 3258207 w 3815256"/>
                <a:gd name="connsiteY5" fmla="*/ 23 h 1061568"/>
                <a:gd name="connsiteX6" fmla="*/ 3699642 w 3815256"/>
                <a:gd name="connsiteY6" fmla="*/ 21044 h 1061568"/>
                <a:gd name="connsiteX7" fmla="*/ 3731173 w 3815256"/>
                <a:gd name="connsiteY7" fmla="*/ 52575 h 1061568"/>
                <a:gd name="connsiteX8" fmla="*/ 3762704 w 3815256"/>
                <a:gd name="connsiteY8" fmla="*/ 147168 h 1061568"/>
                <a:gd name="connsiteX9" fmla="*/ 3783725 w 3815256"/>
                <a:gd name="connsiteY9" fmla="*/ 210230 h 1061568"/>
                <a:gd name="connsiteX10" fmla="*/ 3794235 w 3815256"/>
                <a:gd name="connsiteY10" fmla="*/ 241761 h 1061568"/>
                <a:gd name="connsiteX11" fmla="*/ 3815256 w 3815256"/>
                <a:gd name="connsiteY11" fmla="*/ 378396 h 1061568"/>
                <a:gd name="connsiteX12" fmla="*/ 3794235 w 3815256"/>
                <a:gd name="connsiteY12" fmla="*/ 767279 h 1061568"/>
                <a:gd name="connsiteX13" fmla="*/ 3783725 w 3815256"/>
                <a:gd name="connsiteY13" fmla="*/ 851361 h 1061568"/>
                <a:gd name="connsiteX14" fmla="*/ 3794235 w 3815256"/>
                <a:gd name="connsiteY14" fmla="*/ 1061568 h 106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5256" h="1061568">
                  <a:moveTo>
                    <a:pt x="0" y="31554"/>
                  </a:moveTo>
                  <a:lnTo>
                    <a:pt x="588580" y="42065"/>
                  </a:lnTo>
                  <a:cubicBezTo>
                    <a:pt x="1180714" y="42065"/>
                    <a:pt x="1429610" y="33914"/>
                    <a:pt x="1944414" y="21044"/>
                  </a:cubicBezTo>
                  <a:cubicBezTo>
                    <a:pt x="2081049" y="24547"/>
                    <a:pt x="2217638" y="31554"/>
                    <a:pt x="2354318" y="31554"/>
                  </a:cubicBezTo>
                  <a:cubicBezTo>
                    <a:pt x="2672265" y="31554"/>
                    <a:pt x="2861732" y="22188"/>
                    <a:pt x="3153104" y="10534"/>
                  </a:cubicBezTo>
                  <a:cubicBezTo>
                    <a:pt x="3188138" y="7030"/>
                    <a:pt x="3222998" y="23"/>
                    <a:pt x="3258207" y="23"/>
                  </a:cubicBezTo>
                  <a:cubicBezTo>
                    <a:pt x="3553058" y="23"/>
                    <a:pt x="3518817" y="-1558"/>
                    <a:pt x="3699642" y="21044"/>
                  </a:cubicBezTo>
                  <a:cubicBezTo>
                    <a:pt x="3710152" y="31554"/>
                    <a:pt x="3723954" y="39582"/>
                    <a:pt x="3731173" y="52575"/>
                  </a:cubicBezTo>
                  <a:cubicBezTo>
                    <a:pt x="3731176" y="52580"/>
                    <a:pt x="3757448" y="131400"/>
                    <a:pt x="3762704" y="147168"/>
                  </a:cubicBezTo>
                  <a:lnTo>
                    <a:pt x="3783725" y="210230"/>
                  </a:lnTo>
                  <a:cubicBezTo>
                    <a:pt x="3787228" y="220740"/>
                    <a:pt x="3792062" y="230897"/>
                    <a:pt x="3794235" y="241761"/>
                  </a:cubicBezTo>
                  <a:cubicBezTo>
                    <a:pt x="3810284" y="322010"/>
                    <a:pt x="3802529" y="276587"/>
                    <a:pt x="3815256" y="378396"/>
                  </a:cubicBezTo>
                  <a:cubicBezTo>
                    <a:pt x="3808632" y="537362"/>
                    <a:pt x="3808057" y="622143"/>
                    <a:pt x="3794235" y="767279"/>
                  </a:cubicBezTo>
                  <a:cubicBezTo>
                    <a:pt x="3791557" y="795397"/>
                    <a:pt x="3787228" y="823334"/>
                    <a:pt x="3783725" y="851361"/>
                  </a:cubicBezTo>
                  <a:cubicBezTo>
                    <a:pt x="3795733" y="1019473"/>
                    <a:pt x="3794235" y="949333"/>
                    <a:pt x="3794235" y="1061568"/>
                  </a:cubicBezTo>
                </a:path>
              </a:pathLst>
            </a:custGeom>
            <a:noFill/>
            <a:ln w="304800"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6935E60D-CB61-AC41-B881-898C13D87BE5}"/>
                </a:ext>
              </a:extLst>
            </p:cNvPr>
            <p:cNvSpPr/>
            <p:nvPr/>
          </p:nvSpPr>
          <p:spPr>
            <a:xfrm>
              <a:off x="2527300" y="4572000"/>
              <a:ext cx="5435600" cy="128064"/>
            </a:xfrm>
            <a:custGeom>
              <a:avLst/>
              <a:gdLst>
                <a:gd name="connsiteX0" fmla="*/ 0 w 5435600"/>
                <a:gd name="connsiteY0" fmla="*/ 88900 h 128064"/>
                <a:gd name="connsiteX1" fmla="*/ 1308100 w 5435600"/>
                <a:gd name="connsiteY1" fmla="*/ 88900 h 128064"/>
                <a:gd name="connsiteX2" fmla="*/ 1384300 w 5435600"/>
                <a:gd name="connsiteY2" fmla="*/ 63500 h 128064"/>
                <a:gd name="connsiteX3" fmla="*/ 1587500 w 5435600"/>
                <a:gd name="connsiteY3" fmla="*/ 25400 h 128064"/>
                <a:gd name="connsiteX4" fmla="*/ 1892300 w 5435600"/>
                <a:gd name="connsiteY4" fmla="*/ 12700 h 128064"/>
                <a:gd name="connsiteX5" fmla="*/ 2146300 w 5435600"/>
                <a:gd name="connsiteY5" fmla="*/ 0 h 128064"/>
                <a:gd name="connsiteX6" fmla="*/ 2400300 w 5435600"/>
                <a:gd name="connsiteY6" fmla="*/ 12700 h 128064"/>
                <a:gd name="connsiteX7" fmla="*/ 2590800 w 5435600"/>
                <a:gd name="connsiteY7" fmla="*/ 25400 h 128064"/>
                <a:gd name="connsiteX8" fmla="*/ 3238500 w 5435600"/>
                <a:gd name="connsiteY8" fmla="*/ 12700 h 128064"/>
                <a:gd name="connsiteX9" fmla="*/ 4724400 w 5435600"/>
                <a:gd name="connsiteY9" fmla="*/ 0 h 128064"/>
                <a:gd name="connsiteX10" fmla="*/ 5054600 w 5435600"/>
                <a:gd name="connsiteY10" fmla="*/ 12700 h 128064"/>
                <a:gd name="connsiteX11" fmla="*/ 5435600 w 5435600"/>
                <a:gd name="connsiteY11" fmla="*/ 25400 h 12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35600" h="128064">
                  <a:moveTo>
                    <a:pt x="0" y="88900"/>
                  </a:moveTo>
                  <a:cubicBezTo>
                    <a:pt x="481093" y="157628"/>
                    <a:pt x="196702" y="121588"/>
                    <a:pt x="1308100" y="88900"/>
                  </a:cubicBezTo>
                  <a:cubicBezTo>
                    <a:pt x="1334862" y="88113"/>
                    <a:pt x="1358325" y="69994"/>
                    <a:pt x="1384300" y="63500"/>
                  </a:cubicBezTo>
                  <a:cubicBezTo>
                    <a:pt x="1386402" y="62975"/>
                    <a:pt x="1558274" y="27348"/>
                    <a:pt x="1587500" y="25400"/>
                  </a:cubicBezTo>
                  <a:cubicBezTo>
                    <a:pt x="1688963" y="18636"/>
                    <a:pt x="1790717" y="17317"/>
                    <a:pt x="1892300" y="12700"/>
                  </a:cubicBezTo>
                  <a:lnTo>
                    <a:pt x="2146300" y="0"/>
                  </a:lnTo>
                  <a:lnTo>
                    <a:pt x="2400300" y="12700"/>
                  </a:lnTo>
                  <a:cubicBezTo>
                    <a:pt x="2463837" y="16331"/>
                    <a:pt x="2527159" y="25400"/>
                    <a:pt x="2590800" y="25400"/>
                  </a:cubicBezTo>
                  <a:cubicBezTo>
                    <a:pt x="2806741" y="25400"/>
                    <a:pt x="3022574" y="15271"/>
                    <a:pt x="3238500" y="12700"/>
                  </a:cubicBezTo>
                  <a:lnTo>
                    <a:pt x="4724400" y="0"/>
                  </a:lnTo>
                  <a:lnTo>
                    <a:pt x="5054600" y="12700"/>
                  </a:lnTo>
                  <a:lnTo>
                    <a:pt x="5435600" y="25400"/>
                  </a:lnTo>
                </a:path>
              </a:pathLst>
            </a:custGeom>
            <a:noFill/>
            <a:ln w="304800"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355436-1AA5-3141-862B-BE027B305CAB}"/>
              </a:ext>
            </a:extLst>
          </p:cNvPr>
          <p:cNvGrpSpPr/>
          <p:nvPr/>
        </p:nvGrpSpPr>
        <p:grpSpPr>
          <a:xfrm>
            <a:off x="2552700" y="3022990"/>
            <a:ext cx="5511800" cy="2082410"/>
            <a:chOff x="2552700" y="3022990"/>
            <a:chExt cx="5511800" cy="208241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0932A31-496C-D34E-9159-3918EE8810A9}"/>
                </a:ext>
              </a:extLst>
            </p:cNvPr>
            <p:cNvSpPr/>
            <p:nvPr/>
          </p:nvSpPr>
          <p:spPr>
            <a:xfrm>
              <a:off x="2552700" y="3022990"/>
              <a:ext cx="3798640" cy="1054100"/>
            </a:xfrm>
            <a:custGeom>
              <a:avLst/>
              <a:gdLst>
                <a:gd name="connsiteX0" fmla="*/ 0 w 3798640"/>
                <a:gd name="connsiteY0" fmla="*/ 533400 h 1054100"/>
                <a:gd name="connsiteX1" fmla="*/ 342900 w 3798640"/>
                <a:gd name="connsiteY1" fmla="*/ 558800 h 1054100"/>
                <a:gd name="connsiteX2" fmla="*/ 1574800 w 3798640"/>
                <a:gd name="connsiteY2" fmla="*/ 546100 h 1054100"/>
                <a:gd name="connsiteX3" fmla="*/ 2489200 w 3798640"/>
                <a:gd name="connsiteY3" fmla="*/ 508000 h 1054100"/>
                <a:gd name="connsiteX4" fmla="*/ 3162300 w 3798640"/>
                <a:gd name="connsiteY4" fmla="*/ 520700 h 1054100"/>
                <a:gd name="connsiteX5" fmla="*/ 3213100 w 3798640"/>
                <a:gd name="connsiteY5" fmla="*/ 508000 h 1054100"/>
                <a:gd name="connsiteX6" fmla="*/ 3276600 w 3798640"/>
                <a:gd name="connsiteY6" fmla="*/ 431800 h 1054100"/>
                <a:gd name="connsiteX7" fmla="*/ 3340100 w 3798640"/>
                <a:gd name="connsiteY7" fmla="*/ 342900 h 1054100"/>
                <a:gd name="connsiteX8" fmla="*/ 3365500 w 3798640"/>
                <a:gd name="connsiteY8" fmla="*/ 292100 h 1054100"/>
                <a:gd name="connsiteX9" fmla="*/ 3390900 w 3798640"/>
                <a:gd name="connsiteY9" fmla="*/ 190500 h 1054100"/>
                <a:gd name="connsiteX10" fmla="*/ 3403600 w 3798640"/>
                <a:gd name="connsiteY10" fmla="*/ 139700 h 1054100"/>
                <a:gd name="connsiteX11" fmla="*/ 3429000 w 3798640"/>
                <a:gd name="connsiteY11" fmla="*/ 88900 h 1054100"/>
                <a:gd name="connsiteX12" fmla="*/ 3492500 w 3798640"/>
                <a:gd name="connsiteY12" fmla="*/ 25400 h 1054100"/>
                <a:gd name="connsiteX13" fmla="*/ 3568700 w 3798640"/>
                <a:gd name="connsiteY13" fmla="*/ 0 h 1054100"/>
                <a:gd name="connsiteX14" fmla="*/ 3644900 w 3798640"/>
                <a:gd name="connsiteY14" fmla="*/ 12700 h 1054100"/>
                <a:gd name="connsiteX15" fmla="*/ 3708400 w 3798640"/>
                <a:gd name="connsiteY15" fmla="*/ 25400 h 1054100"/>
                <a:gd name="connsiteX16" fmla="*/ 3721100 w 3798640"/>
                <a:gd name="connsiteY16" fmla="*/ 63500 h 1054100"/>
                <a:gd name="connsiteX17" fmla="*/ 3733800 w 3798640"/>
                <a:gd name="connsiteY17" fmla="*/ 139700 h 1054100"/>
                <a:gd name="connsiteX18" fmla="*/ 3746500 w 3798640"/>
                <a:gd name="connsiteY18" fmla="*/ 381000 h 1054100"/>
                <a:gd name="connsiteX19" fmla="*/ 3759200 w 3798640"/>
                <a:gd name="connsiteY19" fmla="*/ 660400 h 1054100"/>
                <a:gd name="connsiteX20" fmla="*/ 3784600 w 3798640"/>
                <a:gd name="connsiteY20" fmla="*/ 876300 h 1054100"/>
                <a:gd name="connsiteX21" fmla="*/ 3797300 w 3798640"/>
                <a:gd name="connsiteY21" fmla="*/ 927100 h 1054100"/>
                <a:gd name="connsiteX22" fmla="*/ 3797300 w 3798640"/>
                <a:gd name="connsiteY22" fmla="*/ 1054100 h 105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98640" h="1054100">
                  <a:moveTo>
                    <a:pt x="0" y="533400"/>
                  </a:moveTo>
                  <a:cubicBezTo>
                    <a:pt x="137734" y="553076"/>
                    <a:pt x="158367" y="558800"/>
                    <a:pt x="342900" y="558800"/>
                  </a:cubicBezTo>
                  <a:cubicBezTo>
                    <a:pt x="753555" y="558800"/>
                    <a:pt x="1164167" y="550333"/>
                    <a:pt x="1574800" y="546100"/>
                  </a:cubicBezTo>
                  <a:lnTo>
                    <a:pt x="2489200" y="508000"/>
                  </a:lnTo>
                  <a:lnTo>
                    <a:pt x="3162300" y="520700"/>
                  </a:lnTo>
                  <a:cubicBezTo>
                    <a:pt x="3179754" y="520700"/>
                    <a:pt x="3197945" y="516660"/>
                    <a:pt x="3213100" y="508000"/>
                  </a:cubicBezTo>
                  <a:cubicBezTo>
                    <a:pt x="3241726" y="491643"/>
                    <a:pt x="3258461" y="457194"/>
                    <a:pt x="3276600" y="431800"/>
                  </a:cubicBezTo>
                  <a:cubicBezTo>
                    <a:pt x="3296070" y="404542"/>
                    <a:pt x="3322997" y="372830"/>
                    <a:pt x="3340100" y="342900"/>
                  </a:cubicBezTo>
                  <a:cubicBezTo>
                    <a:pt x="3349493" y="326462"/>
                    <a:pt x="3358042" y="309501"/>
                    <a:pt x="3365500" y="292100"/>
                  </a:cubicBezTo>
                  <a:cubicBezTo>
                    <a:pt x="3381211" y="255440"/>
                    <a:pt x="3381726" y="231785"/>
                    <a:pt x="3390900" y="190500"/>
                  </a:cubicBezTo>
                  <a:cubicBezTo>
                    <a:pt x="3394686" y="173461"/>
                    <a:pt x="3397471" y="156043"/>
                    <a:pt x="3403600" y="139700"/>
                  </a:cubicBezTo>
                  <a:cubicBezTo>
                    <a:pt x="3410247" y="121973"/>
                    <a:pt x="3419607" y="105338"/>
                    <a:pt x="3429000" y="88900"/>
                  </a:cubicBezTo>
                  <a:cubicBezTo>
                    <a:pt x="3447735" y="56114"/>
                    <a:pt x="3456832" y="41252"/>
                    <a:pt x="3492500" y="25400"/>
                  </a:cubicBezTo>
                  <a:cubicBezTo>
                    <a:pt x="3516966" y="14526"/>
                    <a:pt x="3568700" y="0"/>
                    <a:pt x="3568700" y="0"/>
                  </a:cubicBezTo>
                  <a:lnTo>
                    <a:pt x="3644900" y="12700"/>
                  </a:lnTo>
                  <a:cubicBezTo>
                    <a:pt x="3666138" y="16561"/>
                    <a:pt x="3690439" y="13426"/>
                    <a:pt x="3708400" y="25400"/>
                  </a:cubicBezTo>
                  <a:cubicBezTo>
                    <a:pt x="3719539" y="32826"/>
                    <a:pt x="3718196" y="50432"/>
                    <a:pt x="3721100" y="63500"/>
                  </a:cubicBezTo>
                  <a:cubicBezTo>
                    <a:pt x="3726686" y="88637"/>
                    <a:pt x="3729567" y="114300"/>
                    <a:pt x="3733800" y="139700"/>
                  </a:cubicBezTo>
                  <a:cubicBezTo>
                    <a:pt x="3738033" y="220133"/>
                    <a:pt x="3742576" y="300551"/>
                    <a:pt x="3746500" y="381000"/>
                  </a:cubicBezTo>
                  <a:cubicBezTo>
                    <a:pt x="3751042" y="474119"/>
                    <a:pt x="3753385" y="567352"/>
                    <a:pt x="3759200" y="660400"/>
                  </a:cubicBezTo>
                  <a:cubicBezTo>
                    <a:pt x="3762119" y="707107"/>
                    <a:pt x="3774861" y="822734"/>
                    <a:pt x="3784600" y="876300"/>
                  </a:cubicBezTo>
                  <a:cubicBezTo>
                    <a:pt x="3787722" y="893473"/>
                    <a:pt x="3796056" y="909690"/>
                    <a:pt x="3797300" y="927100"/>
                  </a:cubicBezTo>
                  <a:cubicBezTo>
                    <a:pt x="3800316" y="969326"/>
                    <a:pt x="3797300" y="1011767"/>
                    <a:pt x="3797300" y="1054100"/>
                  </a:cubicBezTo>
                </a:path>
              </a:pathLst>
            </a:custGeom>
            <a:noFill/>
            <a:ln w="304800"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2E04FD5-C40A-354F-90BE-F570984B0DAD}"/>
                </a:ext>
              </a:extLst>
            </p:cNvPr>
            <p:cNvSpPr/>
            <p:nvPr/>
          </p:nvSpPr>
          <p:spPr>
            <a:xfrm>
              <a:off x="2552700" y="4989742"/>
              <a:ext cx="5511800" cy="115658"/>
            </a:xfrm>
            <a:custGeom>
              <a:avLst/>
              <a:gdLst>
                <a:gd name="connsiteX0" fmla="*/ 0 w 5511800"/>
                <a:gd name="connsiteY0" fmla="*/ 90258 h 115658"/>
                <a:gd name="connsiteX1" fmla="*/ 635000 w 5511800"/>
                <a:gd name="connsiteY1" fmla="*/ 90258 h 115658"/>
                <a:gd name="connsiteX2" fmla="*/ 698500 w 5511800"/>
                <a:gd name="connsiteY2" fmla="*/ 102958 h 115658"/>
                <a:gd name="connsiteX3" fmla="*/ 889000 w 5511800"/>
                <a:gd name="connsiteY3" fmla="*/ 115658 h 115658"/>
                <a:gd name="connsiteX4" fmla="*/ 1371600 w 5511800"/>
                <a:gd name="connsiteY4" fmla="*/ 90258 h 115658"/>
                <a:gd name="connsiteX5" fmla="*/ 1511300 w 5511800"/>
                <a:gd name="connsiteY5" fmla="*/ 64858 h 115658"/>
                <a:gd name="connsiteX6" fmla="*/ 1612900 w 5511800"/>
                <a:gd name="connsiteY6" fmla="*/ 52158 h 115658"/>
                <a:gd name="connsiteX7" fmla="*/ 2133600 w 5511800"/>
                <a:gd name="connsiteY7" fmla="*/ 26758 h 115658"/>
                <a:gd name="connsiteX8" fmla="*/ 2641600 w 5511800"/>
                <a:gd name="connsiteY8" fmla="*/ 39458 h 115658"/>
                <a:gd name="connsiteX9" fmla="*/ 3060700 w 5511800"/>
                <a:gd name="connsiteY9" fmla="*/ 52158 h 115658"/>
                <a:gd name="connsiteX10" fmla="*/ 4559300 w 5511800"/>
                <a:gd name="connsiteY10" fmla="*/ 26758 h 115658"/>
                <a:gd name="connsiteX11" fmla="*/ 4826000 w 5511800"/>
                <a:gd name="connsiteY11" fmla="*/ 14058 h 115658"/>
                <a:gd name="connsiteX12" fmla="*/ 5016500 w 5511800"/>
                <a:gd name="connsiteY12" fmla="*/ 1358 h 115658"/>
                <a:gd name="connsiteX13" fmla="*/ 5511800 w 5511800"/>
                <a:gd name="connsiteY13" fmla="*/ 1358 h 11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11800" h="115658">
                  <a:moveTo>
                    <a:pt x="0" y="90258"/>
                  </a:moveTo>
                  <a:cubicBezTo>
                    <a:pt x="386316" y="119975"/>
                    <a:pt x="-74562" y="90258"/>
                    <a:pt x="635000" y="90258"/>
                  </a:cubicBezTo>
                  <a:cubicBezTo>
                    <a:pt x="656586" y="90258"/>
                    <a:pt x="677021" y="100810"/>
                    <a:pt x="698500" y="102958"/>
                  </a:cubicBezTo>
                  <a:cubicBezTo>
                    <a:pt x="761825" y="109291"/>
                    <a:pt x="825500" y="111425"/>
                    <a:pt x="889000" y="115658"/>
                  </a:cubicBezTo>
                  <a:cubicBezTo>
                    <a:pt x="1095853" y="108270"/>
                    <a:pt x="1195185" y="112310"/>
                    <a:pt x="1371600" y="90258"/>
                  </a:cubicBezTo>
                  <a:cubicBezTo>
                    <a:pt x="1497666" y="74500"/>
                    <a:pt x="1398597" y="82197"/>
                    <a:pt x="1511300" y="64858"/>
                  </a:cubicBezTo>
                  <a:cubicBezTo>
                    <a:pt x="1545033" y="59668"/>
                    <a:pt x="1578870" y="54776"/>
                    <a:pt x="1612900" y="52158"/>
                  </a:cubicBezTo>
                  <a:cubicBezTo>
                    <a:pt x="1730589" y="43105"/>
                    <a:pt x="2031154" y="31212"/>
                    <a:pt x="2133600" y="26758"/>
                  </a:cubicBezTo>
                  <a:lnTo>
                    <a:pt x="2641600" y="39458"/>
                  </a:lnTo>
                  <a:cubicBezTo>
                    <a:pt x="2781312" y="43286"/>
                    <a:pt x="2920936" y="52158"/>
                    <a:pt x="3060700" y="52158"/>
                  </a:cubicBezTo>
                  <a:cubicBezTo>
                    <a:pt x="3285198" y="52158"/>
                    <a:pt x="4276539" y="32196"/>
                    <a:pt x="4559300" y="26758"/>
                  </a:cubicBezTo>
                  <a:lnTo>
                    <a:pt x="4826000" y="14058"/>
                  </a:lnTo>
                  <a:cubicBezTo>
                    <a:pt x="4889543" y="10528"/>
                    <a:pt x="4952870" y="2536"/>
                    <a:pt x="5016500" y="1358"/>
                  </a:cubicBezTo>
                  <a:cubicBezTo>
                    <a:pt x="5181572" y="-1699"/>
                    <a:pt x="5346700" y="1358"/>
                    <a:pt x="5511800" y="1358"/>
                  </a:cubicBezTo>
                </a:path>
              </a:pathLst>
            </a:custGeom>
            <a:noFill/>
            <a:ln w="304800"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8E7417-9A5B-CD4C-86CD-E46818556DB4}"/>
              </a:ext>
            </a:extLst>
          </p:cNvPr>
          <p:cNvGrpSpPr/>
          <p:nvPr/>
        </p:nvGrpSpPr>
        <p:grpSpPr>
          <a:xfrm>
            <a:off x="2514600" y="2984500"/>
            <a:ext cx="5473700" cy="2518474"/>
            <a:chOff x="2514600" y="2984500"/>
            <a:chExt cx="5473700" cy="2518474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1F06F93-F56F-8C4F-BE22-3E7808116F6E}"/>
                </a:ext>
              </a:extLst>
            </p:cNvPr>
            <p:cNvSpPr/>
            <p:nvPr/>
          </p:nvSpPr>
          <p:spPr>
            <a:xfrm>
              <a:off x="2514600" y="2984500"/>
              <a:ext cx="3873500" cy="1155700"/>
            </a:xfrm>
            <a:custGeom>
              <a:avLst/>
              <a:gdLst>
                <a:gd name="connsiteX0" fmla="*/ 0 w 3873500"/>
                <a:gd name="connsiteY0" fmla="*/ 1003300 h 1155700"/>
                <a:gd name="connsiteX1" fmla="*/ 203200 w 3873500"/>
                <a:gd name="connsiteY1" fmla="*/ 1054100 h 1155700"/>
                <a:gd name="connsiteX2" fmla="*/ 406400 w 3873500"/>
                <a:gd name="connsiteY2" fmla="*/ 1066800 h 1155700"/>
                <a:gd name="connsiteX3" fmla="*/ 558800 w 3873500"/>
                <a:gd name="connsiteY3" fmla="*/ 1079500 h 1155700"/>
                <a:gd name="connsiteX4" fmla="*/ 800100 w 3873500"/>
                <a:gd name="connsiteY4" fmla="*/ 1066800 h 1155700"/>
                <a:gd name="connsiteX5" fmla="*/ 1244600 w 3873500"/>
                <a:gd name="connsiteY5" fmla="*/ 1054100 h 1155700"/>
                <a:gd name="connsiteX6" fmla="*/ 1384300 w 3873500"/>
                <a:gd name="connsiteY6" fmla="*/ 1028700 h 1155700"/>
                <a:gd name="connsiteX7" fmla="*/ 1435100 w 3873500"/>
                <a:gd name="connsiteY7" fmla="*/ 1016000 h 1155700"/>
                <a:gd name="connsiteX8" fmla="*/ 1930400 w 3873500"/>
                <a:gd name="connsiteY8" fmla="*/ 1003300 h 1155700"/>
                <a:gd name="connsiteX9" fmla="*/ 2095500 w 3873500"/>
                <a:gd name="connsiteY9" fmla="*/ 990600 h 1155700"/>
                <a:gd name="connsiteX10" fmla="*/ 2184400 w 3873500"/>
                <a:gd name="connsiteY10" fmla="*/ 977900 h 1155700"/>
                <a:gd name="connsiteX11" fmla="*/ 2387600 w 3873500"/>
                <a:gd name="connsiteY11" fmla="*/ 990600 h 1155700"/>
                <a:gd name="connsiteX12" fmla="*/ 2641600 w 3873500"/>
                <a:gd name="connsiteY12" fmla="*/ 1016000 h 1155700"/>
                <a:gd name="connsiteX13" fmla="*/ 3175000 w 3873500"/>
                <a:gd name="connsiteY13" fmla="*/ 1003300 h 1155700"/>
                <a:gd name="connsiteX14" fmla="*/ 3213100 w 3873500"/>
                <a:gd name="connsiteY14" fmla="*/ 990600 h 1155700"/>
                <a:gd name="connsiteX15" fmla="*/ 3238500 w 3873500"/>
                <a:gd name="connsiteY15" fmla="*/ 914400 h 1155700"/>
                <a:gd name="connsiteX16" fmla="*/ 3263900 w 3873500"/>
                <a:gd name="connsiteY16" fmla="*/ 863600 h 1155700"/>
                <a:gd name="connsiteX17" fmla="*/ 3289300 w 3873500"/>
                <a:gd name="connsiteY17" fmla="*/ 787400 h 1155700"/>
                <a:gd name="connsiteX18" fmla="*/ 3352800 w 3873500"/>
                <a:gd name="connsiteY18" fmla="*/ 685800 h 1155700"/>
                <a:gd name="connsiteX19" fmla="*/ 3429000 w 3873500"/>
                <a:gd name="connsiteY19" fmla="*/ 520700 h 1155700"/>
                <a:gd name="connsiteX20" fmla="*/ 3454400 w 3873500"/>
                <a:gd name="connsiteY20" fmla="*/ 482600 h 1155700"/>
                <a:gd name="connsiteX21" fmla="*/ 3492500 w 3873500"/>
                <a:gd name="connsiteY21" fmla="*/ 368300 h 1155700"/>
                <a:gd name="connsiteX22" fmla="*/ 3517900 w 3873500"/>
                <a:gd name="connsiteY22" fmla="*/ 317500 h 1155700"/>
                <a:gd name="connsiteX23" fmla="*/ 3530600 w 3873500"/>
                <a:gd name="connsiteY23" fmla="*/ 279400 h 1155700"/>
                <a:gd name="connsiteX24" fmla="*/ 3556000 w 3873500"/>
                <a:gd name="connsiteY24" fmla="*/ 215900 h 1155700"/>
                <a:gd name="connsiteX25" fmla="*/ 3632200 w 3873500"/>
                <a:gd name="connsiteY25" fmla="*/ 88900 h 1155700"/>
                <a:gd name="connsiteX26" fmla="*/ 3683000 w 3873500"/>
                <a:gd name="connsiteY26" fmla="*/ 25400 h 1155700"/>
                <a:gd name="connsiteX27" fmla="*/ 3721100 w 3873500"/>
                <a:gd name="connsiteY27" fmla="*/ 0 h 1155700"/>
                <a:gd name="connsiteX28" fmla="*/ 3797300 w 3873500"/>
                <a:gd name="connsiteY28" fmla="*/ 25400 h 1155700"/>
                <a:gd name="connsiteX29" fmla="*/ 3873500 w 3873500"/>
                <a:gd name="connsiteY29" fmla="*/ 76200 h 1155700"/>
                <a:gd name="connsiteX30" fmla="*/ 3860800 w 3873500"/>
                <a:gd name="connsiteY30" fmla="*/ 431800 h 1155700"/>
                <a:gd name="connsiteX31" fmla="*/ 3848100 w 3873500"/>
                <a:gd name="connsiteY31" fmla="*/ 825500 h 1155700"/>
                <a:gd name="connsiteX32" fmla="*/ 3835400 w 3873500"/>
                <a:gd name="connsiteY32" fmla="*/ 952500 h 1155700"/>
                <a:gd name="connsiteX33" fmla="*/ 3822700 w 3873500"/>
                <a:gd name="connsiteY33" fmla="*/ 1155700 h 115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873500" h="1155700">
                  <a:moveTo>
                    <a:pt x="0" y="1003300"/>
                  </a:moveTo>
                  <a:cubicBezTo>
                    <a:pt x="67733" y="1020233"/>
                    <a:pt x="134219" y="1043322"/>
                    <a:pt x="203200" y="1054100"/>
                  </a:cubicBezTo>
                  <a:cubicBezTo>
                    <a:pt x="270252" y="1064577"/>
                    <a:pt x="338707" y="1061965"/>
                    <a:pt x="406400" y="1066800"/>
                  </a:cubicBezTo>
                  <a:cubicBezTo>
                    <a:pt x="457247" y="1070432"/>
                    <a:pt x="508000" y="1075267"/>
                    <a:pt x="558800" y="1079500"/>
                  </a:cubicBezTo>
                  <a:lnTo>
                    <a:pt x="800100" y="1066800"/>
                  </a:lnTo>
                  <a:cubicBezTo>
                    <a:pt x="948226" y="1061314"/>
                    <a:pt x="1096687" y="1063746"/>
                    <a:pt x="1244600" y="1054100"/>
                  </a:cubicBezTo>
                  <a:cubicBezTo>
                    <a:pt x="1291830" y="1051020"/>
                    <a:pt x="1337889" y="1037982"/>
                    <a:pt x="1384300" y="1028700"/>
                  </a:cubicBezTo>
                  <a:cubicBezTo>
                    <a:pt x="1401416" y="1025277"/>
                    <a:pt x="1417664" y="1016811"/>
                    <a:pt x="1435100" y="1016000"/>
                  </a:cubicBezTo>
                  <a:cubicBezTo>
                    <a:pt x="1600076" y="1008327"/>
                    <a:pt x="1765300" y="1007533"/>
                    <a:pt x="1930400" y="1003300"/>
                  </a:cubicBezTo>
                  <a:cubicBezTo>
                    <a:pt x="1985433" y="999067"/>
                    <a:pt x="2040578" y="996092"/>
                    <a:pt x="2095500" y="990600"/>
                  </a:cubicBezTo>
                  <a:cubicBezTo>
                    <a:pt x="2125286" y="987621"/>
                    <a:pt x="2154466" y="977900"/>
                    <a:pt x="2184400" y="977900"/>
                  </a:cubicBezTo>
                  <a:cubicBezTo>
                    <a:pt x="2252265" y="977900"/>
                    <a:pt x="2319920" y="985587"/>
                    <a:pt x="2387600" y="990600"/>
                  </a:cubicBezTo>
                  <a:cubicBezTo>
                    <a:pt x="2484624" y="997787"/>
                    <a:pt x="2547114" y="1005502"/>
                    <a:pt x="2641600" y="1016000"/>
                  </a:cubicBezTo>
                  <a:cubicBezTo>
                    <a:pt x="2819400" y="1011767"/>
                    <a:pt x="2997325" y="1011197"/>
                    <a:pt x="3175000" y="1003300"/>
                  </a:cubicBezTo>
                  <a:cubicBezTo>
                    <a:pt x="3188374" y="1002706"/>
                    <a:pt x="3205319" y="1001493"/>
                    <a:pt x="3213100" y="990600"/>
                  </a:cubicBezTo>
                  <a:cubicBezTo>
                    <a:pt x="3228662" y="968813"/>
                    <a:pt x="3226526" y="938347"/>
                    <a:pt x="3238500" y="914400"/>
                  </a:cubicBezTo>
                  <a:cubicBezTo>
                    <a:pt x="3246967" y="897467"/>
                    <a:pt x="3256869" y="881178"/>
                    <a:pt x="3263900" y="863600"/>
                  </a:cubicBezTo>
                  <a:cubicBezTo>
                    <a:pt x="3273844" y="838741"/>
                    <a:pt x="3277326" y="811347"/>
                    <a:pt x="3289300" y="787400"/>
                  </a:cubicBezTo>
                  <a:cubicBezTo>
                    <a:pt x="3383150" y="599701"/>
                    <a:pt x="3237395" y="883637"/>
                    <a:pt x="3352800" y="685800"/>
                  </a:cubicBezTo>
                  <a:cubicBezTo>
                    <a:pt x="3467501" y="489170"/>
                    <a:pt x="3357202" y="664295"/>
                    <a:pt x="3429000" y="520700"/>
                  </a:cubicBezTo>
                  <a:cubicBezTo>
                    <a:pt x="3435826" y="507048"/>
                    <a:pt x="3448529" y="496689"/>
                    <a:pt x="3454400" y="482600"/>
                  </a:cubicBezTo>
                  <a:cubicBezTo>
                    <a:pt x="3469847" y="445528"/>
                    <a:pt x="3474539" y="404221"/>
                    <a:pt x="3492500" y="368300"/>
                  </a:cubicBezTo>
                  <a:cubicBezTo>
                    <a:pt x="3500967" y="351367"/>
                    <a:pt x="3510442" y="334901"/>
                    <a:pt x="3517900" y="317500"/>
                  </a:cubicBezTo>
                  <a:cubicBezTo>
                    <a:pt x="3523173" y="305195"/>
                    <a:pt x="3525900" y="291935"/>
                    <a:pt x="3530600" y="279400"/>
                  </a:cubicBezTo>
                  <a:cubicBezTo>
                    <a:pt x="3538605" y="258054"/>
                    <a:pt x="3546741" y="236732"/>
                    <a:pt x="3556000" y="215900"/>
                  </a:cubicBezTo>
                  <a:cubicBezTo>
                    <a:pt x="3575785" y="171385"/>
                    <a:pt x="3601966" y="126692"/>
                    <a:pt x="3632200" y="88900"/>
                  </a:cubicBezTo>
                  <a:cubicBezTo>
                    <a:pt x="3649133" y="67733"/>
                    <a:pt x="3663833" y="44567"/>
                    <a:pt x="3683000" y="25400"/>
                  </a:cubicBezTo>
                  <a:cubicBezTo>
                    <a:pt x="3693793" y="14607"/>
                    <a:pt x="3708400" y="8467"/>
                    <a:pt x="3721100" y="0"/>
                  </a:cubicBezTo>
                  <a:cubicBezTo>
                    <a:pt x="3746500" y="8467"/>
                    <a:pt x="3773353" y="13426"/>
                    <a:pt x="3797300" y="25400"/>
                  </a:cubicBezTo>
                  <a:cubicBezTo>
                    <a:pt x="3824604" y="39052"/>
                    <a:pt x="3873500" y="76200"/>
                    <a:pt x="3873500" y="76200"/>
                  </a:cubicBezTo>
                  <a:cubicBezTo>
                    <a:pt x="3869267" y="194733"/>
                    <a:pt x="3864818" y="313259"/>
                    <a:pt x="3860800" y="431800"/>
                  </a:cubicBezTo>
                  <a:cubicBezTo>
                    <a:pt x="3856352" y="563026"/>
                    <a:pt x="3854497" y="694354"/>
                    <a:pt x="3848100" y="825500"/>
                  </a:cubicBezTo>
                  <a:cubicBezTo>
                    <a:pt x="3846027" y="867994"/>
                    <a:pt x="3838663" y="910081"/>
                    <a:pt x="3835400" y="952500"/>
                  </a:cubicBezTo>
                  <a:cubicBezTo>
                    <a:pt x="3830195" y="1020166"/>
                    <a:pt x="3822700" y="1155700"/>
                    <a:pt x="3822700" y="1155700"/>
                  </a:cubicBezTo>
                </a:path>
              </a:pathLst>
            </a:custGeom>
            <a:noFill/>
            <a:ln w="304800"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9893E4E-2470-754D-91EF-E8BFEAC0F254}"/>
                </a:ext>
              </a:extLst>
            </p:cNvPr>
            <p:cNvSpPr/>
            <p:nvPr/>
          </p:nvSpPr>
          <p:spPr>
            <a:xfrm>
              <a:off x="2527300" y="5367635"/>
              <a:ext cx="5461000" cy="135339"/>
            </a:xfrm>
            <a:custGeom>
              <a:avLst/>
              <a:gdLst>
                <a:gd name="connsiteX0" fmla="*/ 0 w 5461000"/>
                <a:gd name="connsiteY0" fmla="*/ 118765 h 135339"/>
                <a:gd name="connsiteX1" fmla="*/ 927100 w 5461000"/>
                <a:gd name="connsiteY1" fmla="*/ 118765 h 135339"/>
                <a:gd name="connsiteX2" fmla="*/ 1206500 w 5461000"/>
                <a:gd name="connsiteY2" fmla="*/ 80665 h 135339"/>
                <a:gd name="connsiteX3" fmla="*/ 1828800 w 5461000"/>
                <a:gd name="connsiteY3" fmla="*/ 93365 h 135339"/>
                <a:gd name="connsiteX4" fmla="*/ 2794000 w 5461000"/>
                <a:gd name="connsiteY4" fmla="*/ 67965 h 135339"/>
                <a:gd name="connsiteX5" fmla="*/ 4051300 w 5461000"/>
                <a:gd name="connsiteY5" fmla="*/ 42565 h 135339"/>
                <a:gd name="connsiteX6" fmla="*/ 4508500 w 5461000"/>
                <a:gd name="connsiteY6" fmla="*/ 29865 h 135339"/>
                <a:gd name="connsiteX7" fmla="*/ 4584700 w 5461000"/>
                <a:gd name="connsiteY7" fmla="*/ 17165 h 135339"/>
                <a:gd name="connsiteX8" fmla="*/ 5194300 w 5461000"/>
                <a:gd name="connsiteY8" fmla="*/ 17165 h 135339"/>
                <a:gd name="connsiteX9" fmla="*/ 5346700 w 5461000"/>
                <a:gd name="connsiteY9" fmla="*/ 42565 h 135339"/>
                <a:gd name="connsiteX10" fmla="*/ 5384800 w 5461000"/>
                <a:gd name="connsiteY10" fmla="*/ 55265 h 135339"/>
                <a:gd name="connsiteX11" fmla="*/ 5422900 w 5461000"/>
                <a:gd name="connsiteY11" fmla="*/ 80665 h 135339"/>
                <a:gd name="connsiteX12" fmla="*/ 5461000 w 5461000"/>
                <a:gd name="connsiteY12" fmla="*/ 67965 h 13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61000" h="135339">
                  <a:moveTo>
                    <a:pt x="0" y="118765"/>
                  </a:moveTo>
                  <a:cubicBezTo>
                    <a:pt x="382844" y="136167"/>
                    <a:pt x="446243" y="145113"/>
                    <a:pt x="927100" y="118765"/>
                  </a:cubicBezTo>
                  <a:cubicBezTo>
                    <a:pt x="1020954" y="113622"/>
                    <a:pt x="1206500" y="80665"/>
                    <a:pt x="1206500" y="80665"/>
                  </a:cubicBezTo>
                  <a:cubicBezTo>
                    <a:pt x="1413933" y="84898"/>
                    <a:pt x="1621323" y="93365"/>
                    <a:pt x="1828800" y="93365"/>
                  </a:cubicBezTo>
                  <a:cubicBezTo>
                    <a:pt x="1946347" y="93365"/>
                    <a:pt x="2646658" y="71695"/>
                    <a:pt x="2794000" y="67965"/>
                  </a:cubicBezTo>
                  <a:cubicBezTo>
                    <a:pt x="3776623" y="43088"/>
                    <a:pt x="2927774" y="67258"/>
                    <a:pt x="4051300" y="42565"/>
                  </a:cubicBezTo>
                  <a:lnTo>
                    <a:pt x="4508500" y="29865"/>
                  </a:lnTo>
                  <a:cubicBezTo>
                    <a:pt x="4533900" y="25632"/>
                    <a:pt x="4558976" y="18334"/>
                    <a:pt x="4584700" y="17165"/>
                  </a:cubicBezTo>
                  <a:cubicBezTo>
                    <a:pt x="4968564" y="-283"/>
                    <a:pt x="4944524" y="-10588"/>
                    <a:pt x="5194300" y="17165"/>
                  </a:cubicBezTo>
                  <a:cubicBezTo>
                    <a:pt x="5270199" y="25598"/>
                    <a:pt x="5284790" y="24876"/>
                    <a:pt x="5346700" y="42565"/>
                  </a:cubicBezTo>
                  <a:cubicBezTo>
                    <a:pt x="5359572" y="46243"/>
                    <a:pt x="5372826" y="49278"/>
                    <a:pt x="5384800" y="55265"/>
                  </a:cubicBezTo>
                  <a:cubicBezTo>
                    <a:pt x="5398452" y="62091"/>
                    <a:pt x="5410200" y="72198"/>
                    <a:pt x="5422900" y="80665"/>
                  </a:cubicBezTo>
                  <a:lnTo>
                    <a:pt x="5461000" y="67965"/>
                  </a:lnTo>
                </a:path>
              </a:pathLst>
            </a:custGeom>
            <a:noFill/>
            <a:ln w="304800"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80F084C-C2C7-E248-8C0F-88780DFA1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08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Colour mixing</a:t>
            </a:r>
            <a:br>
              <a:rPr lang="en-GB" altLang="en-US" dirty="0"/>
            </a:br>
            <a:r>
              <a:rPr lang="en-GB" altLang="en-US" sz="2800" dirty="0">
                <a:solidFill>
                  <a:schemeClr val="accent3"/>
                </a:solidFill>
              </a:rPr>
              <a:t>RGB</a:t>
            </a:r>
            <a:endParaRPr lang="en-GB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60253"/>
            <a:ext cx="7772400" cy="97270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dirty="0"/>
              <a:t>[ Primary1   Primary2   Primary 3 ]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>
                <a:solidFill>
                  <a:srgbClr val="6470CA"/>
                </a:solidFill>
              </a:rPr>
              <a:t>[       </a:t>
            </a:r>
            <a:r>
              <a:rPr lang="en-GB" altLang="en-US" dirty="0">
                <a:solidFill>
                  <a:srgbClr val="FF0000"/>
                </a:solidFill>
              </a:rPr>
              <a:t>R</a:t>
            </a:r>
            <a:r>
              <a:rPr lang="en-GB" altLang="en-US" dirty="0">
                <a:solidFill>
                  <a:srgbClr val="6470CA"/>
                </a:solidFill>
              </a:rPr>
              <a:t>             </a:t>
            </a:r>
            <a:r>
              <a:rPr lang="en-GB" altLang="en-US" dirty="0">
                <a:solidFill>
                  <a:srgbClr val="00B050"/>
                </a:solidFill>
              </a:rPr>
              <a:t>G</a:t>
            </a:r>
            <a:r>
              <a:rPr lang="en-GB" altLang="en-US" dirty="0">
                <a:solidFill>
                  <a:srgbClr val="6470CA"/>
                </a:solidFill>
              </a:rPr>
              <a:t>               </a:t>
            </a:r>
            <a:r>
              <a:rPr lang="en-GB" altLang="en-US" dirty="0">
                <a:solidFill>
                  <a:srgbClr val="3333FF"/>
                </a:solidFill>
              </a:rPr>
              <a:t>B</a:t>
            </a:r>
            <a:r>
              <a:rPr lang="en-GB" altLang="en-US" dirty="0">
                <a:solidFill>
                  <a:srgbClr val="6470CA"/>
                </a:solidFill>
              </a:rPr>
              <a:t>      ]</a:t>
            </a:r>
            <a:r>
              <a:rPr lang="en-GB" altLang="en-US" dirty="0"/>
              <a:t>		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328134" y="6334010"/>
            <a:ext cx="6564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See also: https://www.youtube.com/watch?v=RY8XcwVlwgE</a:t>
            </a:r>
          </a:p>
        </p:txBody>
      </p:sp>
      <p:sp>
        <p:nvSpPr>
          <p:cNvPr id="2" name="Rectangle 1"/>
          <p:cNvSpPr/>
          <p:nvPr/>
        </p:nvSpPr>
        <p:spPr>
          <a:xfrm>
            <a:off x="725434" y="1484784"/>
            <a:ext cx="3846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sz="2400" dirty="0">
                <a:solidFill>
                  <a:srgbClr val="6470CA"/>
                </a:solidFill>
              </a:rPr>
              <a:t>Vector notation for colours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0150" y="3716451"/>
            <a:ext cx="7772400" cy="1152749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rgbClr val="4C76D4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rgbClr val="4C76D4"/>
              </a:buClr>
              <a:buSzPct val="100000"/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rgbClr val="4C76D4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rgbClr val="4C76D4"/>
              </a:buClr>
              <a:buSzPct val="112000"/>
              <a:buFont typeface="Verdana"/>
              <a:buChar char="◦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rgbClr val="4C76D4"/>
              </a:buClr>
              <a:buSzPct val="100000"/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sz="1800" dirty="0">
                <a:solidFill>
                  <a:srgbClr val="FF0000"/>
                </a:solidFill>
              </a:rPr>
              <a:t>red</a:t>
            </a:r>
            <a:r>
              <a:rPr lang="en-GB" altLang="en-US" sz="1800" dirty="0"/>
              <a:t> =     [ 255     0     0  ]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sz="1800" dirty="0">
                <a:solidFill>
                  <a:srgbClr val="00B050"/>
                </a:solidFill>
              </a:rPr>
              <a:t>green</a:t>
            </a:r>
            <a:r>
              <a:rPr lang="en-GB" altLang="en-US" sz="1800" dirty="0"/>
              <a:t> =  [  0     255    0  ]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sz="1800" dirty="0">
                <a:solidFill>
                  <a:srgbClr val="3333FF"/>
                </a:solidFill>
              </a:rPr>
              <a:t>blue</a:t>
            </a:r>
            <a:r>
              <a:rPr lang="en-GB" altLang="en-US" sz="1800" dirty="0"/>
              <a:t> =    [  0       0    255 ]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endParaRPr lang="en-GB" altLang="en-US" sz="1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60150" y="4591927"/>
            <a:ext cx="7772400" cy="1645463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rgbClr val="4C76D4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rgbClr val="4C76D4"/>
              </a:buClr>
              <a:buSzPct val="100000"/>
              <a:buFont typeface="Verdana"/>
              <a:buChar char="◦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rgbClr val="4C76D4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rgbClr val="4C76D4"/>
              </a:buClr>
              <a:buSzPct val="112000"/>
              <a:buFont typeface="Verdana"/>
              <a:buChar char="◦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rgbClr val="4C76D4"/>
              </a:buClr>
              <a:buSzPct val="100000"/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sz="1800" dirty="0">
                <a:solidFill>
                  <a:srgbClr val="FFC000"/>
                </a:solidFill>
              </a:rPr>
              <a:t>yellow</a:t>
            </a:r>
            <a:r>
              <a:rPr lang="en-GB" altLang="en-US" sz="1800" dirty="0"/>
              <a:t> =  </a:t>
            </a:r>
            <a:r>
              <a:rPr lang="en-GB" altLang="en-US" sz="1800" dirty="0">
                <a:solidFill>
                  <a:srgbClr val="FF0000"/>
                </a:solidFill>
              </a:rPr>
              <a:t>red</a:t>
            </a:r>
            <a:r>
              <a:rPr lang="en-GB" altLang="en-US" sz="1800" dirty="0"/>
              <a:t> + </a:t>
            </a:r>
            <a:r>
              <a:rPr lang="en-GB" altLang="en-US" sz="1800" dirty="0">
                <a:solidFill>
                  <a:srgbClr val="00B050"/>
                </a:solidFill>
              </a:rPr>
              <a:t>green</a:t>
            </a:r>
            <a:r>
              <a:rPr lang="en-GB" altLang="en-US" sz="1800" dirty="0"/>
              <a:t> = [ 255    255    0   ]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sz="1800" dirty="0">
                <a:solidFill>
                  <a:srgbClr val="FF00FF"/>
                </a:solidFill>
              </a:rPr>
              <a:t>magenta</a:t>
            </a:r>
            <a:r>
              <a:rPr lang="en-GB" altLang="en-US" sz="1800" dirty="0"/>
              <a:t> = </a:t>
            </a:r>
            <a:r>
              <a:rPr lang="en-GB" altLang="en-US" sz="1800" dirty="0">
                <a:solidFill>
                  <a:srgbClr val="FF0000"/>
                </a:solidFill>
              </a:rPr>
              <a:t>red</a:t>
            </a:r>
            <a:r>
              <a:rPr lang="en-GB" altLang="en-US" sz="1800" dirty="0"/>
              <a:t> + </a:t>
            </a:r>
            <a:r>
              <a:rPr lang="en-GB" altLang="en-US" sz="1800" dirty="0">
                <a:solidFill>
                  <a:srgbClr val="3333FF"/>
                </a:solidFill>
              </a:rPr>
              <a:t>blue</a:t>
            </a:r>
            <a:r>
              <a:rPr lang="en-GB" altLang="en-US" sz="1800" dirty="0">
                <a:solidFill>
                  <a:srgbClr val="00B050"/>
                </a:solidFill>
              </a:rPr>
              <a:t> </a:t>
            </a:r>
            <a:r>
              <a:rPr lang="en-GB" altLang="en-US" sz="1800" dirty="0"/>
              <a:t>=</a:t>
            </a:r>
            <a:r>
              <a:rPr lang="en-GB" altLang="en-US" sz="1800" dirty="0">
                <a:solidFill>
                  <a:srgbClr val="00B050"/>
                </a:solidFill>
              </a:rPr>
              <a:t> </a:t>
            </a:r>
            <a:r>
              <a:rPr lang="en-GB" altLang="en-US" sz="1800" dirty="0"/>
              <a:t>[255       0    255 ]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sz="1800" dirty="0">
                <a:solidFill>
                  <a:srgbClr val="00B0F0"/>
                </a:solidFill>
              </a:rPr>
              <a:t>cyan</a:t>
            </a:r>
            <a:r>
              <a:rPr lang="en-GB" altLang="en-US" sz="1800" dirty="0"/>
              <a:t> = </a:t>
            </a:r>
            <a:r>
              <a:rPr lang="en-GB" altLang="en-US" sz="1800" dirty="0">
                <a:solidFill>
                  <a:srgbClr val="00B050"/>
                </a:solidFill>
              </a:rPr>
              <a:t>green</a:t>
            </a:r>
            <a:r>
              <a:rPr lang="en-GB" altLang="en-US" sz="1800" dirty="0"/>
              <a:t> + </a:t>
            </a:r>
            <a:r>
              <a:rPr lang="en-GB" altLang="en-US" sz="1800" dirty="0">
                <a:solidFill>
                  <a:srgbClr val="3333FF"/>
                </a:solidFill>
              </a:rPr>
              <a:t>blue</a:t>
            </a:r>
            <a:r>
              <a:rPr lang="en-GB" altLang="en-US" sz="1800" dirty="0">
                <a:solidFill>
                  <a:srgbClr val="00B050"/>
                </a:solidFill>
              </a:rPr>
              <a:t>   </a:t>
            </a:r>
            <a:r>
              <a:rPr lang="en-GB" altLang="en-US" sz="1800" dirty="0"/>
              <a:t>=</a:t>
            </a:r>
            <a:r>
              <a:rPr lang="en-GB" altLang="en-US" sz="1800" dirty="0">
                <a:solidFill>
                  <a:srgbClr val="00B050"/>
                </a:solidFill>
              </a:rPr>
              <a:t> </a:t>
            </a:r>
            <a:r>
              <a:rPr lang="en-GB" altLang="en-US" sz="1800" dirty="0"/>
              <a:t>[ 0        255   255 ]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endParaRPr lang="en-GB" altLang="en-US" sz="1800" dirty="0"/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sz="1800" dirty="0"/>
              <a:t>orange = [255   127   0  ]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endParaRPr lang="en-GB" alt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5A6B8A-BFD7-0246-ACC6-3E38CFECF5F8}"/>
              </a:ext>
            </a:extLst>
          </p:cNvPr>
          <p:cNvSpPr/>
          <p:nvPr/>
        </p:nvSpPr>
        <p:spPr>
          <a:xfrm>
            <a:off x="827480" y="335202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GB" dirty="0"/>
              <a:t>Examples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2E0DD3-F141-314D-887D-E5B76DBC4940}"/>
              </a:ext>
            </a:extLst>
          </p:cNvPr>
          <p:cNvSpPr/>
          <p:nvPr/>
        </p:nvSpPr>
        <p:spPr>
          <a:xfrm>
            <a:off x="827480" y="3352023"/>
            <a:ext cx="7489040" cy="281335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D2670-3232-D848-9F97-113BF8F7C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95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563938" y="2924175"/>
            <a:ext cx="2879725" cy="21971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79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Colour mixing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401613" y="1613991"/>
            <a:ext cx="3610284" cy="46166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6470CA"/>
                </a:solidFill>
              </a:rPr>
              <a:t>Colour picker experiment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B896D-2DB5-6C4F-98F9-B45C81BD2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51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Colour mixing</a:t>
            </a:r>
            <a:br>
              <a:rPr lang="en-GB" altLang="en-US" dirty="0"/>
            </a:br>
            <a:r>
              <a:rPr lang="en-GB" altLang="en-US" sz="2800" dirty="0">
                <a:solidFill>
                  <a:schemeClr val="accent3"/>
                </a:solidFill>
              </a:rPr>
              <a:t>RGB</a:t>
            </a:r>
            <a:endParaRPr lang="en-GB" dirty="0"/>
          </a:p>
        </p:txBody>
      </p:sp>
      <p:pic>
        <p:nvPicPr>
          <p:cNvPr id="3481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8" y="2924944"/>
            <a:ext cx="273848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03548" y="1785010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2400" dirty="0"/>
              <a:t>Given that each primary is represented by 1 byte (8 bits), </a:t>
            </a:r>
          </a:p>
          <a:p>
            <a:pPr algn="l"/>
            <a:r>
              <a:rPr lang="en-GB" sz="2400" dirty="0"/>
              <a:t>how many colours can be represented in total by three primaries?</a:t>
            </a: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2915816" y="6093296"/>
            <a:ext cx="383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 dirty="0">
                <a:solidFill>
                  <a:srgbClr val="FE0000"/>
                </a:solidFill>
              </a:rPr>
              <a:t>2</a:t>
            </a:r>
            <a:r>
              <a:rPr lang="en-GB" altLang="en-US" sz="2800" baseline="30000" dirty="0">
                <a:solidFill>
                  <a:srgbClr val="FE0000"/>
                </a:solidFill>
              </a:rPr>
              <a:t>3x8</a:t>
            </a:r>
            <a:r>
              <a:rPr lang="en-GB" altLang="en-US" sz="2800" dirty="0">
                <a:solidFill>
                  <a:srgbClr val="FE0000"/>
                </a:solidFill>
              </a:rPr>
              <a:t> = 2</a:t>
            </a:r>
            <a:r>
              <a:rPr lang="en-GB" altLang="en-US" sz="2800" baseline="30000" dirty="0">
                <a:solidFill>
                  <a:srgbClr val="FE0000"/>
                </a:solidFill>
              </a:rPr>
              <a:t>24</a:t>
            </a:r>
            <a:r>
              <a:rPr lang="en-GB" altLang="en-US" sz="2800" dirty="0">
                <a:solidFill>
                  <a:srgbClr val="FE0000"/>
                </a:solidFill>
              </a:rPr>
              <a:t> = 16,777,216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6A482F-7CE9-3C4D-AE5F-84241F39A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632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Colour mixing</a:t>
            </a:r>
            <a:br>
              <a:rPr lang="en-GB" altLang="en-US" dirty="0"/>
            </a:br>
            <a:r>
              <a:rPr lang="en-GB" altLang="en-US" sz="2800" dirty="0">
                <a:solidFill>
                  <a:schemeClr val="accent3"/>
                </a:solidFill>
              </a:rPr>
              <a:t>CMY</a:t>
            </a:r>
            <a:endParaRPr lang="en-GB" altLang="en-US" dirty="0"/>
          </a:p>
        </p:txBody>
      </p:sp>
      <p:pic>
        <p:nvPicPr>
          <p:cNvPr id="41986" name="Picture 2" descr="http://www.netsourceinc.com/blog/wp-content/uploads/2010/10/cmyk-colors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208" y="217528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28011" y="6336032"/>
            <a:ext cx="63564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Image source: http://www.netsourceinc.com/blog/quick-color-guide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9614" y="1556792"/>
            <a:ext cx="59345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6470CA"/>
                </a:solidFill>
              </a:rPr>
              <a:t>Mixing in CMY space is </a:t>
            </a:r>
            <a:r>
              <a:rPr lang="en-GB" sz="2800" b="1" dirty="0">
                <a:solidFill>
                  <a:srgbClr val="6470CA"/>
                </a:solidFill>
              </a:rPr>
              <a:t>subtractive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D94933-B357-DA49-82F3-212E54248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76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Colour mixing</a:t>
            </a:r>
            <a:br>
              <a:rPr lang="en-GB" altLang="en-US" dirty="0"/>
            </a:br>
            <a:r>
              <a:rPr lang="en-GB" altLang="en-US" sz="2800" dirty="0">
                <a:solidFill>
                  <a:schemeClr val="accent3"/>
                </a:solidFill>
              </a:rPr>
              <a:t>CMY</a:t>
            </a:r>
            <a:endParaRPr lang="en-GB" altLang="en-US" dirty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95660" y="1558925"/>
            <a:ext cx="482441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rgbClr val="6470CA"/>
                </a:solidFill>
              </a:rPr>
              <a:t>[ C    M    Y  ]</a:t>
            </a:r>
            <a:r>
              <a:rPr lang="en-GB" altLang="en-US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rgbClr val="00B0F0"/>
                </a:solidFill>
              </a:rPr>
              <a:t>cyan</a:t>
            </a:r>
            <a:r>
              <a:rPr lang="en-GB" altLang="en-US" dirty="0"/>
              <a:t> =        [ 255    0      0     ] </a:t>
            </a:r>
            <a:r>
              <a:rPr lang="en-GB" altLang="en-US" sz="2000" baseline="-25000" dirty="0"/>
              <a:t>CMY</a:t>
            </a:r>
            <a:endParaRPr lang="en-GB" altLang="en-US" baseline="-25000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rgbClr val="FF00FF"/>
                </a:solidFill>
              </a:rPr>
              <a:t>magenta</a:t>
            </a:r>
            <a:r>
              <a:rPr lang="en-GB" altLang="en-US" dirty="0"/>
              <a:t> =  [ 0      255    0    ]</a:t>
            </a:r>
            <a:r>
              <a:rPr lang="en-GB" altLang="en-US" sz="2000" dirty="0"/>
              <a:t> </a:t>
            </a:r>
            <a:r>
              <a:rPr lang="en-GB" altLang="en-US" sz="2000" baseline="-25000" dirty="0"/>
              <a:t>CMY</a:t>
            </a:r>
            <a:endParaRPr lang="en-GB" alt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dirty="0">
                <a:solidFill>
                  <a:srgbClr val="FFC000"/>
                </a:solidFill>
              </a:rPr>
              <a:t>yellow</a:t>
            </a:r>
            <a:r>
              <a:rPr lang="en-GB" altLang="en-US" dirty="0"/>
              <a:t> =      [ 0        0    255  ] </a:t>
            </a:r>
            <a:r>
              <a:rPr lang="en-GB" altLang="en-US" sz="2000" baseline="-25000" dirty="0"/>
              <a:t>CMY</a:t>
            </a:r>
            <a:endParaRPr lang="en-GB" altLang="en-US" dirty="0"/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430567" y="3753036"/>
            <a:ext cx="7633821" cy="2846933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>
              <a:spcBef>
                <a:spcPts val="6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Bef>
                <a:spcPct val="20000"/>
              </a:spcBef>
              <a:buChar char=" 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en-GB" altLang="en-US" sz="1800" b="1" dirty="0">
                <a:latin typeface="+mn-lt"/>
              </a:rPr>
              <a:t>Example: yellow surface</a:t>
            </a:r>
          </a:p>
          <a:p>
            <a:pPr>
              <a:buFontTx/>
              <a:buNone/>
            </a:pPr>
            <a:endParaRPr lang="en-GB" altLang="en-US" sz="1800" dirty="0">
              <a:latin typeface="+mn-lt"/>
            </a:endParaRPr>
          </a:p>
          <a:p>
            <a:pPr>
              <a:buFontTx/>
              <a:buNone/>
            </a:pPr>
            <a:r>
              <a:rPr lang="en-GB" altLang="en-US" sz="1800" dirty="0">
                <a:latin typeface="+mn-lt"/>
              </a:rPr>
              <a:t>Given white light</a:t>
            </a:r>
          </a:p>
          <a:p>
            <a:pPr>
              <a:buFontTx/>
              <a:buNone/>
            </a:pPr>
            <a:r>
              <a:rPr lang="en-GB" altLang="en-US" sz="1800" dirty="0">
                <a:latin typeface="+mn-lt"/>
              </a:rPr>
              <a:t>	[</a:t>
            </a:r>
            <a:r>
              <a:rPr lang="en-GB" altLang="en-US" sz="1800" dirty="0">
                <a:solidFill>
                  <a:srgbClr val="FF0000"/>
                </a:solidFill>
                <a:latin typeface="+mn-lt"/>
              </a:rPr>
              <a:t>255</a:t>
            </a:r>
            <a:r>
              <a:rPr lang="en-GB" altLang="en-US" sz="1800" dirty="0">
                <a:latin typeface="+mn-lt"/>
              </a:rPr>
              <a:t>  </a:t>
            </a:r>
            <a:r>
              <a:rPr lang="en-GB" altLang="en-US" sz="1800" dirty="0">
                <a:solidFill>
                  <a:srgbClr val="008000"/>
                </a:solidFill>
                <a:latin typeface="+mn-lt"/>
              </a:rPr>
              <a:t>255</a:t>
            </a:r>
            <a:r>
              <a:rPr lang="en-GB" altLang="en-US" sz="1800" dirty="0">
                <a:latin typeface="+mn-lt"/>
              </a:rPr>
              <a:t>  </a:t>
            </a:r>
            <a:r>
              <a:rPr lang="en-GB" altLang="en-US" sz="1800" dirty="0">
                <a:solidFill>
                  <a:srgbClr val="3333FF"/>
                </a:solidFill>
                <a:latin typeface="+mn-lt"/>
              </a:rPr>
              <a:t>255</a:t>
            </a:r>
            <a:r>
              <a:rPr lang="en-GB" altLang="en-US" sz="1800" dirty="0">
                <a:latin typeface="+mn-lt"/>
              </a:rPr>
              <a:t>]</a:t>
            </a:r>
            <a:r>
              <a:rPr lang="en-GB" altLang="en-US" sz="1800" baseline="-25000" dirty="0">
                <a:latin typeface="+mn-lt"/>
              </a:rPr>
              <a:t> RGB</a:t>
            </a:r>
            <a:endParaRPr lang="en-GB" altLang="en-US" sz="1800" dirty="0">
              <a:latin typeface="+mn-lt"/>
            </a:endParaRPr>
          </a:p>
          <a:p>
            <a:pPr>
              <a:buFontTx/>
              <a:buNone/>
            </a:pPr>
            <a:r>
              <a:rPr lang="en-GB" altLang="en-US" sz="1800" dirty="0">
                <a:latin typeface="+mn-lt"/>
              </a:rPr>
              <a:t>yellow pigment absorbs blue component of the spectrum</a:t>
            </a:r>
          </a:p>
          <a:p>
            <a:pPr>
              <a:buFontTx/>
              <a:buNone/>
            </a:pPr>
            <a:r>
              <a:rPr lang="en-GB" altLang="en-US" sz="1800" dirty="0">
                <a:latin typeface="+mn-lt"/>
              </a:rPr>
              <a:t>	[</a:t>
            </a:r>
            <a:r>
              <a:rPr lang="en-GB" altLang="en-US" sz="1800" dirty="0">
                <a:solidFill>
                  <a:srgbClr val="FF0000"/>
                </a:solidFill>
                <a:latin typeface="+mn-lt"/>
              </a:rPr>
              <a:t>255</a:t>
            </a:r>
            <a:r>
              <a:rPr lang="en-GB" altLang="en-US" sz="1800" dirty="0">
                <a:latin typeface="+mn-lt"/>
              </a:rPr>
              <a:t>  </a:t>
            </a:r>
            <a:r>
              <a:rPr lang="en-GB" altLang="en-US" sz="1800" dirty="0">
                <a:solidFill>
                  <a:srgbClr val="008000"/>
                </a:solidFill>
                <a:latin typeface="+mn-lt"/>
              </a:rPr>
              <a:t>255</a:t>
            </a:r>
            <a:r>
              <a:rPr lang="en-GB" altLang="en-US" sz="1800" dirty="0">
                <a:latin typeface="+mn-lt"/>
              </a:rPr>
              <a:t>  </a:t>
            </a:r>
            <a:r>
              <a:rPr lang="en-GB" altLang="en-US" sz="1800" dirty="0">
                <a:solidFill>
                  <a:srgbClr val="3333FF"/>
                </a:solidFill>
                <a:latin typeface="+mn-lt"/>
              </a:rPr>
              <a:t>255</a:t>
            </a:r>
            <a:r>
              <a:rPr lang="en-GB" altLang="en-US" sz="1800" dirty="0">
                <a:latin typeface="+mn-lt"/>
              </a:rPr>
              <a:t>]</a:t>
            </a:r>
            <a:r>
              <a:rPr lang="en-GB" altLang="en-US" sz="1800" baseline="-25000" dirty="0">
                <a:latin typeface="+mn-lt"/>
              </a:rPr>
              <a:t> RGB</a:t>
            </a:r>
            <a:r>
              <a:rPr lang="en-GB" altLang="en-US" sz="1800" dirty="0">
                <a:latin typeface="+mn-lt"/>
              </a:rPr>
              <a:t> – [</a:t>
            </a:r>
            <a:r>
              <a:rPr lang="en-GB" altLang="en-US" sz="1800" dirty="0">
                <a:solidFill>
                  <a:srgbClr val="FF0000"/>
                </a:solidFill>
                <a:latin typeface="+mn-lt"/>
              </a:rPr>
              <a:t>0</a:t>
            </a:r>
            <a:r>
              <a:rPr lang="en-GB" altLang="en-US" sz="1800" dirty="0">
                <a:latin typeface="+mn-lt"/>
              </a:rPr>
              <a:t>  </a:t>
            </a:r>
            <a:r>
              <a:rPr lang="en-GB" altLang="en-US" sz="1800" dirty="0">
                <a:solidFill>
                  <a:srgbClr val="008000"/>
                </a:solidFill>
                <a:latin typeface="+mn-lt"/>
              </a:rPr>
              <a:t>0</a:t>
            </a:r>
            <a:r>
              <a:rPr lang="en-GB" altLang="en-US" sz="1800" dirty="0">
                <a:latin typeface="+mn-lt"/>
              </a:rPr>
              <a:t>  </a:t>
            </a:r>
            <a:r>
              <a:rPr lang="en-GB" altLang="en-US" sz="1800" dirty="0">
                <a:solidFill>
                  <a:srgbClr val="3333FF"/>
                </a:solidFill>
                <a:latin typeface="+mn-lt"/>
              </a:rPr>
              <a:t>255</a:t>
            </a:r>
            <a:r>
              <a:rPr lang="en-GB" altLang="en-US" sz="1800" dirty="0">
                <a:latin typeface="+mn-lt"/>
              </a:rPr>
              <a:t>]</a:t>
            </a:r>
            <a:r>
              <a:rPr lang="en-GB" altLang="en-US" sz="1800" baseline="-25000" dirty="0">
                <a:latin typeface="+mn-lt"/>
              </a:rPr>
              <a:t> RGB</a:t>
            </a:r>
            <a:r>
              <a:rPr lang="en-GB" altLang="en-US" sz="1800" dirty="0">
                <a:latin typeface="+mn-lt"/>
              </a:rPr>
              <a:t> = [</a:t>
            </a:r>
            <a:r>
              <a:rPr lang="en-GB" altLang="en-US" sz="1800" dirty="0">
                <a:solidFill>
                  <a:srgbClr val="FF0000"/>
                </a:solidFill>
                <a:latin typeface="+mn-lt"/>
              </a:rPr>
              <a:t>255</a:t>
            </a:r>
            <a:r>
              <a:rPr lang="en-GB" altLang="en-US" sz="1800" dirty="0">
                <a:latin typeface="+mn-lt"/>
              </a:rPr>
              <a:t>  </a:t>
            </a:r>
            <a:r>
              <a:rPr lang="en-GB" altLang="en-US" sz="1800" dirty="0">
                <a:solidFill>
                  <a:srgbClr val="008000"/>
                </a:solidFill>
                <a:latin typeface="+mn-lt"/>
              </a:rPr>
              <a:t>255</a:t>
            </a:r>
            <a:r>
              <a:rPr lang="en-GB" altLang="en-US" sz="1800" dirty="0">
                <a:latin typeface="+mn-lt"/>
              </a:rPr>
              <a:t>  </a:t>
            </a:r>
            <a:r>
              <a:rPr lang="en-GB" altLang="en-US" sz="1800" dirty="0">
                <a:solidFill>
                  <a:srgbClr val="3333FF"/>
                </a:solidFill>
                <a:latin typeface="+mn-lt"/>
              </a:rPr>
              <a:t>0</a:t>
            </a:r>
            <a:r>
              <a:rPr lang="en-GB" altLang="en-US" sz="1800" dirty="0">
                <a:latin typeface="+mn-lt"/>
              </a:rPr>
              <a:t>]</a:t>
            </a:r>
            <a:r>
              <a:rPr lang="en-GB" altLang="en-US" sz="1800" baseline="-25000" dirty="0">
                <a:latin typeface="+mn-lt"/>
              </a:rPr>
              <a:t> RGB</a:t>
            </a:r>
            <a:endParaRPr lang="en-GB" altLang="en-US" sz="1800" dirty="0">
              <a:latin typeface="+mn-lt"/>
            </a:endParaRPr>
          </a:p>
          <a:p>
            <a:pPr>
              <a:buFontTx/>
              <a:buNone/>
            </a:pPr>
            <a:r>
              <a:rPr lang="en-GB" altLang="en-US" sz="1800" dirty="0">
                <a:latin typeface="+mn-lt"/>
              </a:rPr>
              <a:t>so a mixture of red and green is reflected</a:t>
            </a:r>
          </a:p>
          <a:p>
            <a:pPr>
              <a:buFontTx/>
              <a:buNone/>
            </a:pPr>
            <a:r>
              <a:rPr lang="en-GB" altLang="en-US" sz="1800" dirty="0">
                <a:latin typeface="+mn-lt"/>
              </a:rPr>
              <a:t>	[</a:t>
            </a:r>
            <a:r>
              <a:rPr lang="en-GB" altLang="en-US" sz="1800" dirty="0">
                <a:solidFill>
                  <a:srgbClr val="FF0000"/>
                </a:solidFill>
                <a:latin typeface="+mn-lt"/>
              </a:rPr>
              <a:t>255</a:t>
            </a:r>
            <a:r>
              <a:rPr lang="en-GB" altLang="en-US" sz="1800" dirty="0">
                <a:latin typeface="+mn-lt"/>
              </a:rPr>
              <a:t> </a:t>
            </a:r>
            <a:r>
              <a:rPr lang="en-GB" altLang="en-US" sz="1800" dirty="0">
                <a:solidFill>
                  <a:srgbClr val="008000"/>
                </a:solidFill>
                <a:latin typeface="+mn-lt"/>
              </a:rPr>
              <a:t>255</a:t>
            </a:r>
            <a:r>
              <a:rPr lang="en-GB" altLang="en-US" sz="1800" dirty="0">
                <a:latin typeface="+mn-lt"/>
              </a:rPr>
              <a:t>  </a:t>
            </a:r>
            <a:r>
              <a:rPr lang="en-GB" altLang="en-US" sz="1800" dirty="0">
                <a:solidFill>
                  <a:srgbClr val="3333FF"/>
                </a:solidFill>
                <a:latin typeface="+mn-lt"/>
              </a:rPr>
              <a:t>0</a:t>
            </a:r>
            <a:r>
              <a:rPr lang="en-GB" altLang="en-US" sz="1800" dirty="0">
                <a:latin typeface="+mn-lt"/>
              </a:rPr>
              <a:t>]</a:t>
            </a:r>
            <a:r>
              <a:rPr lang="en-GB" altLang="en-US" sz="1800" baseline="-25000" dirty="0">
                <a:latin typeface="+mn-lt"/>
              </a:rPr>
              <a:t> RGB</a:t>
            </a:r>
            <a:r>
              <a:rPr lang="en-GB" altLang="en-US" sz="1800" dirty="0">
                <a:latin typeface="+mn-lt"/>
              </a:rPr>
              <a:t> </a:t>
            </a:r>
            <a:r>
              <a:rPr lang="en-GB" altLang="en-US" sz="1800" dirty="0"/>
              <a:t>= yellow</a:t>
            </a:r>
            <a:endParaRPr lang="en-GB" altLang="en-US" sz="1800" dirty="0">
              <a:latin typeface="+mn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FBF804-7699-BE4F-82F4-27D0F1D9D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© Professor Ela Claridge, School of Computer Science, University of Birmingham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307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Blu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LectureBlue</Template>
  <TotalTime>2269</TotalTime>
  <Words>1966</Words>
  <Application>Microsoft Macintosh PowerPoint</Application>
  <PresentationFormat>On-screen Show (4:3)</PresentationFormat>
  <Paragraphs>410</Paragraphs>
  <Slides>44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Comic Sans MS</vt:lpstr>
      <vt:lpstr>Geneva</vt:lpstr>
      <vt:lpstr>Times New Roman</vt:lpstr>
      <vt:lpstr>Verdana</vt:lpstr>
      <vt:lpstr>Wingdings 2</vt:lpstr>
      <vt:lpstr>LectureBlue</vt:lpstr>
      <vt:lpstr>Digital image processing and analysis 4. Colour: Digital representations</vt:lpstr>
      <vt:lpstr>Previous lecture:</vt:lpstr>
      <vt:lpstr>In this lecture we shall find out about:</vt:lpstr>
      <vt:lpstr>Colour mixing RGB</vt:lpstr>
      <vt:lpstr>Colour mixing RGB</vt:lpstr>
      <vt:lpstr>Colour mixing</vt:lpstr>
      <vt:lpstr>Colour mixing RGB</vt:lpstr>
      <vt:lpstr>Colour mixing CMY</vt:lpstr>
      <vt:lpstr>Colour mixing CMY</vt:lpstr>
      <vt:lpstr>Colour space conversion Colour space conversion</vt:lpstr>
      <vt:lpstr>Colour image display</vt:lpstr>
      <vt:lpstr>Colour image display</vt:lpstr>
      <vt:lpstr>Colour image display Frame buffer</vt:lpstr>
      <vt:lpstr>Colour image display Raster data and pixel structure</vt:lpstr>
      <vt:lpstr>Colour image display Raster data and pixel structure</vt:lpstr>
      <vt:lpstr>Colour image display Direct and indexed colour</vt:lpstr>
      <vt:lpstr>Colour models</vt:lpstr>
      <vt:lpstr>Colour models Direct colour (Packed Array)</vt:lpstr>
      <vt:lpstr>Colour models Direct colour (Packed Array)</vt:lpstr>
      <vt:lpstr>Colour models Direct colour (True Colour)</vt:lpstr>
      <vt:lpstr>Colour models Direct colour (True Colour)</vt:lpstr>
      <vt:lpstr>PowerPoint Presentation</vt:lpstr>
      <vt:lpstr>Colour models Indexed colour</vt:lpstr>
      <vt:lpstr>Colour models Indexed colour</vt:lpstr>
      <vt:lpstr>Colour models Indexed colour</vt:lpstr>
      <vt:lpstr>Colour models Indexed colour</vt:lpstr>
      <vt:lpstr>Colour models Indexed colour</vt:lpstr>
      <vt:lpstr>Colour models Indexed colour</vt:lpstr>
      <vt:lpstr>Colour models Indexed colour</vt:lpstr>
      <vt:lpstr>Colour models Indexed colour</vt:lpstr>
      <vt:lpstr>Colour models Indexed colour</vt:lpstr>
      <vt:lpstr>Colour mapping functions </vt:lpstr>
      <vt:lpstr>Colour mapping functions</vt:lpstr>
      <vt:lpstr>Colour mapping functions</vt:lpstr>
      <vt:lpstr>Colour mapping functions</vt:lpstr>
      <vt:lpstr>Colour mapping functions</vt:lpstr>
      <vt:lpstr>In this lecture we have covered:</vt:lpstr>
      <vt:lpstr>Next lecture</vt:lpstr>
      <vt:lpstr>Further reading and experimentation</vt:lpstr>
      <vt:lpstr>You may be interested to know …</vt:lpstr>
      <vt:lpstr>Colour spaces (previous lecture) CIE XYZ</vt:lpstr>
      <vt:lpstr>Colour space conversion RGB to XYZ</vt:lpstr>
      <vt:lpstr>Colour space conversion RGB to XYZ</vt:lpstr>
      <vt:lpstr>Colour space conversion RGB to XYZ</vt:lpstr>
    </vt:vector>
  </TitlesOfParts>
  <Company>The University of Birmingham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 and colour</dc:title>
  <dc:creator>ela</dc:creator>
  <cp:lastModifiedBy>exc</cp:lastModifiedBy>
  <cp:revision>309</cp:revision>
  <dcterms:created xsi:type="dcterms:W3CDTF">2002-03-07T21:44:54Z</dcterms:created>
  <dcterms:modified xsi:type="dcterms:W3CDTF">2019-01-30T13:26:32Z</dcterms:modified>
</cp:coreProperties>
</file>