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61" r:id="rId2"/>
    <p:sldId id="258" r:id="rId3"/>
    <p:sldId id="259" r:id="rId4"/>
    <p:sldId id="262" r:id="rId5"/>
    <p:sldId id="263" r:id="rId6"/>
    <p:sldId id="274" r:id="rId7"/>
    <p:sldId id="264" r:id="rId8"/>
    <p:sldId id="285" r:id="rId9"/>
    <p:sldId id="265" r:id="rId10"/>
    <p:sldId id="275" r:id="rId11"/>
    <p:sldId id="276" r:id="rId12"/>
    <p:sldId id="267" r:id="rId13"/>
    <p:sldId id="278" r:id="rId14"/>
    <p:sldId id="286" r:id="rId15"/>
    <p:sldId id="268" r:id="rId16"/>
    <p:sldId id="279" r:id="rId17"/>
    <p:sldId id="287" r:id="rId18"/>
    <p:sldId id="284" r:id="rId19"/>
    <p:sldId id="269" r:id="rId20"/>
    <p:sldId id="280" r:id="rId21"/>
    <p:sldId id="270" r:id="rId22"/>
    <p:sldId id="282" r:id="rId23"/>
    <p:sldId id="288" r:id="rId24"/>
    <p:sldId id="289" r:id="rId25"/>
    <p:sldId id="290" r:id="rId26"/>
    <p:sldId id="291" r:id="rId27"/>
    <p:sldId id="292" r:id="rId28"/>
    <p:sldId id="257" r:id="rId29"/>
    <p:sldId id="293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0CA"/>
    <a:srgbClr val="C0C0C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8" autoAdjust="0"/>
    <p:restoredTop sz="94671"/>
  </p:normalViewPr>
  <p:slideViewPr>
    <p:cSldViewPr>
      <p:cViewPr varScale="1">
        <p:scale>
          <a:sx n="121" d="100"/>
          <a:sy n="121" d="100"/>
        </p:scale>
        <p:origin x="2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72650-F263-FA49-92A0-2A6B3138AB1B}" type="datetimeFigureOut">
              <a:rPr lang="en-GB" smtClean="0"/>
              <a:t>01/02/2019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4B2F-6BE9-4A41-ACC1-814FC5D71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3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628800"/>
            <a:ext cx="7772400" cy="1828800"/>
          </a:xfrm>
        </p:spPr>
        <p:txBody>
          <a:bodyPr lIns="45720" rIns="45720" bIns="45720">
            <a:normAutofit/>
          </a:bodyPr>
          <a:lstStyle>
            <a:lvl1pPr algn="r">
              <a:defRPr sz="3600" b="1">
                <a:solidFill>
                  <a:srgbClr val="6470CA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>
            <a:lvl1pPr>
              <a:defRPr>
                <a:solidFill>
                  <a:srgbClr val="6470CA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5365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EF7912D4-5FEC-5149-A3E0-9EA54C828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052" y="6448251"/>
            <a:ext cx="4595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 dirty="0"/>
              <a:t>© Professor Ela Claridge, School of Computer Science, University of Birmingham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C8DC278D-AA88-0549-8F12-CA37A41D4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052" y="6448251"/>
            <a:ext cx="4595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 dirty="0"/>
              <a:t>© Professor Ela Claridge, School of Computer Science, University of Birmingham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96F37AE7-F53B-1D43-B8F3-E26464CC4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052" y="6448251"/>
            <a:ext cx="4595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 dirty="0"/>
              <a:t>© Professor Ela Claridge, School of Computer Science, University of Birmingham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9222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5" y="260648"/>
            <a:ext cx="8306809" cy="108012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060" y="1700808"/>
            <a:ext cx="8183880" cy="469200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03346F-2923-3E4B-81BC-CBF88D3DF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8052" y="6448251"/>
            <a:ext cx="4595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 dirty="0"/>
              <a:t>© Professor Ela Claridge, School of Computer Science, University of Birmingham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6470CA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rgbClr val="4C76D4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rgbClr val="4C76D4"/>
        </a:buClr>
        <a:buSzPct val="100000"/>
        <a:buFont typeface="Verdana"/>
        <a:buChar char="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rgbClr val="4C76D4"/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Digital image processing and analysis</a:t>
            </a:r>
            <a:br>
              <a:rPr lang="en-GB" dirty="0"/>
            </a:br>
            <a:r>
              <a:rPr lang="en-GB" altLang="en-US" sz="3100" dirty="0">
                <a:solidFill>
                  <a:schemeClr val="accent3"/>
                </a:solidFill>
              </a:rPr>
              <a:t>5. Image enhancement: global operations</a:t>
            </a:r>
            <a:endParaRPr lang="en-GB" altLang="en-US" sz="32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Professor Ela Claridge</a:t>
            </a:r>
          </a:p>
          <a:p>
            <a:r>
              <a:rPr lang="en-GB" dirty="0"/>
              <a:t>School of Computer Science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72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enhancement</a:t>
            </a:r>
            <a:br>
              <a:rPr lang="en-GB" dirty="0"/>
            </a:br>
            <a:r>
              <a:rPr lang="en-GB" sz="2800" dirty="0">
                <a:solidFill>
                  <a:srgbClr val="E68422"/>
                </a:solidFill>
              </a:rPr>
              <a:t>Histogram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51520" y="6124704"/>
            <a:ext cx="8397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Source: By original Phillip Capper, modified by </a:t>
            </a:r>
            <a:r>
              <a:rPr lang="en-GB" sz="1200" dirty="0" err="1"/>
              <a:t>User:Konstable</a:t>
            </a:r>
            <a:r>
              <a:rPr lang="en-GB" sz="1200" dirty="0"/>
              <a:t> - modified Hawkes Bay NZ.jpg, CC BY 2.0, https://commons.wikimedia.org/w/index.php?curid=855363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3528" y="1340768"/>
            <a:ext cx="3598293" cy="4824536"/>
            <a:chOff x="323528" y="1340768"/>
            <a:chExt cx="3598293" cy="4824536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194" y="1705943"/>
              <a:ext cx="3505200" cy="2339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7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3" t="4060" r="3484" b="27369"/>
            <a:stretch/>
          </p:blipFill>
          <p:spPr bwMode="auto">
            <a:xfrm>
              <a:off x="469288" y="4086264"/>
              <a:ext cx="3442893" cy="2079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23528" y="1340768"/>
              <a:ext cx="3598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Low contrast, low dynamic range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25248" y="1340768"/>
            <a:ext cx="4095224" cy="4785696"/>
            <a:chOff x="4725248" y="1340768"/>
            <a:chExt cx="4095224" cy="4785696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248" y="1705943"/>
              <a:ext cx="3505200" cy="2339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4" t="4053" r="5273" b="29570"/>
            <a:stretch/>
          </p:blipFill>
          <p:spPr bwMode="auto">
            <a:xfrm>
              <a:off x="5130717" y="4045664"/>
              <a:ext cx="3473731" cy="208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25248" y="1340768"/>
              <a:ext cx="4095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Medium contrast, high dynamic range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2543-9826-2E4B-BB58-95F47DF7C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25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enhancement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Histogram manipulations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3"/>
            <a:ext cx="8183880" cy="3717121"/>
          </a:xfrm>
        </p:spPr>
        <p:txBody>
          <a:bodyPr>
            <a:noAutofit/>
          </a:bodyPr>
          <a:lstStyle/>
          <a:p>
            <a:r>
              <a:rPr lang="en-GB" sz="2200" dirty="0"/>
              <a:t>Aim : to “redistribute” the histogram so that contrast and dynamic range may be enhanced.</a:t>
            </a:r>
          </a:p>
          <a:p>
            <a:endParaRPr lang="en-GB" sz="2200" dirty="0"/>
          </a:p>
          <a:p>
            <a:r>
              <a:rPr lang="en-GB" sz="2200" dirty="0"/>
              <a:t>General principles</a:t>
            </a:r>
          </a:p>
          <a:p>
            <a:pPr lvl="1">
              <a:spcAft>
                <a:spcPts val="1200"/>
              </a:spcAft>
            </a:pPr>
            <a:r>
              <a:rPr lang="en-GB" sz="1800" dirty="0"/>
              <a:t>The only information used is the statistics of image values (referred to as </a:t>
            </a:r>
            <a:r>
              <a:rPr lang="en-GB" sz="1800" b="1" dirty="0"/>
              <a:t>statistical image model</a:t>
            </a:r>
            <a:r>
              <a:rPr lang="en-GB" sz="1800" dirty="0"/>
              <a:t>)</a:t>
            </a:r>
          </a:p>
          <a:p>
            <a:pPr lvl="1"/>
            <a:r>
              <a:rPr lang="en-GB" sz="1800" dirty="0"/>
              <a:t>The same transformation is applied to each pixel (referred to as </a:t>
            </a:r>
            <a:r>
              <a:rPr lang="en-GB" sz="1800" b="1" dirty="0"/>
              <a:t>pixel point processing</a:t>
            </a:r>
            <a:r>
              <a:rPr lang="en-GB" sz="1800" dirty="0"/>
              <a:t>)</a:t>
            </a:r>
          </a:p>
          <a:p>
            <a:pPr lvl="1"/>
            <a:endParaRPr lang="en-GB" sz="1800" dirty="0"/>
          </a:p>
          <a:p>
            <a:r>
              <a:rPr lang="en-GB" sz="2200" dirty="0"/>
              <a:t>Mathematical notation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9592" y="5568772"/>
                <a:ext cx="31259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r>
                        <a:rPr lang="en-GB" sz="2400" b="0" i="1" smtClean="0">
                          <a:latin typeface="Cambria Math"/>
                        </a:rPr>
                        <m:t>𝑇</m:t>
                      </m:r>
                      <m:r>
                        <a:rPr lang="en-GB" sz="2400" b="0" i="1" smtClean="0">
                          <a:latin typeface="Cambria Math"/>
                        </a:rPr>
                        <m:t> ( </m:t>
                      </m:r>
                      <m:r>
                        <a:rPr lang="en-GB" sz="24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GB" sz="2400" b="0" i="1" smtClean="0"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68772"/>
                <a:ext cx="312592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5201905"/>
                <a:ext cx="410336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𝑥</m:t>
                      </m:r>
                      <m:r>
                        <a:rPr lang="en-GB" sz="2000" b="0" i="1" smtClean="0">
                          <a:latin typeface="Cambria Math"/>
                        </a:rPr>
                        <m:t>,</m:t>
                      </m:r>
                      <m:r>
                        <a:rPr lang="en-GB" sz="2000" b="0" i="1" smtClean="0">
                          <a:latin typeface="Cambria Math"/>
                        </a:rPr>
                        <m:t>𝑦</m:t>
                      </m:r>
                      <m:r>
                        <a:rPr lang="en-GB" sz="2000" b="0" i="1" smtClean="0">
                          <a:latin typeface="Cambria Math"/>
                        </a:rPr>
                        <m:t> −</m:t>
                      </m:r>
                      <m:r>
                        <a:rPr lang="en-GB" sz="2000" b="0" i="1" smtClean="0">
                          <a:latin typeface="Cambria Math"/>
                        </a:rPr>
                        <m:t>𝑝𝑖𝑥𝑒𝑙</m:t>
                      </m:r>
                      <m:r>
                        <a:rPr lang="en-GB" sz="2000" b="0" i="1" smtClean="0">
                          <a:latin typeface="Cambria Math"/>
                        </a:rPr>
                        <m:t> </m:t>
                      </m:r>
                      <m:r>
                        <a:rPr lang="en-GB" sz="2000" b="0" i="1" smtClean="0">
                          <a:latin typeface="Cambria Math"/>
                        </a:rPr>
                        <m:t>𝑙𝑜𝑐𝑎𝑡𝑖𝑜𝑛</m:t>
                      </m:r>
                    </m:oMath>
                  </m:oMathPara>
                </a14:m>
                <a:endParaRPr lang="en-GB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𝑇</m:t>
                      </m:r>
                      <m:r>
                        <a:rPr lang="en-GB" sz="2000" i="1">
                          <a:latin typeface="Cambria Math"/>
                        </a:rPr>
                        <m:t>−</m:t>
                      </m:r>
                      <m:r>
                        <a:rPr lang="en-GB" sz="2000" b="0" i="1" smtClean="0">
                          <a:latin typeface="Cambria Math"/>
                        </a:rPr>
                        <m:t>𝑡𝑟𝑎𝑛𝑠𝑓𝑜𝑟𝑚𝑎𝑡𝑖𝑜𝑛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𝐼</m:t>
                      </m:r>
                      <m:r>
                        <a:rPr lang="en-GB" sz="2000" i="1">
                          <a:latin typeface="Cambria Math"/>
                        </a:rPr>
                        <m:t>−</m:t>
                      </m:r>
                      <m:r>
                        <a:rPr lang="en-GB" sz="2000" b="0" i="1" smtClean="0">
                          <a:latin typeface="Cambria Math"/>
                        </a:rPr>
                        <m:t>𝑜𝑟𝑖𝑔𝑖𝑛𝑎𝑙</m:t>
                      </m:r>
                      <m:r>
                        <a:rPr lang="en-GB" sz="2000" b="0" i="1" smtClean="0">
                          <a:latin typeface="Cambria Math"/>
                        </a:rPr>
                        <m:t> </m:t>
                      </m:r>
                      <m:r>
                        <a:rPr lang="en-GB" sz="2000" b="0" i="1" smtClean="0">
                          <a:latin typeface="Cambria Math"/>
                        </a:rPr>
                        <m:t>𝑖𝑚𝑎𝑔𝑒</m:t>
                      </m:r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−</m:t>
                      </m:r>
                      <m:r>
                        <a:rPr lang="en-GB" sz="2000" b="0" i="1" smtClean="0">
                          <a:latin typeface="Cambria Math"/>
                        </a:rPr>
                        <m:t>𝑖𝑚𝑎𝑔𝑒</m:t>
                      </m:r>
                      <m:r>
                        <a:rPr lang="en-GB" sz="2000" b="0" i="1" smtClean="0">
                          <a:latin typeface="Cambria Math"/>
                        </a:rPr>
                        <m:t> </m:t>
                      </m:r>
                      <m:r>
                        <a:rPr lang="en-GB" sz="2000" b="0" i="1" smtClean="0">
                          <a:latin typeface="Cambria Math"/>
                        </a:rPr>
                        <m:t>𝑎𝑓𝑡𝑒𝑟</m:t>
                      </m:r>
                      <m:r>
                        <a:rPr lang="en-GB" sz="2000" b="0" i="1" smtClean="0">
                          <a:latin typeface="Cambria Math"/>
                        </a:rPr>
                        <m:t> </m:t>
                      </m:r>
                      <m:r>
                        <a:rPr lang="en-GB" sz="2000" b="0" i="1" smtClean="0">
                          <a:latin typeface="Cambria Math"/>
                        </a:rPr>
                        <m:t>𝑡𝑟𝑎𝑛𝑠𝑓𝑜𝑟𝑚𝑎𝑡𝑖𝑜𝑛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201905"/>
                <a:ext cx="4103367" cy="1323439"/>
              </a:xfrm>
              <a:prstGeom prst="rect">
                <a:avLst/>
              </a:prstGeom>
              <a:blipFill rotWithShape="1">
                <a:blip r:embed="rId3"/>
                <a:stretch>
                  <a:fillRect b="-4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1FD0-9FA4-D24E-A5D7-3DDA1282B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71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enhancement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Histogram manipulations: shifting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273630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2200" dirty="0"/>
              <a:t>The effect on the image: lightning or darkening.</a:t>
            </a:r>
          </a:p>
          <a:p>
            <a:pPr>
              <a:spcAft>
                <a:spcPts val="1200"/>
              </a:spcAft>
            </a:pPr>
            <a:r>
              <a:rPr lang="en-GB" sz="2200" dirty="0"/>
              <a:t>The effect on the histogram: shifted to the right or left from that of the original.</a:t>
            </a:r>
          </a:p>
          <a:p>
            <a:pPr>
              <a:spcAft>
                <a:spcPts val="1200"/>
              </a:spcAft>
            </a:pPr>
            <a:r>
              <a:rPr lang="en-GB" sz="2200" dirty="0"/>
              <a:t>The operation: adding or subtracting a constant value to all pixels.</a:t>
            </a:r>
          </a:p>
          <a:p>
            <a:r>
              <a:rPr lang="en-GB" sz="2200" dirty="0"/>
              <a:t>Mathematical notation: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4312" y="4881354"/>
                <a:ext cx="3121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GB" sz="2400" b="0" i="1" smtClean="0">
                          <a:latin typeface="Cambria Math"/>
                        </a:rPr>
                        <m:t>= </m:t>
                      </m:r>
                      <m:r>
                        <a:rPr lang="en-GB" sz="24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GB" sz="2400" b="0" i="1" smtClean="0">
                          <a:latin typeface="Cambria Math"/>
                        </a:rPr>
                        <m:t>+</m:t>
                      </m:r>
                      <m:r>
                        <a:rPr lang="en-GB" sz="2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12" y="4881354"/>
                <a:ext cx="312162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9647" y="5601434"/>
                <a:ext cx="384316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𝐵</m:t>
                      </m:r>
                      <m:r>
                        <a:rPr lang="en-GB" sz="2000" b="0" i="1" smtClean="0">
                          <a:latin typeface="Cambria Math"/>
                        </a:rPr>
                        <m:t>&gt;0−</m:t>
                      </m:r>
                      <m:r>
                        <a:rPr lang="en-GB" sz="2000" b="0" i="1" smtClean="0">
                          <a:latin typeface="Cambria Math"/>
                        </a:rPr>
                        <m:t>𝑖𝑛𝑐𝑟𝑒𝑎𝑠𝑖𝑛𝑔</m:t>
                      </m:r>
                      <m:r>
                        <a:rPr lang="en-GB" sz="2000" b="0" i="1" smtClean="0">
                          <a:latin typeface="Cambria Math"/>
                        </a:rPr>
                        <m:t> </m:t>
                      </m:r>
                      <m:r>
                        <a:rPr lang="en-GB" sz="2000" b="0" i="1" smtClean="0">
                          <a:latin typeface="Cambria Math"/>
                        </a:rPr>
                        <m:t>𝑏𝑟𝑖𝑔h𝑡𝑛𝑒𝑠𝑠</m:t>
                      </m:r>
                    </m:oMath>
                  </m:oMathPara>
                </a14:m>
                <a:endParaRPr lang="en-GB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𝐵</m:t>
                      </m:r>
                      <m:r>
                        <a:rPr lang="en-GB" sz="2000" b="0" i="1" smtClean="0">
                          <a:latin typeface="Cambria Math"/>
                        </a:rPr>
                        <m:t>&lt;0−</m:t>
                      </m:r>
                      <m:r>
                        <a:rPr lang="en-GB" sz="2000" b="0" i="1" smtClean="0">
                          <a:latin typeface="Cambria Math"/>
                        </a:rPr>
                        <m:t>𝑑𝑒𝑐𝑟𝑒𝑎𝑠𝑖𝑛𝑔</m:t>
                      </m:r>
                      <m:r>
                        <a:rPr lang="en-GB" sz="2000" b="0" i="1" smtClean="0">
                          <a:latin typeface="Cambria Math"/>
                        </a:rPr>
                        <m:t> </m:t>
                      </m:r>
                      <m:r>
                        <a:rPr lang="en-GB" sz="2000" b="0" i="1" smtClean="0">
                          <a:latin typeface="Cambria Math"/>
                        </a:rPr>
                        <m:t>𝑏𝑟𝑖𝑔h𝑡𝑛𝑒𝑠𝑠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47" y="5601434"/>
                <a:ext cx="3843168" cy="707886"/>
              </a:xfrm>
              <a:prstGeom prst="rect">
                <a:avLst/>
              </a:prstGeom>
              <a:blipFill rotWithShape="1">
                <a:blip r:embed="rId3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F9AE-3F2C-B549-917A-7ED5C7228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48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enhancement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Histogram manipulations: shifting</a:t>
            </a: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49080"/>
            <a:ext cx="29432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64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46343" y="5117122"/>
                <a:ext cx="15468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 </m:t>
                      </m:r>
                      <m:r>
                        <a:rPr lang="en-GB" sz="2000" b="0" i="1" smtClean="0">
                          <a:latin typeface="Cambria Math"/>
                        </a:rPr>
                        <m:t>𝐼</m:t>
                      </m:r>
                      <m:r>
                        <a:rPr lang="en-GB" sz="2000" b="0" i="1" smtClean="0">
                          <a:latin typeface="Cambria Math"/>
                        </a:rPr>
                        <m:t>−70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43" y="5117122"/>
                <a:ext cx="1546898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2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26552"/>
            <a:ext cx="29432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91D6F-4379-B247-8D09-4F36BA88ACCB}"/>
              </a:ext>
            </a:extLst>
          </p:cNvPr>
          <p:cNvGrpSpPr/>
          <p:nvPr/>
        </p:nvGrpSpPr>
        <p:grpSpPr>
          <a:xfrm>
            <a:off x="755576" y="4293096"/>
            <a:ext cx="2448272" cy="1224136"/>
            <a:chOff x="755576" y="4293096"/>
            <a:chExt cx="2448272" cy="12241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74C7FC5-BA7E-C44E-8BFC-E163689CA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648" y="4653136"/>
              <a:ext cx="180020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F0F87E-9637-BD44-BAF6-74D3A1D01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576" y="4293096"/>
              <a:ext cx="2448272" cy="12133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7C8BD-DDA3-6E49-9724-5FA33670D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82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enhancement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Histogram manipulations: shifting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49080"/>
            <a:ext cx="29241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64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46343" y="5117122"/>
                <a:ext cx="15468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 </m:t>
                      </m:r>
                      <m:r>
                        <a:rPr lang="en-GB" sz="2000" b="0" i="1" smtClean="0">
                          <a:latin typeface="Cambria Math"/>
                        </a:rPr>
                        <m:t>𝐼</m:t>
                      </m:r>
                      <m:r>
                        <a:rPr lang="en-GB" sz="2000" b="0" i="1" smtClean="0">
                          <a:latin typeface="Cambria Math"/>
                        </a:rPr>
                        <m:t>+50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43" y="5117122"/>
                <a:ext cx="1546898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2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26552"/>
            <a:ext cx="29432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3CEBD8-D7EC-754A-8D59-DAD393174356}"/>
              </a:ext>
            </a:extLst>
          </p:cNvPr>
          <p:cNvCxnSpPr>
            <a:cxnSpLocks/>
          </p:cNvCxnSpPr>
          <p:nvPr/>
        </p:nvCxnSpPr>
        <p:spPr>
          <a:xfrm flipV="1">
            <a:off x="764479" y="4293096"/>
            <a:ext cx="1957663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55526-2C84-5B44-9C97-8FBF23A45E0E}"/>
              </a:ext>
            </a:extLst>
          </p:cNvPr>
          <p:cNvCxnSpPr>
            <a:cxnSpLocks/>
          </p:cNvCxnSpPr>
          <p:nvPr/>
        </p:nvCxnSpPr>
        <p:spPr>
          <a:xfrm flipV="1">
            <a:off x="755576" y="4293096"/>
            <a:ext cx="2448272" cy="12133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058CD-3816-6F42-B0C2-0978929C1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35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enhancement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Histogram manipulations: stretching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309634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GB" sz="2200" dirty="0"/>
              <a:t>The effect on the image: changing contrast and / or dynamic range.</a:t>
            </a:r>
          </a:p>
          <a:p>
            <a:pPr>
              <a:spcAft>
                <a:spcPts val="1200"/>
              </a:spcAft>
            </a:pPr>
            <a:r>
              <a:rPr lang="en-GB" sz="2200" dirty="0"/>
              <a:t>The effect on the histogram: broader or narrower distribution in relation to that of the original.</a:t>
            </a:r>
          </a:p>
          <a:p>
            <a:pPr>
              <a:spcAft>
                <a:spcPts val="1200"/>
              </a:spcAft>
            </a:pPr>
            <a:r>
              <a:rPr lang="en-GB" sz="2200" dirty="0"/>
              <a:t>The operation: multiplying all pixels by a constant value.</a:t>
            </a:r>
          </a:p>
          <a:p>
            <a:r>
              <a:rPr lang="en-GB" sz="2200" dirty="0"/>
              <a:t>Mathematical notation:</a:t>
            </a:r>
          </a:p>
          <a:p>
            <a:pPr marL="0" indent="0">
              <a:buNone/>
            </a:pPr>
            <a:endParaRPr lang="en-GB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584" y="4797152"/>
                <a:ext cx="2961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r>
                        <a:rPr lang="en-GB" sz="2400" b="0" i="1" smtClean="0">
                          <a:latin typeface="Cambria Math"/>
                        </a:rPr>
                        <m:t>𝐶</m:t>
                      </m:r>
                      <m:r>
                        <a:rPr lang="en-GB" sz="2400" i="1">
                          <a:latin typeface="Cambria Math"/>
                        </a:rPr>
                        <m:t>∙</m:t>
                      </m:r>
                      <m:r>
                        <a:rPr lang="en-GB" sz="24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97152"/>
                <a:ext cx="296177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42919" y="5517232"/>
                <a:ext cx="67953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𝐶</m:t>
                      </m:r>
                      <m:r>
                        <a:rPr lang="en-GB" sz="2000" b="0" i="1" smtClean="0">
                          <a:latin typeface="Cambria Math"/>
                        </a:rPr>
                        <m:t>&gt;1−</m:t>
                      </m:r>
                      <m:r>
                        <a:rPr lang="en-GB" sz="2000" b="0" i="1" smtClean="0">
                          <a:latin typeface="Cambria Math"/>
                        </a:rPr>
                        <m:t>𝑏𝑟𝑜𝑎𝑑𝑒𝑛𝑖𝑛𝑔</m:t>
                      </m:r>
                      <m:r>
                        <a:rPr lang="en-GB" sz="2000" b="0" i="1" smtClean="0">
                          <a:latin typeface="Cambria Math"/>
                        </a:rPr>
                        <m:t> </m:t>
                      </m:r>
                      <m:r>
                        <a:rPr lang="en-GB" sz="2000" b="0" i="1" smtClean="0">
                          <a:latin typeface="Cambria Math"/>
                        </a:rPr>
                        <m:t>𝑑𝑖𝑠𝑡𝑟𝑖𝑏𝑢𝑡𝑖𝑜𝑛</m:t>
                      </m:r>
                      <m:r>
                        <a:rPr lang="en-GB" sz="2000" b="0" i="1" smtClean="0">
                          <a:latin typeface="Cambria Math"/>
                        </a:rPr>
                        <m:t>, </m:t>
                      </m:r>
                      <m:r>
                        <a:rPr lang="en-GB" sz="2000" b="0" i="1" smtClean="0">
                          <a:latin typeface="Cambria Math"/>
                        </a:rPr>
                        <m:t>𝑖𝑛𝑐𝑟𝑒𝑎𝑠𝑖𝑛𝑔</m:t>
                      </m:r>
                      <m:r>
                        <a:rPr lang="en-GB" sz="2000" b="0" i="1" smtClean="0">
                          <a:latin typeface="Cambria Math"/>
                        </a:rPr>
                        <m:t> </m:t>
                      </m:r>
                      <m:r>
                        <a:rPr lang="en-GB" sz="2000" b="0" i="1" smtClean="0">
                          <a:latin typeface="Cambria Math"/>
                        </a:rPr>
                        <m:t>𝑐𝑜𝑛𝑡𝑟𝑎𝑠𝑡</m:t>
                      </m:r>
                    </m:oMath>
                  </m:oMathPara>
                </a14:m>
                <a:endParaRPr lang="en-GB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0&lt;</m:t>
                      </m:r>
                      <m:r>
                        <a:rPr lang="en-GB" sz="2000" b="0" i="1" smtClean="0">
                          <a:latin typeface="Cambria Math"/>
                        </a:rPr>
                        <m:t>𝐶</m:t>
                      </m:r>
                      <m:r>
                        <a:rPr lang="en-GB" sz="2000" b="0" i="1" smtClean="0">
                          <a:latin typeface="Cambria Math"/>
                        </a:rPr>
                        <m:t>&lt;1−</m:t>
                      </m:r>
                      <m:r>
                        <a:rPr lang="en-GB" sz="2000" b="0" i="1" smtClean="0">
                          <a:latin typeface="Cambria Math"/>
                        </a:rPr>
                        <m:t>𝑛𝑎𝑟𝑟𝑜𝑤𝑖𝑛𝑔</m:t>
                      </m:r>
                      <m:r>
                        <a:rPr lang="en-GB" sz="2000" b="0" i="1" smtClean="0">
                          <a:latin typeface="Cambria Math"/>
                        </a:rPr>
                        <m:t> </m:t>
                      </m:r>
                      <m:r>
                        <a:rPr lang="en-GB" sz="2000" i="1">
                          <a:latin typeface="Cambria Math"/>
                        </a:rPr>
                        <m:t>𝑑𝑖𝑠𝑡𝑟𝑖𝑏𝑢𝑡𝑖𝑜𝑛</m:t>
                      </m:r>
                      <m:r>
                        <a:rPr lang="en-GB" sz="2000" i="1">
                          <a:latin typeface="Cambria Math"/>
                        </a:rPr>
                        <m:t>, </m:t>
                      </m:r>
                      <m:r>
                        <a:rPr lang="en-GB" sz="2000" b="0" i="1" smtClean="0">
                          <a:latin typeface="Cambria Math"/>
                        </a:rPr>
                        <m:t>𝑑𝑒𝑐𝑟𝑒𝑎𝑠𝑖𝑛𝑔</m:t>
                      </m:r>
                      <m:r>
                        <a:rPr lang="en-GB" sz="2000" b="0" i="1" smtClean="0">
                          <a:latin typeface="Cambria Math"/>
                        </a:rPr>
                        <m:t> </m:t>
                      </m:r>
                      <m:r>
                        <a:rPr lang="en-GB" sz="2000" i="1">
                          <a:latin typeface="Cambria Math"/>
                        </a:rPr>
                        <m:t>𝑐𝑜𝑛𝑡𝑟𝑎𝑠𝑡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19" y="5517232"/>
                <a:ext cx="6795386" cy="707886"/>
              </a:xfrm>
              <a:prstGeom prst="rect">
                <a:avLst/>
              </a:prstGeom>
              <a:blipFill rotWithShape="1">
                <a:blip r:embed="rId3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43A91-CBE3-B64A-A0FD-3ED8DE175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96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enhancement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Histogram manipulations: stretching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44094"/>
            <a:ext cx="29337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8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26552"/>
            <a:ext cx="29432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05969" y="5117122"/>
                <a:ext cx="15581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=0.65</m:t>
                      </m:r>
                      <m:r>
                        <a:rPr lang="en-GB" sz="2000" i="1">
                          <a:latin typeface="Cambria Math"/>
                        </a:rPr>
                        <m:t>∙</m:t>
                      </m:r>
                      <m:r>
                        <a:rPr lang="en-GB" sz="2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969" y="5117122"/>
                <a:ext cx="1558119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D10FB3-071E-A242-BC19-11A80F6E53DE}"/>
              </a:ext>
            </a:extLst>
          </p:cNvPr>
          <p:cNvCxnSpPr>
            <a:cxnSpLocks/>
          </p:cNvCxnSpPr>
          <p:nvPr/>
        </p:nvCxnSpPr>
        <p:spPr>
          <a:xfrm flipV="1">
            <a:off x="683568" y="4653136"/>
            <a:ext cx="2448272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9DACD9-5E9E-1249-B447-E5E4D184152A}"/>
              </a:ext>
            </a:extLst>
          </p:cNvPr>
          <p:cNvCxnSpPr>
            <a:cxnSpLocks/>
          </p:cNvCxnSpPr>
          <p:nvPr/>
        </p:nvCxnSpPr>
        <p:spPr>
          <a:xfrm flipV="1">
            <a:off x="683568" y="4303865"/>
            <a:ext cx="2448272" cy="12133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48C65-1449-0A4D-A341-1715C8158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9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enhancement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Histogram manipulations: stretching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189" y="4153619"/>
            <a:ext cx="29622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8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26552"/>
            <a:ext cx="29432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05969" y="5117122"/>
                <a:ext cx="15581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=1.25</m:t>
                      </m:r>
                      <m:r>
                        <a:rPr lang="en-GB" sz="2000" i="1">
                          <a:latin typeface="Cambria Math"/>
                        </a:rPr>
                        <m:t>∙</m:t>
                      </m:r>
                      <m:r>
                        <a:rPr lang="en-GB" sz="20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969" y="5117122"/>
                <a:ext cx="1558119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1AD449-A821-0441-9E53-7DDD6F016D1F}"/>
              </a:ext>
            </a:extLst>
          </p:cNvPr>
          <p:cNvCxnSpPr>
            <a:cxnSpLocks/>
          </p:cNvCxnSpPr>
          <p:nvPr/>
        </p:nvCxnSpPr>
        <p:spPr>
          <a:xfrm flipV="1">
            <a:off x="755576" y="4293096"/>
            <a:ext cx="1779822" cy="1213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FBD5D-3B5A-DC4A-8E70-507E3408FC35}"/>
              </a:ext>
            </a:extLst>
          </p:cNvPr>
          <p:cNvCxnSpPr>
            <a:cxnSpLocks/>
          </p:cNvCxnSpPr>
          <p:nvPr/>
        </p:nvCxnSpPr>
        <p:spPr>
          <a:xfrm flipV="1">
            <a:off x="683568" y="4303865"/>
            <a:ext cx="2448272" cy="12133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1BA4A-9425-0141-A308-1F982827F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24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Image enhancement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Histogram manipulations: shift and stretch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09603"/>
            <a:ext cx="29241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45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748" y="4005064"/>
            <a:ext cx="29337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9872" y="5117122"/>
                <a:ext cx="21658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=3</m:t>
                      </m:r>
                      <m:r>
                        <a:rPr lang="en-GB" sz="2000" i="1">
                          <a:latin typeface="Cambria Math"/>
                        </a:rPr>
                        <m:t>∙</m:t>
                      </m:r>
                      <m:r>
                        <a:rPr lang="en-GB" sz="2000" b="0" i="1" smtClean="0">
                          <a:latin typeface="Cambria Math"/>
                        </a:rPr>
                        <m:t>(</m:t>
                      </m:r>
                      <m:r>
                        <a:rPr lang="en-GB" sz="2000" b="0" i="1" smtClean="0">
                          <a:latin typeface="Cambria Math"/>
                        </a:rPr>
                        <m:t>𝐼</m:t>
                      </m:r>
                      <m:r>
                        <a:rPr lang="en-GB" sz="2000" b="0" i="1" smtClean="0">
                          <a:latin typeface="Cambria Math"/>
                        </a:rPr>
                        <m:t>−119)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117122"/>
                <a:ext cx="2165849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3604954"/>
                <a:ext cx="16334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𝐼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−119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604954"/>
                <a:ext cx="1633460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54018" y="3555841"/>
                <a:ext cx="1344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GB" sz="2000" i="1">
                          <a:solidFill>
                            <a:schemeClr val="bg1"/>
                          </a:solidFill>
                          <a:latin typeface="Cambria Math"/>
                        </a:rPr>
                        <m:t>3∙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𝐼</m:t>
                      </m:r>
                      <m:r>
                        <a:rPr lang="en-GB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18" y="3555841"/>
                <a:ext cx="1344791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0B823D-D320-534A-8721-6D756791C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82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enhancement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Histogram manipulations: equalisation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GB" dirty="0"/>
              <a:t>The effect on the image: visually enhancing dynamic range, e.g. lightening underexposed areas, darkening overexposed areas.</a:t>
            </a:r>
          </a:p>
          <a:p>
            <a:pPr>
              <a:spcAft>
                <a:spcPts val="1200"/>
              </a:spcAft>
            </a:pPr>
            <a:r>
              <a:rPr lang="en-GB" dirty="0"/>
              <a:t>The effect on the histogram: image values distributed across the whole range, spaced in proportion to the number of pixels with a given value in the original.</a:t>
            </a:r>
          </a:p>
          <a:p>
            <a:pPr>
              <a:spcAft>
                <a:spcPts val="1200"/>
              </a:spcAft>
            </a:pPr>
            <a:r>
              <a:rPr lang="en-GB" dirty="0"/>
              <a:t>The operation: applying the inverse of the cumulative histogram (histogram’s probability distribution function, pdf)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r>
              <a:rPr lang="en-GB" dirty="0"/>
              <a:t>Mathematical notation: </a:t>
            </a:r>
          </a:p>
          <a:p>
            <a:pPr lvl="1"/>
            <a:r>
              <a:rPr lang="en-GB" sz="1900" dirty="0"/>
              <a:t>See </a:t>
            </a:r>
            <a:r>
              <a:rPr lang="en-GB" sz="1900" i="1" dirty="0"/>
              <a:t>Histogram equalization </a:t>
            </a:r>
            <a:r>
              <a:rPr lang="en-GB" sz="1900" dirty="0"/>
              <a:t>in the list of further readings</a:t>
            </a:r>
          </a:p>
          <a:p>
            <a:pPr marL="0" indent="0">
              <a:buNone/>
            </a:pPr>
            <a:r>
              <a:rPr lang="en-GB" dirty="0"/>
              <a:t>		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DC34A-81AC-304D-847F-9E42812BF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93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Previous lecture: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representation of colour images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Colour mixing (vector </a:t>
            </a:r>
            <a:r>
              <a:rPr lang="en-GB" dirty="0" err="1"/>
              <a:t>arithmetics</a:t>
            </a:r>
            <a:r>
              <a:rPr lang="en-GB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Pixel arrays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Colour models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3C0FC-336B-6C42-897D-814B40025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033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enhancement</a:t>
            </a:r>
            <a:br>
              <a:rPr lang="en-GB" sz="2900" dirty="0"/>
            </a:br>
            <a:r>
              <a:rPr lang="en-GB" sz="2800" dirty="0">
                <a:solidFill>
                  <a:srgbClr val="E68422"/>
                </a:solidFill>
              </a:rPr>
              <a:t>Histogram manipulations: equalisation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56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756" y="4077072"/>
            <a:ext cx="29337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8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26552"/>
            <a:ext cx="29432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804E4-D335-EE48-BE8D-1A8D42CFD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7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Image enhancement</a:t>
            </a:r>
            <a:br>
              <a:rPr lang="en-GB" sz="2900" dirty="0"/>
            </a:br>
            <a:r>
              <a:rPr lang="en-GB" sz="2700" dirty="0">
                <a:solidFill>
                  <a:srgbClr val="E68422"/>
                </a:solidFill>
              </a:rPr>
              <a:t>Histogram manipulations: gamma correction</a:t>
            </a:r>
            <a:endParaRPr lang="en-GB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700808"/>
                <a:ext cx="8183880" cy="3240360"/>
              </a:xfrm>
            </p:spPr>
            <p:txBody>
              <a:bodyPr>
                <a:normAutofit fontScale="925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dirty="0"/>
                  <a:t>The effect on the image: visually enhancing dynamic range as required.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dirty="0"/>
                  <a:t>The effect on the histogram: image values distributed according to the parameters of the gamma function.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dirty="0"/>
                  <a:t>The operation: taking each pixel value to power 1/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GB" dirty="0"/>
                  <a:t> and multiplying by a constant value.</a:t>
                </a:r>
              </a:p>
              <a:p>
                <a:r>
                  <a:rPr lang="en-GB" dirty="0"/>
                  <a:t>Mathematical notation: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700808"/>
                <a:ext cx="8183880" cy="3240360"/>
              </a:xfrm>
              <a:blipFill>
                <a:blip r:embed="rId2"/>
                <a:stretch>
                  <a:fillRect r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7584" y="5025370"/>
                <a:ext cx="3284938" cy="475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/>
                            </a:rPr>
                            <m:t>𝐶</m:t>
                          </m:r>
                          <m:r>
                            <a:rPr lang="en-GB" sz="2400" i="1">
                              <a:latin typeface="Cambria Math"/>
                            </a:rPr>
                            <m:t>∙</m:t>
                          </m:r>
                          <m:r>
                            <a:rPr lang="en-GB" sz="2400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25370"/>
                <a:ext cx="3284938" cy="475451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2919" y="5745450"/>
                <a:ext cx="35541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GB" sz="2000" b="0" i="1" smtClean="0">
                          <a:latin typeface="Cambria Math"/>
                        </a:rPr>
                        <m:t>&gt;1−</m:t>
                      </m:r>
                      <m:r>
                        <a:rPr lang="en-GB" sz="2000" b="0" i="1" smtClean="0">
                          <a:latin typeface="Cambria Math"/>
                        </a:rPr>
                        <m:t>𝑠h𝑎𝑑𝑜𝑤𝑠</m:t>
                      </m:r>
                      <m:r>
                        <a:rPr lang="en-GB" sz="2000" b="0" i="1" smtClean="0">
                          <a:latin typeface="Cambria Math"/>
                        </a:rPr>
                        <m:t> </m:t>
                      </m:r>
                      <m:r>
                        <a:rPr lang="en-GB" sz="2000" b="0" i="1" smtClean="0">
                          <a:latin typeface="Cambria Math"/>
                        </a:rPr>
                        <m:t>𝑑𝑎𝑟𝑘𝑒𝑟</m:t>
                      </m:r>
                    </m:oMath>
                  </m:oMathPara>
                </a14:m>
                <a:endParaRPr lang="en-GB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0&lt;</m:t>
                      </m:r>
                      <m:r>
                        <a:rPr lang="en-GB" sz="2000" i="1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GB" sz="2000" b="0" i="1" smtClean="0">
                          <a:latin typeface="Cambria Math"/>
                        </a:rPr>
                        <m:t>&lt;1</m:t>
                      </m:r>
                      <m:r>
                        <a:rPr lang="en-GB" sz="2000" i="1">
                          <a:latin typeface="Cambria Math"/>
                        </a:rPr>
                        <m:t>−</m:t>
                      </m:r>
                      <m:r>
                        <a:rPr lang="en-GB" sz="2000" b="0" i="1" smtClean="0">
                          <a:latin typeface="Cambria Math"/>
                        </a:rPr>
                        <m:t>𝑠h𝑎𝑑𝑜𝑤𝑠</m:t>
                      </m:r>
                      <m:r>
                        <a:rPr lang="en-GB" sz="2000" b="0" i="1" smtClean="0">
                          <a:latin typeface="Cambria Math"/>
                        </a:rPr>
                        <m:t> </m:t>
                      </m:r>
                      <m:r>
                        <a:rPr lang="en-GB" sz="2000" b="0" i="1" smtClean="0">
                          <a:latin typeface="Cambria Math"/>
                        </a:rPr>
                        <m:t>𝑙𝑖𝑔h𝑡𝑒𝑟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19" y="5745450"/>
                <a:ext cx="3554114" cy="707886"/>
              </a:xfrm>
              <a:prstGeom prst="rect">
                <a:avLst/>
              </a:prstGeom>
              <a:blipFill rotWithShape="1">
                <a:blip r:embed="rId4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D068-38C5-204E-938C-6EB1D07B8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462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enhancement</a:t>
            </a:r>
            <a:br>
              <a:rPr lang="en-GB" sz="2600" dirty="0"/>
            </a:br>
            <a:r>
              <a:rPr lang="en-GB" sz="2400" dirty="0">
                <a:solidFill>
                  <a:srgbClr val="E68422"/>
                </a:solidFill>
              </a:rPr>
              <a:t>Histogram manipulations: gamma correction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332" y="4153619"/>
            <a:ext cx="29337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8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26552"/>
            <a:ext cx="29432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63921" y="5085985"/>
                <a:ext cx="13475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GB" sz="2000" i="1">
                              <a:latin typeface="Cambria Math"/>
                            </a:rPr>
                            <m:t>∙</m:t>
                          </m:r>
                          <m:r>
                            <a:rPr lang="en-GB" sz="2000" i="1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921" y="5085985"/>
                <a:ext cx="13475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52C9887-40CD-474F-9C27-7638D384029A}"/>
                  </a:ext>
                </a:extLst>
              </p:cNvPr>
              <p:cNvSpPr/>
              <p:nvPr/>
            </p:nvSpPr>
            <p:spPr>
              <a:xfrm>
                <a:off x="3635896" y="4713463"/>
                <a:ext cx="10004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52C9887-40CD-474F-9C27-7638D3840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713463"/>
                <a:ext cx="1000402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F4DA5D56-9E8A-AF40-B00D-F596D1E2A478}"/>
              </a:ext>
            </a:extLst>
          </p:cNvPr>
          <p:cNvSpPr/>
          <p:nvPr/>
        </p:nvSpPr>
        <p:spPr>
          <a:xfrm>
            <a:off x="693683" y="4540469"/>
            <a:ext cx="2448910" cy="945931"/>
          </a:xfrm>
          <a:custGeom>
            <a:avLst/>
            <a:gdLst>
              <a:gd name="connsiteX0" fmla="*/ 0 w 2448910"/>
              <a:gd name="connsiteY0" fmla="*/ 945931 h 945931"/>
              <a:gd name="connsiteX1" fmla="*/ 1240220 w 2448910"/>
              <a:gd name="connsiteY1" fmla="*/ 672662 h 945931"/>
              <a:gd name="connsiteX2" fmla="*/ 2133600 w 2448910"/>
              <a:gd name="connsiteY2" fmla="*/ 220717 h 945931"/>
              <a:gd name="connsiteX3" fmla="*/ 2448910 w 2448910"/>
              <a:gd name="connsiteY3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910" h="945931">
                <a:moveTo>
                  <a:pt x="0" y="945931"/>
                </a:moveTo>
                <a:cubicBezTo>
                  <a:pt x="442310" y="869731"/>
                  <a:pt x="884620" y="793531"/>
                  <a:pt x="1240220" y="672662"/>
                </a:cubicBezTo>
                <a:cubicBezTo>
                  <a:pt x="1595820" y="551793"/>
                  <a:pt x="1932152" y="332827"/>
                  <a:pt x="2133600" y="220717"/>
                </a:cubicBezTo>
                <a:cubicBezTo>
                  <a:pt x="2335048" y="108607"/>
                  <a:pt x="2391979" y="54303"/>
                  <a:pt x="2448910" y="0"/>
                </a:cubicBezTo>
              </a:path>
            </a:pathLst>
          </a:custGeom>
          <a:noFill/>
          <a:ln w="12700">
            <a:solidFill>
              <a:srgbClr val="647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E59AA-00E4-2549-8302-0EF5281C6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enhancement</a:t>
            </a:r>
            <a:br>
              <a:rPr lang="en-GB" sz="2600" dirty="0"/>
            </a:br>
            <a:r>
              <a:rPr lang="en-GB" sz="2400" dirty="0">
                <a:solidFill>
                  <a:srgbClr val="E68422"/>
                </a:solidFill>
              </a:rPr>
              <a:t>Histogram manipulations: gamma correction</a:t>
            </a:r>
            <a:endParaRPr lang="en-GB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5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53619"/>
            <a:ext cx="29432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8" y="1412776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26552"/>
            <a:ext cx="29432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63921" y="5085985"/>
                <a:ext cx="1495025" cy="40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GB" sz="2000" i="1">
                              <a:latin typeface="Cambria Math"/>
                            </a:rPr>
                            <m:t>∙</m:t>
                          </m:r>
                          <m:r>
                            <a:rPr lang="en-GB" sz="2000" i="1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921" y="5085985"/>
                <a:ext cx="1495025" cy="4036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2F252E-DF66-2445-BF24-DD81BF6D4473}"/>
                  </a:ext>
                </a:extLst>
              </p:cNvPr>
              <p:cNvSpPr/>
              <p:nvPr/>
            </p:nvSpPr>
            <p:spPr>
              <a:xfrm>
                <a:off x="3635896" y="4713463"/>
                <a:ext cx="824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2F252E-DF66-2445-BF24-DD81BF6D44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713463"/>
                <a:ext cx="824072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48922EB2-7D69-7444-A1AA-BD16C319540F}"/>
              </a:ext>
            </a:extLst>
          </p:cNvPr>
          <p:cNvSpPr/>
          <p:nvPr/>
        </p:nvSpPr>
        <p:spPr>
          <a:xfrm>
            <a:off x="704193" y="4645572"/>
            <a:ext cx="2448910" cy="819807"/>
          </a:xfrm>
          <a:custGeom>
            <a:avLst/>
            <a:gdLst>
              <a:gd name="connsiteX0" fmla="*/ 0 w 2448910"/>
              <a:gd name="connsiteY0" fmla="*/ 819807 h 819807"/>
              <a:gd name="connsiteX1" fmla="*/ 504497 w 2448910"/>
              <a:gd name="connsiteY1" fmla="*/ 462456 h 819807"/>
              <a:gd name="connsiteX2" fmla="*/ 2448910 w 2448910"/>
              <a:gd name="connsiteY2" fmla="*/ 0 h 8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8910" h="819807">
                <a:moveTo>
                  <a:pt x="0" y="819807"/>
                </a:moveTo>
                <a:cubicBezTo>
                  <a:pt x="48172" y="709448"/>
                  <a:pt x="96345" y="599090"/>
                  <a:pt x="504497" y="462456"/>
                </a:cubicBezTo>
                <a:cubicBezTo>
                  <a:pt x="912649" y="325822"/>
                  <a:pt x="1680779" y="162911"/>
                  <a:pt x="2448910" y="0"/>
                </a:cubicBezTo>
              </a:path>
            </a:pathLst>
          </a:custGeom>
          <a:noFill/>
          <a:ln w="12700">
            <a:solidFill>
              <a:srgbClr val="647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E37CD-8F12-3B4E-9BC4-544DFD39B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40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enhancement</a:t>
            </a:r>
            <a:br>
              <a:rPr lang="en-GB" sz="2600" dirty="0"/>
            </a:br>
            <a:r>
              <a:rPr lang="en-GB" sz="2400" dirty="0">
                <a:solidFill>
                  <a:srgbClr val="E68422"/>
                </a:solidFill>
              </a:rPr>
              <a:t>LUT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1512168"/>
          </a:xfrm>
        </p:spPr>
        <p:txBody>
          <a:bodyPr/>
          <a:lstStyle/>
          <a:p>
            <a:r>
              <a:rPr lang="en-GB" altLang="en-US" dirty="0"/>
              <a:t>Indexed colour </a:t>
            </a:r>
            <a:r>
              <a:rPr lang="en-GB" altLang="en-US" sz="1800" dirty="0"/>
              <a:t>(see previous lecture)</a:t>
            </a:r>
            <a:endParaRPr lang="en-GB" altLang="en-US" dirty="0"/>
          </a:p>
          <a:p>
            <a:pPr lvl="1"/>
            <a:r>
              <a:rPr lang="en-GB" altLang="en-US" dirty="0"/>
              <a:t>A pixel value (or a value of a pixel component) is an index (a pointer) to a table containing colour definitions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44" y="2993935"/>
            <a:ext cx="3206020" cy="319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6215246"/>
            <a:ext cx="241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Pixel </a:t>
            </a:r>
            <a:r>
              <a:rPr lang="en-GB" b="1" dirty="0"/>
              <a:t>image</a:t>
            </a:r>
            <a:r>
              <a:rPr lang="en-GB" dirty="0"/>
              <a:t> values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88516"/>
            <a:ext cx="3305944" cy="220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 rot="16200000">
            <a:off x="3969856" y="4407209"/>
            <a:ext cx="243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Pixel </a:t>
            </a:r>
            <a:r>
              <a:rPr lang="en-GB" b="1" dirty="0"/>
              <a:t>colour</a:t>
            </a:r>
            <a:r>
              <a:rPr lang="en-GB" dirty="0"/>
              <a:t> values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0B2B5-C0A9-564E-989B-13D85CEBF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06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enhancement</a:t>
            </a:r>
            <a:br>
              <a:rPr lang="en-GB" sz="2600" dirty="0"/>
            </a:br>
            <a:r>
              <a:rPr lang="en-GB" sz="2400" dirty="0">
                <a:solidFill>
                  <a:srgbClr val="E68422"/>
                </a:solidFill>
              </a:rPr>
              <a:t>LUT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Instead of manipulating pixel values, we can manipulate the contents of the LUT.</a:t>
            </a:r>
          </a:p>
          <a:p>
            <a:endParaRPr lang="en-GB" sz="2200" dirty="0"/>
          </a:p>
          <a:p>
            <a:r>
              <a:rPr lang="en-GB" sz="2200" dirty="0"/>
              <a:t>The same results can be achieved but much faster.</a:t>
            </a:r>
          </a:p>
          <a:p>
            <a:endParaRPr lang="en-GB" sz="2200" dirty="0"/>
          </a:p>
          <a:p>
            <a:r>
              <a:rPr lang="en-GB" sz="2200" dirty="0"/>
              <a:t>On a 1,000x1,000 image (1,000,000 pixels) with 256 grey levels</a:t>
            </a:r>
          </a:p>
          <a:p>
            <a:pPr lvl="1"/>
            <a:r>
              <a:rPr lang="en-GB" dirty="0"/>
              <a:t>Using operations on pixel values: million operations </a:t>
            </a:r>
          </a:p>
          <a:p>
            <a:pPr lvl="1"/>
            <a:r>
              <a:rPr lang="en-GB" dirty="0"/>
              <a:t>Using operations on LUT: 256 operations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93D64-7865-8A4C-8B74-8C8B34135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16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enhancement</a:t>
            </a:r>
            <a:br>
              <a:rPr lang="en-GB" sz="2600" dirty="0"/>
            </a:br>
            <a:r>
              <a:rPr lang="en-GB" sz="2400" dirty="0">
                <a:solidFill>
                  <a:srgbClr val="E68422"/>
                </a:solidFill>
              </a:rPr>
              <a:t>LUT operations (equivalent to histogram shift)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19050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56" y="1412776"/>
            <a:ext cx="19050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183210"/>
            <a:ext cx="16287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49" y="3183210"/>
            <a:ext cx="16287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12" y="1412776"/>
            <a:ext cx="19050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441" y="3183210"/>
            <a:ext cx="16287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85" y="3183210"/>
            <a:ext cx="16287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59249" y="278092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LUT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90090" y="27809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Apply LUT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274866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mapping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FA77C-4512-CD4E-95A6-2D0C6C3CB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01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Image enhancement</a:t>
            </a:r>
            <a:br>
              <a:rPr lang="en-GB" sz="2600" dirty="0"/>
            </a:br>
            <a:r>
              <a:rPr lang="en-GB" sz="2400" dirty="0">
                <a:solidFill>
                  <a:srgbClr val="E68422"/>
                </a:solidFill>
              </a:rPr>
              <a:t>LUT operations (equivalent to histogram stretch)</a:t>
            </a:r>
            <a:endParaRPr lang="en-GB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0" y="1412776"/>
            <a:ext cx="19050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83210"/>
            <a:ext cx="16287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36320"/>
            <a:ext cx="19050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83210"/>
            <a:ext cx="16287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12776"/>
            <a:ext cx="19050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87" y="3183210"/>
            <a:ext cx="16287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37" y="3183210"/>
            <a:ext cx="16287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439757" y="283973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LUT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0598" y="283973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Apply LUT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B07D2-6206-4340-A728-8B9E2D05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383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lecture we have covered: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Improving image quality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Manipulating image brightness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Contrast enhancement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Image histogram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LUT operations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E4043-8E28-7A4D-AE3D-BD010958F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20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lecture: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Common types of image corruption</a:t>
            </a:r>
          </a:p>
          <a:p>
            <a:pPr lvl="1"/>
            <a:r>
              <a:rPr lang="en-GB" dirty="0"/>
              <a:t>Noise</a:t>
            </a:r>
          </a:p>
          <a:p>
            <a:pPr lvl="1"/>
            <a:r>
              <a:rPr lang="en-GB" dirty="0"/>
              <a:t>Blur</a:t>
            </a:r>
          </a:p>
          <a:p>
            <a:pPr>
              <a:lnSpc>
                <a:spcPct val="150000"/>
              </a:lnSpc>
            </a:pPr>
            <a:r>
              <a:rPr lang="en-GB" dirty="0"/>
              <a:t>Image frequencies</a:t>
            </a:r>
          </a:p>
          <a:p>
            <a:pPr>
              <a:lnSpc>
                <a:spcPct val="150000"/>
              </a:lnSpc>
            </a:pPr>
            <a:r>
              <a:rPr lang="en-GB" dirty="0"/>
              <a:t>Tools and methods for noise removal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Image profile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Image filtering operations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Convolution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Low-pass (smoothing) filters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B2FD5-6BEE-EC44-8382-9C6A60DB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44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this lecture we shall find out about: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enhancement and restoration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Image histogram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Manipulating image brightness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Contrast enhancement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LUT operations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415AE-9E32-B845-A655-234D1597C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583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reading and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83880" cy="5472608"/>
          </a:xfrm>
        </p:spPr>
        <p:txBody>
          <a:bodyPr>
            <a:noAutofit/>
          </a:bodyPr>
          <a:lstStyle/>
          <a:p>
            <a:r>
              <a:rPr lang="en-GB" sz="1600" b="1" dirty="0"/>
              <a:t>Book chapters</a:t>
            </a:r>
          </a:p>
          <a:p>
            <a:r>
              <a:rPr lang="en-GB" sz="1600" dirty="0" err="1"/>
              <a:t>Sonka</a:t>
            </a:r>
            <a:r>
              <a:rPr lang="en-GB" sz="1600" dirty="0"/>
              <a:t>, M. </a:t>
            </a:r>
            <a:r>
              <a:rPr lang="en-GB" sz="1600" dirty="0" err="1"/>
              <a:t>Hlavac</a:t>
            </a:r>
            <a:r>
              <a:rPr lang="en-GB" sz="1600" dirty="0"/>
              <a:t>, V. Boyle, R. (various editions) Image Processing, Analysis and Machine Vision, Chapman &amp; Hall Computing, 4.1</a:t>
            </a:r>
          </a:p>
          <a:p>
            <a:r>
              <a:rPr lang="en-GB" sz="1600" dirty="0"/>
              <a:t>Gonzalez, R.C. &amp; Woods, R.E. (various editions) Digital Image Processing, Addison-Wesley, Ch. 4.</a:t>
            </a:r>
          </a:p>
          <a:p>
            <a:r>
              <a:rPr lang="en-GB" sz="1600" b="1" dirty="0"/>
              <a:t>Contrast enhancement</a:t>
            </a:r>
          </a:p>
          <a:p>
            <a:r>
              <a:rPr lang="en-GB" sz="1600" dirty="0"/>
              <a:t>http://micro.magnet.fsu.edu/primer/digitalimaging/russ/expandingcontrast.html </a:t>
            </a:r>
          </a:p>
          <a:p>
            <a:r>
              <a:rPr lang="en-GB" sz="1600" dirty="0"/>
              <a:t>http://micro.magnet.fsu.edu/primer/digitalimaging/imageprocessingintro.html</a:t>
            </a:r>
          </a:p>
          <a:p>
            <a:r>
              <a:rPr lang="en-GB" sz="1600" b="1" dirty="0"/>
              <a:t>Histogram equalization </a:t>
            </a:r>
            <a:r>
              <a:rPr lang="en-GB" sz="1600" dirty="0"/>
              <a:t>www.math.uci.edu/icamp/courses/math77c/demos/hist_eq.pdf</a:t>
            </a:r>
          </a:p>
          <a:p>
            <a:r>
              <a:rPr lang="en-GB" sz="1600" b="1" dirty="0"/>
              <a:t>Gamma correction</a:t>
            </a:r>
            <a:r>
              <a:rPr lang="en-GB" sz="1600" dirty="0"/>
              <a:t>: http://</a:t>
            </a:r>
            <a:r>
              <a:rPr lang="en-GB" sz="1600" dirty="0" err="1"/>
              <a:t>www.cambridgeincolour.com</a:t>
            </a:r>
            <a:r>
              <a:rPr lang="en-GB" sz="1600" dirty="0"/>
              <a:t>/tutorials/gamma-</a:t>
            </a:r>
            <a:r>
              <a:rPr lang="en-GB" sz="1600" dirty="0" err="1"/>
              <a:t>correction.htm</a:t>
            </a:r>
            <a:endParaRPr lang="en-GB" sz="1600" dirty="0"/>
          </a:p>
          <a:p>
            <a:r>
              <a:rPr lang="en-GB" sz="1600" dirty="0"/>
              <a:t>https://</a:t>
            </a:r>
            <a:r>
              <a:rPr lang="en-GB" sz="1600" dirty="0" err="1"/>
              <a:t>ledshield.wordpress.com</a:t>
            </a:r>
            <a:r>
              <a:rPr lang="en-GB" sz="1600" dirty="0"/>
              <a:t>/2012/11/13/led-brightness-to-your-eye-gamma-correction-no/</a:t>
            </a:r>
          </a:p>
          <a:p>
            <a:r>
              <a:rPr lang="en-GB" sz="1600" dirty="0"/>
              <a:t>http://</a:t>
            </a:r>
            <a:r>
              <a:rPr lang="en-GB" sz="1600" dirty="0" err="1"/>
              <a:t>www.dfstudios.co.uk</a:t>
            </a:r>
            <a:r>
              <a:rPr lang="en-GB" sz="1600" dirty="0"/>
              <a:t>/articles/programming/image-programming-algorithms/image-processing-algorithms-part-6-gamma-correction/ 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>
              <a:solidFill>
                <a:srgbClr val="FF0000"/>
              </a:solidFill>
            </a:endParaRPr>
          </a:p>
          <a:p>
            <a:endParaRPr lang="en-GB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FA578-0A0F-E44C-B6A9-85534108E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8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Image enhancement</a:t>
            </a:r>
            <a:br>
              <a:rPr lang="en-GB" dirty="0"/>
            </a:br>
            <a:r>
              <a:rPr lang="en-GB" sz="3100" dirty="0">
                <a:solidFill>
                  <a:srgbClr val="E68422"/>
                </a:solidFill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Elimination or significant reduction of image distortions caused by imperfect image generation process</a:t>
            </a:r>
          </a:p>
          <a:p>
            <a:endParaRPr lang="en-GB" dirty="0"/>
          </a:p>
          <a:p>
            <a:r>
              <a:rPr lang="en-GB" dirty="0"/>
              <a:t>Improvement of visual qualities of an image (brightness, contrast, sharpness,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C746F-8616-AB40-B894-405224BF6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8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enhancement</a:t>
            </a:r>
            <a:br>
              <a:rPr lang="en-GB" dirty="0"/>
            </a:br>
            <a:r>
              <a:rPr lang="en-GB" sz="2800" dirty="0">
                <a:solidFill>
                  <a:srgbClr val="E68422"/>
                </a:solidFill>
              </a:rPr>
              <a:t>Causes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Contrast distortions</a:t>
            </a:r>
          </a:p>
          <a:p>
            <a:pPr lvl="1"/>
            <a:r>
              <a:rPr lang="en-GB" dirty="0"/>
              <a:t>Causes</a:t>
            </a:r>
          </a:p>
          <a:p>
            <a:pPr lvl="2"/>
            <a:r>
              <a:rPr lang="en-GB" dirty="0"/>
              <a:t>exposure error</a:t>
            </a:r>
          </a:p>
          <a:p>
            <a:pPr lvl="2"/>
            <a:r>
              <a:rPr lang="en-GB" dirty="0"/>
              <a:t>limited dynamic range of sensors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Geometric distortions </a:t>
            </a:r>
            <a:r>
              <a:rPr lang="en-GB" sz="2000" dirty="0">
                <a:solidFill>
                  <a:srgbClr val="6470CA"/>
                </a:solidFill>
              </a:rPr>
              <a:t>(not covered in the lectures)</a:t>
            </a:r>
            <a:endParaRPr lang="en-GB" dirty="0">
              <a:solidFill>
                <a:srgbClr val="6470CA"/>
              </a:solidFill>
            </a:endParaRPr>
          </a:p>
          <a:p>
            <a:pPr lvl="1"/>
            <a:r>
              <a:rPr lang="en-GB" dirty="0"/>
              <a:t>Causes</a:t>
            </a:r>
          </a:p>
          <a:p>
            <a:pPr lvl="2"/>
            <a:r>
              <a:rPr lang="en-GB" dirty="0"/>
              <a:t>sensor or camera geometry</a:t>
            </a:r>
          </a:p>
          <a:p>
            <a:pPr lvl="2"/>
            <a:r>
              <a:rPr lang="en-GB" dirty="0"/>
              <a:t>lens geometry (e.g. wide-angle)</a:t>
            </a:r>
          </a:p>
          <a:p>
            <a:pPr lvl="2"/>
            <a:r>
              <a:rPr lang="en-GB" dirty="0"/>
              <a:t>object geometry (e.g. projection of the Earth)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9CEE0-9488-4A43-AA4A-1D5F125DE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15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enhancement</a:t>
            </a:r>
            <a:br>
              <a:rPr lang="en-GB" dirty="0"/>
            </a:br>
            <a:r>
              <a:rPr lang="en-GB" sz="2800" dirty="0">
                <a:solidFill>
                  <a:srgbClr val="E68422"/>
                </a:solidFill>
              </a:rPr>
              <a:t>Contrast enhancement: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Contrast enhancement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Exposure correction - statistical methods</a:t>
            </a:r>
          </a:p>
          <a:p>
            <a:pPr lvl="1"/>
            <a:r>
              <a:rPr lang="en-GB" dirty="0"/>
              <a:t>	“histogram manipulation”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Sensor distortion correction - camera model</a:t>
            </a:r>
          </a:p>
          <a:p>
            <a:pPr lvl="1"/>
            <a:r>
              <a:rPr lang="en-GB" dirty="0"/>
              <a:t>	“de-illumination”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Sharpening - filtering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7C90A-1090-CC48-82B4-239CBC419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12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Image enhancement</a:t>
            </a:r>
            <a:br>
              <a:rPr lang="en-GB" dirty="0"/>
            </a:br>
            <a:r>
              <a:rPr lang="en-GB" sz="2800" dirty="0">
                <a:solidFill>
                  <a:srgbClr val="E68422"/>
                </a:solidFill>
              </a:rPr>
              <a:t>Histogram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83880" cy="1440160"/>
          </a:xfrm>
        </p:spPr>
        <p:txBody>
          <a:bodyPr>
            <a:normAutofit/>
          </a:bodyPr>
          <a:lstStyle/>
          <a:p>
            <a:r>
              <a:rPr lang="en-GB" sz="2200" dirty="0"/>
              <a:t>Histogram is a frequency distribution graph.</a:t>
            </a:r>
          </a:p>
          <a:p>
            <a:r>
              <a:rPr lang="en-GB" sz="2200" dirty="0"/>
              <a:t>It shows the number of pixels in the image having a particular image value or a range of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0CF4D-EAA2-B44E-98E6-400EE402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765632"/>
            <a:ext cx="3315461" cy="2471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A249B-B8F7-024F-9924-24D37A8DD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1" r="3625" b="27828"/>
          <a:stretch/>
        </p:blipFill>
        <p:spPr>
          <a:xfrm>
            <a:off x="4957071" y="3068960"/>
            <a:ext cx="3863401" cy="315799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F0BE9D-E1D3-1241-B738-8701C02C535C}"/>
              </a:ext>
            </a:extLst>
          </p:cNvPr>
          <p:cNvCxnSpPr>
            <a:cxnSpLocks/>
          </p:cNvCxnSpPr>
          <p:nvPr/>
        </p:nvCxnSpPr>
        <p:spPr>
          <a:xfrm>
            <a:off x="4716016" y="6226954"/>
            <a:ext cx="39354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618307-0B99-494E-A09A-F73AB25858AC}"/>
              </a:ext>
            </a:extLst>
          </p:cNvPr>
          <p:cNvCxnSpPr>
            <a:cxnSpLocks/>
          </p:cNvCxnSpPr>
          <p:nvPr/>
        </p:nvCxnSpPr>
        <p:spPr>
          <a:xfrm flipV="1">
            <a:off x="4716016" y="3202618"/>
            <a:ext cx="0" cy="30243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745722-0504-9E43-A482-420358795645}"/>
              </a:ext>
            </a:extLst>
          </p:cNvPr>
          <p:cNvSpPr txBox="1"/>
          <p:nvPr/>
        </p:nvSpPr>
        <p:spPr>
          <a:xfrm>
            <a:off x="7380312" y="6237312"/>
            <a:ext cx="1282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Pixel value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4BCE0-2DC3-F447-A069-E9654004F798}"/>
              </a:ext>
            </a:extLst>
          </p:cNvPr>
          <p:cNvSpPr txBox="1"/>
          <p:nvPr/>
        </p:nvSpPr>
        <p:spPr>
          <a:xfrm>
            <a:off x="2817148" y="3118964"/>
            <a:ext cx="1937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Number of pixels</a:t>
            </a:r>
            <a:endParaRPr lang="en-US" sz="1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22E5A-7C3A-894F-8E1E-9CF996703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32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enhancement</a:t>
            </a:r>
            <a:br>
              <a:rPr lang="en-GB" dirty="0"/>
            </a:br>
            <a:r>
              <a:rPr lang="en-GB" sz="2800" dirty="0">
                <a:solidFill>
                  <a:srgbClr val="E68422"/>
                </a:solidFill>
              </a:rPr>
              <a:t>Histogram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09" y="2348369"/>
            <a:ext cx="1447056" cy="144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2" y="3865587"/>
            <a:ext cx="29527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789240" y="2347174"/>
            <a:ext cx="1447056" cy="1448100"/>
            <a:chOff x="5004048" y="1699462"/>
            <a:chExt cx="1865312" cy="186665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699462"/>
              <a:ext cx="1865312" cy="186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5004048" y="1699462"/>
              <a:ext cx="1865312" cy="186531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04048" y="1700808"/>
              <a:ext cx="932656" cy="1865312"/>
            </a:xfrm>
            <a:prstGeom prst="rect">
              <a:avLst/>
            </a:prstGeom>
            <a:solidFill>
              <a:srgbClr val="40404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634" y="3864240"/>
            <a:ext cx="29527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3" y="1486525"/>
            <a:ext cx="763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Two images with the same </a:t>
            </a:r>
            <a:r>
              <a:rPr lang="en-GB" b="1" dirty="0"/>
              <a:t>statistical distribution </a:t>
            </a:r>
            <a:r>
              <a:rPr lang="en-GB" dirty="0"/>
              <a:t>of pixel values but with different </a:t>
            </a:r>
            <a:r>
              <a:rPr lang="en-GB" b="1" dirty="0"/>
              <a:t>spatial distribution </a:t>
            </a:r>
            <a:r>
              <a:rPr lang="en-GB" dirty="0"/>
              <a:t>of pixel 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872" y="6309320"/>
            <a:ext cx="255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Identical histograms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DC2FA5-33C7-0948-84F0-5FED979A9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909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enhancement</a:t>
            </a:r>
            <a:br>
              <a:rPr lang="en-GB" dirty="0"/>
            </a:br>
            <a:r>
              <a:rPr lang="en-GB" sz="2800" dirty="0">
                <a:solidFill>
                  <a:srgbClr val="E68422"/>
                </a:solidFill>
              </a:rPr>
              <a:t>Histogram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183880" cy="5112568"/>
          </a:xfrm>
        </p:spPr>
        <p:txBody>
          <a:bodyPr>
            <a:noAutofit/>
          </a:bodyPr>
          <a:lstStyle/>
          <a:p>
            <a:pPr hangingPunct="0"/>
            <a:r>
              <a:rPr lang="en-GB" dirty="0"/>
              <a:t>Image properties depicted by histogram</a:t>
            </a:r>
          </a:p>
          <a:p>
            <a:pPr lvl="1" hangingPunct="0"/>
            <a:r>
              <a:rPr lang="en-GB" b="1" dirty="0"/>
              <a:t>Contrast</a:t>
            </a:r>
          </a:p>
          <a:p>
            <a:pPr lvl="2" hangingPunct="0"/>
            <a:r>
              <a:rPr lang="en-GB" dirty="0"/>
              <a:t>low - most pixels within a small portion of grey scale</a:t>
            </a:r>
          </a:p>
          <a:p>
            <a:pPr lvl="2" hangingPunct="0"/>
            <a:r>
              <a:rPr lang="en-GB" dirty="0"/>
              <a:t>high - bimodal histogram with peaks at outer brightness regions	</a:t>
            </a:r>
          </a:p>
          <a:p>
            <a:pPr lvl="1" hangingPunct="0"/>
            <a:r>
              <a:rPr lang="en-GB" dirty="0"/>
              <a:t>	</a:t>
            </a:r>
          </a:p>
          <a:p>
            <a:pPr lvl="1" hangingPunct="0"/>
            <a:r>
              <a:rPr lang="en-GB" b="1" dirty="0"/>
              <a:t>Dynamic range</a:t>
            </a:r>
          </a:p>
          <a:p>
            <a:pPr lvl="2" hangingPunct="0"/>
            <a:r>
              <a:rPr lang="en-GB" dirty="0"/>
              <a:t>how widely occupied the grey scale is</a:t>
            </a:r>
          </a:p>
          <a:p>
            <a:pPr lvl="2" hangingPunct="0"/>
            <a:r>
              <a:rPr lang="en-GB" dirty="0"/>
              <a:t>small - all the pixels in a small portion of a grey scale</a:t>
            </a:r>
          </a:p>
          <a:p>
            <a:pPr lvl="2" hangingPunct="0"/>
            <a:r>
              <a:rPr lang="en-GB" dirty="0"/>
              <a:t>large - wide grey level scale distribution</a:t>
            </a:r>
          </a:p>
          <a:p>
            <a:pPr lvl="1" hangingPunct="0"/>
            <a:r>
              <a:rPr lang="en-GB" dirty="0"/>
              <a:t> </a:t>
            </a:r>
          </a:p>
          <a:p>
            <a:pPr hangingPunct="0"/>
            <a:r>
              <a:rPr lang="en-GB" dirty="0"/>
              <a:t>Desired characteristics</a:t>
            </a:r>
          </a:p>
          <a:p>
            <a:pPr lvl="1" hangingPunct="0"/>
            <a:r>
              <a:rPr lang="en-GB" dirty="0"/>
              <a:t>Medium or high contrast</a:t>
            </a:r>
          </a:p>
          <a:p>
            <a:pPr lvl="1" hangingPunct="0"/>
            <a:r>
              <a:rPr lang="en-GB" dirty="0"/>
              <a:t>Large dynamic range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A63E2-AD39-C747-931B-240F64568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863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Blu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LectureBlue</Template>
  <TotalTime>537</TotalTime>
  <Words>1442</Words>
  <Application>Microsoft Macintosh PowerPoint</Application>
  <PresentationFormat>On-screen Show (4:3)</PresentationFormat>
  <Paragraphs>209</Paragraphs>
  <Slides>30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Calibri Light</vt:lpstr>
      <vt:lpstr>Cambria Math</vt:lpstr>
      <vt:lpstr>Verdana</vt:lpstr>
      <vt:lpstr>Wingdings 2</vt:lpstr>
      <vt:lpstr>LectureBlue</vt:lpstr>
      <vt:lpstr>Digital image processing and analysis 5. Image enhancement: global operations</vt:lpstr>
      <vt:lpstr>Previous lecture:</vt:lpstr>
      <vt:lpstr>In this lecture we shall find out about:</vt:lpstr>
      <vt:lpstr>Image enhancement Scope</vt:lpstr>
      <vt:lpstr>Image enhancement Causes</vt:lpstr>
      <vt:lpstr>Image enhancement Contrast enhancement: methods</vt:lpstr>
      <vt:lpstr>Image enhancement Histogram</vt:lpstr>
      <vt:lpstr>Image enhancement Histogram</vt:lpstr>
      <vt:lpstr>Image enhancement Histogram</vt:lpstr>
      <vt:lpstr>Image enhancement Histogram</vt:lpstr>
      <vt:lpstr>Image enhancement Histogram manipulations</vt:lpstr>
      <vt:lpstr>Image enhancement Histogram manipulations: shifting</vt:lpstr>
      <vt:lpstr>Image enhancement Histogram manipulations: shifting</vt:lpstr>
      <vt:lpstr>Image enhancement Histogram manipulations: shifting</vt:lpstr>
      <vt:lpstr>Image enhancement Histogram manipulations: stretching</vt:lpstr>
      <vt:lpstr>Image enhancement Histogram manipulations: stretching</vt:lpstr>
      <vt:lpstr>Image enhancement Histogram manipulations: stretching</vt:lpstr>
      <vt:lpstr>Image enhancement Histogram manipulations: shift and stretch</vt:lpstr>
      <vt:lpstr>Image enhancement Histogram manipulations: equalisation</vt:lpstr>
      <vt:lpstr>Image enhancement Histogram manipulations: equalisation</vt:lpstr>
      <vt:lpstr>Image enhancement Histogram manipulations: gamma correction</vt:lpstr>
      <vt:lpstr>Image enhancement Histogram manipulations: gamma correction</vt:lpstr>
      <vt:lpstr>Image enhancement Histogram manipulations: gamma correction</vt:lpstr>
      <vt:lpstr>Image enhancement LUT operations</vt:lpstr>
      <vt:lpstr>Image enhancement LUT operations</vt:lpstr>
      <vt:lpstr>Image enhancement LUT operations (equivalent to histogram shift)</vt:lpstr>
      <vt:lpstr>Image enhancement LUT operations (equivalent to histogram stretch)</vt:lpstr>
      <vt:lpstr>In this lecture we have covered:</vt:lpstr>
      <vt:lpstr>Next lecture:</vt:lpstr>
      <vt:lpstr>Further reading and experimentation</vt:lpstr>
    </vt:vector>
  </TitlesOfParts>
  <Company>University of Birmingham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</dc:creator>
  <cp:lastModifiedBy>exc</cp:lastModifiedBy>
  <cp:revision>84</cp:revision>
  <cp:lastPrinted>2019-01-30T15:24:11Z</cp:lastPrinted>
  <dcterms:created xsi:type="dcterms:W3CDTF">2016-12-21T13:33:14Z</dcterms:created>
  <dcterms:modified xsi:type="dcterms:W3CDTF">2019-02-01T13:28:37Z</dcterms:modified>
</cp:coreProperties>
</file>