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99" r:id="rId4"/>
    <p:sldId id="297" r:id="rId5"/>
    <p:sldId id="298" r:id="rId6"/>
    <p:sldId id="300" r:id="rId7"/>
    <p:sldId id="302" r:id="rId8"/>
    <p:sldId id="303" r:id="rId9"/>
    <p:sldId id="306" r:id="rId10"/>
    <p:sldId id="301" r:id="rId11"/>
    <p:sldId id="304" r:id="rId12"/>
    <p:sldId id="305" r:id="rId13"/>
    <p:sldId id="307" r:id="rId14"/>
    <p:sldId id="308" r:id="rId15"/>
    <p:sldId id="309" r:id="rId16"/>
    <p:sldId id="296" r:id="rId17"/>
    <p:sldId id="310" r:id="rId18"/>
    <p:sldId id="275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0CA"/>
    <a:srgbClr val="5A67C6"/>
    <a:srgbClr val="821F00"/>
    <a:srgbClr val="3DB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4"/>
    <p:restoredTop sz="94671"/>
  </p:normalViewPr>
  <p:slideViewPr>
    <p:cSldViewPr>
      <p:cViewPr varScale="1">
        <p:scale>
          <a:sx n="121" d="100"/>
          <a:sy n="121" d="100"/>
        </p:scale>
        <p:origin x="5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0D29-9701-9F41-8DF7-D3495BC2FFE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103CE-6F3B-9941-AEA7-2825EA7A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628800"/>
            <a:ext cx="7772400" cy="1828800"/>
          </a:xfrm>
        </p:spPr>
        <p:txBody>
          <a:bodyPr lIns="45720" rIns="45720" bIns="45720">
            <a:normAutofit/>
          </a:bodyPr>
          <a:lstStyle>
            <a:lvl1pPr algn="r">
              <a:defRPr sz="3600" b="1">
                <a:solidFill>
                  <a:srgbClr val="6470CA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>
            <a:lvl1pPr>
              <a:defRPr>
                <a:solidFill>
                  <a:srgbClr val="6470CA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5365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9222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5" y="260648"/>
            <a:ext cx="8306809" cy="108012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60" y="1700808"/>
            <a:ext cx="8183880" cy="469200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6470CA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rgbClr val="4C76D4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rgbClr val="4C76D4"/>
        </a:buClr>
        <a:buSzPct val="100000"/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rgbClr val="4C76D4"/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j.nih.gov/ij/developer/macro/macros.html" TargetMode="External"/><Relationship Id="rId2" Type="http://schemas.openxmlformats.org/officeDocument/2006/relationships/hyperlink" Target="https://imagej.nih.gov/ij/docs/intro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Digital image processing and analysis</a:t>
            </a:r>
            <a:br>
              <a:rPr lang="en-GB" sz="3600" dirty="0"/>
            </a:br>
            <a:r>
              <a:rPr lang="en-GB" sz="3600" dirty="0">
                <a:solidFill>
                  <a:schemeClr val="accent3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Professor Ela </a:t>
            </a:r>
            <a:r>
              <a:rPr lang="en-GB" dirty="0" err="1"/>
              <a:t>Claridge</a:t>
            </a:r>
            <a:endParaRPr lang="en-GB" dirty="0"/>
          </a:p>
          <a:p>
            <a:r>
              <a:rPr lang="en-GB" dirty="0"/>
              <a:t>School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7137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216024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Selections: user defined areas or lines within an image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Only one selection can be active at a time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Selections can be moved by clicking and dragging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Area selections can be measured, filtered and filled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Line selections can be measured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661248"/>
            <a:ext cx="6983306" cy="86409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r="61385"/>
          <a:stretch/>
        </p:blipFill>
        <p:spPr>
          <a:xfrm>
            <a:off x="899592" y="4041068"/>
            <a:ext cx="3361623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5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564904"/>
            <a:ext cx="4968552" cy="2880320"/>
          </a:xfrm>
        </p:spPr>
        <p:txBody>
          <a:bodyPr>
            <a:normAutofit/>
          </a:bodyPr>
          <a:lstStyle/>
          <a:p>
            <a:r>
              <a:rPr lang="en-GB" sz="2000" b="1" dirty="0" err="1"/>
              <a:t>Analyze</a:t>
            </a:r>
            <a:r>
              <a:rPr lang="en-GB" sz="2000" b="1" dirty="0">
                <a:sym typeface="Wingdings" charset="2"/>
              </a:rPr>
              <a:t></a:t>
            </a:r>
            <a:r>
              <a:rPr lang="en-GB" sz="2000" b="1" dirty="0"/>
              <a:t> Set Measurements</a:t>
            </a:r>
            <a:r>
              <a:rPr lang="en-US" sz="2000" dirty="0"/>
              <a:t> lets you select the desired measurements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484784"/>
            <a:ext cx="399692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6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445224"/>
            <a:ext cx="2448272" cy="1037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5446864"/>
            <a:ext cx="5596099" cy="1075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973" y="2492896"/>
            <a:ext cx="2167880" cy="2614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9999" t="13518" r="14286" b="5366"/>
          <a:stretch/>
        </p:blipFill>
        <p:spPr>
          <a:xfrm>
            <a:off x="827584" y="1427357"/>
            <a:ext cx="2160240" cy="394478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1763688" y="1628800"/>
            <a:ext cx="144016" cy="3478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9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macro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28803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A macro is a simple program that automates a series of ImageJ commands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 series of commands can be recorded using the command recorder (</a:t>
            </a:r>
            <a:r>
              <a:rPr lang="en-GB" sz="2000" b="1" dirty="0"/>
              <a:t>Plugins </a:t>
            </a:r>
            <a:r>
              <a:rPr lang="en-GB" sz="2000" b="1" dirty="0">
                <a:sym typeface="Wingdings" charset="2"/>
              </a:rPr>
              <a:t></a:t>
            </a:r>
            <a:r>
              <a:rPr lang="en-GB" sz="2000" b="1" dirty="0"/>
              <a:t> Macros </a:t>
            </a:r>
            <a:r>
              <a:rPr lang="en-GB" sz="2000" b="1" dirty="0">
                <a:sym typeface="Wingdings" charset="2"/>
              </a:rPr>
              <a:t></a:t>
            </a:r>
            <a:r>
              <a:rPr lang="en-GB" sz="2000" b="1" dirty="0"/>
              <a:t> Record</a:t>
            </a:r>
            <a:r>
              <a:rPr lang="en-US" sz="20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 macro is saved as a text file (</a:t>
            </a:r>
            <a:r>
              <a:rPr lang="en-GB" sz="2000" b="1" dirty="0"/>
              <a:t>Plugins </a:t>
            </a:r>
            <a:r>
              <a:rPr lang="en-GB" sz="2000" b="1" dirty="0">
                <a:sym typeface="Wingdings" charset="2"/>
              </a:rPr>
              <a:t></a:t>
            </a:r>
            <a:r>
              <a:rPr lang="en-GB" sz="2000" b="1" dirty="0"/>
              <a:t> Macros </a:t>
            </a:r>
            <a:r>
              <a:rPr lang="en-GB" sz="2000" b="1" dirty="0">
                <a:sym typeface="Wingdings" charset="2"/>
              </a:rPr>
              <a:t></a:t>
            </a:r>
            <a:r>
              <a:rPr lang="en-GB" sz="2000" b="1" dirty="0"/>
              <a:t> Run</a:t>
            </a:r>
            <a:r>
              <a:rPr lang="en-US" sz="20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It can be executed by selecting a menu command   (</a:t>
            </a:r>
            <a:r>
              <a:rPr lang="en-GB" sz="2000" b="1" dirty="0"/>
              <a:t>Plugins </a:t>
            </a:r>
            <a:r>
              <a:rPr lang="en-GB" sz="2000" b="1" dirty="0">
                <a:sym typeface="Wingdings" charset="2"/>
              </a:rPr>
              <a:t></a:t>
            </a:r>
            <a:r>
              <a:rPr lang="en-GB" sz="2000" b="1" dirty="0"/>
              <a:t> Macros </a:t>
            </a:r>
            <a:r>
              <a:rPr lang="en-GB" sz="2000" b="1" dirty="0">
                <a:sym typeface="Wingdings" charset="2"/>
              </a:rPr>
              <a:t></a:t>
            </a:r>
            <a:r>
              <a:rPr lang="en-GB" sz="2000" b="1" dirty="0"/>
              <a:t> Record</a:t>
            </a:r>
            <a:r>
              <a:rPr lang="en-US" sz="2000" dirty="0"/>
              <a:t>)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9" y="4238461"/>
            <a:ext cx="8536655" cy="26366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0731" y="5445224"/>
            <a:ext cx="739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This macro recorded image scaling, to reduce its size by half. </a:t>
            </a:r>
          </a:p>
        </p:txBody>
      </p:sp>
    </p:spTree>
    <p:extLst>
      <p:ext uri="{BB962C8B-B14F-4D97-AF65-F5344CB8AC3E}">
        <p14:creationId xmlns:p14="http://schemas.microsoft.com/office/powerpoint/2010/main" val="64219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macro language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1512168"/>
          </a:xfrm>
        </p:spPr>
        <p:txBody>
          <a:bodyPr>
            <a:normAutofit/>
          </a:bodyPr>
          <a:lstStyle/>
          <a:p>
            <a:r>
              <a:rPr lang="en-US" sz="2000" dirty="0"/>
              <a:t>Additional commands can be added with a macro editor (</a:t>
            </a:r>
            <a:r>
              <a:rPr lang="en-GB" sz="2000" b="1" dirty="0"/>
              <a:t>Plugins </a:t>
            </a:r>
            <a:r>
              <a:rPr lang="en-GB" sz="2000" b="1" dirty="0">
                <a:sym typeface="Wingdings" charset="2"/>
              </a:rPr>
              <a:t></a:t>
            </a:r>
            <a:r>
              <a:rPr lang="en-GB" sz="2000" b="1" dirty="0"/>
              <a:t> Macros </a:t>
            </a:r>
            <a:r>
              <a:rPr lang="en-GB" sz="2000" b="1" dirty="0">
                <a:sym typeface="Wingdings" charset="2"/>
              </a:rPr>
              <a:t></a:t>
            </a:r>
            <a:r>
              <a:rPr lang="en-GB" sz="2000" b="1" dirty="0"/>
              <a:t> Edit</a:t>
            </a:r>
            <a:r>
              <a:rPr lang="en-US" sz="2000" dirty="0"/>
              <a:t>)</a:t>
            </a:r>
          </a:p>
          <a:p>
            <a:r>
              <a:rPr lang="en-US" sz="2000" dirty="0"/>
              <a:t>This example shows how to repeat the image scaling five times by adding the “for loop” around a single command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4" y="3284984"/>
            <a:ext cx="8393063" cy="25922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544" y="6021288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result is shown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08747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macro language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2" y="2204864"/>
            <a:ext cx="8028384" cy="37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 and exploration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FIJI: Introduction and basics </a:t>
            </a:r>
            <a:r>
              <a:rPr lang="en-GB" sz="1600" dirty="0">
                <a:hlinkClick r:id="rId2"/>
              </a:rPr>
              <a:t>https://imagej.nih.gov/ij/docs/intro.html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FIJI: Macros </a:t>
            </a:r>
            <a:r>
              <a:rPr lang="en-GB" sz="1600" dirty="0">
                <a:hlinkClick r:id="rId3"/>
              </a:rPr>
              <a:t>https://imagej.nih.gov/ij/developer/macro/macros.html</a:t>
            </a:r>
            <a:endParaRPr lang="en-GB" sz="1600" dirty="0"/>
          </a:p>
          <a:p>
            <a:endParaRPr lang="en-GB" sz="1600" dirty="0"/>
          </a:p>
          <a:p>
            <a:r>
              <a:rPr lang="en-US" sz="1600" dirty="0"/>
              <a:t>FIJI package is available on most computer clusters on the campus. </a:t>
            </a:r>
            <a:r>
              <a:rPr lang="en-US" sz="1600" b="1" dirty="0" err="1"/>
              <a:t>Familiarise</a:t>
            </a:r>
            <a:r>
              <a:rPr lang="en-US" sz="1600" b="1" dirty="0"/>
              <a:t> yourself </a:t>
            </a:r>
            <a:r>
              <a:rPr lang="en-US" sz="1600" b="1"/>
              <a:t>with FIJI in </a:t>
            </a:r>
            <a:r>
              <a:rPr lang="en-US" sz="1600" b="1" dirty="0"/>
              <a:t>your own time before the next lab session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7992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lecture we have covered:</a:t>
            </a:r>
            <a:endParaRPr lang="en-GB" dirty="0">
              <a:solidFill>
                <a:srgbClr val="6470C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FIJI (ImageJ)</a:t>
            </a:r>
          </a:p>
          <a:p>
            <a:endParaRPr lang="en-GB" dirty="0"/>
          </a:p>
          <a:p>
            <a:r>
              <a:rPr lang="en-GB" dirty="0"/>
              <a:t>Essentials</a:t>
            </a:r>
          </a:p>
          <a:p>
            <a:r>
              <a:rPr lang="en-GB" dirty="0"/>
              <a:t>Basic concepts</a:t>
            </a:r>
          </a:p>
          <a:p>
            <a:r>
              <a:rPr lang="en-GB" dirty="0"/>
              <a:t>Overview of functions and tools</a:t>
            </a:r>
          </a:p>
          <a:p>
            <a:r>
              <a:rPr lang="en-GB" dirty="0"/>
              <a:t>Macros and programming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85" y="4246120"/>
            <a:ext cx="2135208" cy="213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8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Colour: physical origins, perception </a:t>
            </a:r>
            <a:r>
              <a:rPr lang="en-GB"/>
              <a:t>and characterisation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86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lecture</a:t>
            </a:r>
            <a:endParaRPr lang="en-GB" dirty="0">
              <a:solidFill>
                <a:srgbClr val="6470C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formation</a:t>
            </a:r>
          </a:p>
          <a:p>
            <a:endParaRPr lang="en-GB" dirty="0"/>
          </a:p>
          <a:p>
            <a:pPr lvl="1"/>
            <a:r>
              <a:rPr lang="en-GB" dirty="0"/>
              <a:t>Digital image acquisition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Visual perception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Cameras and other imaging devices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3059668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… and how these two compare</a:t>
            </a:r>
          </a:p>
        </p:txBody>
      </p:sp>
    </p:spTree>
    <p:extLst>
      <p:ext uri="{BB962C8B-B14F-4D97-AF65-F5344CB8AC3E}">
        <p14:creationId xmlns:p14="http://schemas.microsoft.com/office/powerpoint/2010/main" val="36831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6470CA"/>
                </a:solidFill>
              </a:rPr>
              <a:t>In this lecture we shall find out about: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FIJI (ImageJ) image processing and analysis software</a:t>
            </a:r>
          </a:p>
          <a:p>
            <a:endParaRPr lang="en-GB" dirty="0"/>
          </a:p>
          <a:p>
            <a:r>
              <a:rPr lang="en-GB" dirty="0"/>
              <a:t>Essentials</a:t>
            </a:r>
          </a:p>
          <a:p>
            <a:r>
              <a:rPr lang="en-GB" dirty="0"/>
              <a:t>Basic concepts</a:t>
            </a:r>
          </a:p>
          <a:p>
            <a:r>
              <a:rPr lang="en-GB" dirty="0"/>
              <a:t>Overview of functions and tools</a:t>
            </a:r>
          </a:p>
          <a:p>
            <a:r>
              <a:rPr lang="en-GB" dirty="0"/>
              <a:t>Macros and programming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85" y="4246120"/>
            <a:ext cx="2135208" cy="213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ImageJ is Free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ImageJ is public domain open source software. An ImageJ user has the four essential freedoms defined by the Richard Stallman in 1986: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freedom to run the program, for any purpose.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freedom to study how the program works, and change it to make it do what you wish.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freedom to redistribute copies so you can help your neighbor.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freedom to improve the program, and release your improvements to the public, so that the whole community benefits.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7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7704856" cy="2088232"/>
          </a:xfrm>
          <a:noFill/>
        </p:spPr>
        <p:txBody>
          <a:bodyPr>
            <a:normAutofit/>
          </a:bodyPr>
          <a:lstStyle/>
          <a:p>
            <a:r>
              <a:rPr lang="en-US" sz="1800" dirty="0"/>
              <a:t>FIJI package is available on several computer clusters on the campus</a:t>
            </a:r>
          </a:p>
          <a:p>
            <a:r>
              <a:rPr lang="en-US" sz="2000" dirty="0"/>
              <a:t>To start-up</a:t>
            </a:r>
          </a:p>
          <a:p>
            <a:pPr lvl="1"/>
            <a:r>
              <a:rPr lang="en-GB" sz="1800" dirty="0"/>
              <a:t>Open the package by selecting ImageJ-Fiji from the applications menu. Ignore any warnings / requests for updates etc.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CFE2B-FB4B-C841-BED2-E902B25D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60" y="3717032"/>
            <a:ext cx="6045200" cy="26670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2239651-6EC0-8C4E-9977-ABACAC7052A1}"/>
              </a:ext>
            </a:extLst>
          </p:cNvPr>
          <p:cNvSpPr/>
          <p:nvPr/>
        </p:nvSpPr>
        <p:spPr>
          <a:xfrm>
            <a:off x="1187624" y="5373216"/>
            <a:ext cx="1008112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647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8D0082-AC3F-5F47-8616-2621BBCD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75235"/>
            <a:ext cx="7128792" cy="1293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FIJI menu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4116" y="2452246"/>
            <a:ext cx="11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 bar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2080" y="537321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Status bar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3349387" y="2821578"/>
            <a:ext cx="408406" cy="1128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4932040" y="4721118"/>
            <a:ext cx="1055102" cy="652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1399509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Formats</a:t>
            </a:r>
          </a:p>
          <a:p>
            <a:pPr lvl="1"/>
            <a:r>
              <a:rPr lang="en-GB"/>
              <a:t>TIFF, GIF, JPEG, PNG, DICOM, BMP, PGM and FITS</a:t>
            </a:r>
          </a:p>
          <a:p>
            <a:pPr lvl="1"/>
            <a:endParaRPr lang="en-GB"/>
          </a:p>
          <a:p>
            <a:r>
              <a:rPr lang="en-GB"/>
              <a:t>Types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582" t="1" r="11477" b="15216"/>
          <a:stretch/>
        </p:blipFill>
        <p:spPr>
          <a:xfrm>
            <a:off x="5701724" y="4475724"/>
            <a:ext cx="3046739" cy="1617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17" y="3086549"/>
            <a:ext cx="2000696" cy="2959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21" y="3135779"/>
            <a:ext cx="2000696" cy="29597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26785" y="6011996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Greyscale image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7729" y="601199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Colour image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3474" y="6011996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Image stack</a:t>
            </a:r>
          </a:p>
        </p:txBody>
      </p:sp>
    </p:spTree>
    <p:extLst>
      <p:ext uri="{BB962C8B-B14F-4D97-AF65-F5344CB8AC3E}">
        <p14:creationId xmlns:p14="http://schemas.microsoft.com/office/powerpoint/2010/main" val="343751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536504"/>
          </a:xfrm>
        </p:spPr>
        <p:txBody>
          <a:bodyPr>
            <a:normAutofit/>
          </a:bodyPr>
          <a:lstStyle/>
          <a:p>
            <a:r>
              <a:rPr lang="en-US" dirty="0"/>
              <a:t>Opening image </a:t>
            </a:r>
            <a:r>
              <a:rPr lang="mr-IN" dirty="0"/>
              <a:t>–</a:t>
            </a:r>
            <a:r>
              <a:rPr lang="en-US" dirty="0"/>
              <a:t> options</a:t>
            </a:r>
          </a:p>
          <a:p>
            <a:pPr marL="0" indent="0">
              <a:buNone/>
            </a:pPr>
            <a:r>
              <a:rPr lang="en-GB" sz="2000" b="1" dirty="0"/>
              <a:t>   File </a:t>
            </a:r>
            <a:r>
              <a:rPr lang="en-GB" sz="2000" b="1" dirty="0">
                <a:sym typeface="Wingdings" charset="2"/>
              </a:rPr>
              <a:t></a:t>
            </a:r>
            <a:r>
              <a:rPr lang="en-GB" sz="2000" b="1" dirty="0"/>
              <a:t>	New</a:t>
            </a:r>
            <a:r>
              <a:rPr lang="en-GB" sz="2000" dirty="0"/>
              <a:t> (new blank image canvas)</a:t>
            </a:r>
          </a:p>
          <a:p>
            <a:pPr marL="0" indent="0">
              <a:buNone/>
            </a:pPr>
            <a:r>
              <a:rPr lang="en-GB" sz="2000" dirty="0"/>
              <a:t>		</a:t>
            </a:r>
            <a:r>
              <a:rPr lang="en-GB" sz="2000" b="1" dirty="0"/>
              <a:t>Open</a:t>
            </a:r>
            <a:r>
              <a:rPr lang="en-GB" sz="2000" dirty="0"/>
              <a:t> (an existing image from a folder)</a:t>
            </a:r>
          </a:p>
          <a:p>
            <a:pPr marL="0" indent="0">
              <a:buNone/>
            </a:pPr>
            <a:r>
              <a:rPr lang="en-GB" sz="2000" dirty="0"/>
              <a:t>		</a:t>
            </a:r>
            <a:r>
              <a:rPr lang="en-GB" sz="2000" b="1" dirty="0"/>
              <a:t>Samples</a:t>
            </a:r>
            <a:r>
              <a:rPr lang="en-GB" sz="2000" dirty="0"/>
              <a:t> (a collection of FIJI sample images)</a:t>
            </a:r>
          </a:p>
          <a:p>
            <a:pPr marL="0" indent="0">
              <a:buNone/>
            </a:pPr>
            <a:r>
              <a:rPr lang="en-GB" sz="2000" dirty="0"/>
              <a:t>		</a:t>
            </a:r>
            <a:r>
              <a:rPr lang="en-GB" sz="2000" b="1" dirty="0"/>
              <a:t>Recent</a:t>
            </a:r>
            <a:r>
              <a:rPr lang="en-GB" sz="2000" dirty="0"/>
              <a:t> (previously opened images)</a:t>
            </a:r>
          </a:p>
          <a:p>
            <a:endParaRPr lang="en-US" dirty="0"/>
          </a:p>
          <a:p>
            <a:r>
              <a:rPr lang="en-US" dirty="0"/>
              <a:t>Multiple images</a:t>
            </a:r>
          </a:p>
          <a:p>
            <a:pPr lvl="1"/>
            <a:r>
              <a:rPr lang="en-US" dirty="0"/>
              <a:t>The active window has its title bar highlighted</a:t>
            </a:r>
          </a:p>
          <a:p>
            <a:pPr lvl="1"/>
            <a:r>
              <a:rPr lang="en-US" dirty="0"/>
              <a:t>All operations are performed on the active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34" y="5148148"/>
            <a:ext cx="2299900" cy="14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8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duplication, selection and copying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often necessary to compare the results of different operations applied to the same image.</a:t>
            </a:r>
          </a:p>
          <a:p>
            <a:pPr lvl="1"/>
            <a:r>
              <a:rPr lang="en-GB" dirty="0"/>
              <a:t>Duplicate image (</a:t>
            </a:r>
            <a:r>
              <a:rPr lang="en-GB" b="1" dirty="0"/>
              <a:t>Image </a:t>
            </a:r>
            <a:r>
              <a:rPr lang="en-GB" b="1" dirty="0">
                <a:sym typeface="Wingdings" charset="2"/>
              </a:rPr>
              <a:t></a:t>
            </a:r>
            <a:r>
              <a:rPr lang="en-GB" b="1" dirty="0"/>
              <a:t> Duplicate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You can give the image a new name, or leave a default name suggested by the system</a:t>
            </a:r>
          </a:p>
          <a:p>
            <a:pPr lvl="1"/>
            <a:endParaRPr lang="en-GB" dirty="0"/>
          </a:p>
          <a:p>
            <a:r>
              <a:rPr lang="en-GB" dirty="0"/>
              <a:t>To insert a copy of an image to your document </a:t>
            </a:r>
            <a:r>
              <a:rPr lang="en-GB" sz="2000" dirty="0"/>
              <a:t>(e.g. Word, </a:t>
            </a:r>
            <a:r>
              <a:rPr lang="en-GB" sz="2000" dirty="0" err="1"/>
              <a:t>Powerpoint</a:t>
            </a:r>
            <a:r>
              <a:rPr lang="en-GB" sz="2000" dirty="0"/>
              <a:t>) </a:t>
            </a:r>
          </a:p>
          <a:p>
            <a:pPr lvl="1"/>
            <a:r>
              <a:rPr lang="en-GB" dirty="0"/>
              <a:t>Select an image by clicking on it </a:t>
            </a:r>
          </a:p>
          <a:p>
            <a:pPr lvl="1"/>
            <a:r>
              <a:rPr lang="en-GB" dirty="0"/>
              <a:t>Choose </a:t>
            </a:r>
            <a:r>
              <a:rPr lang="en-GB" b="1" dirty="0"/>
              <a:t>Edit </a:t>
            </a:r>
            <a:r>
              <a:rPr lang="en-GB" b="1" dirty="0">
                <a:sym typeface="Wingdings" charset="2"/>
              </a:rPr>
              <a:t></a:t>
            </a:r>
            <a:r>
              <a:rPr lang="en-GB" b="1" dirty="0"/>
              <a:t> Copy to System</a:t>
            </a:r>
            <a:r>
              <a:rPr lang="en-GB" dirty="0"/>
              <a:t> then paste into the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7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6" y="2132856"/>
            <a:ext cx="7879016" cy="37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50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Blu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LectureBlue</Template>
  <TotalTime>825</TotalTime>
  <Words>603</Words>
  <Application>Microsoft Macintosh PowerPoint</Application>
  <PresentationFormat>On-screen Show (4:3)</PresentationFormat>
  <Paragraphs>95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Mangal</vt:lpstr>
      <vt:lpstr>Verdana</vt:lpstr>
      <vt:lpstr>Wingdings</vt:lpstr>
      <vt:lpstr>Wingdings 2</vt:lpstr>
      <vt:lpstr>LectureBlue</vt:lpstr>
      <vt:lpstr>Digital image processing and analysis Introduction</vt:lpstr>
      <vt:lpstr>In this lecture we shall find out about:</vt:lpstr>
      <vt:lpstr>ImageJ is Free Software</vt:lpstr>
      <vt:lpstr>Essentials</vt:lpstr>
      <vt:lpstr>FIJI menu bar</vt:lpstr>
      <vt:lpstr>Images</vt:lpstr>
      <vt:lpstr>Images</vt:lpstr>
      <vt:lpstr>Image duplication, selection and copying</vt:lpstr>
      <vt:lpstr>Tools</vt:lpstr>
      <vt:lpstr>Selections</vt:lpstr>
      <vt:lpstr>Measurements</vt:lpstr>
      <vt:lpstr>Measurements</vt:lpstr>
      <vt:lpstr>Macros and macro language</vt:lpstr>
      <vt:lpstr>Macros and macro language</vt:lpstr>
      <vt:lpstr>Macros and macro language</vt:lpstr>
      <vt:lpstr>Further reading and exploration</vt:lpstr>
      <vt:lpstr>In this lecture we have covered:</vt:lpstr>
      <vt:lpstr>Next lecture</vt:lpstr>
      <vt:lpstr>Next lecture</vt:lpstr>
    </vt:vector>
  </TitlesOfParts>
  <Company>University of Birmingham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and analysis Introduction</dc:title>
  <dc:creator>exc</dc:creator>
  <cp:lastModifiedBy>exc</cp:lastModifiedBy>
  <cp:revision>140</cp:revision>
  <dcterms:created xsi:type="dcterms:W3CDTF">2016-12-13T16:45:54Z</dcterms:created>
  <dcterms:modified xsi:type="dcterms:W3CDTF">2019-01-16T15:02:20Z</dcterms:modified>
</cp:coreProperties>
</file>