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35" r:id="rId2"/>
    <p:sldId id="256" r:id="rId3"/>
    <p:sldId id="438" r:id="rId4"/>
    <p:sldId id="439" r:id="rId5"/>
    <p:sldId id="440" r:id="rId6"/>
    <p:sldId id="441" r:id="rId7"/>
    <p:sldId id="446" r:id="rId8"/>
    <p:sldId id="443" r:id="rId9"/>
    <p:sldId id="444" r:id="rId10"/>
    <p:sldId id="445" r:id="rId11"/>
    <p:sldId id="442" r:id="rId12"/>
    <p:sldId id="372" r:id="rId13"/>
    <p:sldId id="353" r:id="rId14"/>
    <p:sldId id="447" r:id="rId15"/>
    <p:sldId id="448" r:id="rId16"/>
    <p:sldId id="388" r:id="rId17"/>
    <p:sldId id="355" r:id="rId18"/>
    <p:sldId id="287" r:id="rId19"/>
    <p:sldId id="286" r:id="rId20"/>
    <p:sldId id="279" r:id="rId21"/>
    <p:sldId id="289" r:id="rId22"/>
    <p:sldId id="356" r:id="rId23"/>
    <p:sldId id="437" r:id="rId24"/>
    <p:sldId id="436" r:id="rId25"/>
    <p:sldId id="449" r:id="rId26"/>
    <p:sldId id="396" r:id="rId27"/>
    <p:sldId id="395" r:id="rId28"/>
    <p:sldId id="450" r:id="rId29"/>
    <p:sldId id="332" r:id="rId30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B6D1"/>
    <a:srgbClr val="FF0000"/>
    <a:srgbClr val="F5EFE7"/>
    <a:srgbClr val="F4EDE8"/>
    <a:srgbClr val="F4EBE8"/>
    <a:srgbClr val="F2ECEA"/>
    <a:srgbClr val="DDDD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89" autoAdjust="0"/>
  </p:normalViewPr>
  <p:slideViewPr>
    <p:cSldViewPr>
      <p:cViewPr>
        <p:scale>
          <a:sx n="70" d="100"/>
          <a:sy n="70" d="100"/>
        </p:scale>
        <p:origin x="-408" y="-370"/>
      </p:cViewPr>
      <p:guideLst>
        <p:guide orient="horz" pos="2387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43B8743-2AD1-4F8A-AD11-6A5413BCB9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8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DE463A6-0F33-4641-82CB-B2601A2FD4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21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80992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1666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152400"/>
            <a:ext cx="19589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29288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7646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64463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05238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9638" y="1676400"/>
            <a:ext cx="3806825" cy="47244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96720432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1018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106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052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676400"/>
            <a:ext cx="38068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2884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6325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3149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36298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73386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38127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B32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64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644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Text Box 14"/>
          <p:cNvSpPr txBox="1">
            <a:spLocks/>
          </p:cNvSpPr>
          <p:nvPr userDrawn="1"/>
        </p:nvSpPr>
        <p:spPr bwMode="auto">
          <a:xfrm>
            <a:off x="617538" y="1439863"/>
            <a:ext cx="5280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900">
              <a:solidFill>
                <a:srgbClr val="000000"/>
              </a:solidFill>
              <a:latin typeface="Lucida Grande" charset="0"/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/>
  <p:txStyles>
    <p:titleStyle>
      <a:lvl1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defTabSz="822325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defTabSz="822325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defTabSz="822325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defTabSz="822325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47838"/>
            <a:ext cx="7772400" cy="1320800"/>
          </a:xfrm>
          <a:noFill/>
        </p:spPr>
        <p:txBody>
          <a:bodyPr/>
          <a:lstStyle/>
          <a:p>
            <a:pPr eaLnBrk="1" hangingPunct="1"/>
            <a:r>
              <a:rPr lang="en-GB" sz="3200" dirty="0"/>
              <a:t>Model-based medical image analysis</a:t>
            </a:r>
            <a:endParaRPr lang="en-GB" sz="3200" dirty="0" smtClean="0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46350" y="3254375"/>
            <a:ext cx="4049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Ela</a:t>
            </a:r>
            <a:r>
              <a:rPr lang="en-GB" dirty="0"/>
              <a:t> </a:t>
            </a:r>
            <a:r>
              <a:rPr lang="en-GB" dirty="0" err="1"/>
              <a:t>Claridge</a:t>
            </a:r>
            <a:endParaRPr lang="en-GB" dirty="0"/>
          </a:p>
          <a:p>
            <a:pPr algn="ctr"/>
            <a:r>
              <a:rPr lang="en-GB" dirty="0"/>
              <a:t>School of Computer Science</a:t>
            </a:r>
          </a:p>
        </p:txBody>
      </p:sp>
      <p:pic>
        <p:nvPicPr>
          <p:cNvPr id="14340" name="Picture 7" descr="WM Pan Blk 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737100"/>
            <a:ext cx="1790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5300663"/>
            <a:ext cx="1168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4958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Spectral properties</a:t>
            </a:r>
            <a:endParaRPr lang="en-GB" dirty="0" smtClean="0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762000" y="3473450"/>
            <a:ext cx="304800" cy="1981200"/>
            <a:chOff x="480" y="1776"/>
            <a:chExt cx="192" cy="1248"/>
          </a:xfrm>
        </p:grpSpPr>
        <p:sp>
          <p:nvSpPr>
            <p:cNvPr id="36929" name="Freeform 4"/>
            <p:cNvSpPr>
              <a:spLocks/>
            </p:cNvSpPr>
            <p:nvPr/>
          </p:nvSpPr>
          <p:spPr bwMode="auto">
            <a:xfrm>
              <a:off x="480" y="2233"/>
              <a:ext cx="192" cy="791"/>
            </a:xfrm>
            <a:custGeom>
              <a:avLst/>
              <a:gdLst>
                <a:gd name="T0" fmla="*/ 0 w 192"/>
                <a:gd name="T1" fmla="*/ 791 h 791"/>
                <a:gd name="T2" fmla="*/ 9 w 192"/>
                <a:gd name="T3" fmla="*/ 214 h 791"/>
                <a:gd name="T4" fmla="*/ 52 w 192"/>
                <a:gd name="T5" fmla="*/ 115 h 791"/>
                <a:gd name="T6" fmla="*/ 105 w 192"/>
                <a:gd name="T7" fmla="*/ 73 h 791"/>
                <a:gd name="T8" fmla="*/ 178 w 192"/>
                <a:gd name="T9" fmla="*/ 0 h 791"/>
                <a:gd name="T10" fmla="*/ 180 w 192"/>
                <a:gd name="T11" fmla="*/ 71 h 791"/>
                <a:gd name="T12" fmla="*/ 192 w 192"/>
                <a:gd name="T13" fmla="*/ 791 h 791"/>
                <a:gd name="T14" fmla="*/ 0 w 192"/>
                <a:gd name="T15" fmla="*/ 791 h 7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791"/>
                <a:gd name="T26" fmla="*/ 192 w 192"/>
                <a:gd name="T27" fmla="*/ 791 h 7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791">
                  <a:moveTo>
                    <a:pt x="0" y="791"/>
                  </a:moveTo>
                  <a:lnTo>
                    <a:pt x="9" y="214"/>
                  </a:lnTo>
                  <a:lnTo>
                    <a:pt x="52" y="115"/>
                  </a:lnTo>
                  <a:lnTo>
                    <a:pt x="105" y="73"/>
                  </a:lnTo>
                  <a:lnTo>
                    <a:pt x="178" y="0"/>
                  </a:lnTo>
                  <a:lnTo>
                    <a:pt x="180" y="71"/>
                  </a:lnTo>
                  <a:lnTo>
                    <a:pt x="192" y="791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0" name="Freeform 5"/>
            <p:cNvSpPr>
              <a:spLocks/>
            </p:cNvSpPr>
            <p:nvPr/>
          </p:nvSpPr>
          <p:spPr bwMode="auto">
            <a:xfrm>
              <a:off x="480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1905000" y="3473450"/>
            <a:ext cx="304800" cy="1984375"/>
            <a:chOff x="1200" y="1776"/>
            <a:chExt cx="192" cy="1250"/>
          </a:xfrm>
        </p:grpSpPr>
        <p:sp>
          <p:nvSpPr>
            <p:cNvPr id="36927" name="Freeform 7"/>
            <p:cNvSpPr>
              <a:spLocks/>
            </p:cNvSpPr>
            <p:nvPr/>
          </p:nvSpPr>
          <p:spPr bwMode="auto">
            <a:xfrm>
              <a:off x="1200" y="2284"/>
              <a:ext cx="192" cy="742"/>
            </a:xfrm>
            <a:custGeom>
              <a:avLst/>
              <a:gdLst>
                <a:gd name="T0" fmla="*/ 0 w 192"/>
                <a:gd name="T1" fmla="*/ 742 h 742"/>
                <a:gd name="T2" fmla="*/ 8 w 192"/>
                <a:gd name="T3" fmla="*/ 0 h 742"/>
                <a:gd name="T4" fmla="*/ 59 w 192"/>
                <a:gd name="T5" fmla="*/ 61 h 742"/>
                <a:gd name="T6" fmla="*/ 100 w 192"/>
                <a:gd name="T7" fmla="*/ 173 h 742"/>
                <a:gd name="T8" fmla="*/ 186 w 192"/>
                <a:gd name="T9" fmla="*/ 280 h 742"/>
                <a:gd name="T10" fmla="*/ 192 w 192"/>
                <a:gd name="T11" fmla="*/ 742 h 742"/>
                <a:gd name="T12" fmla="*/ 0 w 192"/>
                <a:gd name="T13" fmla="*/ 742 h 7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742"/>
                <a:gd name="T23" fmla="*/ 192 w 192"/>
                <a:gd name="T24" fmla="*/ 742 h 7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742">
                  <a:moveTo>
                    <a:pt x="0" y="742"/>
                  </a:moveTo>
                  <a:lnTo>
                    <a:pt x="8" y="0"/>
                  </a:lnTo>
                  <a:lnTo>
                    <a:pt x="59" y="61"/>
                  </a:lnTo>
                  <a:lnTo>
                    <a:pt x="100" y="173"/>
                  </a:lnTo>
                  <a:lnTo>
                    <a:pt x="186" y="280"/>
                  </a:lnTo>
                  <a:lnTo>
                    <a:pt x="192" y="742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00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8" name="Freeform 8"/>
            <p:cNvSpPr>
              <a:spLocks/>
            </p:cNvSpPr>
            <p:nvPr/>
          </p:nvSpPr>
          <p:spPr bwMode="auto">
            <a:xfrm>
              <a:off x="1200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69" name="Group 9"/>
          <p:cNvGrpSpPr>
            <a:grpSpLocks/>
          </p:cNvGrpSpPr>
          <p:nvPr/>
        </p:nvGrpSpPr>
        <p:grpSpPr bwMode="auto">
          <a:xfrm>
            <a:off x="3046413" y="3473450"/>
            <a:ext cx="306387" cy="1984375"/>
            <a:chOff x="1919" y="1776"/>
            <a:chExt cx="193" cy="1250"/>
          </a:xfrm>
        </p:grpSpPr>
        <p:sp>
          <p:nvSpPr>
            <p:cNvPr id="36925" name="Freeform 10"/>
            <p:cNvSpPr>
              <a:spLocks/>
            </p:cNvSpPr>
            <p:nvPr/>
          </p:nvSpPr>
          <p:spPr bwMode="auto">
            <a:xfrm>
              <a:off x="1919" y="2202"/>
              <a:ext cx="193" cy="824"/>
            </a:xfrm>
            <a:custGeom>
              <a:avLst/>
              <a:gdLst>
                <a:gd name="T0" fmla="*/ 0 w 193"/>
                <a:gd name="T1" fmla="*/ 816 h 824"/>
                <a:gd name="T2" fmla="*/ 3 w 193"/>
                <a:gd name="T3" fmla="*/ 102 h 824"/>
                <a:gd name="T4" fmla="*/ 171 w 193"/>
                <a:gd name="T5" fmla="*/ 0 h 824"/>
                <a:gd name="T6" fmla="*/ 193 w 193"/>
                <a:gd name="T7" fmla="*/ 824 h 824"/>
                <a:gd name="T8" fmla="*/ 0 w 193"/>
                <a:gd name="T9" fmla="*/ 816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824"/>
                <a:gd name="T17" fmla="*/ 193 w 193"/>
                <a:gd name="T18" fmla="*/ 824 h 8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824">
                  <a:moveTo>
                    <a:pt x="0" y="816"/>
                  </a:moveTo>
                  <a:lnTo>
                    <a:pt x="3" y="102"/>
                  </a:lnTo>
                  <a:lnTo>
                    <a:pt x="171" y="0"/>
                  </a:lnTo>
                  <a:lnTo>
                    <a:pt x="193" y="824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6" name="Freeform 11"/>
            <p:cNvSpPr>
              <a:spLocks/>
            </p:cNvSpPr>
            <p:nvPr/>
          </p:nvSpPr>
          <p:spPr bwMode="auto">
            <a:xfrm>
              <a:off x="1920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0" name="Group 12"/>
          <p:cNvGrpSpPr>
            <a:grpSpLocks/>
          </p:cNvGrpSpPr>
          <p:nvPr/>
        </p:nvGrpSpPr>
        <p:grpSpPr bwMode="auto">
          <a:xfrm>
            <a:off x="152400" y="2559050"/>
            <a:ext cx="4524375" cy="3232150"/>
            <a:chOff x="96" y="1200"/>
            <a:chExt cx="2850" cy="2036"/>
          </a:xfrm>
        </p:grpSpPr>
        <p:sp>
          <p:nvSpPr>
            <p:cNvPr id="36915" name="Freeform 13"/>
            <p:cNvSpPr>
              <a:spLocks/>
            </p:cNvSpPr>
            <p:nvPr/>
          </p:nvSpPr>
          <p:spPr bwMode="auto">
            <a:xfrm>
              <a:off x="336" y="1968"/>
              <a:ext cx="2112" cy="816"/>
            </a:xfrm>
            <a:custGeom>
              <a:avLst/>
              <a:gdLst>
                <a:gd name="T0" fmla="*/ 0 w 2112"/>
                <a:gd name="T1" fmla="*/ 816 h 816"/>
                <a:gd name="T2" fmla="*/ 288 w 2112"/>
                <a:gd name="T3" fmla="*/ 288 h 816"/>
                <a:gd name="T4" fmla="*/ 816 w 2112"/>
                <a:gd name="T5" fmla="*/ 288 h 816"/>
                <a:gd name="T6" fmla="*/ 1104 w 2112"/>
                <a:gd name="T7" fmla="*/ 624 h 816"/>
                <a:gd name="T8" fmla="*/ 1584 w 2112"/>
                <a:gd name="T9" fmla="*/ 336 h 816"/>
                <a:gd name="T10" fmla="*/ 2112 w 2112"/>
                <a:gd name="T11" fmla="*/ 0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2"/>
                <a:gd name="T19" fmla="*/ 0 h 816"/>
                <a:gd name="T20" fmla="*/ 2112 w 2112"/>
                <a:gd name="T21" fmla="*/ 816 h 8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2" h="816">
                  <a:moveTo>
                    <a:pt x="0" y="816"/>
                  </a:moveTo>
                  <a:cubicBezTo>
                    <a:pt x="76" y="596"/>
                    <a:pt x="152" y="376"/>
                    <a:pt x="288" y="288"/>
                  </a:cubicBezTo>
                  <a:cubicBezTo>
                    <a:pt x="424" y="200"/>
                    <a:pt x="680" y="232"/>
                    <a:pt x="816" y="288"/>
                  </a:cubicBezTo>
                  <a:cubicBezTo>
                    <a:pt x="952" y="344"/>
                    <a:pt x="976" y="616"/>
                    <a:pt x="1104" y="624"/>
                  </a:cubicBezTo>
                  <a:cubicBezTo>
                    <a:pt x="1232" y="632"/>
                    <a:pt x="1416" y="440"/>
                    <a:pt x="1584" y="336"/>
                  </a:cubicBezTo>
                  <a:cubicBezTo>
                    <a:pt x="1752" y="232"/>
                    <a:pt x="1932" y="116"/>
                    <a:pt x="2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6916" name="Group 14"/>
            <p:cNvGrpSpPr>
              <a:grpSpLocks/>
            </p:cNvGrpSpPr>
            <p:nvPr/>
          </p:nvGrpSpPr>
          <p:grpSpPr bwMode="auto">
            <a:xfrm>
              <a:off x="96" y="1200"/>
              <a:ext cx="2850" cy="2036"/>
              <a:chOff x="96" y="1200"/>
              <a:chExt cx="2850" cy="2036"/>
            </a:xfrm>
          </p:grpSpPr>
          <p:sp>
            <p:nvSpPr>
              <p:cNvPr id="36917" name="Text Box 15"/>
              <p:cNvSpPr txBox="1">
                <a:spLocks noChangeArrowheads="1"/>
              </p:cNvSpPr>
              <p:nvPr/>
            </p:nvSpPr>
            <p:spPr bwMode="auto">
              <a:xfrm>
                <a:off x="336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400</a:t>
                </a:r>
              </a:p>
            </p:txBody>
          </p:sp>
          <p:sp>
            <p:nvSpPr>
              <p:cNvPr id="36918" name="Text Box 16"/>
              <p:cNvSpPr txBox="1">
                <a:spLocks noChangeArrowheads="1"/>
              </p:cNvSpPr>
              <p:nvPr/>
            </p:nvSpPr>
            <p:spPr bwMode="auto">
              <a:xfrm>
                <a:off x="864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500</a:t>
                </a:r>
              </a:p>
            </p:txBody>
          </p:sp>
          <p:sp>
            <p:nvSpPr>
              <p:cNvPr id="36919" name="Text Box 17"/>
              <p:cNvSpPr txBox="1">
                <a:spLocks noChangeArrowheads="1"/>
              </p:cNvSpPr>
              <p:nvPr/>
            </p:nvSpPr>
            <p:spPr bwMode="auto">
              <a:xfrm>
                <a:off x="1392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600</a:t>
                </a:r>
              </a:p>
            </p:txBody>
          </p:sp>
          <p:sp>
            <p:nvSpPr>
              <p:cNvPr id="36920" name="Text Box 18"/>
              <p:cNvSpPr txBox="1">
                <a:spLocks noChangeArrowheads="1"/>
              </p:cNvSpPr>
              <p:nvPr/>
            </p:nvSpPr>
            <p:spPr bwMode="auto">
              <a:xfrm>
                <a:off x="1920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700</a:t>
                </a:r>
              </a:p>
            </p:txBody>
          </p:sp>
          <p:grpSp>
            <p:nvGrpSpPr>
              <p:cNvPr id="36921" name="Group 19"/>
              <p:cNvGrpSpPr>
                <a:grpSpLocks/>
              </p:cNvGrpSpPr>
              <p:nvPr/>
            </p:nvGrpSpPr>
            <p:grpSpPr bwMode="auto">
              <a:xfrm>
                <a:off x="96" y="1200"/>
                <a:ext cx="2850" cy="1938"/>
                <a:chOff x="96" y="1200"/>
                <a:chExt cx="2850" cy="1938"/>
              </a:xfrm>
            </p:grpSpPr>
            <p:sp>
              <p:nvSpPr>
                <p:cNvPr id="36922" name="Freeform 20"/>
                <p:cNvSpPr>
                  <a:spLocks/>
                </p:cNvSpPr>
                <p:nvPr/>
              </p:nvSpPr>
              <p:spPr bwMode="auto">
                <a:xfrm>
                  <a:off x="288" y="1392"/>
                  <a:ext cx="2208" cy="1632"/>
                </a:xfrm>
                <a:custGeom>
                  <a:avLst/>
                  <a:gdLst>
                    <a:gd name="T0" fmla="*/ 2208 w 1440"/>
                    <a:gd name="T1" fmla="*/ 1632 h 1440"/>
                    <a:gd name="T2" fmla="*/ 0 w 1440"/>
                    <a:gd name="T3" fmla="*/ 1632 h 1440"/>
                    <a:gd name="T4" fmla="*/ 0 w 1440"/>
                    <a:gd name="T5" fmla="*/ 0 h 1440"/>
                    <a:gd name="T6" fmla="*/ 0 60000 65536"/>
                    <a:gd name="T7" fmla="*/ 0 60000 65536"/>
                    <a:gd name="T8" fmla="*/ 0 60000 65536"/>
                    <a:gd name="T9" fmla="*/ 0 w 1440"/>
                    <a:gd name="T10" fmla="*/ 0 h 1440"/>
                    <a:gd name="T11" fmla="*/ 1440 w 1440"/>
                    <a:gd name="T12" fmla="*/ 1440 h 14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0" h="1440">
                      <a:moveTo>
                        <a:pt x="1440" y="1440"/>
                      </a:moveTo>
                      <a:lnTo>
                        <a:pt x="0" y="144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 type="stealth" w="med" len="lg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2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96" y="2926"/>
                  <a:ext cx="45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GB" sz="1600">
                      <a:latin typeface="Symbol" pitchFamily="18" charset="2"/>
                    </a:rPr>
                    <a:t>l</a:t>
                  </a:r>
                  <a:r>
                    <a:rPr lang="en-GB" sz="1600"/>
                    <a:t>(nm)</a:t>
                  </a:r>
                </a:p>
              </p:txBody>
            </p:sp>
            <p:sp>
              <p:nvSpPr>
                <p:cNvPr id="3692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" y="1200"/>
                  <a:ext cx="35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GB" sz="1600"/>
                    <a:t>S</a:t>
                  </a:r>
                  <a:r>
                    <a:rPr lang="en-GB" sz="1600">
                      <a:latin typeface="Symbol" pitchFamily="18" charset="2"/>
                    </a:rPr>
                    <a:t>(l)</a:t>
                  </a:r>
                  <a:endParaRPr lang="en-GB" sz="1600"/>
                </a:p>
              </p:txBody>
            </p:sp>
          </p:grpSp>
        </p:grpSp>
      </p:grpSp>
      <p:grpSp>
        <p:nvGrpSpPr>
          <p:cNvPr id="36871" name="Group 23"/>
          <p:cNvGrpSpPr>
            <a:grpSpLocks/>
          </p:cNvGrpSpPr>
          <p:nvPr/>
        </p:nvGrpSpPr>
        <p:grpSpPr bwMode="auto">
          <a:xfrm>
            <a:off x="4495800" y="2559050"/>
            <a:ext cx="4524375" cy="3232150"/>
            <a:chOff x="2832" y="1200"/>
            <a:chExt cx="2850" cy="2036"/>
          </a:xfrm>
        </p:grpSpPr>
        <p:sp>
          <p:nvSpPr>
            <p:cNvPr id="36906" name="Freeform 24"/>
            <p:cNvSpPr>
              <a:spLocks/>
            </p:cNvSpPr>
            <p:nvPr/>
          </p:nvSpPr>
          <p:spPr bwMode="auto">
            <a:xfrm>
              <a:off x="3084" y="2093"/>
              <a:ext cx="2136" cy="496"/>
            </a:xfrm>
            <a:custGeom>
              <a:avLst/>
              <a:gdLst>
                <a:gd name="T0" fmla="*/ 0 w 2136"/>
                <a:gd name="T1" fmla="*/ 22 h 496"/>
                <a:gd name="T2" fmla="*/ 250 w 2136"/>
                <a:gd name="T3" fmla="*/ 33 h 496"/>
                <a:gd name="T4" fmla="*/ 448 w 2136"/>
                <a:gd name="T5" fmla="*/ 221 h 496"/>
                <a:gd name="T6" fmla="*/ 617 w 2136"/>
                <a:gd name="T7" fmla="*/ 344 h 496"/>
                <a:gd name="T8" fmla="*/ 810 w 2136"/>
                <a:gd name="T9" fmla="*/ 384 h 496"/>
                <a:gd name="T10" fmla="*/ 1035 w 2136"/>
                <a:gd name="T11" fmla="*/ 257 h 496"/>
                <a:gd name="T12" fmla="*/ 1300 w 2136"/>
                <a:gd name="T13" fmla="*/ 308 h 496"/>
                <a:gd name="T14" fmla="*/ 1555 w 2136"/>
                <a:gd name="T15" fmla="*/ 313 h 496"/>
                <a:gd name="T16" fmla="*/ 1820 w 2136"/>
                <a:gd name="T17" fmla="*/ 344 h 496"/>
                <a:gd name="T18" fmla="*/ 2136 w 2136"/>
                <a:gd name="T19" fmla="*/ 496 h 4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36"/>
                <a:gd name="T31" fmla="*/ 0 h 496"/>
                <a:gd name="T32" fmla="*/ 2136 w 2136"/>
                <a:gd name="T33" fmla="*/ 496 h 4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36" h="496">
                  <a:moveTo>
                    <a:pt x="0" y="22"/>
                  </a:moveTo>
                  <a:cubicBezTo>
                    <a:pt x="42" y="24"/>
                    <a:pt x="175" y="0"/>
                    <a:pt x="250" y="33"/>
                  </a:cubicBezTo>
                  <a:cubicBezTo>
                    <a:pt x="325" y="66"/>
                    <a:pt x="387" y="169"/>
                    <a:pt x="448" y="221"/>
                  </a:cubicBezTo>
                  <a:cubicBezTo>
                    <a:pt x="509" y="273"/>
                    <a:pt x="557" y="317"/>
                    <a:pt x="617" y="344"/>
                  </a:cubicBezTo>
                  <a:cubicBezTo>
                    <a:pt x="677" y="371"/>
                    <a:pt x="740" y="398"/>
                    <a:pt x="810" y="384"/>
                  </a:cubicBezTo>
                  <a:cubicBezTo>
                    <a:pt x="880" y="370"/>
                    <a:pt x="953" y="270"/>
                    <a:pt x="1035" y="257"/>
                  </a:cubicBezTo>
                  <a:cubicBezTo>
                    <a:pt x="1117" y="244"/>
                    <a:pt x="1213" y="299"/>
                    <a:pt x="1300" y="308"/>
                  </a:cubicBezTo>
                  <a:cubicBezTo>
                    <a:pt x="1387" y="317"/>
                    <a:pt x="1468" y="307"/>
                    <a:pt x="1555" y="313"/>
                  </a:cubicBezTo>
                  <a:cubicBezTo>
                    <a:pt x="1642" y="319"/>
                    <a:pt x="1723" y="314"/>
                    <a:pt x="1820" y="344"/>
                  </a:cubicBezTo>
                  <a:cubicBezTo>
                    <a:pt x="1917" y="374"/>
                    <a:pt x="2070" y="464"/>
                    <a:pt x="2136" y="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6907" name="Group 25"/>
            <p:cNvGrpSpPr>
              <a:grpSpLocks/>
            </p:cNvGrpSpPr>
            <p:nvPr/>
          </p:nvGrpSpPr>
          <p:grpSpPr bwMode="auto">
            <a:xfrm>
              <a:off x="2832" y="1200"/>
              <a:ext cx="2850" cy="2036"/>
              <a:chOff x="2832" y="1200"/>
              <a:chExt cx="2850" cy="2036"/>
            </a:xfrm>
          </p:grpSpPr>
          <p:sp>
            <p:nvSpPr>
              <p:cNvPr id="36908" name="Freeform 26"/>
              <p:cNvSpPr>
                <a:spLocks/>
              </p:cNvSpPr>
              <p:nvPr/>
            </p:nvSpPr>
            <p:spPr bwMode="auto">
              <a:xfrm>
                <a:off x="3024" y="1392"/>
                <a:ext cx="2208" cy="1632"/>
              </a:xfrm>
              <a:custGeom>
                <a:avLst/>
                <a:gdLst>
                  <a:gd name="T0" fmla="*/ 2208 w 1440"/>
                  <a:gd name="T1" fmla="*/ 1632 h 1440"/>
                  <a:gd name="T2" fmla="*/ 0 w 1440"/>
                  <a:gd name="T3" fmla="*/ 1632 h 1440"/>
                  <a:gd name="T4" fmla="*/ 0 w 1440"/>
                  <a:gd name="T5" fmla="*/ 0 h 1440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440"/>
                  <a:gd name="T11" fmla="*/ 1440 w 1440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440">
                    <a:moveTo>
                      <a:pt x="1440" y="1440"/>
                    </a:moveTo>
                    <a:lnTo>
                      <a:pt x="0" y="144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09" name="Text Box 27"/>
              <p:cNvSpPr txBox="1">
                <a:spLocks noChangeArrowheads="1"/>
              </p:cNvSpPr>
              <p:nvPr/>
            </p:nvSpPr>
            <p:spPr bwMode="auto">
              <a:xfrm>
                <a:off x="3072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400</a:t>
                </a:r>
              </a:p>
            </p:txBody>
          </p:sp>
          <p:sp>
            <p:nvSpPr>
              <p:cNvPr id="36910" name="Text Box 28"/>
              <p:cNvSpPr txBox="1">
                <a:spLocks noChangeArrowheads="1"/>
              </p:cNvSpPr>
              <p:nvPr/>
            </p:nvSpPr>
            <p:spPr bwMode="auto">
              <a:xfrm>
                <a:off x="3600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500</a:t>
                </a:r>
              </a:p>
            </p:txBody>
          </p:sp>
          <p:sp>
            <p:nvSpPr>
              <p:cNvPr id="36911" name="Text Box 29"/>
              <p:cNvSpPr txBox="1">
                <a:spLocks noChangeArrowheads="1"/>
              </p:cNvSpPr>
              <p:nvPr/>
            </p:nvSpPr>
            <p:spPr bwMode="auto">
              <a:xfrm>
                <a:off x="4128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600</a:t>
                </a:r>
              </a:p>
            </p:txBody>
          </p:sp>
          <p:sp>
            <p:nvSpPr>
              <p:cNvPr id="36912" name="Text Box 30"/>
              <p:cNvSpPr txBox="1">
                <a:spLocks noChangeArrowheads="1"/>
              </p:cNvSpPr>
              <p:nvPr/>
            </p:nvSpPr>
            <p:spPr bwMode="auto">
              <a:xfrm>
                <a:off x="4656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700</a:t>
                </a:r>
              </a:p>
            </p:txBody>
          </p:sp>
          <p:sp>
            <p:nvSpPr>
              <p:cNvPr id="36913" name="Text Box 31"/>
              <p:cNvSpPr txBox="1">
                <a:spLocks noChangeArrowheads="1"/>
              </p:cNvSpPr>
              <p:nvPr/>
            </p:nvSpPr>
            <p:spPr bwMode="auto">
              <a:xfrm>
                <a:off x="5232" y="2926"/>
                <a:ext cx="4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>
                    <a:latin typeface="Symbol" pitchFamily="18" charset="2"/>
                  </a:rPr>
                  <a:t>l</a:t>
                </a:r>
                <a:r>
                  <a:rPr lang="en-GB" sz="1600"/>
                  <a:t>(nm)</a:t>
                </a:r>
              </a:p>
            </p:txBody>
          </p:sp>
          <p:sp>
            <p:nvSpPr>
              <p:cNvPr id="36914" name="Text Box 32"/>
              <p:cNvSpPr txBox="1">
                <a:spLocks noChangeArrowheads="1"/>
              </p:cNvSpPr>
              <p:nvPr/>
            </p:nvSpPr>
            <p:spPr bwMode="auto">
              <a:xfrm>
                <a:off x="2832" y="1200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S</a:t>
                </a:r>
                <a:r>
                  <a:rPr lang="en-GB" sz="1600">
                    <a:latin typeface="Symbol" pitchFamily="18" charset="2"/>
                  </a:rPr>
                  <a:t>(l)</a:t>
                </a:r>
                <a:endParaRPr lang="en-GB" sz="1600"/>
              </a:p>
            </p:txBody>
          </p:sp>
        </p:grpSp>
      </p:grpSp>
      <p:grpSp>
        <p:nvGrpSpPr>
          <p:cNvPr id="36872" name="Group 33"/>
          <p:cNvGrpSpPr>
            <a:grpSpLocks/>
          </p:cNvGrpSpPr>
          <p:nvPr/>
        </p:nvGrpSpPr>
        <p:grpSpPr bwMode="auto">
          <a:xfrm>
            <a:off x="1143000" y="3473450"/>
            <a:ext cx="304800" cy="1981200"/>
            <a:chOff x="720" y="1776"/>
            <a:chExt cx="192" cy="1248"/>
          </a:xfrm>
        </p:grpSpPr>
        <p:sp>
          <p:nvSpPr>
            <p:cNvPr id="36904" name="Freeform 34"/>
            <p:cNvSpPr>
              <a:spLocks/>
            </p:cNvSpPr>
            <p:nvPr/>
          </p:nvSpPr>
          <p:spPr bwMode="auto">
            <a:xfrm>
              <a:off x="720" y="2197"/>
              <a:ext cx="192" cy="827"/>
            </a:xfrm>
            <a:custGeom>
              <a:avLst/>
              <a:gdLst>
                <a:gd name="T0" fmla="*/ 0 w 192"/>
                <a:gd name="T1" fmla="*/ 827 h 827"/>
                <a:gd name="T2" fmla="*/ 14 w 192"/>
                <a:gd name="T3" fmla="*/ 20 h 827"/>
                <a:gd name="T4" fmla="*/ 70 w 192"/>
                <a:gd name="T5" fmla="*/ 10 h 827"/>
                <a:gd name="T6" fmla="*/ 116 w 192"/>
                <a:gd name="T7" fmla="*/ 10 h 827"/>
                <a:gd name="T8" fmla="*/ 177 w 192"/>
                <a:gd name="T9" fmla="*/ 0 h 827"/>
                <a:gd name="T10" fmla="*/ 180 w 192"/>
                <a:gd name="T11" fmla="*/ 107 h 827"/>
                <a:gd name="T12" fmla="*/ 192 w 192"/>
                <a:gd name="T13" fmla="*/ 827 h 827"/>
                <a:gd name="T14" fmla="*/ 0 w 192"/>
                <a:gd name="T15" fmla="*/ 827 h 8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827"/>
                <a:gd name="T26" fmla="*/ 192 w 192"/>
                <a:gd name="T27" fmla="*/ 827 h 8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827">
                  <a:moveTo>
                    <a:pt x="0" y="827"/>
                  </a:moveTo>
                  <a:lnTo>
                    <a:pt x="14" y="20"/>
                  </a:lnTo>
                  <a:lnTo>
                    <a:pt x="70" y="10"/>
                  </a:lnTo>
                  <a:lnTo>
                    <a:pt x="116" y="10"/>
                  </a:lnTo>
                  <a:lnTo>
                    <a:pt x="177" y="0"/>
                  </a:lnTo>
                  <a:lnTo>
                    <a:pt x="180" y="107"/>
                  </a:lnTo>
                  <a:lnTo>
                    <a:pt x="192" y="827"/>
                  </a:lnTo>
                  <a:lnTo>
                    <a:pt x="0" y="827"/>
                  </a:lnTo>
                  <a:close/>
                </a:path>
              </a:pathLst>
            </a:custGeom>
            <a:solidFill>
              <a:srgbClr val="0053A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5" name="Freeform 35"/>
            <p:cNvSpPr>
              <a:spLocks/>
            </p:cNvSpPr>
            <p:nvPr/>
          </p:nvSpPr>
          <p:spPr bwMode="auto">
            <a:xfrm>
              <a:off x="720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53A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3" name="Group 36"/>
          <p:cNvGrpSpPr>
            <a:grpSpLocks/>
          </p:cNvGrpSpPr>
          <p:nvPr/>
        </p:nvGrpSpPr>
        <p:grpSpPr bwMode="auto">
          <a:xfrm>
            <a:off x="1524000" y="3473450"/>
            <a:ext cx="304800" cy="1981200"/>
            <a:chOff x="960" y="1776"/>
            <a:chExt cx="192" cy="1248"/>
          </a:xfrm>
        </p:grpSpPr>
        <p:sp>
          <p:nvSpPr>
            <p:cNvPr id="36902" name="Freeform 37"/>
            <p:cNvSpPr>
              <a:spLocks/>
            </p:cNvSpPr>
            <p:nvPr/>
          </p:nvSpPr>
          <p:spPr bwMode="auto">
            <a:xfrm>
              <a:off x="960" y="2217"/>
              <a:ext cx="192" cy="807"/>
            </a:xfrm>
            <a:custGeom>
              <a:avLst/>
              <a:gdLst>
                <a:gd name="T0" fmla="*/ 0 w 192"/>
                <a:gd name="T1" fmla="*/ 807 h 807"/>
                <a:gd name="T2" fmla="*/ 14 w 192"/>
                <a:gd name="T3" fmla="*/ 0 h 807"/>
                <a:gd name="T4" fmla="*/ 65 w 192"/>
                <a:gd name="T5" fmla="*/ 5 h 807"/>
                <a:gd name="T6" fmla="*/ 116 w 192"/>
                <a:gd name="T7" fmla="*/ 16 h 807"/>
                <a:gd name="T8" fmla="*/ 172 w 192"/>
                <a:gd name="T9" fmla="*/ 26 h 807"/>
                <a:gd name="T10" fmla="*/ 182 w 192"/>
                <a:gd name="T11" fmla="*/ 31 h 807"/>
                <a:gd name="T12" fmla="*/ 192 w 192"/>
                <a:gd name="T13" fmla="*/ 807 h 807"/>
                <a:gd name="T14" fmla="*/ 0 w 192"/>
                <a:gd name="T15" fmla="*/ 807 h 8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807"/>
                <a:gd name="T26" fmla="*/ 192 w 192"/>
                <a:gd name="T27" fmla="*/ 807 h 80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807">
                  <a:moveTo>
                    <a:pt x="0" y="807"/>
                  </a:moveTo>
                  <a:lnTo>
                    <a:pt x="14" y="0"/>
                  </a:lnTo>
                  <a:lnTo>
                    <a:pt x="65" y="5"/>
                  </a:lnTo>
                  <a:lnTo>
                    <a:pt x="116" y="16"/>
                  </a:lnTo>
                  <a:lnTo>
                    <a:pt x="172" y="26"/>
                  </a:lnTo>
                  <a:lnTo>
                    <a:pt x="182" y="31"/>
                  </a:lnTo>
                  <a:lnTo>
                    <a:pt x="192" y="807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00AC5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3" name="Freeform 38"/>
            <p:cNvSpPr>
              <a:spLocks/>
            </p:cNvSpPr>
            <p:nvPr/>
          </p:nvSpPr>
          <p:spPr bwMode="auto">
            <a:xfrm>
              <a:off x="960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AC5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4" name="Group 39"/>
          <p:cNvGrpSpPr>
            <a:grpSpLocks/>
          </p:cNvGrpSpPr>
          <p:nvPr/>
        </p:nvGrpSpPr>
        <p:grpSpPr bwMode="auto">
          <a:xfrm>
            <a:off x="2281238" y="3473450"/>
            <a:ext cx="309562" cy="1981200"/>
            <a:chOff x="1437" y="1776"/>
            <a:chExt cx="195" cy="1248"/>
          </a:xfrm>
        </p:grpSpPr>
        <p:sp>
          <p:nvSpPr>
            <p:cNvPr id="36900" name="Freeform 40"/>
            <p:cNvSpPr>
              <a:spLocks/>
            </p:cNvSpPr>
            <p:nvPr/>
          </p:nvSpPr>
          <p:spPr bwMode="auto">
            <a:xfrm>
              <a:off x="1437" y="2508"/>
              <a:ext cx="195" cy="516"/>
            </a:xfrm>
            <a:custGeom>
              <a:avLst/>
              <a:gdLst>
                <a:gd name="T0" fmla="*/ 3 w 195"/>
                <a:gd name="T1" fmla="*/ 516 h 516"/>
                <a:gd name="T2" fmla="*/ 0 w 195"/>
                <a:gd name="T3" fmla="*/ 76 h 516"/>
                <a:gd name="T4" fmla="*/ 51 w 195"/>
                <a:gd name="T5" fmla="*/ 71 h 516"/>
                <a:gd name="T6" fmla="*/ 87 w 195"/>
                <a:gd name="T7" fmla="*/ 61 h 516"/>
                <a:gd name="T8" fmla="*/ 138 w 195"/>
                <a:gd name="T9" fmla="*/ 30 h 516"/>
                <a:gd name="T10" fmla="*/ 189 w 195"/>
                <a:gd name="T11" fmla="*/ 0 h 516"/>
                <a:gd name="T12" fmla="*/ 195 w 195"/>
                <a:gd name="T13" fmla="*/ 516 h 516"/>
                <a:gd name="T14" fmla="*/ 3 w 195"/>
                <a:gd name="T15" fmla="*/ 516 h 5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5"/>
                <a:gd name="T25" fmla="*/ 0 h 516"/>
                <a:gd name="T26" fmla="*/ 195 w 195"/>
                <a:gd name="T27" fmla="*/ 516 h 5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5" h="516">
                  <a:moveTo>
                    <a:pt x="3" y="516"/>
                  </a:moveTo>
                  <a:lnTo>
                    <a:pt x="0" y="76"/>
                  </a:lnTo>
                  <a:lnTo>
                    <a:pt x="51" y="71"/>
                  </a:lnTo>
                  <a:lnTo>
                    <a:pt x="87" y="61"/>
                  </a:lnTo>
                  <a:lnTo>
                    <a:pt x="138" y="30"/>
                  </a:lnTo>
                  <a:lnTo>
                    <a:pt x="189" y="0"/>
                  </a:lnTo>
                  <a:lnTo>
                    <a:pt x="195" y="516"/>
                  </a:lnTo>
                  <a:lnTo>
                    <a:pt x="3" y="516"/>
                  </a:lnTo>
                  <a:close/>
                </a:path>
              </a:pathLst>
            </a:custGeom>
            <a:solidFill>
              <a:srgbClr val="53AC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1" name="Freeform 41"/>
            <p:cNvSpPr>
              <a:spLocks/>
            </p:cNvSpPr>
            <p:nvPr/>
          </p:nvSpPr>
          <p:spPr bwMode="auto">
            <a:xfrm>
              <a:off x="1440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53A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5" name="Group 42"/>
          <p:cNvGrpSpPr>
            <a:grpSpLocks/>
          </p:cNvGrpSpPr>
          <p:nvPr/>
        </p:nvGrpSpPr>
        <p:grpSpPr bwMode="auto">
          <a:xfrm>
            <a:off x="2667000" y="3473450"/>
            <a:ext cx="304800" cy="1981200"/>
            <a:chOff x="1680" y="1776"/>
            <a:chExt cx="192" cy="1248"/>
          </a:xfrm>
        </p:grpSpPr>
        <p:sp>
          <p:nvSpPr>
            <p:cNvPr id="36898" name="Freeform 43"/>
            <p:cNvSpPr>
              <a:spLocks/>
            </p:cNvSpPr>
            <p:nvPr/>
          </p:nvSpPr>
          <p:spPr bwMode="auto">
            <a:xfrm>
              <a:off x="1680" y="2345"/>
              <a:ext cx="192" cy="679"/>
            </a:xfrm>
            <a:custGeom>
              <a:avLst/>
              <a:gdLst>
                <a:gd name="T0" fmla="*/ 0 w 192"/>
                <a:gd name="T1" fmla="*/ 679 h 679"/>
                <a:gd name="T2" fmla="*/ 12 w 192"/>
                <a:gd name="T3" fmla="*/ 122 h 679"/>
                <a:gd name="T4" fmla="*/ 48 w 192"/>
                <a:gd name="T5" fmla="*/ 86 h 679"/>
                <a:gd name="T6" fmla="*/ 89 w 192"/>
                <a:gd name="T7" fmla="*/ 56 h 679"/>
                <a:gd name="T8" fmla="*/ 135 w 192"/>
                <a:gd name="T9" fmla="*/ 20 h 679"/>
                <a:gd name="T10" fmla="*/ 175 w 192"/>
                <a:gd name="T11" fmla="*/ 0 h 679"/>
                <a:gd name="T12" fmla="*/ 192 w 192"/>
                <a:gd name="T13" fmla="*/ 679 h 679"/>
                <a:gd name="T14" fmla="*/ 0 w 192"/>
                <a:gd name="T15" fmla="*/ 679 h 6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679"/>
                <a:gd name="T26" fmla="*/ 192 w 192"/>
                <a:gd name="T27" fmla="*/ 679 h 6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679">
                  <a:moveTo>
                    <a:pt x="0" y="679"/>
                  </a:moveTo>
                  <a:lnTo>
                    <a:pt x="12" y="122"/>
                  </a:lnTo>
                  <a:lnTo>
                    <a:pt x="48" y="86"/>
                  </a:lnTo>
                  <a:lnTo>
                    <a:pt x="89" y="56"/>
                  </a:lnTo>
                  <a:lnTo>
                    <a:pt x="135" y="20"/>
                  </a:lnTo>
                  <a:lnTo>
                    <a:pt x="175" y="0"/>
                  </a:lnTo>
                  <a:lnTo>
                    <a:pt x="192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AC5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9" name="Freeform 44"/>
            <p:cNvSpPr>
              <a:spLocks/>
            </p:cNvSpPr>
            <p:nvPr/>
          </p:nvSpPr>
          <p:spPr bwMode="auto">
            <a:xfrm>
              <a:off x="1680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AC5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6" name="Group 45"/>
          <p:cNvGrpSpPr>
            <a:grpSpLocks/>
          </p:cNvGrpSpPr>
          <p:nvPr/>
        </p:nvGrpSpPr>
        <p:grpSpPr bwMode="auto">
          <a:xfrm>
            <a:off x="5029200" y="3473450"/>
            <a:ext cx="304800" cy="1981200"/>
            <a:chOff x="3168" y="1776"/>
            <a:chExt cx="192" cy="1248"/>
          </a:xfrm>
        </p:grpSpPr>
        <p:sp>
          <p:nvSpPr>
            <p:cNvPr id="36896" name="Freeform 46"/>
            <p:cNvSpPr>
              <a:spLocks/>
            </p:cNvSpPr>
            <p:nvPr/>
          </p:nvSpPr>
          <p:spPr bwMode="auto">
            <a:xfrm>
              <a:off x="3168" y="2110"/>
              <a:ext cx="192" cy="914"/>
            </a:xfrm>
            <a:custGeom>
              <a:avLst/>
              <a:gdLst>
                <a:gd name="T0" fmla="*/ 0 w 192"/>
                <a:gd name="T1" fmla="*/ 914 h 914"/>
                <a:gd name="T2" fmla="*/ 13 w 192"/>
                <a:gd name="T3" fmla="*/ 0 h 914"/>
                <a:gd name="T4" fmla="*/ 74 w 192"/>
                <a:gd name="T5" fmla="*/ 10 h 914"/>
                <a:gd name="T6" fmla="*/ 140 w 192"/>
                <a:gd name="T7" fmla="*/ 16 h 914"/>
                <a:gd name="T8" fmla="*/ 176 w 192"/>
                <a:gd name="T9" fmla="*/ 26 h 914"/>
                <a:gd name="T10" fmla="*/ 180 w 192"/>
                <a:gd name="T11" fmla="*/ 171 h 914"/>
                <a:gd name="T12" fmla="*/ 192 w 192"/>
                <a:gd name="T13" fmla="*/ 914 h 914"/>
                <a:gd name="T14" fmla="*/ 0 w 192"/>
                <a:gd name="T15" fmla="*/ 914 h 9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914"/>
                <a:gd name="T26" fmla="*/ 192 w 192"/>
                <a:gd name="T27" fmla="*/ 914 h 9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914">
                  <a:moveTo>
                    <a:pt x="0" y="914"/>
                  </a:moveTo>
                  <a:lnTo>
                    <a:pt x="13" y="0"/>
                  </a:lnTo>
                  <a:lnTo>
                    <a:pt x="74" y="10"/>
                  </a:lnTo>
                  <a:lnTo>
                    <a:pt x="140" y="16"/>
                  </a:lnTo>
                  <a:lnTo>
                    <a:pt x="176" y="26"/>
                  </a:lnTo>
                  <a:lnTo>
                    <a:pt x="180" y="171"/>
                  </a:lnTo>
                  <a:lnTo>
                    <a:pt x="192" y="914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7" name="Freeform 47"/>
            <p:cNvSpPr>
              <a:spLocks/>
            </p:cNvSpPr>
            <p:nvPr/>
          </p:nvSpPr>
          <p:spPr bwMode="auto">
            <a:xfrm>
              <a:off x="3168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7" name="Group 48"/>
          <p:cNvGrpSpPr>
            <a:grpSpLocks/>
          </p:cNvGrpSpPr>
          <p:nvPr/>
        </p:nvGrpSpPr>
        <p:grpSpPr bwMode="auto">
          <a:xfrm>
            <a:off x="6172200" y="3473450"/>
            <a:ext cx="304800" cy="1981200"/>
            <a:chOff x="3888" y="1776"/>
            <a:chExt cx="192" cy="1248"/>
          </a:xfrm>
        </p:grpSpPr>
        <p:sp>
          <p:nvSpPr>
            <p:cNvPr id="36894" name="Freeform 49"/>
            <p:cNvSpPr>
              <a:spLocks/>
            </p:cNvSpPr>
            <p:nvPr/>
          </p:nvSpPr>
          <p:spPr bwMode="auto">
            <a:xfrm>
              <a:off x="3888" y="2380"/>
              <a:ext cx="192" cy="644"/>
            </a:xfrm>
            <a:custGeom>
              <a:avLst/>
              <a:gdLst>
                <a:gd name="T0" fmla="*/ 0 w 192"/>
                <a:gd name="T1" fmla="*/ 644 h 644"/>
                <a:gd name="T2" fmla="*/ 6 w 192"/>
                <a:gd name="T3" fmla="*/ 102 h 644"/>
                <a:gd name="T4" fmla="*/ 57 w 192"/>
                <a:gd name="T5" fmla="*/ 77 h 644"/>
                <a:gd name="T6" fmla="*/ 124 w 192"/>
                <a:gd name="T7" fmla="*/ 36 h 644"/>
                <a:gd name="T8" fmla="*/ 185 w 192"/>
                <a:gd name="T9" fmla="*/ 0 h 644"/>
                <a:gd name="T10" fmla="*/ 192 w 192"/>
                <a:gd name="T11" fmla="*/ 644 h 644"/>
                <a:gd name="T12" fmla="*/ 0 w 192"/>
                <a:gd name="T13" fmla="*/ 644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644"/>
                <a:gd name="T23" fmla="*/ 192 w 192"/>
                <a:gd name="T24" fmla="*/ 644 h 6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644">
                  <a:moveTo>
                    <a:pt x="0" y="644"/>
                  </a:moveTo>
                  <a:lnTo>
                    <a:pt x="6" y="102"/>
                  </a:lnTo>
                  <a:lnTo>
                    <a:pt x="57" y="77"/>
                  </a:lnTo>
                  <a:lnTo>
                    <a:pt x="124" y="36"/>
                  </a:lnTo>
                  <a:lnTo>
                    <a:pt x="185" y="0"/>
                  </a:lnTo>
                  <a:lnTo>
                    <a:pt x="192" y="644"/>
                  </a:lnTo>
                  <a:lnTo>
                    <a:pt x="0" y="644"/>
                  </a:lnTo>
                  <a:close/>
                </a:path>
              </a:pathLst>
            </a:custGeom>
            <a:solidFill>
              <a:srgbClr val="00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5" name="Freeform 50"/>
            <p:cNvSpPr>
              <a:spLocks/>
            </p:cNvSpPr>
            <p:nvPr/>
          </p:nvSpPr>
          <p:spPr bwMode="auto">
            <a:xfrm>
              <a:off x="3888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8" name="Group 51"/>
          <p:cNvGrpSpPr>
            <a:grpSpLocks/>
          </p:cNvGrpSpPr>
          <p:nvPr/>
        </p:nvGrpSpPr>
        <p:grpSpPr bwMode="auto">
          <a:xfrm>
            <a:off x="7313613" y="3473450"/>
            <a:ext cx="306387" cy="1981200"/>
            <a:chOff x="4607" y="1776"/>
            <a:chExt cx="193" cy="1248"/>
          </a:xfrm>
        </p:grpSpPr>
        <p:sp>
          <p:nvSpPr>
            <p:cNvPr id="36892" name="Freeform 52"/>
            <p:cNvSpPr>
              <a:spLocks/>
            </p:cNvSpPr>
            <p:nvPr/>
          </p:nvSpPr>
          <p:spPr bwMode="auto">
            <a:xfrm>
              <a:off x="4607" y="2401"/>
              <a:ext cx="193" cy="623"/>
            </a:xfrm>
            <a:custGeom>
              <a:avLst/>
              <a:gdLst>
                <a:gd name="T0" fmla="*/ 0 w 193"/>
                <a:gd name="T1" fmla="*/ 615 h 623"/>
                <a:gd name="T2" fmla="*/ 6 w 193"/>
                <a:gd name="T3" fmla="*/ 0 h 623"/>
                <a:gd name="T4" fmla="*/ 179 w 193"/>
                <a:gd name="T5" fmla="*/ 15 h 623"/>
                <a:gd name="T6" fmla="*/ 193 w 193"/>
                <a:gd name="T7" fmla="*/ 623 h 623"/>
                <a:gd name="T8" fmla="*/ 0 w 193"/>
                <a:gd name="T9" fmla="*/ 615 h 6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623"/>
                <a:gd name="T17" fmla="*/ 193 w 193"/>
                <a:gd name="T18" fmla="*/ 623 h 6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623">
                  <a:moveTo>
                    <a:pt x="0" y="615"/>
                  </a:moveTo>
                  <a:lnTo>
                    <a:pt x="6" y="0"/>
                  </a:lnTo>
                  <a:lnTo>
                    <a:pt x="179" y="15"/>
                  </a:lnTo>
                  <a:lnTo>
                    <a:pt x="193" y="623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3" name="Freeform 53"/>
            <p:cNvSpPr>
              <a:spLocks/>
            </p:cNvSpPr>
            <p:nvPr/>
          </p:nvSpPr>
          <p:spPr bwMode="auto">
            <a:xfrm>
              <a:off x="4608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9" name="Group 54"/>
          <p:cNvGrpSpPr>
            <a:grpSpLocks/>
          </p:cNvGrpSpPr>
          <p:nvPr/>
        </p:nvGrpSpPr>
        <p:grpSpPr bwMode="auto">
          <a:xfrm>
            <a:off x="5410200" y="3473450"/>
            <a:ext cx="304800" cy="1981200"/>
            <a:chOff x="3408" y="1776"/>
            <a:chExt cx="192" cy="1248"/>
          </a:xfrm>
        </p:grpSpPr>
        <p:sp>
          <p:nvSpPr>
            <p:cNvPr id="36890" name="Freeform 55"/>
            <p:cNvSpPr>
              <a:spLocks/>
            </p:cNvSpPr>
            <p:nvPr/>
          </p:nvSpPr>
          <p:spPr bwMode="auto">
            <a:xfrm>
              <a:off x="3408" y="2193"/>
              <a:ext cx="192" cy="831"/>
            </a:xfrm>
            <a:custGeom>
              <a:avLst/>
              <a:gdLst>
                <a:gd name="T0" fmla="*/ 0 w 192"/>
                <a:gd name="T1" fmla="*/ 831 h 831"/>
                <a:gd name="T2" fmla="*/ 14 w 192"/>
                <a:gd name="T3" fmla="*/ 0 h 831"/>
                <a:gd name="T4" fmla="*/ 63 w 192"/>
                <a:gd name="T5" fmla="*/ 50 h 831"/>
                <a:gd name="T6" fmla="*/ 89 w 192"/>
                <a:gd name="T7" fmla="*/ 86 h 831"/>
                <a:gd name="T8" fmla="*/ 119 w 192"/>
                <a:gd name="T9" fmla="*/ 121 h 831"/>
                <a:gd name="T10" fmla="*/ 175 w 192"/>
                <a:gd name="T11" fmla="*/ 147 h 831"/>
                <a:gd name="T12" fmla="*/ 192 w 192"/>
                <a:gd name="T13" fmla="*/ 831 h 831"/>
                <a:gd name="T14" fmla="*/ 0 w 192"/>
                <a:gd name="T15" fmla="*/ 831 h 8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831"/>
                <a:gd name="T26" fmla="*/ 192 w 192"/>
                <a:gd name="T27" fmla="*/ 831 h 83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831">
                  <a:moveTo>
                    <a:pt x="0" y="831"/>
                  </a:moveTo>
                  <a:lnTo>
                    <a:pt x="14" y="0"/>
                  </a:lnTo>
                  <a:lnTo>
                    <a:pt x="63" y="50"/>
                  </a:lnTo>
                  <a:lnTo>
                    <a:pt x="89" y="86"/>
                  </a:lnTo>
                  <a:lnTo>
                    <a:pt x="119" y="121"/>
                  </a:lnTo>
                  <a:lnTo>
                    <a:pt x="175" y="147"/>
                  </a:lnTo>
                  <a:lnTo>
                    <a:pt x="192" y="831"/>
                  </a:lnTo>
                  <a:lnTo>
                    <a:pt x="0" y="831"/>
                  </a:lnTo>
                  <a:close/>
                </a:path>
              </a:pathLst>
            </a:custGeom>
            <a:solidFill>
              <a:srgbClr val="0053A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1" name="Freeform 56"/>
            <p:cNvSpPr>
              <a:spLocks/>
            </p:cNvSpPr>
            <p:nvPr/>
          </p:nvSpPr>
          <p:spPr bwMode="auto">
            <a:xfrm>
              <a:off x="3408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53A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80" name="Group 57"/>
          <p:cNvGrpSpPr>
            <a:grpSpLocks/>
          </p:cNvGrpSpPr>
          <p:nvPr/>
        </p:nvGrpSpPr>
        <p:grpSpPr bwMode="auto">
          <a:xfrm>
            <a:off x="5791200" y="3473450"/>
            <a:ext cx="304800" cy="1981200"/>
            <a:chOff x="3648" y="1776"/>
            <a:chExt cx="192" cy="1248"/>
          </a:xfrm>
        </p:grpSpPr>
        <p:sp>
          <p:nvSpPr>
            <p:cNvPr id="36888" name="Freeform 58"/>
            <p:cNvSpPr>
              <a:spLocks/>
            </p:cNvSpPr>
            <p:nvPr/>
          </p:nvSpPr>
          <p:spPr bwMode="auto">
            <a:xfrm>
              <a:off x="3648" y="2396"/>
              <a:ext cx="192" cy="628"/>
            </a:xfrm>
            <a:custGeom>
              <a:avLst/>
              <a:gdLst>
                <a:gd name="T0" fmla="*/ 0 w 192"/>
                <a:gd name="T1" fmla="*/ 628 h 628"/>
                <a:gd name="T2" fmla="*/ 7 w 192"/>
                <a:gd name="T3" fmla="*/ 0 h 628"/>
                <a:gd name="T4" fmla="*/ 104 w 192"/>
                <a:gd name="T5" fmla="*/ 61 h 628"/>
                <a:gd name="T6" fmla="*/ 180 w 192"/>
                <a:gd name="T7" fmla="*/ 81 h 628"/>
                <a:gd name="T8" fmla="*/ 192 w 192"/>
                <a:gd name="T9" fmla="*/ 628 h 628"/>
                <a:gd name="T10" fmla="*/ 0 w 192"/>
                <a:gd name="T11" fmla="*/ 628 h 6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628"/>
                <a:gd name="T20" fmla="*/ 192 w 192"/>
                <a:gd name="T21" fmla="*/ 628 h 6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628">
                  <a:moveTo>
                    <a:pt x="0" y="628"/>
                  </a:moveTo>
                  <a:lnTo>
                    <a:pt x="7" y="0"/>
                  </a:lnTo>
                  <a:lnTo>
                    <a:pt x="104" y="61"/>
                  </a:lnTo>
                  <a:lnTo>
                    <a:pt x="180" y="81"/>
                  </a:lnTo>
                  <a:lnTo>
                    <a:pt x="192" y="628"/>
                  </a:lnTo>
                  <a:lnTo>
                    <a:pt x="0" y="628"/>
                  </a:lnTo>
                  <a:close/>
                </a:path>
              </a:pathLst>
            </a:custGeom>
            <a:solidFill>
              <a:srgbClr val="00AC5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9" name="Freeform 59"/>
            <p:cNvSpPr>
              <a:spLocks/>
            </p:cNvSpPr>
            <p:nvPr/>
          </p:nvSpPr>
          <p:spPr bwMode="auto">
            <a:xfrm>
              <a:off x="3648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AC5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81" name="Group 60"/>
          <p:cNvGrpSpPr>
            <a:grpSpLocks/>
          </p:cNvGrpSpPr>
          <p:nvPr/>
        </p:nvGrpSpPr>
        <p:grpSpPr bwMode="auto">
          <a:xfrm>
            <a:off x="6553200" y="3473450"/>
            <a:ext cx="304800" cy="1981200"/>
            <a:chOff x="4128" y="1776"/>
            <a:chExt cx="192" cy="1248"/>
          </a:xfrm>
        </p:grpSpPr>
        <p:sp>
          <p:nvSpPr>
            <p:cNvPr id="36886" name="Freeform 61"/>
            <p:cNvSpPr>
              <a:spLocks/>
            </p:cNvSpPr>
            <p:nvPr/>
          </p:nvSpPr>
          <p:spPr bwMode="auto">
            <a:xfrm>
              <a:off x="4128" y="2345"/>
              <a:ext cx="192" cy="679"/>
            </a:xfrm>
            <a:custGeom>
              <a:avLst/>
              <a:gdLst>
                <a:gd name="T0" fmla="*/ 0 w 192"/>
                <a:gd name="T1" fmla="*/ 679 h 679"/>
                <a:gd name="T2" fmla="*/ 11 w 192"/>
                <a:gd name="T3" fmla="*/ 0 h 679"/>
                <a:gd name="T4" fmla="*/ 77 w 192"/>
                <a:gd name="T5" fmla="*/ 5 h 679"/>
                <a:gd name="T6" fmla="*/ 128 w 192"/>
                <a:gd name="T7" fmla="*/ 35 h 679"/>
                <a:gd name="T8" fmla="*/ 179 w 192"/>
                <a:gd name="T9" fmla="*/ 46 h 679"/>
                <a:gd name="T10" fmla="*/ 192 w 192"/>
                <a:gd name="T11" fmla="*/ 679 h 679"/>
                <a:gd name="T12" fmla="*/ 0 w 192"/>
                <a:gd name="T13" fmla="*/ 679 h 6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679"/>
                <a:gd name="T23" fmla="*/ 192 w 192"/>
                <a:gd name="T24" fmla="*/ 679 h 6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679">
                  <a:moveTo>
                    <a:pt x="0" y="679"/>
                  </a:moveTo>
                  <a:lnTo>
                    <a:pt x="11" y="0"/>
                  </a:lnTo>
                  <a:lnTo>
                    <a:pt x="77" y="5"/>
                  </a:lnTo>
                  <a:lnTo>
                    <a:pt x="128" y="35"/>
                  </a:lnTo>
                  <a:lnTo>
                    <a:pt x="179" y="46"/>
                  </a:lnTo>
                  <a:lnTo>
                    <a:pt x="192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53AC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7" name="Freeform 62"/>
            <p:cNvSpPr>
              <a:spLocks/>
            </p:cNvSpPr>
            <p:nvPr/>
          </p:nvSpPr>
          <p:spPr bwMode="auto">
            <a:xfrm>
              <a:off x="4128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53A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82" name="Group 63"/>
          <p:cNvGrpSpPr>
            <a:grpSpLocks/>
          </p:cNvGrpSpPr>
          <p:nvPr/>
        </p:nvGrpSpPr>
        <p:grpSpPr bwMode="auto">
          <a:xfrm>
            <a:off x="6934200" y="3473450"/>
            <a:ext cx="304800" cy="1981200"/>
            <a:chOff x="4368" y="1776"/>
            <a:chExt cx="192" cy="1248"/>
          </a:xfrm>
        </p:grpSpPr>
        <p:sp>
          <p:nvSpPr>
            <p:cNvPr id="36884" name="Freeform 64"/>
            <p:cNvSpPr>
              <a:spLocks/>
            </p:cNvSpPr>
            <p:nvPr/>
          </p:nvSpPr>
          <p:spPr bwMode="auto">
            <a:xfrm>
              <a:off x="4368" y="2401"/>
              <a:ext cx="192" cy="623"/>
            </a:xfrm>
            <a:custGeom>
              <a:avLst/>
              <a:gdLst>
                <a:gd name="T0" fmla="*/ 0 w 192"/>
                <a:gd name="T1" fmla="*/ 623 h 623"/>
                <a:gd name="T2" fmla="*/ 11 w 192"/>
                <a:gd name="T3" fmla="*/ 5 h 623"/>
                <a:gd name="T4" fmla="*/ 92 w 192"/>
                <a:gd name="T5" fmla="*/ 0 h 623"/>
                <a:gd name="T6" fmla="*/ 174 w 192"/>
                <a:gd name="T7" fmla="*/ 5 h 623"/>
                <a:gd name="T8" fmla="*/ 192 w 192"/>
                <a:gd name="T9" fmla="*/ 623 h 623"/>
                <a:gd name="T10" fmla="*/ 0 w 192"/>
                <a:gd name="T11" fmla="*/ 623 h 6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623"/>
                <a:gd name="T20" fmla="*/ 192 w 192"/>
                <a:gd name="T21" fmla="*/ 623 h 6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623">
                  <a:moveTo>
                    <a:pt x="0" y="623"/>
                  </a:moveTo>
                  <a:lnTo>
                    <a:pt x="11" y="5"/>
                  </a:lnTo>
                  <a:lnTo>
                    <a:pt x="92" y="0"/>
                  </a:lnTo>
                  <a:lnTo>
                    <a:pt x="174" y="5"/>
                  </a:lnTo>
                  <a:lnTo>
                    <a:pt x="192" y="623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AC5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5" name="Freeform 65"/>
            <p:cNvSpPr>
              <a:spLocks/>
            </p:cNvSpPr>
            <p:nvPr/>
          </p:nvSpPr>
          <p:spPr bwMode="auto">
            <a:xfrm>
              <a:off x="4368" y="1776"/>
              <a:ext cx="192" cy="1248"/>
            </a:xfrm>
            <a:custGeom>
              <a:avLst/>
              <a:gdLst>
                <a:gd name="T0" fmla="*/ 0 w 528"/>
                <a:gd name="T1" fmla="*/ 1248 h 1248"/>
                <a:gd name="T2" fmla="*/ 17 w 528"/>
                <a:gd name="T3" fmla="*/ 0 h 1248"/>
                <a:gd name="T4" fmla="*/ 175 w 528"/>
                <a:gd name="T5" fmla="*/ 0 h 1248"/>
                <a:gd name="T6" fmla="*/ 192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AC5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83" name="Text Box 66"/>
          <p:cNvSpPr txBox="1">
            <a:spLocks noChangeArrowheads="1"/>
          </p:cNvSpPr>
          <p:nvPr/>
        </p:nvSpPr>
        <p:spPr bwMode="auto">
          <a:xfrm>
            <a:off x="457200" y="1371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B60023"/>
                </a:solidFill>
              </a:rPr>
              <a:t>Narrow-band filters</a:t>
            </a:r>
            <a:endParaRPr lang="en-GB" sz="2800" b="1">
              <a:solidFill>
                <a:srgbClr val="B6002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5372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</a:t>
            </a:r>
            <a:r>
              <a:rPr lang="en-GB" dirty="0" smtClean="0"/>
              <a:t>resolutions -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Pixel</a:t>
            </a:r>
          </a:p>
          <a:p>
            <a:r>
              <a:rPr lang="en-GB" sz="2400" dirty="0" smtClean="0"/>
              <a:t>Spatial</a:t>
            </a:r>
          </a:p>
          <a:p>
            <a:r>
              <a:rPr lang="en-GB" sz="2400" dirty="0" smtClean="0"/>
              <a:t>Radiometric</a:t>
            </a:r>
          </a:p>
          <a:p>
            <a:endParaRPr lang="en-GB" sz="2400" dirty="0" smtClean="0"/>
          </a:p>
          <a:p>
            <a:r>
              <a:rPr lang="en-GB" sz="2400" dirty="0" smtClean="0"/>
              <a:t>Spectral</a:t>
            </a:r>
          </a:p>
          <a:p>
            <a:endParaRPr lang="en-GB" sz="2400" dirty="0"/>
          </a:p>
          <a:p>
            <a:r>
              <a:rPr lang="en-GB" sz="2400" dirty="0" smtClean="0"/>
              <a:t>Temporal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352015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What’s in the image data?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0" y="1052513"/>
            <a:ext cx="9144000" cy="5805487"/>
          </a:xfrm>
          <a:prstGeom prst="rect">
            <a:avLst/>
          </a:prstGeom>
          <a:solidFill>
            <a:srgbClr val="B32B35"/>
          </a:solidFill>
          <a:ln w="9525">
            <a:solidFill>
              <a:srgbClr val="B32B3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What’s in the image data?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114675" y="1905000"/>
            <a:ext cx="5724525" cy="3886200"/>
            <a:chOff x="1386" y="1344"/>
            <a:chExt cx="4662" cy="2880"/>
          </a:xfrm>
        </p:grpSpPr>
        <p:pic>
          <p:nvPicPr>
            <p:cNvPr id="419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1344"/>
              <a:ext cx="1680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" y="1550"/>
              <a:ext cx="1264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" y="2890"/>
              <a:ext cx="1254" cy="1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AutoShape 7"/>
            <p:cNvSpPr>
              <a:spLocks noChangeArrowheads="1"/>
            </p:cNvSpPr>
            <p:nvPr/>
          </p:nvSpPr>
          <p:spPr bwMode="auto">
            <a:xfrm rot="2917896" flipH="1" flipV="1">
              <a:off x="4240" y="2307"/>
              <a:ext cx="461" cy="359"/>
            </a:xfrm>
            <a:prstGeom prst="leftArrow">
              <a:avLst>
                <a:gd name="adj1" fmla="val 43648"/>
                <a:gd name="adj2" fmla="val 586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AutoShape 8"/>
            <p:cNvSpPr>
              <a:spLocks noChangeArrowheads="1"/>
            </p:cNvSpPr>
            <p:nvPr/>
          </p:nvSpPr>
          <p:spPr bwMode="auto">
            <a:xfrm rot="2917896" flipH="1" flipV="1">
              <a:off x="4647" y="2835"/>
              <a:ext cx="461" cy="359"/>
            </a:xfrm>
            <a:prstGeom prst="leftArrow">
              <a:avLst>
                <a:gd name="adj1" fmla="val 43648"/>
                <a:gd name="adj2" fmla="val 586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Freeform 9"/>
            <p:cNvSpPr>
              <a:spLocks/>
            </p:cNvSpPr>
            <p:nvPr/>
          </p:nvSpPr>
          <p:spPr bwMode="auto">
            <a:xfrm flipH="1">
              <a:off x="4458" y="2544"/>
              <a:ext cx="432" cy="384"/>
            </a:xfrm>
            <a:custGeom>
              <a:avLst/>
              <a:gdLst>
                <a:gd name="T0" fmla="*/ 0 w 720"/>
                <a:gd name="T1" fmla="*/ 110 h 672"/>
                <a:gd name="T2" fmla="*/ 346 w 720"/>
                <a:gd name="T3" fmla="*/ 384 h 672"/>
                <a:gd name="T4" fmla="*/ 432 w 720"/>
                <a:gd name="T5" fmla="*/ 274 h 672"/>
                <a:gd name="T6" fmla="*/ 86 w 720"/>
                <a:gd name="T7" fmla="*/ 0 h 672"/>
                <a:gd name="T8" fmla="*/ 0 w 720"/>
                <a:gd name="T9" fmla="*/ 11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672"/>
                <a:gd name="T17" fmla="*/ 720 w 72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672">
                  <a:moveTo>
                    <a:pt x="0" y="192"/>
                  </a:moveTo>
                  <a:lnTo>
                    <a:pt x="576" y="672"/>
                  </a:lnTo>
                  <a:lnTo>
                    <a:pt x="720" y="480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995" name="AutoShape 10"/>
            <p:cNvSpPr>
              <a:spLocks noChangeArrowheads="1"/>
            </p:cNvSpPr>
            <p:nvPr/>
          </p:nvSpPr>
          <p:spPr bwMode="auto">
            <a:xfrm>
              <a:off x="1386" y="3264"/>
              <a:ext cx="672" cy="67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7916863" cy="4038600"/>
          </a:xfrm>
        </p:spPr>
        <p:txBody>
          <a:bodyPr/>
          <a:lstStyle/>
          <a:p>
            <a:pPr eaLnBrk="1" hangingPunct="1"/>
            <a:r>
              <a:rPr lang="en-GB" sz="2400" smtClean="0">
                <a:solidFill>
                  <a:srgbClr val="B60023"/>
                </a:solidFill>
              </a:rPr>
              <a:t>Contributing factors</a:t>
            </a:r>
          </a:p>
          <a:p>
            <a:pPr eaLnBrk="1" hangingPunct="1"/>
            <a:endParaRPr lang="en-GB" sz="2400" smtClean="0">
              <a:solidFill>
                <a:srgbClr val="B60023"/>
              </a:solidFill>
            </a:endParaRPr>
          </a:p>
          <a:p>
            <a:pPr lvl="1" eaLnBrk="1" hangingPunct="1"/>
            <a:r>
              <a:rPr lang="en-GB" sz="2000" smtClean="0"/>
              <a:t>Light</a:t>
            </a:r>
          </a:p>
          <a:p>
            <a:pPr lvl="1" eaLnBrk="1" hangingPunct="1"/>
            <a:r>
              <a:rPr lang="en-GB" sz="2000" smtClean="0"/>
              <a:t>Object</a:t>
            </a:r>
          </a:p>
          <a:p>
            <a:pPr lvl="1" eaLnBrk="1" hangingPunct="1"/>
            <a:r>
              <a:rPr lang="en-GB" sz="2000" smtClean="0"/>
              <a:t>Imaging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dirty="0" smtClean="0"/>
              <a:t>Reflected / remitted light (continuous)</a:t>
            </a:r>
            <a:endParaRPr lang="en-GB" dirty="0" smtClean="0"/>
          </a:p>
        </p:txBody>
      </p:sp>
      <p:pic>
        <p:nvPicPr>
          <p:cNvPr id="35843" name="Picture 10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752600"/>
            <a:ext cx="5819775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1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30975"/>
            <a:ext cx="52578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023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dirty="0" smtClean="0"/>
              <a:t>Image acquisition</a:t>
            </a:r>
            <a:endParaRPr lang="en-GB" dirty="0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752600"/>
            <a:ext cx="5819775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30975"/>
            <a:ext cx="52578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Rectangle 15"/>
          <p:cNvSpPr>
            <a:spLocks noChangeArrowheads="1"/>
          </p:cNvSpPr>
          <p:nvPr/>
        </p:nvSpPr>
        <p:spPr bwMode="auto">
          <a:xfrm>
            <a:off x="2209800" y="22098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05" name="Group 5"/>
          <p:cNvGrpSpPr>
            <a:grpSpLocks/>
          </p:cNvGrpSpPr>
          <p:nvPr/>
        </p:nvGrpSpPr>
        <p:grpSpPr bwMode="auto">
          <a:xfrm>
            <a:off x="2133600" y="2133600"/>
            <a:ext cx="4800600" cy="4038600"/>
            <a:chOff x="6192" y="12157"/>
            <a:chExt cx="1680" cy="480"/>
          </a:xfrm>
        </p:grpSpPr>
        <p:grpSp>
          <p:nvGrpSpPr>
            <p:cNvPr id="36878" name="Group 6"/>
            <p:cNvGrpSpPr>
              <a:grpSpLocks/>
            </p:cNvGrpSpPr>
            <p:nvPr/>
          </p:nvGrpSpPr>
          <p:grpSpPr bwMode="auto">
            <a:xfrm>
              <a:off x="6192" y="12157"/>
              <a:ext cx="384" cy="480"/>
              <a:chOff x="2464" y="2976"/>
              <a:chExt cx="752" cy="984"/>
            </a:xfrm>
          </p:grpSpPr>
          <p:sp>
            <p:nvSpPr>
              <p:cNvPr id="36885" name="Freeform 7"/>
              <p:cNvSpPr>
                <a:spLocks/>
              </p:cNvSpPr>
              <p:nvPr/>
            </p:nvSpPr>
            <p:spPr bwMode="auto">
              <a:xfrm>
                <a:off x="246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86" name="Freeform 8"/>
              <p:cNvSpPr>
                <a:spLocks/>
              </p:cNvSpPr>
              <p:nvPr/>
            </p:nvSpPr>
            <p:spPr bwMode="auto">
              <a:xfrm flipH="1">
                <a:off x="282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879" name="Group 9"/>
            <p:cNvGrpSpPr>
              <a:grpSpLocks/>
            </p:cNvGrpSpPr>
            <p:nvPr/>
          </p:nvGrpSpPr>
          <p:grpSpPr bwMode="auto">
            <a:xfrm>
              <a:off x="6864" y="12157"/>
              <a:ext cx="384" cy="480"/>
              <a:chOff x="2464" y="2976"/>
              <a:chExt cx="752" cy="984"/>
            </a:xfrm>
          </p:grpSpPr>
          <p:sp>
            <p:nvSpPr>
              <p:cNvPr id="36883" name="Freeform 10"/>
              <p:cNvSpPr>
                <a:spLocks/>
              </p:cNvSpPr>
              <p:nvPr/>
            </p:nvSpPr>
            <p:spPr bwMode="auto">
              <a:xfrm>
                <a:off x="246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84" name="Freeform 11"/>
              <p:cNvSpPr>
                <a:spLocks/>
              </p:cNvSpPr>
              <p:nvPr/>
            </p:nvSpPr>
            <p:spPr bwMode="auto">
              <a:xfrm flipH="1">
                <a:off x="282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880" name="Group 12"/>
            <p:cNvGrpSpPr>
              <a:grpSpLocks/>
            </p:cNvGrpSpPr>
            <p:nvPr/>
          </p:nvGrpSpPr>
          <p:grpSpPr bwMode="auto">
            <a:xfrm>
              <a:off x="7488" y="12157"/>
              <a:ext cx="384" cy="480"/>
              <a:chOff x="2464" y="2976"/>
              <a:chExt cx="752" cy="984"/>
            </a:xfrm>
          </p:grpSpPr>
          <p:sp>
            <p:nvSpPr>
              <p:cNvPr id="36881" name="Freeform 13"/>
              <p:cNvSpPr>
                <a:spLocks/>
              </p:cNvSpPr>
              <p:nvPr/>
            </p:nvSpPr>
            <p:spPr bwMode="auto">
              <a:xfrm>
                <a:off x="246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82" name="Freeform 14"/>
              <p:cNvSpPr>
                <a:spLocks/>
              </p:cNvSpPr>
              <p:nvPr/>
            </p:nvSpPr>
            <p:spPr bwMode="auto">
              <a:xfrm flipH="1">
                <a:off x="282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28022" name="Group 22"/>
          <p:cNvGrpSpPr>
            <a:grpSpLocks/>
          </p:cNvGrpSpPr>
          <p:nvPr/>
        </p:nvGrpSpPr>
        <p:grpSpPr bwMode="auto">
          <a:xfrm>
            <a:off x="7467600" y="3962400"/>
            <a:ext cx="1524000" cy="685800"/>
            <a:chOff x="4704" y="2496"/>
            <a:chExt cx="960" cy="432"/>
          </a:xfrm>
        </p:grpSpPr>
        <p:grpSp>
          <p:nvGrpSpPr>
            <p:cNvPr id="36872" name="Group 16"/>
            <p:cNvGrpSpPr>
              <a:grpSpLocks/>
            </p:cNvGrpSpPr>
            <p:nvPr/>
          </p:nvGrpSpPr>
          <p:grpSpPr bwMode="auto">
            <a:xfrm>
              <a:off x="5184" y="2496"/>
              <a:ext cx="480" cy="432"/>
              <a:chOff x="8256" y="15264"/>
              <a:chExt cx="480" cy="432"/>
            </a:xfrm>
          </p:grpSpPr>
          <p:grpSp>
            <p:nvGrpSpPr>
              <p:cNvPr id="36874" name="Group 17"/>
              <p:cNvGrpSpPr>
                <a:grpSpLocks/>
              </p:cNvGrpSpPr>
              <p:nvPr/>
            </p:nvGrpSpPr>
            <p:grpSpPr bwMode="auto">
              <a:xfrm>
                <a:off x="8256" y="15264"/>
                <a:ext cx="480" cy="240"/>
                <a:chOff x="8256" y="15264"/>
                <a:chExt cx="480" cy="240"/>
              </a:xfrm>
            </p:grpSpPr>
            <p:sp>
              <p:nvSpPr>
                <p:cNvPr id="36876" name="Oval 18"/>
                <p:cNvSpPr>
                  <a:spLocks noChangeArrowheads="1"/>
                </p:cNvSpPr>
                <p:nvPr/>
              </p:nvSpPr>
              <p:spPr bwMode="auto">
                <a:xfrm>
                  <a:off x="8256" y="15264"/>
                  <a:ext cx="240" cy="240"/>
                </a:xfrm>
                <a:prstGeom prst="ellipse">
                  <a:avLst/>
                </a:prstGeom>
                <a:solidFill>
                  <a:srgbClr val="D6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77" name="Oval 19"/>
                <p:cNvSpPr>
                  <a:spLocks noChangeArrowheads="1"/>
                </p:cNvSpPr>
                <p:nvPr/>
              </p:nvSpPr>
              <p:spPr bwMode="auto">
                <a:xfrm>
                  <a:off x="8496" y="15264"/>
                  <a:ext cx="240" cy="240"/>
                </a:xfrm>
                <a:prstGeom prst="ellipse">
                  <a:avLst/>
                </a:prstGeom>
                <a:solidFill>
                  <a:srgbClr val="007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75" name="Oval 20"/>
              <p:cNvSpPr>
                <a:spLocks noChangeArrowheads="1"/>
              </p:cNvSpPr>
              <p:nvPr/>
            </p:nvSpPr>
            <p:spPr bwMode="auto">
              <a:xfrm>
                <a:off x="8376" y="15456"/>
                <a:ext cx="240" cy="240"/>
              </a:xfrm>
              <a:prstGeom prst="ellipse">
                <a:avLst/>
              </a:prstGeom>
              <a:solidFill>
                <a:srgbClr val="00003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73" name="AutoShape 21"/>
            <p:cNvSpPr>
              <a:spLocks noChangeArrowheads="1"/>
            </p:cNvSpPr>
            <p:nvPr/>
          </p:nvSpPr>
          <p:spPr bwMode="auto">
            <a:xfrm>
              <a:off x="4704" y="2544"/>
              <a:ext cx="336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1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What’s in the image data?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90800" y="3451225"/>
            <a:ext cx="4419600" cy="762000"/>
            <a:chOff x="1632" y="1699"/>
            <a:chExt cx="2784" cy="480"/>
          </a:xfrm>
        </p:grpSpPr>
        <p:sp>
          <p:nvSpPr>
            <p:cNvPr id="43035" name="Text Box 9"/>
            <p:cNvSpPr txBox="1">
              <a:spLocks noChangeArrowheads="1"/>
            </p:cNvSpPr>
            <p:nvPr/>
          </p:nvSpPr>
          <p:spPr bwMode="auto">
            <a:xfrm>
              <a:off x="4064" y="1776"/>
              <a:ext cx="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d</a:t>
              </a:r>
              <a:r>
                <a:rPr lang="en-GB" sz="2800">
                  <a:latin typeface="Symbol" pitchFamily="18" charset="2"/>
                </a:rPr>
                <a:t>l</a:t>
              </a:r>
              <a:endParaRPr lang="en-GB">
                <a:latin typeface="Comic Sans MS" pitchFamily="66" charset="0"/>
              </a:endParaRPr>
            </a:p>
          </p:txBody>
        </p:sp>
        <p:sp>
          <p:nvSpPr>
            <p:cNvPr id="43036" name="Text Box 10"/>
            <p:cNvSpPr txBox="1">
              <a:spLocks noChangeArrowheads="1"/>
            </p:cNvSpPr>
            <p:nvPr/>
          </p:nvSpPr>
          <p:spPr bwMode="auto">
            <a:xfrm>
              <a:off x="1632" y="1699"/>
              <a:ext cx="2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4400">
                  <a:latin typeface="Comic Sans MS" pitchFamily="66" charset="0"/>
                  <a:sym typeface="Symbol" pitchFamily="18" charset="2"/>
                </a:rPr>
                <a:t></a:t>
              </a:r>
              <a:endParaRPr lang="en-GB" sz="4400">
                <a:latin typeface="Comic Sans MS" pitchFamily="66" charset="0"/>
              </a:endParaRPr>
            </a:p>
          </p:txBody>
        </p:sp>
      </p:grp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1566863" y="3573463"/>
            <a:ext cx="102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>
                <a:latin typeface="Comic Sans MS" pitchFamily="66" charset="0"/>
              </a:rPr>
              <a:t>i</a:t>
            </a:r>
            <a:r>
              <a:rPr lang="en-GB" baseline="-25000">
                <a:latin typeface="Comic Sans MS" pitchFamily="66" charset="0"/>
              </a:rPr>
              <a:t>n</a:t>
            </a:r>
            <a:r>
              <a:rPr lang="en-GB">
                <a:latin typeface="Comic Sans MS" pitchFamily="66" charset="0"/>
              </a:rPr>
              <a:t>(x) =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971800" y="2546350"/>
            <a:ext cx="1828800" cy="914400"/>
            <a:chOff x="1872" y="1604"/>
            <a:chExt cx="1152" cy="576"/>
          </a:xfrm>
        </p:grpSpPr>
        <p:sp>
          <p:nvSpPr>
            <p:cNvPr id="43033" name="AutoShape 17"/>
            <p:cNvSpPr>
              <a:spLocks/>
            </p:cNvSpPr>
            <p:nvPr/>
          </p:nvSpPr>
          <p:spPr bwMode="auto">
            <a:xfrm rot="5400000">
              <a:off x="2280" y="1436"/>
              <a:ext cx="336" cy="1152"/>
            </a:xfrm>
            <a:prstGeom prst="leftBrace">
              <a:avLst>
                <a:gd name="adj1" fmla="val 28571"/>
                <a:gd name="adj2" fmla="val 50000"/>
              </a:avLst>
            </a:prstGeom>
            <a:noFill/>
            <a:ln w="28575">
              <a:solidFill>
                <a:srgbClr val="B32B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Rectangle 18"/>
            <p:cNvSpPr>
              <a:spLocks noChangeArrowheads="1"/>
            </p:cNvSpPr>
            <p:nvPr/>
          </p:nvSpPr>
          <p:spPr bwMode="auto">
            <a:xfrm>
              <a:off x="1942" y="1604"/>
              <a:ext cx="9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>
                  <a:solidFill>
                    <a:srgbClr val="B32B35"/>
                  </a:solidFill>
                </a:rPr>
                <a:t>Spectrum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971800" y="1700213"/>
            <a:ext cx="3505200" cy="911225"/>
            <a:chOff x="1872" y="1071"/>
            <a:chExt cx="2208" cy="574"/>
          </a:xfrm>
        </p:grpSpPr>
        <p:sp>
          <p:nvSpPr>
            <p:cNvPr id="43031" name="AutoShape 20"/>
            <p:cNvSpPr>
              <a:spLocks/>
            </p:cNvSpPr>
            <p:nvPr/>
          </p:nvSpPr>
          <p:spPr bwMode="auto">
            <a:xfrm rot="5400000">
              <a:off x="2808" y="373"/>
              <a:ext cx="336" cy="2208"/>
            </a:xfrm>
            <a:prstGeom prst="leftBrace">
              <a:avLst>
                <a:gd name="adj1" fmla="val 54762"/>
                <a:gd name="adj2" fmla="val 50000"/>
              </a:avLst>
            </a:prstGeom>
            <a:noFill/>
            <a:ln w="28575">
              <a:solidFill>
                <a:srgbClr val="B32B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Rectangle 21"/>
            <p:cNvSpPr>
              <a:spLocks noChangeArrowheads="1"/>
            </p:cNvSpPr>
            <p:nvPr/>
          </p:nvSpPr>
          <p:spPr bwMode="auto">
            <a:xfrm>
              <a:off x="2454" y="1071"/>
              <a:ext cx="10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>
                  <a:solidFill>
                    <a:srgbClr val="B32B35"/>
                  </a:solidFill>
                </a:rPr>
                <a:t>Image data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68313" y="3571875"/>
            <a:ext cx="3525837" cy="1284288"/>
            <a:chOff x="295" y="2250"/>
            <a:chExt cx="2221" cy="809"/>
          </a:xfrm>
        </p:grpSpPr>
        <p:sp>
          <p:nvSpPr>
            <p:cNvPr id="43028" name="Text Box 4"/>
            <p:cNvSpPr txBox="1">
              <a:spLocks noChangeArrowheads="1"/>
            </p:cNvSpPr>
            <p:nvPr/>
          </p:nvSpPr>
          <p:spPr bwMode="auto">
            <a:xfrm>
              <a:off x="1788" y="2250"/>
              <a:ext cx="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I</a:t>
              </a:r>
              <a:r>
                <a:rPr lang="en-GB" baseline="-25000">
                  <a:latin typeface="Comic Sans MS" pitchFamily="66" charset="0"/>
                </a:rPr>
                <a:t>0</a:t>
              </a:r>
              <a:r>
                <a:rPr lang="en-GB">
                  <a:latin typeface="Comic Sans MS" pitchFamily="66" charset="0"/>
                </a:rPr>
                <a:t>(x,</a:t>
              </a:r>
              <a:r>
                <a:rPr lang="en-GB" sz="2800">
                  <a:latin typeface="Symbol" pitchFamily="18" charset="2"/>
                </a:rPr>
                <a:t>l</a:t>
              </a:r>
              <a:r>
                <a:rPr lang="en-GB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029" name="Text Box 14"/>
            <p:cNvSpPr txBox="1">
              <a:spLocks noChangeArrowheads="1"/>
            </p:cNvSpPr>
            <p:nvPr/>
          </p:nvSpPr>
          <p:spPr bwMode="auto">
            <a:xfrm>
              <a:off x="295" y="2771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>
                  <a:solidFill>
                    <a:srgbClr val="B32B35"/>
                  </a:solidFill>
                </a:rPr>
                <a:t>Illuminant</a:t>
              </a:r>
            </a:p>
          </p:txBody>
        </p:sp>
        <p:sp>
          <p:nvSpPr>
            <p:cNvPr id="43030" name="Line 31"/>
            <p:cNvSpPr>
              <a:spLocks noChangeShapeType="1"/>
            </p:cNvSpPr>
            <p:nvPr/>
          </p:nvSpPr>
          <p:spPr bwMode="auto">
            <a:xfrm flipV="1">
              <a:off x="1247" y="2614"/>
              <a:ext cx="862" cy="272"/>
            </a:xfrm>
            <a:prstGeom prst="line">
              <a:avLst/>
            </a:prstGeom>
            <a:noFill/>
            <a:ln w="9525">
              <a:solidFill>
                <a:srgbClr val="B32B3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8313" y="3573463"/>
            <a:ext cx="4492625" cy="1655762"/>
            <a:chOff x="295" y="2251"/>
            <a:chExt cx="2830" cy="1043"/>
          </a:xfrm>
        </p:grpSpPr>
        <p:sp>
          <p:nvSpPr>
            <p:cNvPr id="43025" name="Text Box 5"/>
            <p:cNvSpPr txBox="1">
              <a:spLocks noChangeArrowheads="1"/>
            </p:cNvSpPr>
            <p:nvPr/>
          </p:nvSpPr>
          <p:spPr bwMode="auto">
            <a:xfrm>
              <a:off x="2459" y="2251"/>
              <a:ext cx="6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R(x,</a:t>
              </a:r>
              <a:r>
                <a:rPr lang="en-GB" sz="2800">
                  <a:latin typeface="Symbol" pitchFamily="18" charset="2"/>
                </a:rPr>
                <a:t>l</a:t>
              </a:r>
              <a:r>
                <a:rPr lang="en-GB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026" name="Text Box 27"/>
            <p:cNvSpPr txBox="1">
              <a:spLocks noChangeArrowheads="1"/>
            </p:cNvSpPr>
            <p:nvPr/>
          </p:nvSpPr>
          <p:spPr bwMode="auto">
            <a:xfrm>
              <a:off x="295" y="3006"/>
              <a:ext cx="1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solidFill>
                    <a:srgbClr val="B32B35"/>
                  </a:solidFill>
                </a:rPr>
                <a:t>Object reflectance</a:t>
              </a:r>
            </a:p>
          </p:txBody>
        </p:sp>
        <p:sp>
          <p:nvSpPr>
            <p:cNvPr id="43027" name="Line 32"/>
            <p:cNvSpPr>
              <a:spLocks noChangeShapeType="1"/>
            </p:cNvSpPr>
            <p:nvPr/>
          </p:nvSpPr>
          <p:spPr bwMode="auto">
            <a:xfrm flipV="1">
              <a:off x="1973" y="2614"/>
              <a:ext cx="726" cy="544"/>
            </a:xfrm>
            <a:prstGeom prst="line">
              <a:avLst/>
            </a:prstGeom>
            <a:noFill/>
            <a:ln w="9525">
              <a:solidFill>
                <a:srgbClr val="B32B3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68313" y="3557588"/>
            <a:ext cx="5284787" cy="1984375"/>
            <a:chOff x="295" y="2241"/>
            <a:chExt cx="3329" cy="1250"/>
          </a:xfrm>
        </p:grpSpPr>
        <p:sp>
          <p:nvSpPr>
            <p:cNvPr id="43022" name="Text Box 7"/>
            <p:cNvSpPr txBox="1">
              <a:spLocks noChangeArrowheads="1"/>
            </p:cNvSpPr>
            <p:nvPr/>
          </p:nvSpPr>
          <p:spPr bwMode="auto">
            <a:xfrm>
              <a:off x="3061" y="2241"/>
              <a:ext cx="5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F</a:t>
              </a:r>
              <a:r>
                <a:rPr lang="en-GB" baseline="-25000">
                  <a:latin typeface="Comic Sans MS" pitchFamily="66" charset="0"/>
                </a:rPr>
                <a:t>n</a:t>
              </a:r>
              <a:r>
                <a:rPr lang="en-GB">
                  <a:latin typeface="Comic Sans MS" pitchFamily="66" charset="0"/>
                </a:rPr>
                <a:t>(</a:t>
              </a:r>
              <a:r>
                <a:rPr lang="en-GB" sz="2800">
                  <a:latin typeface="Symbol" pitchFamily="18" charset="2"/>
                </a:rPr>
                <a:t>l</a:t>
              </a:r>
              <a:r>
                <a:rPr lang="en-GB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023" name="Text Box 29"/>
            <p:cNvSpPr txBox="1">
              <a:spLocks noChangeArrowheads="1"/>
            </p:cNvSpPr>
            <p:nvPr/>
          </p:nvSpPr>
          <p:spPr bwMode="auto">
            <a:xfrm>
              <a:off x="295" y="3203"/>
              <a:ext cx="2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solidFill>
                    <a:srgbClr val="B32B35"/>
                  </a:solidFill>
                </a:rPr>
                <a:t>Filter Transmittance</a:t>
              </a:r>
            </a:p>
          </p:txBody>
        </p:sp>
        <p:sp>
          <p:nvSpPr>
            <p:cNvPr id="43024" name="Line 33"/>
            <p:cNvSpPr>
              <a:spLocks noChangeShapeType="1"/>
            </p:cNvSpPr>
            <p:nvPr/>
          </p:nvSpPr>
          <p:spPr bwMode="auto">
            <a:xfrm flipV="1">
              <a:off x="2109" y="2614"/>
              <a:ext cx="1225" cy="725"/>
            </a:xfrm>
            <a:prstGeom prst="line">
              <a:avLst/>
            </a:prstGeom>
            <a:noFill/>
            <a:ln w="9525">
              <a:solidFill>
                <a:srgbClr val="B32B3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68313" y="3548063"/>
            <a:ext cx="6119812" cy="2328862"/>
            <a:chOff x="295" y="2251"/>
            <a:chExt cx="3855" cy="1467"/>
          </a:xfrm>
        </p:grpSpPr>
        <p:sp>
          <p:nvSpPr>
            <p:cNvPr id="43019" name="Text Box 6"/>
            <p:cNvSpPr txBox="1">
              <a:spLocks noChangeArrowheads="1"/>
            </p:cNvSpPr>
            <p:nvPr/>
          </p:nvSpPr>
          <p:spPr bwMode="auto">
            <a:xfrm>
              <a:off x="3603" y="2251"/>
              <a:ext cx="5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Q(</a:t>
              </a:r>
              <a:r>
                <a:rPr lang="en-GB" sz="2800">
                  <a:latin typeface="Symbol" pitchFamily="18" charset="2"/>
                </a:rPr>
                <a:t>l</a:t>
              </a:r>
              <a:r>
                <a:rPr lang="en-GB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020" name="Text Box 28"/>
            <p:cNvSpPr txBox="1">
              <a:spLocks noChangeArrowheads="1"/>
            </p:cNvSpPr>
            <p:nvPr/>
          </p:nvSpPr>
          <p:spPr bwMode="auto">
            <a:xfrm>
              <a:off x="295" y="3430"/>
              <a:ext cx="2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solidFill>
                    <a:srgbClr val="B32B35"/>
                  </a:solidFill>
                </a:rPr>
                <a:t>Camera Quantum Efficiency</a:t>
              </a:r>
            </a:p>
          </p:txBody>
        </p:sp>
        <p:sp>
          <p:nvSpPr>
            <p:cNvPr id="43021" name="Line 34"/>
            <p:cNvSpPr>
              <a:spLocks noChangeShapeType="1"/>
            </p:cNvSpPr>
            <p:nvPr/>
          </p:nvSpPr>
          <p:spPr bwMode="auto">
            <a:xfrm flipV="1">
              <a:off x="2789" y="2614"/>
              <a:ext cx="1090" cy="998"/>
            </a:xfrm>
            <a:prstGeom prst="line">
              <a:avLst/>
            </a:prstGeom>
            <a:noFill/>
            <a:ln w="9525">
              <a:solidFill>
                <a:srgbClr val="B32B3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Spectra of common light sources</a:t>
            </a:r>
          </a:p>
        </p:txBody>
      </p:sp>
      <p:pic>
        <p:nvPicPr>
          <p:cNvPr id="44035" name="Picture 3" descr="solar_spec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t="17332" r="17497" b="10895"/>
          <a:stretch>
            <a:fillRect/>
          </a:stretch>
        </p:blipFill>
        <p:spPr bwMode="auto">
          <a:xfrm>
            <a:off x="381000" y="1371600"/>
            <a:ext cx="414972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 descr="xen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1295400"/>
            <a:ext cx="39973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mercu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767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 descr="bHalogenSpect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/>
          <a:stretch>
            <a:fillRect/>
          </a:stretch>
        </p:blipFill>
        <p:spPr bwMode="auto">
          <a:xfrm>
            <a:off x="76200" y="4038600"/>
            <a:ext cx="46482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270125" y="1941513"/>
            <a:ext cx="1844675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1800"/>
              <a:t>Daylight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105400" y="1905000"/>
            <a:ext cx="184467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1800"/>
              <a:t>Xenon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7010400" y="4419600"/>
            <a:ext cx="184467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1800"/>
              <a:t>Mercury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828800" y="5105400"/>
            <a:ext cx="184467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1800"/>
              <a:t>Halogen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Imaging system</a:t>
            </a:r>
          </a:p>
        </p:txBody>
      </p:sp>
      <p:grpSp>
        <p:nvGrpSpPr>
          <p:cNvPr id="45059" name="Group 2"/>
          <p:cNvGrpSpPr>
            <a:grpSpLocks/>
          </p:cNvGrpSpPr>
          <p:nvPr/>
        </p:nvGrpSpPr>
        <p:grpSpPr bwMode="auto">
          <a:xfrm>
            <a:off x="-52388" y="981075"/>
            <a:ext cx="9664701" cy="5975350"/>
            <a:chOff x="3456" y="1056"/>
            <a:chExt cx="2173" cy="1608"/>
          </a:xfrm>
        </p:grpSpPr>
        <p:pic>
          <p:nvPicPr>
            <p:cNvPr id="4506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056"/>
              <a:ext cx="2173" cy="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2" name="Text Box 4"/>
            <p:cNvSpPr txBox="1">
              <a:spLocks noChangeArrowheads="1"/>
            </p:cNvSpPr>
            <p:nvPr/>
          </p:nvSpPr>
          <p:spPr bwMode="auto">
            <a:xfrm>
              <a:off x="4694" y="1184"/>
              <a:ext cx="63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sz="900">
                <a:solidFill>
                  <a:schemeClr val="accent2"/>
                </a:solidFill>
              </a:endParaRPr>
            </a:p>
            <a:p>
              <a:r>
                <a:rPr lang="en-GB">
                  <a:solidFill>
                    <a:schemeClr val="accent2"/>
                  </a:solidFill>
                </a:rPr>
                <a:t>Quantum Efficiency</a:t>
              </a:r>
            </a:p>
          </p:txBody>
        </p:sp>
        <p:sp>
          <p:nvSpPr>
            <p:cNvPr id="45063" name="Text Box 5"/>
            <p:cNvSpPr txBox="1">
              <a:spLocks noChangeArrowheads="1"/>
            </p:cNvSpPr>
            <p:nvPr/>
          </p:nvSpPr>
          <p:spPr bwMode="auto">
            <a:xfrm>
              <a:off x="4461" y="1612"/>
              <a:ext cx="47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solidFill>
                    <a:srgbClr val="FC0404"/>
                  </a:solidFill>
                </a:rPr>
                <a:t>Filter</a:t>
              </a:r>
            </a:p>
            <a:p>
              <a:r>
                <a:rPr lang="en-GB">
                  <a:solidFill>
                    <a:srgbClr val="FC0404"/>
                  </a:solidFill>
                </a:rPr>
                <a:t>Transmittance</a:t>
              </a:r>
            </a:p>
          </p:txBody>
        </p:sp>
      </p:grp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4951413" y="4854575"/>
            <a:ext cx="3581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000"/>
              <a:t>Image values recorded by the imaging device are affected by its optical properties, such as quantum efficiency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Spectral sensitivity (Quantum efficiency) curves for a colour camera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1722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972296"/>
            <a:ext cx="7772400" cy="1320800"/>
          </a:xfrm>
          <a:noFill/>
        </p:spPr>
        <p:txBody>
          <a:bodyPr/>
          <a:lstStyle/>
          <a:p>
            <a:pPr eaLnBrk="1" hangingPunct="1"/>
            <a:r>
              <a:rPr lang="en-GB" sz="3200" dirty="0" smtClean="0"/>
              <a:t>Image formation</a:t>
            </a:r>
            <a:endParaRPr lang="en-GB" sz="32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Imaging system: filters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filter is a device which selectively transmits light having a particular range of wavelengths while blocking the remainder</a:t>
            </a:r>
          </a:p>
          <a:p>
            <a:pPr eaLnBrk="1" hangingPunct="1"/>
            <a:endParaRPr lang="en-GB" smtClean="0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1447800" y="110013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3850"/>
            <a:ext cx="434340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Imaging system: filters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760538"/>
            <a:ext cx="7812087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674938" y="4267200"/>
            <a:ext cx="2201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B32B35"/>
                </a:solidFill>
              </a:rPr>
              <a:t>Bandpass filter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019800" y="4267200"/>
            <a:ext cx="227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B32B35"/>
                </a:solidFill>
              </a:rPr>
              <a:t>Long-pass filter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Removing effects of the imaging system</a:t>
            </a:r>
          </a:p>
        </p:txBody>
      </p:sp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443038"/>
            <a:ext cx="73088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What’s in the image data?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90800" y="2636912"/>
            <a:ext cx="4419600" cy="762000"/>
            <a:chOff x="1632" y="1699"/>
            <a:chExt cx="2784" cy="480"/>
          </a:xfrm>
        </p:grpSpPr>
        <p:sp>
          <p:nvSpPr>
            <p:cNvPr id="43035" name="Text Box 9"/>
            <p:cNvSpPr txBox="1">
              <a:spLocks noChangeArrowheads="1"/>
            </p:cNvSpPr>
            <p:nvPr/>
          </p:nvSpPr>
          <p:spPr bwMode="auto">
            <a:xfrm>
              <a:off x="4064" y="1776"/>
              <a:ext cx="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d</a:t>
              </a:r>
              <a:r>
                <a:rPr lang="en-GB" sz="2800">
                  <a:latin typeface="Symbol" pitchFamily="18" charset="2"/>
                </a:rPr>
                <a:t>l</a:t>
              </a:r>
              <a:endParaRPr lang="en-GB">
                <a:latin typeface="Comic Sans MS" pitchFamily="66" charset="0"/>
              </a:endParaRPr>
            </a:p>
          </p:txBody>
        </p:sp>
        <p:sp>
          <p:nvSpPr>
            <p:cNvPr id="43036" name="Text Box 10"/>
            <p:cNvSpPr txBox="1">
              <a:spLocks noChangeArrowheads="1"/>
            </p:cNvSpPr>
            <p:nvPr/>
          </p:nvSpPr>
          <p:spPr bwMode="auto">
            <a:xfrm>
              <a:off x="1632" y="1699"/>
              <a:ext cx="2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4400" dirty="0">
                  <a:latin typeface="Comic Sans MS" pitchFamily="66" charset="0"/>
                  <a:sym typeface="Symbol" pitchFamily="18" charset="2"/>
                </a:rPr>
                <a:t></a:t>
              </a:r>
              <a:endParaRPr lang="en-GB" sz="4400" dirty="0">
                <a:latin typeface="Comic Sans MS" pitchFamily="66" charset="0"/>
              </a:endParaRPr>
            </a:p>
          </p:txBody>
        </p:sp>
      </p:grp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1566863" y="2759150"/>
            <a:ext cx="102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Comic Sans MS" pitchFamily="66" charset="0"/>
              </a:rPr>
              <a:t>i</a:t>
            </a:r>
            <a:r>
              <a:rPr lang="en-GB" baseline="-25000" dirty="0">
                <a:latin typeface="Comic Sans MS" pitchFamily="66" charset="0"/>
              </a:rPr>
              <a:t>n</a:t>
            </a:r>
            <a:r>
              <a:rPr lang="en-GB" dirty="0">
                <a:latin typeface="Comic Sans MS" pitchFamily="66" charset="0"/>
              </a:rPr>
              <a:t>(x) =</a:t>
            </a:r>
          </a:p>
        </p:txBody>
      </p:sp>
      <p:sp>
        <p:nvSpPr>
          <p:cNvPr id="43028" name="Text Box 4"/>
          <p:cNvSpPr txBox="1">
            <a:spLocks noChangeArrowheads="1"/>
          </p:cNvSpPr>
          <p:nvPr/>
        </p:nvSpPr>
        <p:spPr bwMode="auto">
          <a:xfrm>
            <a:off x="2838450" y="2757562"/>
            <a:ext cx="115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Comic Sans MS" pitchFamily="66" charset="0"/>
              </a:rPr>
              <a:t>I</a:t>
            </a:r>
            <a:r>
              <a:rPr lang="en-GB" baseline="-25000" dirty="0">
                <a:latin typeface="Comic Sans MS" pitchFamily="66" charset="0"/>
              </a:rPr>
              <a:t>0</a:t>
            </a:r>
            <a:r>
              <a:rPr lang="en-GB" dirty="0">
                <a:latin typeface="Comic Sans MS" pitchFamily="66" charset="0"/>
              </a:rPr>
              <a:t>(</a:t>
            </a:r>
            <a:r>
              <a:rPr lang="en-GB" dirty="0" err="1">
                <a:latin typeface="Comic Sans MS" pitchFamily="66" charset="0"/>
              </a:rPr>
              <a:t>x,</a:t>
            </a:r>
            <a:r>
              <a:rPr lang="en-GB" sz="2800" dirty="0" err="1">
                <a:latin typeface="Symbol" pitchFamily="18" charset="2"/>
              </a:rPr>
              <a:t>l</a:t>
            </a:r>
            <a:r>
              <a:rPr lang="en-GB" dirty="0">
                <a:latin typeface="Comic Sans MS" pitchFamily="66" charset="0"/>
              </a:rPr>
              <a:t>)</a:t>
            </a:r>
          </a:p>
        </p:txBody>
      </p:sp>
      <p:sp>
        <p:nvSpPr>
          <p:cNvPr id="43029" name="Text Box 14"/>
          <p:cNvSpPr txBox="1">
            <a:spLocks noChangeArrowheads="1"/>
          </p:cNvSpPr>
          <p:nvPr/>
        </p:nvSpPr>
        <p:spPr bwMode="auto">
          <a:xfrm>
            <a:off x="468313" y="3584650"/>
            <a:ext cx="149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dirty="0" err="1">
                <a:solidFill>
                  <a:srgbClr val="B32B35"/>
                </a:solidFill>
              </a:rPr>
              <a:t>Illuminant</a:t>
            </a:r>
            <a:endParaRPr lang="en-GB" dirty="0">
              <a:solidFill>
                <a:srgbClr val="B32B35"/>
              </a:solidFill>
            </a:endParaRPr>
          </a:p>
        </p:txBody>
      </p:sp>
      <p:sp>
        <p:nvSpPr>
          <p:cNvPr id="43030" name="Line 31"/>
          <p:cNvSpPr>
            <a:spLocks noChangeShapeType="1"/>
          </p:cNvSpPr>
          <p:nvPr/>
        </p:nvSpPr>
        <p:spPr bwMode="auto">
          <a:xfrm flipV="1">
            <a:off x="1979613" y="3335412"/>
            <a:ext cx="1368425" cy="431800"/>
          </a:xfrm>
          <a:prstGeom prst="line">
            <a:avLst/>
          </a:prstGeom>
          <a:noFill/>
          <a:ln w="9525">
            <a:solidFill>
              <a:srgbClr val="B32B3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5" name="Text Box 5"/>
          <p:cNvSpPr txBox="1">
            <a:spLocks noChangeArrowheads="1"/>
          </p:cNvSpPr>
          <p:nvPr/>
        </p:nvSpPr>
        <p:spPr bwMode="auto">
          <a:xfrm>
            <a:off x="3903663" y="2759150"/>
            <a:ext cx="105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Comic Sans MS" pitchFamily="66" charset="0"/>
              </a:rPr>
              <a:t>R(</a:t>
            </a:r>
            <a:r>
              <a:rPr lang="en-GB" dirty="0" err="1">
                <a:latin typeface="Comic Sans MS" pitchFamily="66" charset="0"/>
              </a:rPr>
              <a:t>x,</a:t>
            </a:r>
            <a:r>
              <a:rPr lang="en-GB" sz="2800" dirty="0" err="1">
                <a:latin typeface="Symbol" pitchFamily="18" charset="2"/>
              </a:rPr>
              <a:t>l</a:t>
            </a:r>
            <a:r>
              <a:rPr lang="en-GB" dirty="0">
                <a:latin typeface="Comic Sans MS" pitchFamily="66" charset="0"/>
              </a:rPr>
              <a:t>)</a:t>
            </a: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468313" y="3957712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solidFill>
                  <a:srgbClr val="B32B35"/>
                </a:solidFill>
              </a:rPr>
              <a:t>Object reflectance</a:t>
            </a:r>
          </a:p>
        </p:txBody>
      </p:sp>
      <p:sp>
        <p:nvSpPr>
          <p:cNvPr id="43027" name="Line 32"/>
          <p:cNvSpPr>
            <a:spLocks noChangeShapeType="1"/>
          </p:cNvSpPr>
          <p:nvPr/>
        </p:nvSpPr>
        <p:spPr bwMode="auto">
          <a:xfrm flipV="1">
            <a:off x="3132138" y="3335412"/>
            <a:ext cx="1152525" cy="863600"/>
          </a:xfrm>
          <a:prstGeom prst="line">
            <a:avLst/>
          </a:prstGeom>
          <a:noFill/>
          <a:ln w="9525">
            <a:solidFill>
              <a:srgbClr val="B32B3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2" name="Text Box 7"/>
          <p:cNvSpPr txBox="1">
            <a:spLocks noChangeArrowheads="1"/>
          </p:cNvSpPr>
          <p:nvPr/>
        </p:nvSpPr>
        <p:spPr bwMode="auto">
          <a:xfrm>
            <a:off x="4859338" y="2743275"/>
            <a:ext cx="893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 err="1">
                <a:latin typeface="Comic Sans MS" pitchFamily="66" charset="0"/>
              </a:rPr>
              <a:t>F</a:t>
            </a:r>
            <a:r>
              <a:rPr lang="en-GB" baseline="-25000" dirty="0" err="1">
                <a:latin typeface="Comic Sans MS" pitchFamily="66" charset="0"/>
              </a:rPr>
              <a:t>n</a:t>
            </a:r>
            <a:r>
              <a:rPr lang="en-GB" dirty="0">
                <a:latin typeface="Comic Sans MS" pitchFamily="66" charset="0"/>
              </a:rPr>
              <a:t>(</a:t>
            </a:r>
            <a:r>
              <a:rPr lang="en-GB" sz="2800" dirty="0">
                <a:latin typeface="Symbol" pitchFamily="18" charset="2"/>
              </a:rPr>
              <a:t>l</a:t>
            </a:r>
            <a:r>
              <a:rPr lang="en-GB" dirty="0">
                <a:latin typeface="Comic Sans MS" pitchFamily="66" charset="0"/>
              </a:rPr>
              <a:t>)</a:t>
            </a:r>
          </a:p>
        </p:txBody>
      </p:sp>
      <p:sp>
        <p:nvSpPr>
          <p:cNvPr id="43023" name="Text Box 29"/>
          <p:cNvSpPr txBox="1">
            <a:spLocks noChangeArrowheads="1"/>
          </p:cNvSpPr>
          <p:nvPr/>
        </p:nvSpPr>
        <p:spPr bwMode="auto">
          <a:xfrm>
            <a:off x="468313" y="4270450"/>
            <a:ext cx="410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>
                <a:solidFill>
                  <a:srgbClr val="B32B35"/>
                </a:solidFill>
              </a:rPr>
              <a:t>Filter Transmittance</a:t>
            </a:r>
          </a:p>
        </p:txBody>
      </p:sp>
      <p:sp>
        <p:nvSpPr>
          <p:cNvPr id="43024" name="Line 33"/>
          <p:cNvSpPr>
            <a:spLocks noChangeShapeType="1"/>
          </p:cNvSpPr>
          <p:nvPr/>
        </p:nvSpPr>
        <p:spPr bwMode="auto">
          <a:xfrm flipV="1">
            <a:off x="3348038" y="3335413"/>
            <a:ext cx="1944687" cy="1150938"/>
          </a:xfrm>
          <a:prstGeom prst="line">
            <a:avLst/>
          </a:prstGeom>
          <a:noFill/>
          <a:ln w="9525">
            <a:solidFill>
              <a:srgbClr val="B32B3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9" name="Text Box 6"/>
          <p:cNvSpPr txBox="1">
            <a:spLocks noChangeArrowheads="1"/>
          </p:cNvSpPr>
          <p:nvPr/>
        </p:nvSpPr>
        <p:spPr bwMode="auto">
          <a:xfrm>
            <a:off x="5719763" y="2733750"/>
            <a:ext cx="868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Comic Sans MS" pitchFamily="66" charset="0"/>
              </a:rPr>
              <a:t>Q(</a:t>
            </a:r>
            <a:r>
              <a:rPr lang="en-GB" sz="2800" dirty="0">
                <a:latin typeface="Symbol" pitchFamily="18" charset="2"/>
              </a:rPr>
              <a:t>l</a:t>
            </a:r>
            <a:r>
              <a:rPr lang="en-GB" dirty="0">
                <a:latin typeface="Comic Sans MS" pitchFamily="66" charset="0"/>
              </a:rPr>
              <a:t>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68313" y="4605412"/>
            <a:ext cx="410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solidFill>
                  <a:srgbClr val="B32B35"/>
                </a:solidFill>
              </a:rPr>
              <a:t>Camera Quantum Efficiency</a:t>
            </a:r>
          </a:p>
        </p:txBody>
      </p:sp>
      <p:sp>
        <p:nvSpPr>
          <p:cNvPr id="43021" name="Line 34"/>
          <p:cNvSpPr>
            <a:spLocks noChangeShapeType="1"/>
          </p:cNvSpPr>
          <p:nvPr/>
        </p:nvSpPr>
        <p:spPr bwMode="auto">
          <a:xfrm flipV="1">
            <a:off x="4427538" y="3310012"/>
            <a:ext cx="1730375" cy="1584325"/>
          </a:xfrm>
          <a:prstGeom prst="line">
            <a:avLst/>
          </a:prstGeom>
          <a:noFill/>
          <a:ln w="9525">
            <a:solidFill>
              <a:srgbClr val="B32B3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Oval 8"/>
          <p:cNvSpPr/>
          <p:nvPr/>
        </p:nvSpPr>
        <p:spPr bwMode="auto">
          <a:xfrm>
            <a:off x="3923928" y="2661320"/>
            <a:ext cx="955675" cy="673100"/>
          </a:xfrm>
          <a:prstGeom prst="ellips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3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Calibration</a:t>
            </a:r>
            <a:endParaRPr lang="en-GB" dirty="0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90800" y="1435348"/>
            <a:ext cx="4419600" cy="762000"/>
            <a:chOff x="1632" y="1699"/>
            <a:chExt cx="2784" cy="480"/>
          </a:xfrm>
        </p:grpSpPr>
        <p:sp>
          <p:nvSpPr>
            <p:cNvPr id="43035" name="Text Box 9"/>
            <p:cNvSpPr txBox="1">
              <a:spLocks noChangeArrowheads="1"/>
            </p:cNvSpPr>
            <p:nvPr/>
          </p:nvSpPr>
          <p:spPr bwMode="auto">
            <a:xfrm>
              <a:off x="4064" y="1776"/>
              <a:ext cx="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d</a:t>
              </a:r>
              <a:r>
                <a:rPr lang="en-GB" sz="2800">
                  <a:latin typeface="Symbol" pitchFamily="18" charset="2"/>
                </a:rPr>
                <a:t>l</a:t>
              </a:r>
              <a:endParaRPr lang="en-GB">
                <a:latin typeface="Comic Sans MS" pitchFamily="66" charset="0"/>
              </a:endParaRPr>
            </a:p>
          </p:txBody>
        </p:sp>
        <p:sp>
          <p:nvSpPr>
            <p:cNvPr id="43036" name="Text Box 10"/>
            <p:cNvSpPr txBox="1">
              <a:spLocks noChangeArrowheads="1"/>
            </p:cNvSpPr>
            <p:nvPr/>
          </p:nvSpPr>
          <p:spPr bwMode="auto">
            <a:xfrm>
              <a:off x="1632" y="1699"/>
              <a:ext cx="2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4400" dirty="0">
                  <a:latin typeface="Comic Sans MS" pitchFamily="66" charset="0"/>
                  <a:sym typeface="Symbol" pitchFamily="18" charset="2"/>
                </a:rPr>
                <a:t></a:t>
              </a:r>
              <a:endParaRPr lang="en-GB" sz="4400" dirty="0">
                <a:latin typeface="Comic Sans MS" pitchFamily="66" charset="0"/>
              </a:endParaRPr>
            </a:p>
          </p:txBody>
        </p:sp>
      </p:grp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1566863" y="1557586"/>
            <a:ext cx="102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Comic Sans MS" pitchFamily="66" charset="0"/>
              </a:rPr>
              <a:t>i</a:t>
            </a:r>
            <a:r>
              <a:rPr lang="en-GB" baseline="-25000" dirty="0">
                <a:latin typeface="Comic Sans MS" pitchFamily="66" charset="0"/>
              </a:rPr>
              <a:t>n</a:t>
            </a:r>
            <a:r>
              <a:rPr lang="en-GB" dirty="0">
                <a:latin typeface="Comic Sans MS" pitchFamily="66" charset="0"/>
              </a:rPr>
              <a:t>(x) =</a:t>
            </a:r>
          </a:p>
        </p:txBody>
      </p:sp>
      <p:sp>
        <p:nvSpPr>
          <p:cNvPr id="43028" name="Text Box 4"/>
          <p:cNvSpPr txBox="1">
            <a:spLocks noChangeArrowheads="1"/>
          </p:cNvSpPr>
          <p:nvPr/>
        </p:nvSpPr>
        <p:spPr bwMode="auto">
          <a:xfrm>
            <a:off x="2838450" y="1555998"/>
            <a:ext cx="115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Comic Sans MS" pitchFamily="66" charset="0"/>
              </a:rPr>
              <a:t>I</a:t>
            </a:r>
            <a:r>
              <a:rPr lang="en-GB" baseline="-25000" dirty="0">
                <a:latin typeface="Comic Sans MS" pitchFamily="66" charset="0"/>
              </a:rPr>
              <a:t>0</a:t>
            </a:r>
            <a:r>
              <a:rPr lang="en-GB" dirty="0">
                <a:latin typeface="Comic Sans MS" pitchFamily="66" charset="0"/>
              </a:rPr>
              <a:t>(</a:t>
            </a:r>
            <a:r>
              <a:rPr lang="en-GB" dirty="0" err="1">
                <a:latin typeface="Comic Sans MS" pitchFamily="66" charset="0"/>
              </a:rPr>
              <a:t>x,</a:t>
            </a:r>
            <a:r>
              <a:rPr lang="en-GB" sz="2800" dirty="0" err="1">
                <a:latin typeface="Symbol" pitchFamily="18" charset="2"/>
              </a:rPr>
              <a:t>l</a:t>
            </a:r>
            <a:r>
              <a:rPr lang="en-GB" dirty="0">
                <a:latin typeface="Comic Sans MS" pitchFamily="66" charset="0"/>
              </a:rPr>
              <a:t>)</a:t>
            </a:r>
          </a:p>
        </p:txBody>
      </p:sp>
      <p:sp>
        <p:nvSpPr>
          <p:cNvPr id="43025" name="Text Box 5"/>
          <p:cNvSpPr txBox="1">
            <a:spLocks noChangeArrowheads="1"/>
          </p:cNvSpPr>
          <p:nvPr/>
        </p:nvSpPr>
        <p:spPr bwMode="auto">
          <a:xfrm>
            <a:off x="3903663" y="1557586"/>
            <a:ext cx="105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Comic Sans MS" pitchFamily="66" charset="0"/>
              </a:rPr>
              <a:t>R(</a:t>
            </a:r>
            <a:r>
              <a:rPr lang="en-GB" dirty="0" err="1">
                <a:latin typeface="Comic Sans MS" pitchFamily="66" charset="0"/>
              </a:rPr>
              <a:t>x,</a:t>
            </a:r>
            <a:r>
              <a:rPr lang="en-GB" sz="2800" dirty="0" err="1">
                <a:latin typeface="Symbol" pitchFamily="18" charset="2"/>
              </a:rPr>
              <a:t>l</a:t>
            </a:r>
            <a:r>
              <a:rPr lang="en-GB" dirty="0">
                <a:latin typeface="Comic Sans MS" pitchFamily="66" charset="0"/>
              </a:rPr>
              <a:t>)</a:t>
            </a:r>
          </a:p>
        </p:txBody>
      </p:sp>
      <p:sp>
        <p:nvSpPr>
          <p:cNvPr id="43022" name="Text Box 7"/>
          <p:cNvSpPr txBox="1">
            <a:spLocks noChangeArrowheads="1"/>
          </p:cNvSpPr>
          <p:nvPr/>
        </p:nvSpPr>
        <p:spPr bwMode="auto">
          <a:xfrm>
            <a:off x="4859338" y="1541711"/>
            <a:ext cx="893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 err="1">
                <a:latin typeface="Comic Sans MS" pitchFamily="66" charset="0"/>
              </a:rPr>
              <a:t>F</a:t>
            </a:r>
            <a:r>
              <a:rPr lang="en-GB" baseline="-25000" dirty="0" err="1">
                <a:latin typeface="Comic Sans MS" pitchFamily="66" charset="0"/>
              </a:rPr>
              <a:t>n</a:t>
            </a:r>
            <a:r>
              <a:rPr lang="en-GB" dirty="0">
                <a:latin typeface="Comic Sans MS" pitchFamily="66" charset="0"/>
              </a:rPr>
              <a:t>(</a:t>
            </a:r>
            <a:r>
              <a:rPr lang="en-GB" sz="2800" dirty="0">
                <a:latin typeface="Symbol" pitchFamily="18" charset="2"/>
              </a:rPr>
              <a:t>l</a:t>
            </a:r>
            <a:r>
              <a:rPr lang="en-GB" dirty="0">
                <a:latin typeface="Comic Sans MS" pitchFamily="66" charset="0"/>
              </a:rPr>
              <a:t>)</a:t>
            </a:r>
          </a:p>
        </p:txBody>
      </p:sp>
      <p:sp>
        <p:nvSpPr>
          <p:cNvPr id="43019" name="Text Box 6"/>
          <p:cNvSpPr txBox="1">
            <a:spLocks noChangeArrowheads="1"/>
          </p:cNvSpPr>
          <p:nvPr/>
        </p:nvSpPr>
        <p:spPr bwMode="auto">
          <a:xfrm>
            <a:off x="5719763" y="1532186"/>
            <a:ext cx="868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Comic Sans MS" pitchFamily="66" charset="0"/>
              </a:rPr>
              <a:t>Q(</a:t>
            </a:r>
            <a:r>
              <a:rPr lang="en-GB" sz="2800" dirty="0">
                <a:latin typeface="Symbol" pitchFamily="18" charset="2"/>
              </a:rPr>
              <a:t>l</a:t>
            </a:r>
            <a:r>
              <a:rPr lang="en-GB" dirty="0">
                <a:latin typeface="Comic Sans MS" pitchFamily="66" charset="0"/>
              </a:rPr>
              <a:t>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923928" y="1459756"/>
            <a:ext cx="955675" cy="673100"/>
          </a:xfrm>
          <a:prstGeom prst="ellips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2721" y="3573016"/>
            <a:ext cx="2359199" cy="762000"/>
            <a:chOff x="1043608" y="4077072"/>
            <a:chExt cx="2359199" cy="762000"/>
          </a:xfrm>
        </p:grpSpPr>
        <p:grpSp>
          <p:nvGrpSpPr>
            <p:cNvPr id="33" name="Group 8"/>
            <p:cNvGrpSpPr>
              <a:grpSpLocks/>
            </p:cNvGrpSpPr>
            <p:nvPr/>
          </p:nvGrpSpPr>
          <p:grpSpPr bwMode="auto">
            <a:xfrm>
              <a:off x="1734344" y="4077072"/>
              <a:ext cx="1668463" cy="762000"/>
              <a:chOff x="1632" y="1699"/>
              <a:chExt cx="1051" cy="480"/>
            </a:xfrm>
          </p:grpSpPr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2331" y="1776"/>
                <a:ext cx="3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dirty="0">
                    <a:latin typeface="Comic Sans MS" pitchFamily="66" charset="0"/>
                  </a:rPr>
                  <a:t>d</a:t>
                </a:r>
                <a:r>
                  <a:rPr lang="en-GB" sz="2800" dirty="0">
                    <a:latin typeface="Symbol" pitchFamily="18" charset="2"/>
                  </a:rPr>
                  <a:t>l</a:t>
                </a:r>
                <a:endParaRPr lang="en-GB" dirty="0">
                  <a:latin typeface="Comic Sans MS" pitchFamily="66" charset="0"/>
                </a:endParaRP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1632" y="1699"/>
                <a:ext cx="2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sz="4400" dirty="0">
                    <a:latin typeface="Comic Sans MS" pitchFamily="66" charset="0"/>
                    <a:sym typeface="Symbol" pitchFamily="18" charset="2"/>
                  </a:rPr>
                  <a:t></a:t>
                </a:r>
                <a:endParaRPr lang="en-GB" sz="4400" dirty="0">
                  <a:latin typeface="Comic Sans MS" pitchFamily="66" charset="0"/>
                </a:endParaRPr>
              </a:p>
            </p:txBody>
          </p:sp>
        </p:grp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2051720" y="4173910"/>
              <a:ext cx="86836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dirty="0">
                  <a:latin typeface="Comic Sans MS" pitchFamily="66" charset="0"/>
                </a:rPr>
                <a:t>Q(</a:t>
              </a:r>
              <a:r>
                <a:rPr lang="en-GB" sz="2800" dirty="0">
                  <a:latin typeface="Symbol" pitchFamily="18" charset="2"/>
                </a:rPr>
                <a:t>l</a:t>
              </a:r>
              <a:r>
                <a:rPr lang="en-GB" dirty="0">
                  <a:latin typeface="Comic Sans MS" pitchFamily="66" charset="0"/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608" y="4221088"/>
              <a:ext cx="901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 smtClean="0">
                  <a:latin typeface="Comic Sans MS" pitchFamily="66" charset="0"/>
                </a:rPr>
                <a:t>Q</a:t>
              </a:r>
              <a:r>
                <a:rPr lang="en-GB" baseline="-25000" dirty="0" err="1" smtClean="0">
                  <a:latin typeface="Comic Sans MS" pitchFamily="66" charset="0"/>
                </a:rPr>
                <a:t>n</a:t>
              </a:r>
              <a:r>
                <a:rPr lang="en-GB" dirty="0">
                  <a:latin typeface="Comic Sans MS" pitchFamily="66" charset="0"/>
                </a:rPr>
                <a:t> </a:t>
              </a:r>
              <a:r>
                <a:rPr lang="en-GB" dirty="0" smtClean="0">
                  <a:latin typeface="Comic Sans MS" pitchFamily="66" charset="0"/>
                </a:rPr>
                <a:t>= </a:t>
              </a:r>
              <a:endParaRPr lang="en-GB" baseline="-25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64729" y="4149080"/>
            <a:ext cx="2359199" cy="762000"/>
            <a:chOff x="1043608" y="4077072"/>
            <a:chExt cx="2359199" cy="762000"/>
          </a:xfrm>
        </p:grpSpPr>
        <p:grpSp>
          <p:nvGrpSpPr>
            <p:cNvPr id="59" name="Group 8"/>
            <p:cNvGrpSpPr>
              <a:grpSpLocks/>
            </p:cNvGrpSpPr>
            <p:nvPr/>
          </p:nvGrpSpPr>
          <p:grpSpPr bwMode="auto">
            <a:xfrm>
              <a:off x="1734344" y="4077072"/>
              <a:ext cx="1668463" cy="762000"/>
              <a:chOff x="1632" y="1699"/>
              <a:chExt cx="1051" cy="480"/>
            </a:xfrm>
          </p:grpSpPr>
          <p:sp>
            <p:nvSpPr>
              <p:cNvPr id="62" name="Text Box 9"/>
              <p:cNvSpPr txBox="1">
                <a:spLocks noChangeArrowheads="1"/>
              </p:cNvSpPr>
              <p:nvPr/>
            </p:nvSpPr>
            <p:spPr bwMode="auto">
              <a:xfrm>
                <a:off x="2331" y="1776"/>
                <a:ext cx="3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dirty="0">
                    <a:latin typeface="Comic Sans MS" pitchFamily="66" charset="0"/>
                  </a:rPr>
                  <a:t>d</a:t>
                </a:r>
                <a:r>
                  <a:rPr lang="en-GB" sz="2800" dirty="0">
                    <a:latin typeface="Symbol" pitchFamily="18" charset="2"/>
                  </a:rPr>
                  <a:t>l</a:t>
                </a:r>
                <a:endParaRPr lang="en-GB" dirty="0">
                  <a:latin typeface="Comic Sans MS" pitchFamily="66" charset="0"/>
                </a:endParaRPr>
              </a:p>
            </p:txBody>
          </p:sp>
          <p:sp>
            <p:nvSpPr>
              <p:cNvPr id="63" name="Text Box 10"/>
              <p:cNvSpPr txBox="1">
                <a:spLocks noChangeArrowheads="1"/>
              </p:cNvSpPr>
              <p:nvPr/>
            </p:nvSpPr>
            <p:spPr bwMode="auto">
              <a:xfrm>
                <a:off x="1632" y="1699"/>
                <a:ext cx="2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sz="4400" dirty="0">
                    <a:latin typeface="Comic Sans MS" pitchFamily="66" charset="0"/>
                    <a:sym typeface="Symbol" pitchFamily="18" charset="2"/>
                  </a:rPr>
                  <a:t></a:t>
                </a:r>
                <a:endParaRPr lang="en-GB" sz="4400" dirty="0">
                  <a:latin typeface="Comic Sans MS" pitchFamily="66" charset="0"/>
                </a:endParaRPr>
              </a:p>
            </p:txBody>
          </p:sp>
        </p:grp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2051720" y="4173910"/>
              <a:ext cx="7938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dirty="0" smtClean="0">
                  <a:latin typeface="Comic Sans MS" pitchFamily="66" charset="0"/>
                </a:rPr>
                <a:t>F(</a:t>
              </a:r>
              <a:r>
                <a:rPr lang="en-GB" sz="2800" dirty="0" smtClean="0">
                  <a:latin typeface="Symbol" pitchFamily="18" charset="2"/>
                </a:rPr>
                <a:t>l</a:t>
              </a:r>
              <a:r>
                <a:rPr lang="en-GB" dirty="0">
                  <a:latin typeface="Comic Sans MS" pitchFamily="66" charset="0"/>
                </a:rPr>
                <a:t>)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3608" y="4221088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 smtClean="0">
                  <a:latin typeface="Comic Sans MS" pitchFamily="66" charset="0"/>
                </a:rPr>
                <a:t>F</a:t>
              </a:r>
              <a:r>
                <a:rPr lang="en-GB" baseline="-25000" dirty="0" err="1" smtClean="0">
                  <a:latin typeface="Comic Sans MS" pitchFamily="66" charset="0"/>
                </a:rPr>
                <a:t>n</a:t>
              </a:r>
              <a:r>
                <a:rPr lang="en-GB" dirty="0" smtClean="0">
                  <a:latin typeface="Comic Sans MS" pitchFamily="66" charset="0"/>
                </a:rPr>
                <a:t> = </a:t>
              </a:r>
              <a:endParaRPr lang="en-GB" baseline="-250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64729" y="2955032"/>
            <a:ext cx="2359199" cy="762000"/>
            <a:chOff x="1043608" y="4077072"/>
            <a:chExt cx="2359199" cy="762000"/>
          </a:xfrm>
        </p:grpSpPr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734344" y="4077072"/>
              <a:ext cx="1668463" cy="762000"/>
              <a:chOff x="1632" y="1699"/>
              <a:chExt cx="1051" cy="480"/>
            </a:xfrm>
          </p:grpSpPr>
          <p:sp>
            <p:nvSpPr>
              <p:cNvPr id="68" name="Text Box 9"/>
              <p:cNvSpPr txBox="1">
                <a:spLocks noChangeArrowheads="1"/>
              </p:cNvSpPr>
              <p:nvPr/>
            </p:nvSpPr>
            <p:spPr bwMode="auto">
              <a:xfrm>
                <a:off x="2331" y="1776"/>
                <a:ext cx="3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dirty="0">
                    <a:latin typeface="Comic Sans MS" pitchFamily="66" charset="0"/>
                  </a:rPr>
                  <a:t>d</a:t>
                </a:r>
                <a:r>
                  <a:rPr lang="en-GB" sz="2800" dirty="0">
                    <a:latin typeface="Symbol" pitchFamily="18" charset="2"/>
                  </a:rPr>
                  <a:t>l</a:t>
                </a:r>
                <a:endParaRPr lang="en-GB" dirty="0">
                  <a:latin typeface="Comic Sans MS" pitchFamily="66" charset="0"/>
                </a:endParaRPr>
              </a:p>
            </p:txBody>
          </p:sp>
          <p:sp>
            <p:nvSpPr>
              <p:cNvPr id="69" name="Text Box 10"/>
              <p:cNvSpPr txBox="1">
                <a:spLocks noChangeArrowheads="1"/>
              </p:cNvSpPr>
              <p:nvPr/>
            </p:nvSpPr>
            <p:spPr bwMode="auto">
              <a:xfrm>
                <a:off x="1632" y="1699"/>
                <a:ext cx="2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sz="4400" dirty="0">
                    <a:latin typeface="Comic Sans MS" pitchFamily="66" charset="0"/>
                    <a:sym typeface="Symbol" pitchFamily="18" charset="2"/>
                  </a:rPr>
                  <a:t></a:t>
                </a:r>
                <a:endParaRPr lang="en-GB" sz="4400" dirty="0">
                  <a:latin typeface="Comic Sans MS" pitchFamily="66" charset="0"/>
                </a:endParaRPr>
              </a:p>
            </p:txBody>
          </p:sp>
        </p:grpSp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2051720" y="4173910"/>
              <a:ext cx="7938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dirty="0" smtClean="0">
                  <a:latin typeface="Comic Sans MS" pitchFamily="66" charset="0"/>
                </a:rPr>
                <a:t>I(</a:t>
              </a:r>
              <a:r>
                <a:rPr lang="en-GB" sz="2800" dirty="0" smtClean="0">
                  <a:latin typeface="Symbol" pitchFamily="18" charset="2"/>
                </a:rPr>
                <a:t>l</a:t>
              </a:r>
              <a:r>
                <a:rPr lang="en-GB" dirty="0">
                  <a:latin typeface="Comic Sans MS" pitchFamily="66" charset="0"/>
                </a:rPr>
                <a:t>)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3608" y="4221088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latin typeface="Comic Sans MS" pitchFamily="66" charset="0"/>
                </a:rPr>
                <a:t>I</a:t>
              </a:r>
              <a:r>
                <a:rPr lang="en-GB" baseline="-25000" dirty="0" smtClean="0">
                  <a:latin typeface="Comic Sans MS" pitchFamily="66" charset="0"/>
                </a:rPr>
                <a:t>n</a:t>
              </a:r>
              <a:r>
                <a:rPr lang="en-GB" dirty="0" smtClean="0">
                  <a:latin typeface="Comic Sans MS" pitchFamily="66" charset="0"/>
                </a:rPr>
                <a:t> = </a:t>
              </a:r>
              <a:endParaRPr lang="en-GB" baseline="-250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3528" y="2420888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</a:t>
            </a:r>
            <a:r>
              <a:rPr lang="en-GB" dirty="0" smtClean="0"/>
              <a:t>easure </a:t>
            </a:r>
            <a:r>
              <a:rPr lang="en-GB" dirty="0">
                <a:latin typeface="Comic Sans MS" pitchFamily="66" charset="0"/>
              </a:rPr>
              <a:t>I</a:t>
            </a:r>
            <a:r>
              <a:rPr lang="en-GB" baseline="-25000" dirty="0">
                <a:latin typeface="Comic Sans MS" pitchFamily="66" charset="0"/>
              </a:rPr>
              <a:t>n</a:t>
            </a:r>
            <a:r>
              <a:rPr lang="en-GB" dirty="0" smtClean="0"/>
              <a:t>, </a:t>
            </a:r>
            <a:r>
              <a:rPr lang="en-GB" dirty="0" err="1" smtClean="0">
                <a:latin typeface="Comic Sans MS" pitchFamily="66" charset="0"/>
              </a:rPr>
              <a:t>Q</a:t>
            </a:r>
            <a:r>
              <a:rPr lang="en-GB" baseline="-25000" dirty="0" err="1" smtClean="0">
                <a:latin typeface="Comic Sans MS" pitchFamily="66" charset="0"/>
              </a:rPr>
              <a:t>n</a:t>
            </a:r>
            <a:r>
              <a:rPr lang="en-GB" dirty="0" smtClean="0"/>
              <a:t>,</a:t>
            </a:r>
            <a:r>
              <a:rPr lang="en-GB" dirty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F</a:t>
            </a:r>
            <a:r>
              <a:rPr lang="en-GB" baseline="-25000" dirty="0" err="1" smtClean="0">
                <a:latin typeface="Comic Sans MS" pitchFamily="66" charset="0"/>
              </a:rPr>
              <a:t>n</a:t>
            </a:r>
            <a:endParaRPr lang="en-GB" dirty="0"/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540792" y="5134620"/>
            <a:ext cx="3869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 smtClean="0">
                <a:latin typeface="Comic Sans MS" pitchFamily="66" charset="0"/>
              </a:rPr>
              <a:t>R(x</a:t>
            </a:r>
            <a:r>
              <a:rPr lang="en-GB" dirty="0" smtClean="0">
                <a:latin typeface="Comic Sans MS" pitchFamily="66" charset="0"/>
              </a:rPr>
              <a:t>) </a:t>
            </a:r>
            <a:r>
              <a:rPr lang="en-GB" dirty="0">
                <a:latin typeface="Comic Sans MS" pitchFamily="66" charset="0"/>
              </a:rPr>
              <a:t>= i</a:t>
            </a:r>
            <a:r>
              <a:rPr lang="en-GB" baseline="-25000" dirty="0">
                <a:latin typeface="Comic Sans MS" pitchFamily="66" charset="0"/>
              </a:rPr>
              <a:t>n</a:t>
            </a:r>
            <a:r>
              <a:rPr lang="en-GB" dirty="0">
                <a:latin typeface="Comic Sans MS" pitchFamily="66" charset="0"/>
              </a:rPr>
              <a:t>(x</a:t>
            </a:r>
            <a:r>
              <a:rPr lang="en-GB" dirty="0" smtClean="0">
                <a:latin typeface="Comic Sans MS" pitchFamily="66" charset="0"/>
              </a:rPr>
              <a:t>) / (I</a:t>
            </a:r>
            <a:r>
              <a:rPr lang="en-GB" baseline="-25000" dirty="0" smtClean="0">
                <a:latin typeface="Comic Sans MS" pitchFamily="66" charset="0"/>
              </a:rPr>
              <a:t>n </a:t>
            </a:r>
            <a:r>
              <a:rPr lang="en-GB" dirty="0">
                <a:latin typeface="Comic Sans MS" pitchFamily="66" charset="0"/>
                <a:sym typeface="Symbol"/>
              </a:rPr>
              <a:t> </a:t>
            </a:r>
            <a:r>
              <a:rPr lang="en-GB" dirty="0" err="1" smtClean="0">
                <a:latin typeface="Comic Sans MS" pitchFamily="66" charset="0"/>
              </a:rPr>
              <a:t>Q</a:t>
            </a:r>
            <a:r>
              <a:rPr lang="en-GB" baseline="-25000" dirty="0" err="1" smtClean="0">
                <a:latin typeface="Comic Sans MS" pitchFamily="66" charset="0"/>
              </a:rPr>
              <a:t>n</a:t>
            </a:r>
            <a:r>
              <a:rPr lang="en-GB" baseline="-25000" dirty="0" smtClean="0">
                <a:latin typeface="Comic Sans MS" pitchFamily="66" charset="0"/>
              </a:rPr>
              <a:t> </a:t>
            </a:r>
            <a:r>
              <a:rPr lang="en-GB" dirty="0">
                <a:latin typeface="Comic Sans MS" pitchFamily="66" charset="0"/>
                <a:sym typeface="Symbol"/>
              </a:rPr>
              <a:t> </a:t>
            </a:r>
            <a:r>
              <a:rPr lang="en-GB" dirty="0" err="1" smtClean="0">
                <a:latin typeface="Comic Sans MS" pitchFamily="66" charset="0"/>
              </a:rPr>
              <a:t>F</a:t>
            </a:r>
            <a:r>
              <a:rPr lang="en-GB" baseline="-25000" dirty="0" err="1" smtClean="0">
                <a:latin typeface="Comic Sans MS" pitchFamily="66" charset="0"/>
              </a:rPr>
              <a:t>n</a:t>
            </a:r>
            <a:r>
              <a:rPr lang="en-GB" dirty="0" smtClean="0">
                <a:latin typeface="Comic Sans MS" pitchFamily="66" charset="0"/>
              </a:rPr>
              <a:t>) 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72" name="Text Box 10"/>
          <p:cNvSpPr txBox="1">
            <a:spLocks noChangeArrowheads="1"/>
          </p:cNvSpPr>
          <p:nvPr/>
        </p:nvSpPr>
        <p:spPr bwMode="auto">
          <a:xfrm>
            <a:off x="1112802" y="5013176"/>
            <a:ext cx="50687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4400" dirty="0" smtClean="0">
                <a:latin typeface="Comic Sans MS" pitchFamily="66" charset="0"/>
                <a:sym typeface="Symbol" pitchFamily="18" charset="2"/>
              </a:rPr>
              <a:t> </a:t>
            </a:r>
            <a:endParaRPr lang="en-GB" sz="44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544" y="6084004"/>
            <a:ext cx="470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smtClean="0"/>
              <a:t>(Also normalise for different exposure times)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169656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Removing effects of the imaging system</a:t>
            </a:r>
          </a:p>
        </p:txBody>
      </p:sp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443038"/>
            <a:ext cx="73088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476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443038"/>
            <a:ext cx="73088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Removing effects of the imaging system</a:t>
            </a: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443038"/>
            <a:ext cx="73088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Removing effects of the imaging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Conclusion</a:t>
            </a:r>
            <a:endParaRPr lang="en-GB" sz="3600" dirty="0" smtClean="0"/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0" y="1052512"/>
            <a:ext cx="9144000" cy="5805487"/>
          </a:xfrm>
          <a:prstGeom prst="rect">
            <a:avLst/>
          </a:prstGeom>
          <a:solidFill>
            <a:srgbClr val="B32B35"/>
          </a:solidFill>
          <a:ln w="9525">
            <a:solidFill>
              <a:srgbClr val="B32B3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87624" y="2564904"/>
            <a:ext cx="690656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ctr" defTabSz="822325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defTabSz="822325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defTabSz="822325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defTabSz="822325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GB" kern="0" dirty="0" smtClean="0"/>
              <a:t>We want to analyse tissue properties, not image properties!</a:t>
            </a:r>
            <a:endParaRPr lang="en-GB" kern="0" dirty="0" smtClean="0"/>
          </a:p>
        </p:txBody>
      </p:sp>
    </p:spTree>
    <p:extLst>
      <p:ext uri="{BB962C8B-B14F-4D97-AF65-F5344CB8AC3E}">
        <p14:creationId xmlns:p14="http://schemas.microsoft.com/office/powerpoint/2010/main" val="1089861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Diagnostic imaging</a:t>
            </a:r>
          </a:p>
        </p:txBody>
      </p:sp>
      <p:pic>
        <p:nvPicPr>
          <p:cNvPr id="92163" name="Picture 3" descr="Fig 1 full 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6825"/>
            <a:ext cx="6858000" cy="476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029200" y="3933825"/>
            <a:ext cx="39624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724400" y="401002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733800" y="6400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dirty="0"/>
              <a:t>Looking and listening to light: the evolution of whole-body photonic imaging </a:t>
            </a:r>
          </a:p>
          <a:p>
            <a:pPr eaLnBrk="0" hangingPunct="0"/>
            <a:r>
              <a:rPr lang="en-GB" sz="1200" dirty="0" err="1"/>
              <a:t>Ntziachristos</a:t>
            </a:r>
            <a:r>
              <a:rPr lang="en-GB" sz="1200" dirty="0"/>
              <a:t> et al. Nature Biotechnology 23, 313 - 320 (2005)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73338" y="3717032"/>
            <a:ext cx="3627054" cy="2409056"/>
            <a:chOff x="4761370" y="4044280"/>
            <a:chExt cx="4347134" cy="2985120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3737" y="4044280"/>
              <a:ext cx="2994767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61370" y="4077990"/>
              <a:ext cx="1394806" cy="2951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501195" y="3717032"/>
            <a:ext cx="10150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Emission</a:t>
            </a:r>
            <a:endParaRPr lang="en-GB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How digital images come into being?</a:t>
            </a:r>
            <a:endParaRPr lang="en-GB" dirty="0" smtClean="0"/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0" y="1052512"/>
            <a:ext cx="9144000" cy="5805487"/>
          </a:xfrm>
          <a:prstGeom prst="rect">
            <a:avLst/>
          </a:prstGeom>
          <a:solidFill>
            <a:srgbClr val="B32B35"/>
          </a:solidFill>
          <a:ln w="9525">
            <a:solidFill>
              <a:srgbClr val="B32B3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9768" y="2780928"/>
            <a:ext cx="7764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ctr" defTabSz="8223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ctr" defTabSz="822325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defTabSz="822325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defTabSz="822325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defTabSz="822325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kern="0" dirty="0" smtClean="0"/>
              <a:t>Some theory ….</a:t>
            </a:r>
            <a:endParaRPr lang="en-GB" kern="0" dirty="0" smtClean="0"/>
          </a:p>
        </p:txBody>
      </p:sp>
    </p:spTree>
    <p:extLst>
      <p:ext uri="{BB962C8B-B14F-4D97-AF65-F5344CB8AC3E}">
        <p14:creationId xmlns:p14="http://schemas.microsoft.com/office/powerpoint/2010/main" val="2750738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resolutions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 bwMode="auto">
          <a:xfrm>
            <a:off x="3707904" y="2708920"/>
            <a:ext cx="2016224" cy="2016224"/>
          </a:xfrm>
          <a:prstGeom prst="ellipse">
            <a:avLst/>
          </a:prstGeom>
          <a:gradFill>
            <a:gsLst>
              <a:gs pos="0">
                <a:srgbClr val="FFFF00"/>
              </a:gs>
              <a:gs pos="14000">
                <a:srgbClr val="FFFF00">
                  <a:lumMod val="100000"/>
                </a:srgb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4896544" cy="4488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4716016" y="3645024"/>
            <a:ext cx="144016" cy="14401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25606" y="1556792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305526" y="1772816"/>
            <a:ext cx="1674186" cy="2016224"/>
          </a:xfrm>
          <a:prstGeom prst="triangle">
            <a:avLst/>
          </a:prstGeom>
          <a:gradFill flip="none" rotWithShape="1">
            <a:gsLst>
              <a:gs pos="0">
                <a:srgbClr val="FFFF00"/>
              </a:gs>
              <a:gs pos="14000">
                <a:srgbClr val="FFFF00">
                  <a:lumMod val="10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4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resolutions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707904" y="2708920"/>
            <a:ext cx="2016224" cy="2016224"/>
          </a:xfrm>
          <a:prstGeom prst="ellipse">
            <a:avLst/>
          </a:prstGeom>
          <a:gradFill>
            <a:gsLst>
              <a:gs pos="0">
                <a:srgbClr val="FFFF00"/>
              </a:gs>
              <a:gs pos="14000">
                <a:srgbClr val="FFFF00">
                  <a:lumMod val="100000"/>
                </a:srgb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68" b="43915"/>
          <a:stretch/>
        </p:blipFill>
        <p:spPr bwMode="auto">
          <a:xfrm>
            <a:off x="2555776" y="1700808"/>
            <a:ext cx="4464496" cy="4344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4644008" y="3573016"/>
            <a:ext cx="288032" cy="2880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25606" y="1556792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305526" y="1772816"/>
            <a:ext cx="1674186" cy="2016224"/>
          </a:xfrm>
          <a:prstGeom prst="triangle">
            <a:avLst/>
          </a:prstGeom>
          <a:gradFill flip="none" rotWithShape="1">
            <a:gsLst>
              <a:gs pos="0">
                <a:srgbClr val="FFFF00"/>
              </a:gs>
              <a:gs pos="14000">
                <a:srgbClr val="FFFF00">
                  <a:lumMod val="10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31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resolutions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99592" y="1694808"/>
            <a:ext cx="2448272" cy="2244249"/>
            <a:chOff x="2411760" y="1844824"/>
            <a:chExt cx="4896544" cy="4488498"/>
          </a:xfrm>
        </p:grpSpPr>
        <p:sp>
          <p:nvSpPr>
            <p:cNvPr id="3" name="Oval 2"/>
            <p:cNvSpPr/>
            <p:nvPr/>
          </p:nvSpPr>
          <p:spPr bwMode="auto">
            <a:xfrm>
              <a:off x="3707904" y="2708920"/>
              <a:ext cx="2016224" cy="2016224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4000">
                  <a:srgbClr val="FFFF00">
                    <a:lumMod val="100000"/>
                  </a:srgb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844824"/>
              <a:ext cx="4896544" cy="44884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4716016" y="3645024"/>
              <a:ext cx="144016" cy="14401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03248" y="4221087"/>
            <a:ext cx="2444616" cy="2378851"/>
            <a:chOff x="2555776" y="1700808"/>
            <a:chExt cx="4464496" cy="4344392"/>
          </a:xfrm>
        </p:grpSpPr>
        <p:sp>
          <p:nvSpPr>
            <p:cNvPr id="7" name="Oval 6"/>
            <p:cNvSpPr/>
            <p:nvPr/>
          </p:nvSpPr>
          <p:spPr bwMode="auto">
            <a:xfrm>
              <a:off x="3707904" y="2708920"/>
              <a:ext cx="2016224" cy="2016224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4000">
                  <a:srgbClr val="FFFF00">
                    <a:lumMod val="100000"/>
                  </a:srgb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68" b="43915"/>
            <a:stretch/>
          </p:blipFill>
          <p:spPr bwMode="auto">
            <a:xfrm>
              <a:off x="2555776" y="1700808"/>
              <a:ext cx="4464496" cy="4344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 bwMode="auto">
            <a:xfrm>
              <a:off x="4644008" y="3573016"/>
              <a:ext cx="288032" cy="28803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>
            <a:off x="827584" y="2630912"/>
            <a:ext cx="2592288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827584" y="5301208"/>
            <a:ext cx="2592288" cy="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07856" y="3832065"/>
            <a:ext cx="2387312" cy="540060"/>
            <a:chOff x="4632960" y="1802445"/>
            <a:chExt cx="2387312" cy="799109"/>
          </a:xfrm>
        </p:grpSpPr>
        <p:sp>
          <p:nvSpPr>
            <p:cNvPr id="14" name="Freeform 13"/>
            <p:cNvSpPr/>
            <p:nvPr/>
          </p:nvSpPr>
          <p:spPr bwMode="auto">
            <a:xfrm>
              <a:off x="4632960" y="1802445"/>
              <a:ext cx="1198880" cy="799109"/>
            </a:xfrm>
            <a:custGeom>
              <a:avLst/>
              <a:gdLst>
                <a:gd name="connsiteX0" fmla="*/ 0 w 1198880"/>
                <a:gd name="connsiteY0" fmla="*/ 788355 h 799109"/>
                <a:gd name="connsiteX1" fmla="*/ 426720 w 1198880"/>
                <a:gd name="connsiteY1" fmla="*/ 788355 h 799109"/>
                <a:gd name="connsiteX2" fmla="*/ 741680 w 1198880"/>
                <a:gd name="connsiteY2" fmla="*/ 676595 h 799109"/>
                <a:gd name="connsiteX3" fmla="*/ 1005840 w 1198880"/>
                <a:gd name="connsiteY3" fmla="*/ 97475 h 799109"/>
                <a:gd name="connsiteX4" fmla="*/ 1178560 w 1198880"/>
                <a:gd name="connsiteY4" fmla="*/ 6035 h 799109"/>
                <a:gd name="connsiteX5" fmla="*/ 1188720 w 1198880"/>
                <a:gd name="connsiteY5" fmla="*/ 16195 h 7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8880" h="799109">
                  <a:moveTo>
                    <a:pt x="0" y="788355"/>
                  </a:moveTo>
                  <a:cubicBezTo>
                    <a:pt x="151553" y="797668"/>
                    <a:pt x="303107" y="806982"/>
                    <a:pt x="426720" y="788355"/>
                  </a:cubicBezTo>
                  <a:cubicBezTo>
                    <a:pt x="550333" y="769728"/>
                    <a:pt x="645160" y="791742"/>
                    <a:pt x="741680" y="676595"/>
                  </a:cubicBezTo>
                  <a:cubicBezTo>
                    <a:pt x="838200" y="561448"/>
                    <a:pt x="933027" y="209235"/>
                    <a:pt x="1005840" y="97475"/>
                  </a:cubicBezTo>
                  <a:cubicBezTo>
                    <a:pt x="1078653" y="-14285"/>
                    <a:pt x="1148080" y="19582"/>
                    <a:pt x="1178560" y="6035"/>
                  </a:cubicBezTo>
                  <a:cubicBezTo>
                    <a:pt x="1209040" y="-7512"/>
                    <a:pt x="1198880" y="4341"/>
                    <a:pt x="1188720" y="16195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 flipH="1">
              <a:off x="5821392" y="1802445"/>
              <a:ext cx="1198880" cy="799109"/>
            </a:xfrm>
            <a:custGeom>
              <a:avLst/>
              <a:gdLst>
                <a:gd name="connsiteX0" fmla="*/ 0 w 1198880"/>
                <a:gd name="connsiteY0" fmla="*/ 788355 h 799109"/>
                <a:gd name="connsiteX1" fmla="*/ 426720 w 1198880"/>
                <a:gd name="connsiteY1" fmla="*/ 788355 h 799109"/>
                <a:gd name="connsiteX2" fmla="*/ 741680 w 1198880"/>
                <a:gd name="connsiteY2" fmla="*/ 676595 h 799109"/>
                <a:gd name="connsiteX3" fmla="*/ 1005840 w 1198880"/>
                <a:gd name="connsiteY3" fmla="*/ 97475 h 799109"/>
                <a:gd name="connsiteX4" fmla="*/ 1178560 w 1198880"/>
                <a:gd name="connsiteY4" fmla="*/ 6035 h 799109"/>
                <a:gd name="connsiteX5" fmla="*/ 1188720 w 1198880"/>
                <a:gd name="connsiteY5" fmla="*/ 16195 h 7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8880" h="799109">
                  <a:moveTo>
                    <a:pt x="0" y="788355"/>
                  </a:moveTo>
                  <a:cubicBezTo>
                    <a:pt x="151553" y="797668"/>
                    <a:pt x="303107" y="806982"/>
                    <a:pt x="426720" y="788355"/>
                  </a:cubicBezTo>
                  <a:cubicBezTo>
                    <a:pt x="550333" y="769728"/>
                    <a:pt x="645160" y="791742"/>
                    <a:pt x="741680" y="676595"/>
                  </a:cubicBezTo>
                  <a:cubicBezTo>
                    <a:pt x="838200" y="561448"/>
                    <a:pt x="933027" y="209235"/>
                    <a:pt x="1005840" y="97475"/>
                  </a:cubicBezTo>
                  <a:cubicBezTo>
                    <a:pt x="1078653" y="-14285"/>
                    <a:pt x="1148080" y="19582"/>
                    <a:pt x="1178560" y="6035"/>
                  </a:cubicBezTo>
                  <a:cubicBezTo>
                    <a:pt x="1209040" y="-7512"/>
                    <a:pt x="1198880" y="4341"/>
                    <a:pt x="1188720" y="16195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3080" y="3284984"/>
            <a:ext cx="2387312" cy="1087141"/>
            <a:chOff x="4632960" y="1802445"/>
            <a:chExt cx="2387312" cy="799109"/>
          </a:xfrm>
        </p:grpSpPr>
        <p:sp>
          <p:nvSpPr>
            <p:cNvPr id="18" name="Freeform 17"/>
            <p:cNvSpPr/>
            <p:nvPr/>
          </p:nvSpPr>
          <p:spPr bwMode="auto">
            <a:xfrm>
              <a:off x="4632960" y="1802445"/>
              <a:ext cx="1198880" cy="799109"/>
            </a:xfrm>
            <a:custGeom>
              <a:avLst/>
              <a:gdLst>
                <a:gd name="connsiteX0" fmla="*/ 0 w 1198880"/>
                <a:gd name="connsiteY0" fmla="*/ 788355 h 799109"/>
                <a:gd name="connsiteX1" fmla="*/ 426720 w 1198880"/>
                <a:gd name="connsiteY1" fmla="*/ 788355 h 799109"/>
                <a:gd name="connsiteX2" fmla="*/ 741680 w 1198880"/>
                <a:gd name="connsiteY2" fmla="*/ 676595 h 799109"/>
                <a:gd name="connsiteX3" fmla="*/ 1005840 w 1198880"/>
                <a:gd name="connsiteY3" fmla="*/ 97475 h 799109"/>
                <a:gd name="connsiteX4" fmla="*/ 1178560 w 1198880"/>
                <a:gd name="connsiteY4" fmla="*/ 6035 h 799109"/>
                <a:gd name="connsiteX5" fmla="*/ 1188720 w 1198880"/>
                <a:gd name="connsiteY5" fmla="*/ 16195 h 7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8880" h="799109">
                  <a:moveTo>
                    <a:pt x="0" y="788355"/>
                  </a:moveTo>
                  <a:cubicBezTo>
                    <a:pt x="151553" y="797668"/>
                    <a:pt x="303107" y="806982"/>
                    <a:pt x="426720" y="788355"/>
                  </a:cubicBezTo>
                  <a:cubicBezTo>
                    <a:pt x="550333" y="769728"/>
                    <a:pt x="645160" y="791742"/>
                    <a:pt x="741680" y="676595"/>
                  </a:cubicBezTo>
                  <a:cubicBezTo>
                    <a:pt x="838200" y="561448"/>
                    <a:pt x="933027" y="209235"/>
                    <a:pt x="1005840" y="97475"/>
                  </a:cubicBezTo>
                  <a:cubicBezTo>
                    <a:pt x="1078653" y="-14285"/>
                    <a:pt x="1148080" y="19582"/>
                    <a:pt x="1178560" y="6035"/>
                  </a:cubicBezTo>
                  <a:cubicBezTo>
                    <a:pt x="1209040" y="-7512"/>
                    <a:pt x="1198880" y="4341"/>
                    <a:pt x="1188720" y="16195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 flipH="1">
              <a:off x="5821392" y="1802445"/>
              <a:ext cx="1198880" cy="799109"/>
            </a:xfrm>
            <a:custGeom>
              <a:avLst/>
              <a:gdLst>
                <a:gd name="connsiteX0" fmla="*/ 0 w 1198880"/>
                <a:gd name="connsiteY0" fmla="*/ 788355 h 799109"/>
                <a:gd name="connsiteX1" fmla="*/ 426720 w 1198880"/>
                <a:gd name="connsiteY1" fmla="*/ 788355 h 799109"/>
                <a:gd name="connsiteX2" fmla="*/ 741680 w 1198880"/>
                <a:gd name="connsiteY2" fmla="*/ 676595 h 799109"/>
                <a:gd name="connsiteX3" fmla="*/ 1005840 w 1198880"/>
                <a:gd name="connsiteY3" fmla="*/ 97475 h 799109"/>
                <a:gd name="connsiteX4" fmla="*/ 1178560 w 1198880"/>
                <a:gd name="connsiteY4" fmla="*/ 6035 h 799109"/>
                <a:gd name="connsiteX5" fmla="*/ 1188720 w 1198880"/>
                <a:gd name="connsiteY5" fmla="*/ 16195 h 7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8880" h="799109">
                  <a:moveTo>
                    <a:pt x="0" y="788355"/>
                  </a:moveTo>
                  <a:cubicBezTo>
                    <a:pt x="151553" y="797668"/>
                    <a:pt x="303107" y="806982"/>
                    <a:pt x="426720" y="788355"/>
                  </a:cubicBezTo>
                  <a:cubicBezTo>
                    <a:pt x="550333" y="769728"/>
                    <a:pt x="645160" y="791742"/>
                    <a:pt x="741680" y="676595"/>
                  </a:cubicBezTo>
                  <a:cubicBezTo>
                    <a:pt x="838200" y="561448"/>
                    <a:pt x="933027" y="209235"/>
                    <a:pt x="1005840" y="97475"/>
                  </a:cubicBezTo>
                  <a:cubicBezTo>
                    <a:pt x="1078653" y="-14285"/>
                    <a:pt x="1148080" y="19582"/>
                    <a:pt x="1178560" y="6035"/>
                  </a:cubicBezTo>
                  <a:cubicBezTo>
                    <a:pt x="1209040" y="-7512"/>
                    <a:pt x="1198880" y="4341"/>
                    <a:pt x="1188720" y="16195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3779912" y="2708920"/>
            <a:ext cx="1368152" cy="10081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779912" y="4581128"/>
            <a:ext cx="1080120" cy="7439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707856" y="4372125"/>
            <a:ext cx="311261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713080" y="2492896"/>
            <a:ext cx="0" cy="186223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025484" y="205155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Brightness</a:t>
            </a:r>
            <a:endParaRPr lang="en-GB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87927" y="4581128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PSF</a:t>
            </a:r>
          </a:p>
          <a:p>
            <a:pPr algn="ctr"/>
            <a:r>
              <a:rPr lang="en-GB" sz="1600" dirty="0" smtClean="0"/>
              <a:t>Point Spread Function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542040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Spectral properties</a:t>
            </a:r>
            <a:endParaRPr lang="en-GB" dirty="0" smtClean="0"/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88209"/>
              </p:ext>
            </p:extLst>
          </p:nvPr>
        </p:nvGraphicFramePr>
        <p:xfrm>
          <a:off x="539552" y="2348880"/>
          <a:ext cx="758507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Bitmap Image" r:id="rId3" imgW="5885714" imgH="1390844" progId="Paint.Picture">
                  <p:embed/>
                </p:oleObj>
              </mc:Choice>
              <mc:Fallback>
                <p:oleObj name="Bitmap Image" r:id="rId3" imgW="5885714" imgH="13908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7585075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659100"/>
              </p:ext>
            </p:extLst>
          </p:nvPr>
        </p:nvGraphicFramePr>
        <p:xfrm>
          <a:off x="595115" y="3996705"/>
          <a:ext cx="7470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Bitmap Image" r:id="rId5" imgW="5792008" imgH="657317" progId="Paint.Picture">
                  <p:embed/>
                </p:oleObj>
              </mc:Choice>
              <mc:Fallback>
                <p:oleObj name="Bitmap Image" r:id="rId5" imgW="5792008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15" y="3996705"/>
                        <a:ext cx="7470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691952" y="4977780"/>
            <a:ext cx="226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800 nm = 3.8 x 10</a:t>
            </a:r>
            <a:r>
              <a:rPr lang="en-GB" sz="1600" baseline="30000"/>
              <a:t>14 </a:t>
            </a:r>
            <a:r>
              <a:rPr lang="en-GB" sz="1600"/>
              <a:t>Hz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5856090" y="4977780"/>
            <a:ext cx="226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400 nm = 7.5 x 10</a:t>
            </a:r>
            <a:r>
              <a:rPr lang="en-GB" sz="1600" baseline="30000"/>
              <a:t>14 </a:t>
            </a:r>
            <a:r>
              <a:rPr lang="en-GB" sz="1600"/>
              <a:t>Hz</a:t>
            </a: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8159552" y="307754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Amplitude</a:t>
            </a:r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8159552" y="2758455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Spectral properties</a:t>
            </a:r>
            <a:endParaRPr lang="en-GB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Reflected, transmitted or emitted light collected by a camera forms an image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Monochrome (B/W) – collects all visible light</a:t>
            </a:r>
          </a:p>
          <a:p>
            <a:pPr eaLnBrk="1" hangingPunct="1"/>
            <a:r>
              <a:rPr lang="en-GB" dirty="0" smtClean="0"/>
              <a:t>Colour – three broad bands (RGB)</a:t>
            </a:r>
          </a:p>
          <a:p>
            <a:pPr eaLnBrk="1" hangingPunct="1"/>
            <a:r>
              <a:rPr lang="en-GB" dirty="0" smtClean="0"/>
              <a:t>Multispectral – several – several tens of bands (broad or narrow)</a:t>
            </a:r>
          </a:p>
          <a:p>
            <a:pPr eaLnBrk="1" hangingPunct="1"/>
            <a:r>
              <a:rPr lang="en-GB" dirty="0" err="1" smtClean="0"/>
              <a:t>Hyperspectral</a:t>
            </a:r>
            <a:r>
              <a:rPr lang="en-GB" dirty="0" smtClean="0"/>
              <a:t> – many (hundreds) narrow bands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85800" y="2819400"/>
            <a:ext cx="7772400" cy="3962400"/>
            <a:chOff x="432" y="1776"/>
            <a:chExt cx="4896" cy="2496"/>
          </a:xfrm>
        </p:grpSpPr>
        <p:grpSp>
          <p:nvGrpSpPr>
            <p:cNvPr id="34909" name="Group 6"/>
            <p:cNvGrpSpPr>
              <a:grpSpLocks/>
            </p:cNvGrpSpPr>
            <p:nvPr/>
          </p:nvGrpSpPr>
          <p:grpSpPr bwMode="auto">
            <a:xfrm>
              <a:off x="448" y="3288"/>
              <a:ext cx="4880" cy="984"/>
              <a:chOff x="448" y="3288"/>
              <a:chExt cx="4880" cy="984"/>
            </a:xfrm>
          </p:grpSpPr>
          <p:sp>
            <p:nvSpPr>
              <p:cNvPr id="34911" name="Freeform 7"/>
              <p:cNvSpPr>
                <a:spLocks/>
              </p:cNvSpPr>
              <p:nvPr/>
            </p:nvSpPr>
            <p:spPr bwMode="auto">
              <a:xfrm>
                <a:off x="448" y="3288"/>
                <a:ext cx="2544" cy="984"/>
              </a:xfrm>
              <a:custGeom>
                <a:avLst/>
                <a:gdLst>
                  <a:gd name="T0" fmla="*/ 0 w 2544"/>
                  <a:gd name="T1" fmla="*/ 984 h 984"/>
                  <a:gd name="T2" fmla="*/ 216 w 2544"/>
                  <a:gd name="T3" fmla="*/ 720 h 984"/>
                  <a:gd name="T4" fmla="*/ 488 w 2544"/>
                  <a:gd name="T5" fmla="*/ 376 h 984"/>
                  <a:gd name="T6" fmla="*/ 744 w 2544"/>
                  <a:gd name="T7" fmla="*/ 152 h 984"/>
                  <a:gd name="T8" fmla="*/ 1454 w 2544"/>
                  <a:gd name="T9" fmla="*/ 26 h 984"/>
                  <a:gd name="T10" fmla="*/ 2544 w 2544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44"/>
                  <a:gd name="T19" fmla="*/ 0 h 984"/>
                  <a:gd name="T20" fmla="*/ 2544 w 2544"/>
                  <a:gd name="T21" fmla="*/ 984 h 9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44" h="984">
                    <a:moveTo>
                      <a:pt x="0" y="984"/>
                    </a:moveTo>
                    <a:cubicBezTo>
                      <a:pt x="36" y="940"/>
                      <a:pt x="135" y="821"/>
                      <a:pt x="216" y="720"/>
                    </a:cubicBezTo>
                    <a:cubicBezTo>
                      <a:pt x="297" y="619"/>
                      <a:pt x="400" y="471"/>
                      <a:pt x="488" y="376"/>
                    </a:cubicBezTo>
                    <a:cubicBezTo>
                      <a:pt x="576" y="281"/>
                      <a:pt x="583" y="210"/>
                      <a:pt x="744" y="152"/>
                    </a:cubicBezTo>
                    <a:cubicBezTo>
                      <a:pt x="905" y="94"/>
                      <a:pt x="1154" y="51"/>
                      <a:pt x="1454" y="26"/>
                    </a:cubicBezTo>
                    <a:cubicBezTo>
                      <a:pt x="1754" y="1"/>
                      <a:pt x="2122" y="2"/>
                      <a:pt x="2544" y="0"/>
                    </a:cubicBez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2" name="Freeform 8"/>
              <p:cNvSpPr>
                <a:spLocks/>
              </p:cNvSpPr>
              <p:nvPr/>
            </p:nvSpPr>
            <p:spPr bwMode="auto">
              <a:xfrm flipH="1">
                <a:off x="2784" y="3288"/>
                <a:ext cx="2544" cy="984"/>
              </a:xfrm>
              <a:custGeom>
                <a:avLst/>
                <a:gdLst>
                  <a:gd name="T0" fmla="*/ 0 w 2544"/>
                  <a:gd name="T1" fmla="*/ 984 h 984"/>
                  <a:gd name="T2" fmla="*/ 216 w 2544"/>
                  <a:gd name="T3" fmla="*/ 720 h 984"/>
                  <a:gd name="T4" fmla="*/ 488 w 2544"/>
                  <a:gd name="T5" fmla="*/ 376 h 984"/>
                  <a:gd name="T6" fmla="*/ 744 w 2544"/>
                  <a:gd name="T7" fmla="*/ 152 h 984"/>
                  <a:gd name="T8" fmla="*/ 1454 w 2544"/>
                  <a:gd name="T9" fmla="*/ 26 h 984"/>
                  <a:gd name="T10" fmla="*/ 2544 w 2544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44"/>
                  <a:gd name="T19" fmla="*/ 0 h 984"/>
                  <a:gd name="T20" fmla="*/ 2544 w 2544"/>
                  <a:gd name="T21" fmla="*/ 984 h 9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44" h="984">
                    <a:moveTo>
                      <a:pt x="0" y="984"/>
                    </a:moveTo>
                    <a:cubicBezTo>
                      <a:pt x="36" y="940"/>
                      <a:pt x="135" y="821"/>
                      <a:pt x="216" y="720"/>
                    </a:cubicBezTo>
                    <a:cubicBezTo>
                      <a:pt x="297" y="619"/>
                      <a:pt x="400" y="471"/>
                      <a:pt x="488" y="376"/>
                    </a:cubicBezTo>
                    <a:cubicBezTo>
                      <a:pt x="576" y="281"/>
                      <a:pt x="583" y="210"/>
                      <a:pt x="744" y="152"/>
                    </a:cubicBezTo>
                    <a:cubicBezTo>
                      <a:pt x="905" y="94"/>
                      <a:pt x="1154" y="51"/>
                      <a:pt x="1454" y="26"/>
                    </a:cubicBezTo>
                    <a:cubicBezTo>
                      <a:pt x="1754" y="1"/>
                      <a:pt x="2122" y="2"/>
                      <a:pt x="2544" y="0"/>
                    </a:cubicBez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4910" name="Rectangle 9"/>
            <p:cNvSpPr>
              <a:spLocks noChangeArrowheads="1"/>
            </p:cNvSpPr>
            <p:nvPr/>
          </p:nvSpPr>
          <p:spPr bwMode="auto">
            <a:xfrm>
              <a:off x="432" y="1776"/>
              <a:ext cx="144" cy="14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685800" y="3124200"/>
            <a:ext cx="7010400" cy="3657600"/>
            <a:chOff x="432" y="1968"/>
            <a:chExt cx="4416" cy="2304"/>
          </a:xfrm>
        </p:grpSpPr>
        <p:grpSp>
          <p:nvGrpSpPr>
            <p:cNvPr id="34898" name="Group 11"/>
            <p:cNvGrpSpPr>
              <a:grpSpLocks/>
            </p:cNvGrpSpPr>
            <p:nvPr/>
          </p:nvGrpSpPr>
          <p:grpSpPr bwMode="auto">
            <a:xfrm>
              <a:off x="672" y="3288"/>
              <a:ext cx="4176" cy="984"/>
              <a:chOff x="672" y="3288"/>
              <a:chExt cx="4176" cy="984"/>
            </a:xfrm>
          </p:grpSpPr>
          <p:grpSp>
            <p:nvGrpSpPr>
              <p:cNvPr id="34900" name="Group 12"/>
              <p:cNvGrpSpPr>
                <a:grpSpLocks/>
              </p:cNvGrpSpPr>
              <p:nvPr/>
            </p:nvGrpSpPr>
            <p:grpSpPr bwMode="auto">
              <a:xfrm>
                <a:off x="672" y="3288"/>
                <a:ext cx="1296" cy="984"/>
                <a:chOff x="2464" y="2976"/>
                <a:chExt cx="752" cy="984"/>
              </a:xfrm>
            </p:grpSpPr>
            <p:sp>
              <p:nvSpPr>
                <p:cNvPr id="34907" name="Freeform 13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08" name="Freeform 14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01" name="Group 15"/>
              <p:cNvGrpSpPr>
                <a:grpSpLocks/>
              </p:cNvGrpSpPr>
              <p:nvPr/>
            </p:nvGrpSpPr>
            <p:grpSpPr bwMode="auto">
              <a:xfrm>
                <a:off x="2112" y="3288"/>
                <a:ext cx="1296" cy="984"/>
                <a:chOff x="2464" y="2976"/>
                <a:chExt cx="752" cy="984"/>
              </a:xfrm>
            </p:grpSpPr>
            <p:sp>
              <p:nvSpPr>
                <p:cNvPr id="34905" name="Freeform 16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06" name="Freeform 17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02" name="Group 18"/>
              <p:cNvGrpSpPr>
                <a:grpSpLocks/>
              </p:cNvGrpSpPr>
              <p:nvPr/>
            </p:nvGrpSpPr>
            <p:grpSpPr bwMode="auto">
              <a:xfrm>
                <a:off x="3552" y="3288"/>
                <a:ext cx="1296" cy="984"/>
                <a:chOff x="2464" y="2976"/>
                <a:chExt cx="752" cy="984"/>
              </a:xfrm>
            </p:grpSpPr>
            <p:sp>
              <p:nvSpPr>
                <p:cNvPr id="34903" name="Freeform 19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04" name="Freeform 20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4899" name="Rectangle 21"/>
            <p:cNvSpPr>
              <a:spLocks noChangeArrowheads="1"/>
            </p:cNvSpPr>
            <p:nvPr/>
          </p:nvSpPr>
          <p:spPr bwMode="auto">
            <a:xfrm>
              <a:off x="432" y="1968"/>
              <a:ext cx="144" cy="14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2"/>
          <p:cNvGrpSpPr>
            <a:grpSpLocks/>
          </p:cNvGrpSpPr>
          <p:nvPr/>
        </p:nvGrpSpPr>
        <p:grpSpPr bwMode="auto">
          <a:xfrm>
            <a:off x="685800" y="3886200"/>
            <a:ext cx="7620000" cy="2895600"/>
            <a:chOff x="432" y="2448"/>
            <a:chExt cx="4800" cy="1824"/>
          </a:xfrm>
        </p:grpSpPr>
        <p:grpSp>
          <p:nvGrpSpPr>
            <p:cNvPr id="34842" name="Group 82"/>
            <p:cNvGrpSpPr>
              <a:grpSpLocks/>
            </p:cNvGrpSpPr>
            <p:nvPr/>
          </p:nvGrpSpPr>
          <p:grpSpPr bwMode="auto">
            <a:xfrm>
              <a:off x="480" y="3288"/>
              <a:ext cx="4752" cy="984"/>
              <a:chOff x="480" y="3288"/>
              <a:chExt cx="4752" cy="984"/>
            </a:xfrm>
          </p:grpSpPr>
          <p:grpSp>
            <p:nvGrpSpPr>
              <p:cNvPr id="34844" name="Group 24"/>
              <p:cNvGrpSpPr>
                <a:grpSpLocks/>
              </p:cNvGrpSpPr>
              <p:nvPr/>
            </p:nvGrpSpPr>
            <p:grpSpPr bwMode="auto">
              <a:xfrm>
                <a:off x="480" y="3288"/>
                <a:ext cx="264" cy="984"/>
                <a:chOff x="2464" y="2976"/>
                <a:chExt cx="752" cy="984"/>
              </a:xfrm>
            </p:grpSpPr>
            <p:sp>
              <p:nvSpPr>
                <p:cNvPr id="34896" name="Freeform 25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97" name="Freeform 26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45" name="Group 27"/>
              <p:cNvGrpSpPr>
                <a:grpSpLocks/>
              </p:cNvGrpSpPr>
              <p:nvPr/>
            </p:nvGrpSpPr>
            <p:grpSpPr bwMode="auto">
              <a:xfrm>
                <a:off x="744" y="3288"/>
                <a:ext cx="264" cy="984"/>
                <a:chOff x="2464" y="2976"/>
                <a:chExt cx="752" cy="984"/>
              </a:xfrm>
            </p:grpSpPr>
            <p:sp>
              <p:nvSpPr>
                <p:cNvPr id="34894" name="Freeform 28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95" name="Freeform 29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46" name="Group 30"/>
              <p:cNvGrpSpPr>
                <a:grpSpLocks/>
              </p:cNvGrpSpPr>
              <p:nvPr/>
            </p:nvGrpSpPr>
            <p:grpSpPr bwMode="auto">
              <a:xfrm>
                <a:off x="1008" y="3288"/>
                <a:ext cx="264" cy="984"/>
                <a:chOff x="2464" y="2976"/>
                <a:chExt cx="752" cy="984"/>
              </a:xfrm>
            </p:grpSpPr>
            <p:sp>
              <p:nvSpPr>
                <p:cNvPr id="34892" name="Freeform 31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93" name="Freeform 32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47" name="Group 33"/>
              <p:cNvGrpSpPr>
                <a:grpSpLocks/>
              </p:cNvGrpSpPr>
              <p:nvPr/>
            </p:nvGrpSpPr>
            <p:grpSpPr bwMode="auto">
              <a:xfrm>
                <a:off x="1272" y="3288"/>
                <a:ext cx="264" cy="984"/>
                <a:chOff x="2464" y="2976"/>
                <a:chExt cx="752" cy="984"/>
              </a:xfrm>
            </p:grpSpPr>
            <p:sp>
              <p:nvSpPr>
                <p:cNvPr id="34890" name="Freeform 34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91" name="Freeform 35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48" name="Group 36"/>
              <p:cNvGrpSpPr>
                <a:grpSpLocks/>
              </p:cNvGrpSpPr>
              <p:nvPr/>
            </p:nvGrpSpPr>
            <p:grpSpPr bwMode="auto">
              <a:xfrm>
                <a:off x="1536" y="3288"/>
                <a:ext cx="264" cy="984"/>
                <a:chOff x="2464" y="2976"/>
                <a:chExt cx="752" cy="984"/>
              </a:xfrm>
            </p:grpSpPr>
            <p:sp>
              <p:nvSpPr>
                <p:cNvPr id="34888" name="Freeform 37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89" name="Freeform 38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49" name="Group 39"/>
              <p:cNvGrpSpPr>
                <a:grpSpLocks/>
              </p:cNvGrpSpPr>
              <p:nvPr/>
            </p:nvGrpSpPr>
            <p:grpSpPr bwMode="auto">
              <a:xfrm>
                <a:off x="1800" y="3288"/>
                <a:ext cx="264" cy="984"/>
                <a:chOff x="2464" y="2976"/>
                <a:chExt cx="752" cy="984"/>
              </a:xfrm>
            </p:grpSpPr>
            <p:sp>
              <p:nvSpPr>
                <p:cNvPr id="34886" name="Freeform 40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87" name="Freeform 41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0" name="Group 42"/>
              <p:cNvGrpSpPr>
                <a:grpSpLocks/>
              </p:cNvGrpSpPr>
              <p:nvPr/>
            </p:nvGrpSpPr>
            <p:grpSpPr bwMode="auto">
              <a:xfrm>
                <a:off x="2064" y="3288"/>
                <a:ext cx="264" cy="984"/>
                <a:chOff x="2464" y="2976"/>
                <a:chExt cx="752" cy="984"/>
              </a:xfrm>
            </p:grpSpPr>
            <p:sp>
              <p:nvSpPr>
                <p:cNvPr id="34884" name="Freeform 43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85" name="Freeform 44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1" name="Group 45"/>
              <p:cNvGrpSpPr>
                <a:grpSpLocks/>
              </p:cNvGrpSpPr>
              <p:nvPr/>
            </p:nvGrpSpPr>
            <p:grpSpPr bwMode="auto">
              <a:xfrm>
                <a:off x="2328" y="3288"/>
                <a:ext cx="264" cy="984"/>
                <a:chOff x="2464" y="2976"/>
                <a:chExt cx="752" cy="984"/>
              </a:xfrm>
            </p:grpSpPr>
            <p:sp>
              <p:nvSpPr>
                <p:cNvPr id="34882" name="Freeform 46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83" name="Freeform 47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2" name="Group 48"/>
              <p:cNvGrpSpPr>
                <a:grpSpLocks/>
              </p:cNvGrpSpPr>
              <p:nvPr/>
            </p:nvGrpSpPr>
            <p:grpSpPr bwMode="auto">
              <a:xfrm>
                <a:off x="2592" y="3288"/>
                <a:ext cx="264" cy="984"/>
                <a:chOff x="2464" y="2976"/>
                <a:chExt cx="752" cy="984"/>
              </a:xfrm>
            </p:grpSpPr>
            <p:sp>
              <p:nvSpPr>
                <p:cNvPr id="34880" name="Freeform 49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81" name="Freeform 50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3" name="Group 51"/>
              <p:cNvGrpSpPr>
                <a:grpSpLocks/>
              </p:cNvGrpSpPr>
              <p:nvPr/>
            </p:nvGrpSpPr>
            <p:grpSpPr bwMode="auto">
              <a:xfrm>
                <a:off x="2856" y="3288"/>
                <a:ext cx="264" cy="984"/>
                <a:chOff x="2464" y="2976"/>
                <a:chExt cx="752" cy="984"/>
              </a:xfrm>
            </p:grpSpPr>
            <p:sp>
              <p:nvSpPr>
                <p:cNvPr id="34878" name="Freeform 52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79" name="Freeform 53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4" name="Group 54"/>
              <p:cNvGrpSpPr>
                <a:grpSpLocks/>
              </p:cNvGrpSpPr>
              <p:nvPr/>
            </p:nvGrpSpPr>
            <p:grpSpPr bwMode="auto">
              <a:xfrm>
                <a:off x="3120" y="3288"/>
                <a:ext cx="264" cy="984"/>
                <a:chOff x="2464" y="2976"/>
                <a:chExt cx="752" cy="984"/>
              </a:xfrm>
            </p:grpSpPr>
            <p:sp>
              <p:nvSpPr>
                <p:cNvPr id="34876" name="Freeform 55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77" name="Freeform 56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5" name="Group 57"/>
              <p:cNvGrpSpPr>
                <a:grpSpLocks/>
              </p:cNvGrpSpPr>
              <p:nvPr/>
            </p:nvGrpSpPr>
            <p:grpSpPr bwMode="auto">
              <a:xfrm>
                <a:off x="3384" y="3288"/>
                <a:ext cx="264" cy="984"/>
                <a:chOff x="2464" y="2976"/>
                <a:chExt cx="752" cy="984"/>
              </a:xfrm>
            </p:grpSpPr>
            <p:sp>
              <p:nvSpPr>
                <p:cNvPr id="34874" name="Freeform 58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75" name="Freeform 59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6" name="Group 60"/>
              <p:cNvGrpSpPr>
                <a:grpSpLocks/>
              </p:cNvGrpSpPr>
              <p:nvPr/>
            </p:nvGrpSpPr>
            <p:grpSpPr bwMode="auto">
              <a:xfrm>
                <a:off x="3648" y="3288"/>
                <a:ext cx="264" cy="984"/>
                <a:chOff x="2464" y="2976"/>
                <a:chExt cx="752" cy="984"/>
              </a:xfrm>
            </p:grpSpPr>
            <p:sp>
              <p:nvSpPr>
                <p:cNvPr id="34872" name="Freeform 61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73" name="Freeform 62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7" name="Group 63"/>
              <p:cNvGrpSpPr>
                <a:grpSpLocks/>
              </p:cNvGrpSpPr>
              <p:nvPr/>
            </p:nvGrpSpPr>
            <p:grpSpPr bwMode="auto">
              <a:xfrm>
                <a:off x="3912" y="3288"/>
                <a:ext cx="264" cy="984"/>
                <a:chOff x="2464" y="2976"/>
                <a:chExt cx="752" cy="984"/>
              </a:xfrm>
            </p:grpSpPr>
            <p:sp>
              <p:nvSpPr>
                <p:cNvPr id="34870" name="Freeform 64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71" name="Freeform 65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8" name="Group 66"/>
              <p:cNvGrpSpPr>
                <a:grpSpLocks/>
              </p:cNvGrpSpPr>
              <p:nvPr/>
            </p:nvGrpSpPr>
            <p:grpSpPr bwMode="auto">
              <a:xfrm>
                <a:off x="4176" y="3288"/>
                <a:ext cx="264" cy="984"/>
                <a:chOff x="2464" y="2976"/>
                <a:chExt cx="752" cy="984"/>
              </a:xfrm>
            </p:grpSpPr>
            <p:sp>
              <p:nvSpPr>
                <p:cNvPr id="34868" name="Freeform 67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69" name="Freeform 68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59" name="Group 69"/>
              <p:cNvGrpSpPr>
                <a:grpSpLocks/>
              </p:cNvGrpSpPr>
              <p:nvPr/>
            </p:nvGrpSpPr>
            <p:grpSpPr bwMode="auto">
              <a:xfrm>
                <a:off x="4440" y="3288"/>
                <a:ext cx="264" cy="984"/>
                <a:chOff x="2464" y="2976"/>
                <a:chExt cx="752" cy="984"/>
              </a:xfrm>
            </p:grpSpPr>
            <p:sp>
              <p:nvSpPr>
                <p:cNvPr id="34866" name="Freeform 70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67" name="Freeform 71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60" name="Group 72"/>
              <p:cNvGrpSpPr>
                <a:grpSpLocks/>
              </p:cNvGrpSpPr>
              <p:nvPr/>
            </p:nvGrpSpPr>
            <p:grpSpPr bwMode="auto">
              <a:xfrm>
                <a:off x="4704" y="3288"/>
                <a:ext cx="264" cy="984"/>
                <a:chOff x="2464" y="2976"/>
                <a:chExt cx="752" cy="984"/>
              </a:xfrm>
            </p:grpSpPr>
            <p:sp>
              <p:nvSpPr>
                <p:cNvPr id="34864" name="Freeform 73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65" name="Freeform 74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61" name="Group 75"/>
              <p:cNvGrpSpPr>
                <a:grpSpLocks/>
              </p:cNvGrpSpPr>
              <p:nvPr/>
            </p:nvGrpSpPr>
            <p:grpSpPr bwMode="auto">
              <a:xfrm>
                <a:off x="4968" y="3288"/>
                <a:ext cx="264" cy="984"/>
                <a:chOff x="2464" y="2976"/>
                <a:chExt cx="752" cy="984"/>
              </a:xfrm>
            </p:grpSpPr>
            <p:sp>
              <p:nvSpPr>
                <p:cNvPr id="34862" name="Freeform 76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63" name="Freeform 77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4843" name="Rectangle 84"/>
            <p:cNvSpPr>
              <a:spLocks noChangeArrowheads="1"/>
            </p:cNvSpPr>
            <p:nvPr/>
          </p:nvSpPr>
          <p:spPr bwMode="auto">
            <a:xfrm>
              <a:off x="432" y="2448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01"/>
          <p:cNvGrpSpPr>
            <a:grpSpLocks/>
          </p:cNvGrpSpPr>
          <p:nvPr/>
        </p:nvGrpSpPr>
        <p:grpSpPr bwMode="auto">
          <a:xfrm>
            <a:off x="685800" y="3505200"/>
            <a:ext cx="7162800" cy="3276600"/>
            <a:chOff x="432" y="2208"/>
            <a:chExt cx="4512" cy="2064"/>
          </a:xfrm>
        </p:grpSpPr>
        <p:sp>
          <p:nvSpPr>
            <p:cNvPr id="34825" name="Rectangle 78"/>
            <p:cNvSpPr>
              <a:spLocks noChangeArrowheads="1"/>
            </p:cNvSpPr>
            <p:nvPr/>
          </p:nvSpPr>
          <p:spPr bwMode="auto">
            <a:xfrm>
              <a:off x="432" y="2208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26" name="Group 85"/>
            <p:cNvGrpSpPr>
              <a:grpSpLocks/>
            </p:cNvGrpSpPr>
            <p:nvPr/>
          </p:nvGrpSpPr>
          <p:grpSpPr bwMode="auto">
            <a:xfrm>
              <a:off x="960" y="3288"/>
              <a:ext cx="3984" cy="984"/>
              <a:chOff x="960" y="3288"/>
              <a:chExt cx="3984" cy="984"/>
            </a:xfrm>
          </p:grpSpPr>
          <p:grpSp>
            <p:nvGrpSpPr>
              <p:cNvPr id="34827" name="Group 86"/>
              <p:cNvGrpSpPr>
                <a:grpSpLocks/>
              </p:cNvGrpSpPr>
              <p:nvPr/>
            </p:nvGrpSpPr>
            <p:grpSpPr bwMode="auto">
              <a:xfrm>
                <a:off x="960" y="3288"/>
                <a:ext cx="528" cy="984"/>
                <a:chOff x="2464" y="2976"/>
                <a:chExt cx="752" cy="984"/>
              </a:xfrm>
            </p:grpSpPr>
            <p:sp>
              <p:nvSpPr>
                <p:cNvPr id="34840" name="Freeform 87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41" name="Freeform 88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28" name="Group 89"/>
              <p:cNvGrpSpPr>
                <a:grpSpLocks/>
              </p:cNvGrpSpPr>
              <p:nvPr/>
            </p:nvGrpSpPr>
            <p:grpSpPr bwMode="auto">
              <a:xfrm>
                <a:off x="2352" y="3288"/>
                <a:ext cx="528" cy="984"/>
                <a:chOff x="2464" y="2976"/>
                <a:chExt cx="752" cy="984"/>
              </a:xfrm>
            </p:grpSpPr>
            <p:sp>
              <p:nvSpPr>
                <p:cNvPr id="34838" name="Freeform 90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39" name="Freeform 91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29" name="Group 92"/>
              <p:cNvGrpSpPr>
                <a:grpSpLocks/>
              </p:cNvGrpSpPr>
              <p:nvPr/>
            </p:nvGrpSpPr>
            <p:grpSpPr bwMode="auto">
              <a:xfrm>
                <a:off x="4416" y="3288"/>
                <a:ext cx="528" cy="984"/>
                <a:chOff x="2464" y="2976"/>
                <a:chExt cx="752" cy="984"/>
              </a:xfrm>
            </p:grpSpPr>
            <p:sp>
              <p:nvSpPr>
                <p:cNvPr id="34836" name="Freeform 93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37" name="Freeform 94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30" name="Group 95"/>
              <p:cNvGrpSpPr>
                <a:grpSpLocks/>
              </p:cNvGrpSpPr>
              <p:nvPr/>
            </p:nvGrpSpPr>
            <p:grpSpPr bwMode="auto">
              <a:xfrm>
                <a:off x="1824" y="3288"/>
                <a:ext cx="528" cy="984"/>
                <a:chOff x="2464" y="2976"/>
                <a:chExt cx="752" cy="984"/>
              </a:xfrm>
            </p:grpSpPr>
            <p:sp>
              <p:nvSpPr>
                <p:cNvPr id="34834" name="Freeform 96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35" name="Freeform 97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831" name="Group 98"/>
              <p:cNvGrpSpPr>
                <a:grpSpLocks/>
              </p:cNvGrpSpPr>
              <p:nvPr/>
            </p:nvGrpSpPr>
            <p:grpSpPr bwMode="auto">
              <a:xfrm>
                <a:off x="3168" y="3288"/>
                <a:ext cx="528" cy="984"/>
                <a:chOff x="2464" y="2976"/>
                <a:chExt cx="752" cy="984"/>
              </a:xfrm>
            </p:grpSpPr>
            <p:sp>
              <p:nvSpPr>
                <p:cNvPr id="34832" name="Freeform 99"/>
                <p:cNvSpPr>
                  <a:spLocks/>
                </p:cNvSpPr>
                <p:nvPr/>
              </p:nvSpPr>
              <p:spPr bwMode="auto">
                <a:xfrm>
                  <a:off x="246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33" name="Freeform 100"/>
                <p:cNvSpPr>
                  <a:spLocks/>
                </p:cNvSpPr>
                <p:nvPr/>
              </p:nvSpPr>
              <p:spPr bwMode="auto">
                <a:xfrm flipH="1">
                  <a:off x="2824" y="2976"/>
                  <a:ext cx="392" cy="984"/>
                </a:xfrm>
                <a:custGeom>
                  <a:avLst/>
                  <a:gdLst>
                    <a:gd name="T0" fmla="*/ 0 w 392"/>
                    <a:gd name="T1" fmla="*/ 984 h 984"/>
                    <a:gd name="T2" fmla="*/ 64 w 392"/>
                    <a:gd name="T3" fmla="*/ 704 h 984"/>
                    <a:gd name="T4" fmla="*/ 112 w 392"/>
                    <a:gd name="T5" fmla="*/ 417 h 984"/>
                    <a:gd name="T6" fmla="*/ 168 w 392"/>
                    <a:gd name="T7" fmla="*/ 130 h 984"/>
                    <a:gd name="T8" fmla="*/ 224 w 392"/>
                    <a:gd name="T9" fmla="*/ 26 h 984"/>
                    <a:gd name="T10" fmla="*/ 392 w 392"/>
                    <a:gd name="T11" fmla="*/ 0 h 9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2"/>
                    <a:gd name="T19" fmla="*/ 0 h 984"/>
                    <a:gd name="T20" fmla="*/ 392 w 392"/>
                    <a:gd name="T21" fmla="*/ 984 h 9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2" h="984">
                      <a:moveTo>
                        <a:pt x="0" y="984"/>
                      </a:moveTo>
                      <a:cubicBezTo>
                        <a:pt x="11" y="937"/>
                        <a:pt x="45" y="798"/>
                        <a:pt x="64" y="704"/>
                      </a:cubicBezTo>
                      <a:cubicBezTo>
                        <a:pt x="83" y="610"/>
                        <a:pt x="95" y="513"/>
                        <a:pt x="112" y="417"/>
                      </a:cubicBezTo>
                      <a:cubicBezTo>
                        <a:pt x="129" y="321"/>
                        <a:pt x="149" y="195"/>
                        <a:pt x="168" y="130"/>
                      </a:cubicBezTo>
                      <a:cubicBezTo>
                        <a:pt x="187" y="65"/>
                        <a:pt x="187" y="48"/>
                        <a:pt x="224" y="26"/>
                      </a:cubicBezTo>
                      <a:cubicBezTo>
                        <a:pt x="261" y="4"/>
                        <a:pt x="327" y="2"/>
                        <a:pt x="39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36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Spectral properties</a:t>
            </a:r>
            <a:endParaRPr lang="en-GB" dirty="0" smtClean="0"/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62000" y="3473450"/>
            <a:ext cx="838200" cy="1981200"/>
            <a:chOff x="480" y="1776"/>
            <a:chExt cx="528" cy="1248"/>
          </a:xfrm>
        </p:grpSpPr>
        <p:sp>
          <p:nvSpPr>
            <p:cNvPr id="35881" name="Freeform 4"/>
            <p:cNvSpPr>
              <a:spLocks/>
            </p:cNvSpPr>
            <p:nvPr/>
          </p:nvSpPr>
          <p:spPr bwMode="auto">
            <a:xfrm>
              <a:off x="480" y="2206"/>
              <a:ext cx="528" cy="818"/>
            </a:xfrm>
            <a:custGeom>
              <a:avLst/>
              <a:gdLst>
                <a:gd name="T0" fmla="*/ 0 w 528"/>
                <a:gd name="T1" fmla="*/ 818 h 818"/>
                <a:gd name="T2" fmla="*/ 25 w 528"/>
                <a:gd name="T3" fmla="*/ 163 h 818"/>
                <a:gd name="T4" fmla="*/ 144 w 528"/>
                <a:gd name="T5" fmla="*/ 50 h 818"/>
                <a:gd name="T6" fmla="*/ 288 w 528"/>
                <a:gd name="T7" fmla="*/ 2 h 818"/>
                <a:gd name="T8" fmla="*/ 432 w 528"/>
                <a:gd name="T9" fmla="*/ 2 h 818"/>
                <a:gd name="T10" fmla="*/ 494 w 528"/>
                <a:gd name="T11" fmla="*/ 0 h 818"/>
                <a:gd name="T12" fmla="*/ 528 w 528"/>
                <a:gd name="T13" fmla="*/ 818 h 818"/>
                <a:gd name="T14" fmla="*/ 0 w 528"/>
                <a:gd name="T15" fmla="*/ 818 h 8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818"/>
                <a:gd name="T26" fmla="*/ 528 w 528"/>
                <a:gd name="T27" fmla="*/ 818 h 8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818">
                  <a:moveTo>
                    <a:pt x="0" y="818"/>
                  </a:moveTo>
                  <a:lnTo>
                    <a:pt x="25" y="163"/>
                  </a:lnTo>
                  <a:lnTo>
                    <a:pt x="144" y="50"/>
                  </a:lnTo>
                  <a:lnTo>
                    <a:pt x="288" y="2"/>
                  </a:lnTo>
                  <a:lnTo>
                    <a:pt x="432" y="2"/>
                  </a:lnTo>
                  <a:lnTo>
                    <a:pt x="494" y="0"/>
                  </a:lnTo>
                  <a:lnTo>
                    <a:pt x="528" y="818"/>
                  </a:lnTo>
                  <a:lnTo>
                    <a:pt x="0" y="818"/>
                  </a:ln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2" name="Freeform 5"/>
            <p:cNvSpPr>
              <a:spLocks/>
            </p:cNvSpPr>
            <p:nvPr/>
          </p:nvSpPr>
          <p:spPr bwMode="auto">
            <a:xfrm>
              <a:off x="480" y="1776"/>
              <a:ext cx="528" cy="1248"/>
            </a:xfrm>
            <a:custGeom>
              <a:avLst/>
              <a:gdLst>
                <a:gd name="T0" fmla="*/ 0 w 528"/>
                <a:gd name="T1" fmla="*/ 1248 h 1248"/>
                <a:gd name="T2" fmla="*/ 48 w 528"/>
                <a:gd name="T3" fmla="*/ 0 h 1248"/>
                <a:gd name="T4" fmla="*/ 480 w 528"/>
                <a:gd name="T5" fmla="*/ 0 h 1248"/>
                <a:gd name="T6" fmla="*/ 528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844" name="Group 6"/>
          <p:cNvGrpSpPr>
            <a:grpSpLocks/>
          </p:cNvGrpSpPr>
          <p:nvPr/>
        </p:nvGrpSpPr>
        <p:grpSpPr bwMode="auto">
          <a:xfrm>
            <a:off x="1600200" y="3473450"/>
            <a:ext cx="838200" cy="1984375"/>
            <a:chOff x="1008" y="1776"/>
            <a:chExt cx="528" cy="1250"/>
          </a:xfrm>
        </p:grpSpPr>
        <p:sp>
          <p:nvSpPr>
            <p:cNvPr id="35879" name="Freeform 7"/>
            <p:cNvSpPr>
              <a:spLocks/>
            </p:cNvSpPr>
            <p:nvPr/>
          </p:nvSpPr>
          <p:spPr bwMode="auto">
            <a:xfrm>
              <a:off x="1008" y="2232"/>
              <a:ext cx="528" cy="794"/>
            </a:xfrm>
            <a:custGeom>
              <a:avLst/>
              <a:gdLst>
                <a:gd name="T0" fmla="*/ 0 w 528"/>
                <a:gd name="T1" fmla="*/ 794 h 794"/>
                <a:gd name="T2" fmla="*/ 33 w 528"/>
                <a:gd name="T3" fmla="*/ 0 h 794"/>
                <a:gd name="T4" fmla="*/ 144 w 528"/>
                <a:gd name="T5" fmla="*/ 26 h 794"/>
                <a:gd name="T6" fmla="*/ 267 w 528"/>
                <a:gd name="T7" fmla="*/ 158 h 794"/>
                <a:gd name="T8" fmla="*/ 349 w 528"/>
                <a:gd name="T9" fmla="*/ 311 h 794"/>
                <a:gd name="T10" fmla="*/ 420 w 528"/>
                <a:gd name="T11" fmla="*/ 352 h 794"/>
                <a:gd name="T12" fmla="*/ 507 w 528"/>
                <a:gd name="T13" fmla="*/ 346 h 794"/>
                <a:gd name="T14" fmla="*/ 528 w 528"/>
                <a:gd name="T15" fmla="*/ 794 h 794"/>
                <a:gd name="T16" fmla="*/ 0 w 528"/>
                <a:gd name="T17" fmla="*/ 794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794"/>
                <a:gd name="T29" fmla="*/ 528 w 528"/>
                <a:gd name="T30" fmla="*/ 794 h 7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794">
                  <a:moveTo>
                    <a:pt x="0" y="794"/>
                  </a:moveTo>
                  <a:lnTo>
                    <a:pt x="33" y="0"/>
                  </a:lnTo>
                  <a:lnTo>
                    <a:pt x="144" y="26"/>
                  </a:lnTo>
                  <a:lnTo>
                    <a:pt x="267" y="158"/>
                  </a:lnTo>
                  <a:lnTo>
                    <a:pt x="349" y="311"/>
                  </a:lnTo>
                  <a:lnTo>
                    <a:pt x="420" y="352"/>
                  </a:lnTo>
                  <a:lnTo>
                    <a:pt x="507" y="346"/>
                  </a:lnTo>
                  <a:lnTo>
                    <a:pt x="528" y="794"/>
                  </a:lnTo>
                  <a:lnTo>
                    <a:pt x="0" y="794"/>
                  </a:lnTo>
                  <a:close/>
                </a:path>
              </a:pathLst>
            </a:custGeom>
            <a:solidFill>
              <a:srgbClr val="00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0" name="Freeform 8"/>
            <p:cNvSpPr>
              <a:spLocks/>
            </p:cNvSpPr>
            <p:nvPr/>
          </p:nvSpPr>
          <p:spPr bwMode="auto">
            <a:xfrm>
              <a:off x="1008" y="1776"/>
              <a:ext cx="528" cy="1248"/>
            </a:xfrm>
            <a:custGeom>
              <a:avLst/>
              <a:gdLst>
                <a:gd name="T0" fmla="*/ 0 w 528"/>
                <a:gd name="T1" fmla="*/ 1248 h 1248"/>
                <a:gd name="T2" fmla="*/ 48 w 528"/>
                <a:gd name="T3" fmla="*/ 0 h 1248"/>
                <a:gd name="T4" fmla="*/ 480 w 528"/>
                <a:gd name="T5" fmla="*/ 0 h 1248"/>
                <a:gd name="T6" fmla="*/ 528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845" name="Group 9"/>
          <p:cNvGrpSpPr>
            <a:grpSpLocks/>
          </p:cNvGrpSpPr>
          <p:nvPr/>
        </p:nvGrpSpPr>
        <p:grpSpPr bwMode="auto">
          <a:xfrm>
            <a:off x="2438400" y="3473450"/>
            <a:ext cx="838200" cy="1984375"/>
            <a:chOff x="1536" y="1776"/>
            <a:chExt cx="528" cy="1250"/>
          </a:xfrm>
        </p:grpSpPr>
        <p:sp>
          <p:nvSpPr>
            <p:cNvPr id="35877" name="Freeform 10"/>
            <p:cNvSpPr>
              <a:spLocks/>
            </p:cNvSpPr>
            <p:nvPr/>
          </p:nvSpPr>
          <p:spPr bwMode="auto">
            <a:xfrm>
              <a:off x="1536" y="2222"/>
              <a:ext cx="528" cy="804"/>
            </a:xfrm>
            <a:custGeom>
              <a:avLst/>
              <a:gdLst>
                <a:gd name="T0" fmla="*/ 0 w 528"/>
                <a:gd name="T1" fmla="*/ 804 h 804"/>
                <a:gd name="T2" fmla="*/ 20 w 528"/>
                <a:gd name="T3" fmla="*/ 341 h 804"/>
                <a:gd name="T4" fmla="*/ 208 w 528"/>
                <a:gd name="T5" fmla="*/ 209 h 804"/>
                <a:gd name="T6" fmla="*/ 361 w 528"/>
                <a:gd name="T7" fmla="*/ 102 h 804"/>
                <a:gd name="T8" fmla="*/ 443 w 528"/>
                <a:gd name="T9" fmla="*/ 40 h 804"/>
                <a:gd name="T10" fmla="*/ 499 w 528"/>
                <a:gd name="T11" fmla="*/ 0 h 804"/>
                <a:gd name="T12" fmla="*/ 528 w 528"/>
                <a:gd name="T13" fmla="*/ 804 h 804"/>
                <a:gd name="T14" fmla="*/ 0 w 528"/>
                <a:gd name="T15" fmla="*/ 804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804"/>
                <a:gd name="T26" fmla="*/ 528 w 52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804">
                  <a:moveTo>
                    <a:pt x="0" y="804"/>
                  </a:moveTo>
                  <a:lnTo>
                    <a:pt x="20" y="341"/>
                  </a:lnTo>
                  <a:lnTo>
                    <a:pt x="208" y="209"/>
                  </a:lnTo>
                  <a:lnTo>
                    <a:pt x="361" y="102"/>
                  </a:lnTo>
                  <a:lnTo>
                    <a:pt x="443" y="40"/>
                  </a:lnTo>
                  <a:lnTo>
                    <a:pt x="499" y="0"/>
                  </a:lnTo>
                  <a:lnTo>
                    <a:pt x="528" y="80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8" name="Freeform 11"/>
            <p:cNvSpPr>
              <a:spLocks/>
            </p:cNvSpPr>
            <p:nvPr/>
          </p:nvSpPr>
          <p:spPr bwMode="auto">
            <a:xfrm>
              <a:off x="1536" y="1776"/>
              <a:ext cx="528" cy="1248"/>
            </a:xfrm>
            <a:custGeom>
              <a:avLst/>
              <a:gdLst>
                <a:gd name="T0" fmla="*/ 0 w 528"/>
                <a:gd name="T1" fmla="*/ 1248 h 1248"/>
                <a:gd name="T2" fmla="*/ 48 w 528"/>
                <a:gd name="T3" fmla="*/ 0 h 1248"/>
                <a:gd name="T4" fmla="*/ 480 w 528"/>
                <a:gd name="T5" fmla="*/ 0 h 1248"/>
                <a:gd name="T6" fmla="*/ 528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846" name="Group 12"/>
          <p:cNvGrpSpPr>
            <a:grpSpLocks/>
          </p:cNvGrpSpPr>
          <p:nvPr/>
        </p:nvGrpSpPr>
        <p:grpSpPr bwMode="auto">
          <a:xfrm>
            <a:off x="152400" y="2559050"/>
            <a:ext cx="4524375" cy="3232150"/>
            <a:chOff x="96" y="1200"/>
            <a:chExt cx="2850" cy="2036"/>
          </a:xfrm>
        </p:grpSpPr>
        <p:sp>
          <p:nvSpPr>
            <p:cNvPr id="35867" name="Freeform 13"/>
            <p:cNvSpPr>
              <a:spLocks/>
            </p:cNvSpPr>
            <p:nvPr/>
          </p:nvSpPr>
          <p:spPr bwMode="auto">
            <a:xfrm>
              <a:off x="336" y="1968"/>
              <a:ext cx="2112" cy="816"/>
            </a:xfrm>
            <a:custGeom>
              <a:avLst/>
              <a:gdLst>
                <a:gd name="T0" fmla="*/ 0 w 2112"/>
                <a:gd name="T1" fmla="*/ 816 h 816"/>
                <a:gd name="T2" fmla="*/ 288 w 2112"/>
                <a:gd name="T3" fmla="*/ 288 h 816"/>
                <a:gd name="T4" fmla="*/ 816 w 2112"/>
                <a:gd name="T5" fmla="*/ 288 h 816"/>
                <a:gd name="T6" fmla="*/ 1104 w 2112"/>
                <a:gd name="T7" fmla="*/ 624 h 816"/>
                <a:gd name="T8" fmla="*/ 1584 w 2112"/>
                <a:gd name="T9" fmla="*/ 336 h 816"/>
                <a:gd name="T10" fmla="*/ 2112 w 2112"/>
                <a:gd name="T11" fmla="*/ 0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2"/>
                <a:gd name="T19" fmla="*/ 0 h 816"/>
                <a:gd name="T20" fmla="*/ 2112 w 2112"/>
                <a:gd name="T21" fmla="*/ 816 h 8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2" h="816">
                  <a:moveTo>
                    <a:pt x="0" y="816"/>
                  </a:moveTo>
                  <a:cubicBezTo>
                    <a:pt x="76" y="596"/>
                    <a:pt x="152" y="376"/>
                    <a:pt x="288" y="288"/>
                  </a:cubicBezTo>
                  <a:cubicBezTo>
                    <a:pt x="424" y="200"/>
                    <a:pt x="680" y="232"/>
                    <a:pt x="816" y="288"/>
                  </a:cubicBezTo>
                  <a:cubicBezTo>
                    <a:pt x="952" y="344"/>
                    <a:pt x="976" y="616"/>
                    <a:pt x="1104" y="624"/>
                  </a:cubicBezTo>
                  <a:cubicBezTo>
                    <a:pt x="1232" y="632"/>
                    <a:pt x="1416" y="440"/>
                    <a:pt x="1584" y="336"/>
                  </a:cubicBezTo>
                  <a:cubicBezTo>
                    <a:pt x="1752" y="232"/>
                    <a:pt x="1932" y="116"/>
                    <a:pt x="2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868" name="Group 14"/>
            <p:cNvGrpSpPr>
              <a:grpSpLocks/>
            </p:cNvGrpSpPr>
            <p:nvPr/>
          </p:nvGrpSpPr>
          <p:grpSpPr bwMode="auto">
            <a:xfrm>
              <a:off x="96" y="1200"/>
              <a:ext cx="2850" cy="2036"/>
              <a:chOff x="96" y="1200"/>
              <a:chExt cx="2850" cy="2036"/>
            </a:xfrm>
          </p:grpSpPr>
          <p:sp>
            <p:nvSpPr>
              <p:cNvPr id="35869" name="Text Box 15"/>
              <p:cNvSpPr txBox="1">
                <a:spLocks noChangeArrowheads="1"/>
              </p:cNvSpPr>
              <p:nvPr/>
            </p:nvSpPr>
            <p:spPr bwMode="auto">
              <a:xfrm>
                <a:off x="336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400</a:t>
                </a:r>
              </a:p>
            </p:txBody>
          </p:sp>
          <p:sp>
            <p:nvSpPr>
              <p:cNvPr id="35870" name="Text Box 16"/>
              <p:cNvSpPr txBox="1">
                <a:spLocks noChangeArrowheads="1"/>
              </p:cNvSpPr>
              <p:nvPr/>
            </p:nvSpPr>
            <p:spPr bwMode="auto">
              <a:xfrm>
                <a:off x="864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500</a:t>
                </a:r>
              </a:p>
            </p:txBody>
          </p:sp>
          <p:sp>
            <p:nvSpPr>
              <p:cNvPr id="35871" name="Text Box 17"/>
              <p:cNvSpPr txBox="1">
                <a:spLocks noChangeArrowheads="1"/>
              </p:cNvSpPr>
              <p:nvPr/>
            </p:nvSpPr>
            <p:spPr bwMode="auto">
              <a:xfrm>
                <a:off x="1392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600</a:t>
                </a:r>
              </a:p>
            </p:txBody>
          </p:sp>
          <p:sp>
            <p:nvSpPr>
              <p:cNvPr id="35872" name="Text Box 18"/>
              <p:cNvSpPr txBox="1">
                <a:spLocks noChangeArrowheads="1"/>
              </p:cNvSpPr>
              <p:nvPr/>
            </p:nvSpPr>
            <p:spPr bwMode="auto">
              <a:xfrm>
                <a:off x="1920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700</a:t>
                </a:r>
              </a:p>
            </p:txBody>
          </p:sp>
          <p:grpSp>
            <p:nvGrpSpPr>
              <p:cNvPr id="35873" name="Group 19"/>
              <p:cNvGrpSpPr>
                <a:grpSpLocks/>
              </p:cNvGrpSpPr>
              <p:nvPr/>
            </p:nvGrpSpPr>
            <p:grpSpPr bwMode="auto">
              <a:xfrm>
                <a:off x="96" y="1200"/>
                <a:ext cx="2850" cy="1938"/>
                <a:chOff x="96" y="1200"/>
                <a:chExt cx="2850" cy="1938"/>
              </a:xfrm>
            </p:grpSpPr>
            <p:sp>
              <p:nvSpPr>
                <p:cNvPr id="35874" name="Freeform 20"/>
                <p:cNvSpPr>
                  <a:spLocks/>
                </p:cNvSpPr>
                <p:nvPr/>
              </p:nvSpPr>
              <p:spPr bwMode="auto">
                <a:xfrm>
                  <a:off x="288" y="1392"/>
                  <a:ext cx="2208" cy="1632"/>
                </a:xfrm>
                <a:custGeom>
                  <a:avLst/>
                  <a:gdLst>
                    <a:gd name="T0" fmla="*/ 2208 w 1440"/>
                    <a:gd name="T1" fmla="*/ 1632 h 1440"/>
                    <a:gd name="T2" fmla="*/ 0 w 1440"/>
                    <a:gd name="T3" fmla="*/ 1632 h 1440"/>
                    <a:gd name="T4" fmla="*/ 0 w 1440"/>
                    <a:gd name="T5" fmla="*/ 0 h 1440"/>
                    <a:gd name="T6" fmla="*/ 0 60000 65536"/>
                    <a:gd name="T7" fmla="*/ 0 60000 65536"/>
                    <a:gd name="T8" fmla="*/ 0 60000 65536"/>
                    <a:gd name="T9" fmla="*/ 0 w 1440"/>
                    <a:gd name="T10" fmla="*/ 0 h 1440"/>
                    <a:gd name="T11" fmla="*/ 1440 w 1440"/>
                    <a:gd name="T12" fmla="*/ 1440 h 14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0" h="1440">
                      <a:moveTo>
                        <a:pt x="1440" y="1440"/>
                      </a:moveTo>
                      <a:lnTo>
                        <a:pt x="0" y="144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 type="stealth" w="med" len="lg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87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96" y="2926"/>
                  <a:ext cx="45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GB" sz="1600">
                      <a:latin typeface="Symbol" pitchFamily="18" charset="2"/>
                    </a:rPr>
                    <a:t>l</a:t>
                  </a:r>
                  <a:r>
                    <a:rPr lang="en-GB" sz="1600"/>
                    <a:t>(nm)</a:t>
                  </a:r>
                </a:p>
              </p:txBody>
            </p:sp>
            <p:sp>
              <p:nvSpPr>
                <p:cNvPr id="3587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" y="1200"/>
                  <a:ext cx="35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GB" sz="1600"/>
                    <a:t>S</a:t>
                  </a:r>
                  <a:r>
                    <a:rPr lang="en-GB" sz="1600">
                      <a:latin typeface="Symbol" pitchFamily="18" charset="2"/>
                    </a:rPr>
                    <a:t>(l)</a:t>
                  </a:r>
                  <a:endParaRPr lang="en-GB" sz="1600"/>
                </a:p>
              </p:txBody>
            </p:sp>
          </p:grpSp>
        </p:grpSp>
      </p:grpSp>
      <p:grpSp>
        <p:nvGrpSpPr>
          <p:cNvPr id="35847" name="Group 23"/>
          <p:cNvGrpSpPr>
            <a:grpSpLocks/>
          </p:cNvGrpSpPr>
          <p:nvPr/>
        </p:nvGrpSpPr>
        <p:grpSpPr bwMode="auto">
          <a:xfrm>
            <a:off x="5105400" y="3473450"/>
            <a:ext cx="838200" cy="1981200"/>
            <a:chOff x="3216" y="1776"/>
            <a:chExt cx="528" cy="1248"/>
          </a:xfrm>
        </p:grpSpPr>
        <p:sp>
          <p:nvSpPr>
            <p:cNvPr id="35865" name="Freeform 24"/>
            <p:cNvSpPr>
              <a:spLocks/>
            </p:cNvSpPr>
            <p:nvPr/>
          </p:nvSpPr>
          <p:spPr bwMode="auto">
            <a:xfrm>
              <a:off x="3216" y="2105"/>
              <a:ext cx="528" cy="919"/>
            </a:xfrm>
            <a:custGeom>
              <a:avLst/>
              <a:gdLst>
                <a:gd name="T0" fmla="*/ 0 w 528"/>
                <a:gd name="T1" fmla="*/ 919 h 919"/>
                <a:gd name="T2" fmla="*/ 36 w 528"/>
                <a:gd name="T3" fmla="*/ 0 h 919"/>
                <a:gd name="T4" fmla="*/ 128 w 528"/>
                <a:gd name="T5" fmla="*/ 15 h 919"/>
                <a:gd name="T6" fmla="*/ 276 w 528"/>
                <a:gd name="T7" fmla="*/ 158 h 919"/>
                <a:gd name="T8" fmla="*/ 424 w 528"/>
                <a:gd name="T9" fmla="*/ 291 h 919"/>
                <a:gd name="T10" fmla="*/ 500 w 528"/>
                <a:gd name="T11" fmla="*/ 332 h 919"/>
                <a:gd name="T12" fmla="*/ 528 w 528"/>
                <a:gd name="T13" fmla="*/ 919 h 919"/>
                <a:gd name="T14" fmla="*/ 0 w 528"/>
                <a:gd name="T15" fmla="*/ 919 h 9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19"/>
                <a:gd name="T26" fmla="*/ 528 w 528"/>
                <a:gd name="T27" fmla="*/ 919 h 9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19">
                  <a:moveTo>
                    <a:pt x="0" y="919"/>
                  </a:moveTo>
                  <a:lnTo>
                    <a:pt x="36" y="0"/>
                  </a:lnTo>
                  <a:lnTo>
                    <a:pt x="128" y="15"/>
                  </a:lnTo>
                  <a:lnTo>
                    <a:pt x="276" y="158"/>
                  </a:lnTo>
                  <a:lnTo>
                    <a:pt x="424" y="291"/>
                  </a:lnTo>
                  <a:lnTo>
                    <a:pt x="500" y="332"/>
                  </a:lnTo>
                  <a:lnTo>
                    <a:pt x="528" y="919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6" name="Freeform 25"/>
            <p:cNvSpPr>
              <a:spLocks/>
            </p:cNvSpPr>
            <p:nvPr/>
          </p:nvSpPr>
          <p:spPr bwMode="auto">
            <a:xfrm>
              <a:off x="3216" y="1776"/>
              <a:ext cx="528" cy="1248"/>
            </a:xfrm>
            <a:custGeom>
              <a:avLst/>
              <a:gdLst>
                <a:gd name="T0" fmla="*/ 0 w 528"/>
                <a:gd name="T1" fmla="*/ 1248 h 1248"/>
                <a:gd name="T2" fmla="*/ 48 w 528"/>
                <a:gd name="T3" fmla="*/ 0 h 1248"/>
                <a:gd name="T4" fmla="*/ 480 w 528"/>
                <a:gd name="T5" fmla="*/ 0 h 1248"/>
                <a:gd name="T6" fmla="*/ 528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848" name="Group 26"/>
          <p:cNvGrpSpPr>
            <a:grpSpLocks/>
          </p:cNvGrpSpPr>
          <p:nvPr/>
        </p:nvGrpSpPr>
        <p:grpSpPr bwMode="auto">
          <a:xfrm>
            <a:off x="5943600" y="3473450"/>
            <a:ext cx="838200" cy="1984375"/>
            <a:chOff x="3744" y="1776"/>
            <a:chExt cx="528" cy="1250"/>
          </a:xfrm>
        </p:grpSpPr>
        <p:sp>
          <p:nvSpPr>
            <p:cNvPr id="35863" name="Freeform 27"/>
            <p:cNvSpPr>
              <a:spLocks/>
            </p:cNvSpPr>
            <p:nvPr/>
          </p:nvSpPr>
          <p:spPr bwMode="auto">
            <a:xfrm>
              <a:off x="3744" y="2350"/>
              <a:ext cx="528" cy="676"/>
            </a:xfrm>
            <a:custGeom>
              <a:avLst/>
              <a:gdLst>
                <a:gd name="T0" fmla="*/ 0 w 528"/>
                <a:gd name="T1" fmla="*/ 676 h 676"/>
                <a:gd name="T2" fmla="*/ 23 w 528"/>
                <a:gd name="T3" fmla="*/ 107 h 676"/>
                <a:gd name="T4" fmla="*/ 181 w 528"/>
                <a:gd name="T5" fmla="*/ 132 h 676"/>
                <a:gd name="T6" fmla="*/ 267 w 528"/>
                <a:gd name="T7" fmla="*/ 40 h 676"/>
                <a:gd name="T8" fmla="*/ 400 w 528"/>
                <a:gd name="T9" fmla="*/ 0 h 676"/>
                <a:gd name="T10" fmla="*/ 502 w 528"/>
                <a:gd name="T11" fmla="*/ 10 h 676"/>
                <a:gd name="T12" fmla="*/ 507 w 528"/>
                <a:gd name="T13" fmla="*/ 228 h 676"/>
                <a:gd name="T14" fmla="*/ 528 w 528"/>
                <a:gd name="T15" fmla="*/ 676 h 676"/>
                <a:gd name="T16" fmla="*/ 0 w 528"/>
                <a:gd name="T17" fmla="*/ 676 h 6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676"/>
                <a:gd name="T29" fmla="*/ 528 w 528"/>
                <a:gd name="T30" fmla="*/ 676 h 6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676">
                  <a:moveTo>
                    <a:pt x="0" y="676"/>
                  </a:moveTo>
                  <a:lnTo>
                    <a:pt x="23" y="107"/>
                  </a:lnTo>
                  <a:lnTo>
                    <a:pt x="181" y="132"/>
                  </a:lnTo>
                  <a:lnTo>
                    <a:pt x="267" y="40"/>
                  </a:lnTo>
                  <a:lnTo>
                    <a:pt x="400" y="0"/>
                  </a:lnTo>
                  <a:lnTo>
                    <a:pt x="502" y="10"/>
                  </a:lnTo>
                  <a:lnTo>
                    <a:pt x="507" y="228"/>
                  </a:lnTo>
                  <a:lnTo>
                    <a:pt x="528" y="676"/>
                  </a:lnTo>
                  <a:lnTo>
                    <a:pt x="0" y="676"/>
                  </a:lnTo>
                  <a:close/>
                </a:path>
              </a:pathLst>
            </a:custGeom>
            <a:solidFill>
              <a:srgbClr val="00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4" name="Freeform 28"/>
            <p:cNvSpPr>
              <a:spLocks/>
            </p:cNvSpPr>
            <p:nvPr/>
          </p:nvSpPr>
          <p:spPr bwMode="auto">
            <a:xfrm>
              <a:off x="3744" y="1776"/>
              <a:ext cx="528" cy="1248"/>
            </a:xfrm>
            <a:custGeom>
              <a:avLst/>
              <a:gdLst>
                <a:gd name="T0" fmla="*/ 0 w 528"/>
                <a:gd name="T1" fmla="*/ 1248 h 1248"/>
                <a:gd name="T2" fmla="*/ 48 w 528"/>
                <a:gd name="T3" fmla="*/ 0 h 1248"/>
                <a:gd name="T4" fmla="*/ 480 w 528"/>
                <a:gd name="T5" fmla="*/ 0 h 1248"/>
                <a:gd name="T6" fmla="*/ 528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849" name="Group 29"/>
          <p:cNvGrpSpPr>
            <a:grpSpLocks/>
          </p:cNvGrpSpPr>
          <p:nvPr/>
        </p:nvGrpSpPr>
        <p:grpSpPr bwMode="auto">
          <a:xfrm>
            <a:off x="6781800" y="3473450"/>
            <a:ext cx="838200" cy="1984375"/>
            <a:chOff x="4272" y="1776"/>
            <a:chExt cx="528" cy="1250"/>
          </a:xfrm>
        </p:grpSpPr>
        <p:sp>
          <p:nvSpPr>
            <p:cNvPr id="35861" name="Freeform 30"/>
            <p:cNvSpPr>
              <a:spLocks/>
            </p:cNvSpPr>
            <p:nvPr/>
          </p:nvSpPr>
          <p:spPr bwMode="auto">
            <a:xfrm>
              <a:off x="4272" y="2391"/>
              <a:ext cx="528" cy="635"/>
            </a:xfrm>
            <a:custGeom>
              <a:avLst/>
              <a:gdLst>
                <a:gd name="T0" fmla="*/ 0 w 528"/>
                <a:gd name="T1" fmla="*/ 635 h 635"/>
                <a:gd name="T2" fmla="*/ 30 w 528"/>
                <a:gd name="T3" fmla="*/ 0 h 635"/>
                <a:gd name="T4" fmla="*/ 152 w 528"/>
                <a:gd name="T5" fmla="*/ 20 h 635"/>
                <a:gd name="T6" fmla="*/ 300 w 528"/>
                <a:gd name="T7" fmla="*/ 10 h 635"/>
                <a:gd name="T8" fmla="*/ 438 w 528"/>
                <a:gd name="T9" fmla="*/ 20 h 635"/>
                <a:gd name="T10" fmla="*/ 504 w 528"/>
                <a:gd name="T11" fmla="*/ 30 h 635"/>
                <a:gd name="T12" fmla="*/ 528 w 528"/>
                <a:gd name="T13" fmla="*/ 635 h 635"/>
                <a:gd name="T14" fmla="*/ 0 w 528"/>
                <a:gd name="T15" fmla="*/ 635 h 6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635"/>
                <a:gd name="T26" fmla="*/ 528 w 528"/>
                <a:gd name="T27" fmla="*/ 635 h 6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635">
                  <a:moveTo>
                    <a:pt x="0" y="635"/>
                  </a:moveTo>
                  <a:lnTo>
                    <a:pt x="30" y="0"/>
                  </a:lnTo>
                  <a:lnTo>
                    <a:pt x="152" y="20"/>
                  </a:lnTo>
                  <a:lnTo>
                    <a:pt x="300" y="10"/>
                  </a:lnTo>
                  <a:lnTo>
                    <a:pt x="438" y="20"/>
                  </a:lnTo>
                  <a:lnTo>
                    <a:pt x="504" y="30"/>
                  </a:lnTo>
                  <a:lnTo>
                    <a:pt x="528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2" name="Freeform 31"/>
            <p:cNvSpPr>
              <a:spLocks/>
            </p:cNvSpPr>
            <p:nvPr/>
          </p:nvSpPr>
          <p:spPr bwMode="auto">
            <a:xfrm>
              <a:off x="4272" y="1776"/>
              <a:ext cx="528" cy="1248"/>
            </a:xfrm>
            <a:custGeom>
              <a:avLst/>
              <a:gdLst>
                <a:gd name="T0" fmla="*/ 0 w 528"/>
                <a:gd name="T1" fmla="*/ 1248 h 1248"/>
                <a:gd name="T2" fmla="*/ 48 w 528"/>
                <a:gd name="T3" fmla="*/ 0 h 1248"/>
                <a:gd name="T4" fmla="*/ 480 w 528"/>
                <a:gd name="T5" fmla="*/ 0 h 1248"/>
                <a:gd name="T6" fmla="*/ 528 w 52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48"/>
                <a:gd name="T14" fmla="*/ 528 w 528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48">
                  <a:moveTo>
                    <a:pt x="0" y="1248"/>
                  </a:moveTo>
                  <a:lnTo>
                    <a:pt x="48" y="0"/>
                  </a:lnTo>
                  <a:lnTo>
                    <a:pt x="480" y="0"/>
                  </a:lnTo>
                  <a:lnTo>
                    <a:pt x="528" y="1248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850" name="Group 32"/>
          <p:cNvGrpSpPr>
            <a:grpSpLocks/>
          </p:cNvGrpSpPr>
          <p:nvPr/>
        </p:nvGrpSpPr>
        <p:grpSpPr bwMode="auto">
          <a:xfrm>
            <a:off x="4495800" y="2559050"/>
            <a:ext cx="4524375" cy="3232150"/>
            <a:chOff x="2832" y="1200"/>
            <a:chExt cx="2850" cy="2036"/>
          </a:xfrm>
        </p:grpSpPr>
        <p:sp>
          <p:nvSpPr>
            <p:cNvPr id="35852" name="Freeform 33"/>
            <p:cNvSpPr>
              <a:spLocks/>
            </p:cNvSpPr>
            <p:nvPr/>
          </p:nvSpPr>
          <p:spPr bwMode="auto">
            <a:xfrm>
              <a:off x="3084" y="2093"/>
              <a:ext cx="2136" cy="496"/>
            </a:xfrm>
            <a:custGeom>
              <a:avLst/>
              <a:gdLst>
                <a:gd name="T0" fmla="*/ 0 w 2136"/>
                <a:gd name="T1" fmla="*/ 22 h 496"/>
                <a:gd name="T2" fmla="*/ 250 w 2136"/>
                <a:gd name="T3" fmla="*/ 33 h 496"/>
                <a:gd name="T4" fmla="*/ 448 w 2136"/>
                <a:gd name="T5" fmla="*/ 221 h 496"/>
                <a:gd name="T6" fmla="*/ 617 w 2136"/>
                <a:gd name="T7" fmla="*/ 344 h 496"/>
                <a:gd name="T8" fmla="*/ 810 w 2136"/>
                <a:gd name="T9" fmla="*/ 384 h 496"/>
                <a:gd name="T10" fmla="*/ 1035 w 2136"/>
                <a:gd name="T11" fmla="*/ 257 h 496"/>
                <a:gd name="T12" fmla="*/ 1300 w 2136"/>
                <a:gd name="T13" fmla="*/ 308 h 496"/>
                <a:gd name="T14" fmla="*/ 1555 w 2136"/>
                <a:gd name="T15" fmla="*/ 313 h 496"/>
                <a:gd name="T16" fmla="*/ 1820 w 2136"/>
                <a:gd name="T17" fmla="*/ 344 h 496"/>
                <a:gd name="T18" fmla="*/ 2136 w 2136"/>
                <a:gd name="T19" fmla="*/ 496 h 4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36"/>
                <a:gd name="T31" fmla="*/ 0 h 496"/>
                <a:gd name="T32" fmla="*/ 2136 w 2136"/>
                <a:gd name="T33" fmla="*/ 496 h 4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36" h="496">
                  <a:moveTo>
                    <a:pt x="0" y="22"/>
                  </a:moveTo>
                  <a:cubicBezTo>
                    <a:pt x="42" y="24"/>
                    <a:pt x="175" y="0"/>
                    <a:pt x="250" y="33"/>
                  </a:cubicBezTo>
                  <a:cubicBezTo>
                    <a:pt x="325" y="66"/>
                    <a:pt x="387" y="169"/>
                    <a:pt x="448" y="221"/>
                  </a:cubicBezTo>
                  <a:cubicBezTo>
                    <a:pt x="509" y="273"/>
                    <a:pt x="557" y="317"/>
                    <a:pt x="617" y="344"/>
                  </a:cubicBezTo>
                  <a:cubicBezTo>
                    <a:pt x="677" y="371"/>
                    <a:pt x="740" y="398"/>
                    <a:pt x="810" y="384"/>
                  </a:cubicBezTo>
                  <a:cubicBezTo>
                    <a:pt x="880" y="370"/>
                    <a:pt x="953" y="270"/>
                    <a:pt x="1035" y="257"/>
                  </a:cubicBezTo>
                  <a:cubicBezTo>
                    <a:pt x="1117" y="244"/>
                    <a:pt x="1213" y="299"/>
                    <a:pt x="1300" y="308"/>
                  </a:cubicBezTo>
                  <a:cubicBezTo>
                    <a:pt x="1387" y="317"/>
                    <a:pt x="1468" y="307"/>
                    <a:pt x="1555" y="313"/>
                  </a:cubicBezTo>
                  <a:cubicBezTo>
                    <a:pt x="1642" y="319"/>
                    <a:pt x="1723" y="314"/>
                    <a:pt x="1820" y="344"/>
                  </a:cubicBezTo>
                  <a:cubicBezTo>
                    <a:pt x="1917" y="374"/>
                    <a:pt x="2070" y="464"/>
                    <a:pt x="2136" y="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853" name="Group 34"/>
            <p:cNvGrpSpPr>
              <a:grpSpLocks/>
            </p:cNvGrpSpPr>
            <p:nvPr/>
          </p:nvGrpSpPr>
          <p:grpSpPr bwMode="auto">
            <a:xfrm>
              <a:off x="2832" y="1200"/>
              <a:ext cx="2850" cy="2036"/>
              <a:chOff x="2832" y="1200"/>
              <a:chExt cx="2850" cy="2036"/>
            </a:xfrm>
          </p:grpSpPr>
          <p:sp>
            <p:nvSpPr>
              <p:cNvPr id="35854" name="Freeform 35"/>
              <p:cNvSpPr>
                <a:spLocks/>
              </p:cNvSpPr>
              <p:nvPr/>
            </p:nvSpPr>
            <p:spPr bwMode="auto">
              <a:xfrm>
                <a:off x="3024" y="1392"/>
                <a:ext cx="2208" cy="1632"/>
              </a:xfrm>
              <a:custGeom>
                <a:avLst/>
                <a:gdLst>
                  <a:gd name="T0" fmla="*/ 2208 w 1440"/>
                  <a:gd name="T1" fmla="*/ 1632 h 1440"/>
                  <a:gd name="T2" fmla="*/ 0 w 1440"/>
                  <a:gd name="T3" fmla="*/ 1632 h 1440"/>
                  <a:gd name="T4" fmla="*/ 0 w 1440"/>
                  <a:gd name="T5" fmla="*/ 0 h 1440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440"/>
                  <a:gd name="T11" fmla="*/ 1440 w 1440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440">
                    <a:moveTo>
                      <a:pt x="1440" y="1440"/>
                    </a:moveTo>
                    <a:lnTo>
                      <a:pt x="0" y="144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55" name="Text Box 36"/>
              <p:cNvSpPr txBox="1">
                <a:spLocks noChangeArrowheads="1"/>
              </p:cNvSpPr>
              <p:nvPr/>
            </p:nvSpPr>
            <p:spPr bwMode="auto">
              <a:xfrm>
                <a:off x="3072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400</a:t>
                </a:r>
              </a:p>
            </p:txBody>
          </p:sp>
          <p:sp>
            <p:nvSpPr>
              <p:cNvPr id="35856" name="Text Box 37"/>
              <p:cNvSpPr txBox="1">
                <a:spLocks noChangeArrowheads="1"/>
              </p:cNvSpPr>
              <p:nvPr/>
            </p:nvSpPr>
            <p:spPr bwMode="auto">
              <a:xfrm>
                <a:off x="3600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500</a:t>
                </a:r>
              </a:p>
            </p:txBody>
          </p:sp>
          <p:sp>
            <p:nvSpPr>
              <p:cNvPr id="35857" name="Text Box 38"/>
              <p:cNvSpPr txBox="1">
                <a:spLocks noChangeArrowheads="1"/>
              </p:cNvSpPr>
              <p:nvPr/>
            </p:nvSpPr>
            <p:spPr bwMode="auto">
              <a:xfrm>
                <a:off x="4128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600</a:t>
                </a:r>
              </a:p>
            </p:txBody>
          </p:sp>
          <p:sp>
            <p:nvSpPr>
              <p:cNvPr id="35858" name="Text Box 39"/>
              <p:cNvSpPr txBox="1">
                <a:spLocks noChangeArrowheads="1"/>
              </p:cNvSpPr>
              <p:nvPr/>
            </p:nvSpPr>
            <p:spPr bwMode="auto">
              <a:xfrm>
                <a:off x="4656" y="302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700</a:t>
                </a:r>
              </a:p>
            </p:txBody>
          </p:sp>
          <p:sp>
            <p:nvSpPr>
              <p:cNvPr id="35859" name="Text Box 40"/>
              <p:cNvSpPr txBox="1">
                <a:spLocks noChangeArrowheads="1"/>
              </p:cNvSpPr>
              <p:nvPr/>
            </p:nvSpPr>
            <p:spPr bwMode="auto">
              <a:xfrm>
                <a:off x="5232" y="2926"/>
                <a:ext cx="4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>
                    <a:latin typeface="Symbol" pitchFamily="18" charset="2"/>
                  </a:rPr>
                  <a:t>l</a:t>
                </a:r>
                <a:r>
                  <a:rPr lang="en-GB" sz="1600"/>
                  <a:t>(nm)</a:t>
                </a:r>
              </a:p>
            </p:txBody>
          </p:sp>
          <p:sp>
            <p:nvSpPr>
              <p:cNvPr id="35860" name="Text Box 41"/>
              <p:cNvSpPr txBox="1">
                <a:spLocks noChangeArrowheads="1"/>
              </p:cNvSpPr>
              <p:nvPr/>
            </p:nvSpPr>
            <p:spPr bwMode="auto">
              <a:xfrm>
                <a:off x="2832" y="1200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1600"/>
                  <a:t>S</a:t>
                </a:r>
                <a:r>
                  <a:rPr lang="en-GB" sz="1600">
                    <a:latin typeface="Symbol" pitchFamily="18" charset="2"/>
                  </a:rPr>
                  <a:t>(l)</a:t>
                </a:r>
                <a:endParaRPr lang="en-GB" sz="1600"/>
              </a:p>
            </p:txBody>
          </p:sp>
        </p:grpSp>
      </p:grpSp>
      <p:sp>
        <p:nvSpPr>
          <p:cNvPr id="35851" name="Text Box 42"/>
          <p:cNvSpPr txBox="1">
            <a:spLocks noChangeArrowheads="1"/>
          </p:cNvSpPr>
          <p:nvPr/>
        </p:nvSpPr>
        <p:spPr bwMode="auto">
          <a:xfrm>
            <a:off x="457200" y="1371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B60023"/>
                </a:solidFill>
              </a:rPr>
              <a:t>RGB – broad-band filters</a:t>
            </a:r>
            <a:endParaRPr lang="en-GB" sz="2800" b="1">
              <a:solidFill>
                <a:srgbClr val="B6002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8112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438</Words>
  <Application>Microsoft Office PowerPoint</Application>
  <PresentationFormat>On-screen Show (4:3)</PresentationFormat>
  <Paragraphs>145</Paragraphs>
  <Slides>29</Slides>
  <Notes>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Design</vt:lpstr>
      <vt:lpstr>Bitmap Image</vt:lpstr>
      <vt:lpstr>PowerPoint Presentation</vt:lpstr>
      <vt:lpstr>PowerPoint Presentation</vt:lpstr>
      <vt:lpstr>How digital images come into being?</vt:lpstr>
      <vt:lpstr>Image resolutions</vt:lpstr>
      <vt:lpstr>Image resolutions</vt:lpstr>
      <vt:lpstr>Image resolutions</vt:lpstr>
      <vt:lpstr>Spectral properties</vt:lpstr>
      <vt:lpstr>Spectral properties</vt:lpstr>
      <vt:lpstr>Spectral properties</vt:lpstr>
      <vt:lpstr>Spectral properties</vt:lpstr>
      <vt:lpstr>Image resolutions - Summary</vt:lpstr>
      <vt:lpstr>What’s in the image data?</vt:lpstr>
      <vt:lpstr>What’s in the image data?</vt:lpstr>
      <vt:lpstr>Reflected / remitted light (continuous)</vt:lpstr>
      <vt:lpstr>Image acquisition</vt:lpstr>
      <vt:lpstr>What’s in the image data?</vt:lpstr>
      <vt:lpstr>Spectra of common light sources</vt:lpstr>
      <vt:lpstr>Imaging system</vt:lpstr>
      <vt:lpstr>Spectral sensitivity (Quantum efficiency) curves for a colour camera</vt:lpstr>
      <vt:lpstr>Imaging system: filters</vt:lpstr>
      <vt:lpstr>Imaging system: filters</vt:lpstr>
      <vt:lpstr>Removing effects of the imaging system</vt:lpstr>
      <vt:lpstr>What’s in the image data?</vt:lpstr>
      <vt:lpstr>Calibration</vt:lpstr>
      <vt:lpstr>Removing effects of the imaging system</vt:lpstr>
      <vt:lpstr>Removing effects of the imaging system</vt:lpstr>
      <vt:lpstr>Removing effects of the imaging system</vt:lpstr>
      <vt:lpstr>Conclusion</vt:lpstr>
      <vt:lpstr>Diagnostic imaging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 Claridge</dc:creator>
  <cp:lastModifiedBy>exc</cp:lastModifiedBy>
  <cp:revision>193</cp:revision>
  <dcterms:created xsi:type="dcterms:W3CDTF">2005-09-30T08:33:28Z</dcterms:created>
  <dcterms:modified xsi:type="dcterms:W3CDTF">2013-08-01T12:23:56Z</dcterms:modified>
</cp:coreProperties>
</file>