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61" r:id="rId2"/>
    <p:sldId id="401" r:id="rId3"/>
    <p:sldId id="446" r:id="rId4"/>
    <p:sldId id="447" r:id="rId5"/>
    <p:sldId id="438" r:id="rId6"/>
    <p:sldId id="460" r:id="rId7"/>
    <p:sldId id="459" r:id="rId8"/>
    <p:sldId id="492" r:id="rId9"/>
    <p:sldId id="493" r:id="rId10"/>
    <p:sldId id="495" r:id="rId11"/>
    <p:sldId id="494" r:id="rId12"/>
    <p:sldId id="449" r:id="rId13"/>
    <p:sldId id="450" r:id="rId14"/>
    <p:sldId id="485" r:id="rId15"/>
    <p:sldId id="487" r:id="rId16"/>
    <p:sldId id="503" r:id="rId17"/>
    <p:sldId id="488" r:id="rId18"/>
    <p:sldId id="504" r:id="rId19"/>
    <p:sldId id="505" r:id="rId20"/>
    <p:sldId id="489" r:id="rId21"/>
    <p:sldId id="482" r:id="rId22"/>
    <p:sldId id="452" r:id="rId23"/>
    <p:sldId id="490" r:id="rId24"/>
    <p:sldId id="454" r:id="rId25"/>
    <p:sldId id="506" r:id="rId26"/>
    <p:sldId id="461" r:id="rId27"/>
    <p:sldId id="455" r:id="rId28"/>
    <p:sldId id="463" r:id="rId29"/>
    <p:sldId id="464" r:id="rId30"/>
    <p:sldId id="491" r:id="rId31"/>
    <p:sldId id="465" r:id="rId32"/>
    <p:sldId id="466" r:id="rId33"/>
    <p:sldId id="462" r:id="rId34"/>
    <p:sldId id="467" r:id="rId35"/>
    <p:sldId id="468" r:id="rId36"/>
    <p:sldId id="469" r:id="rId37"/>
    <p:sldId id="472" r:id="rId38"/>
    <p:sldId id="456" r:id="rId39"/>
    <p:sldId id="470" r:id="rId40"/>
    <p:sldId id="473" r:id="rId41"/>
    <p:sldId id="481" r:id="rId42"/>
    <p:sldId id="474" r:id="rId43"/>
    <p:sldId id="475" r:id="rId44"/>
    <p:sldId id="496" r:id="rId45"/>
    <p:sldId id="498" r:id="rId46"/>
    <p:sldId id="499" r:id="rId47"/>
    <p:sldId id="500" r:id="rId48"/>
    <p:sldId id="501" r:id="rId49"/>
    <p:sldId id="502" r:id="rId50"/>
    <p:sldId id="257" r:id="rId51"/>
    <p:sldId id="402" r:id="rId52"/>
    <p:sldId id="32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B5"/>
    <a:srgbClr val="2905FF"/>
    <a:srgbClr val="6470CA"/>
    <a:srgbClr val="FFD347"/>
    <a:srgbClr val="000066"/>
    <a:srgbClr val="CC6600"/>
    <a:srgbClr val="CAC1FF"/>
    <a:srgbClr val="FFFF79"/>
    <a:srgbClr val="D8D1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87" autoAdjust="0"/>
    <p:restoredTop sz="95994"/>
  </p:normalViewPr>
  <p:slideViewPr>
    <p:cSldViewPr snapToGrid="0">
      <p:cViewPr>
        <p:scale>
          <a:sx n="150" d="100"/>
          <a:sy n="150" d="100"/>
        </p:scale>
        <p:origin x="160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7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52.xml"/><Relationship Id="rId5" Type="http://schemas.openxmlformats.org/officeDocument/2006/relationships/slide" Target="slides/slide51.xml"/><Relationship Id="rId4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3DE3D-C588-47AA-9520-FDD0CF585ED7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880AA-8D20-4811-860F-623AFD629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76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11294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628800"/>
            <a:ext cx="7772400" cy="1828800"/>
          </a:xfrm>
        </p:spPr>
        <p:txBody>
          <a:bodyPr lIns="45720" rIns="45720" bIns="45720">
            <a:normAutofit/>
          </a:bodyPr>
          <a:lstStyle>
            <a:lvl1pPr algn="r">
              <a:defRPr sz="3600" b="1">
                <a:solidFill>
                  <a:srgbClr val="6470CA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>
            <a:lvl1pPr>
              <a:defRPr>
                <a:solidFill>
                  <a:srgbClr val="6470CA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4536504"/>
          </a:xfrm>
        </p:spPr>
        <p:txBody>
          <a:bodyPr/>
          <a:lstStyle>
            <a:lvl2pPr>
              <a:spcBef>
                <a:spcPts val="0"/>
              </a:spcBef>
              <a:spcAft>
                <a:spcPts val="1200"/>
              </a:spcAft>
              <a:defRPr/>
            </a:lvl2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1294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29222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5" y="260648"/>
            <a:ext cx="8306809" cy="108012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80060" y="1700808"/>
            <a:ext cx="8183880" cy="469200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6470CA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rgbClr val="4C76D4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rgbClr val="4C76D4"/>
        </a:buClr>
        <a:buSzPct val="100000"/>
        <a:buFont typeface="Verdana"/>
        <a:buChar char="◦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rgbClr val="4C76D4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rgbClr val="4C76D4"/>
        </a:buClr>
        <a:buSzPct val="112000"/>
        <a:buFont typeface="Verdana"/>
        <a:buChar char="◦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rgbClr val="4C76D4"/>
        </a:buClr>
        <a:buSzPct val="100000"/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VtFyefbJio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Digital image processing and analysis</a:t>
            </a:r>
            <a:br>
              <a:rPr lang="en-GB" dirty="0"/>
            </a:br>
            <a:r>
              <a:rPr lang="en-GB" sz="3100" dirty="0">
                <a:solidFill>
                  <a:schemeClr val="accent3"/>
                </a:solidFill>
              </a:rPr>
              <a:t>11</a:t>
            </a:r>
            <a:r>
              <a:rPr lang="en-GB" altLang="en-US" sz="3100" dirty="0">
                <a:solidFill>
                  <a:schemeClr val="accent3"/>
                </a:solidFill>
              </a:rPr>
              <a:t>. Object properties: counting, measuring and localisation</a:t>
            </a:r>
            <a:endParaRPr lang="en-GB" altLang="en-US" sz="3200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Professor Ela Claridge</a:t>
            </a:r>
          </a:p>
          <a:p>
            <a:r>
              <a:rPr lang="en-GB" dirty="0"/>
              <a:t>School of Computer Science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72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9C28DE-0C5A-3C49-B464-2FCA4D89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/>
          <a:p>
            <a:r>
              <a:rPr lang="en-GB" dirty="0"/>
              <a:t>Object boundary extraction</a:t>
            </a:r>
            <a:br>
              <a:rPr lang="en-GB" sz="2900" dirty="0"/>
            </a:br>
            <a:r>
              <a:rPr lang="en-GB" sz="2800" dirty="0">
                <a:solidFill>
                  <a:srgbClr val="E68422"/>
                </a:solidFill>
              </a:rPr>
              <a:t>Region outlining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740CF6-9706-A045-997A-5E019B543826}"/>
              </a:ext>
            </a:extLst>
          </p:cNvPr>
          <p:cNvGrpSpPr/>
          <p:nvPr/>
        </p:nvGrpSpPr>
        <p:grpSpPr>
          <a:xfrm>
            <a:off x="516340" y="3010770"/>
            <a:ext cx="970443" cy="929271"/>
            <a:chOff x="1991249" y="1581127"/>
            <a:chExt cx="1140591" cy="109220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E10475A-3ABC-3943-A7C1-23B1A0E85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3940" y="1581127"/>
              <a:ext cx="977900" cy="1092200"/>
            </a:xfrm>
            <a:prstGeom prst="rect">
              <a:avLst/>
            </a:prstGeom>
          </p:spPr>
        </p:pic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B6BDA386-4AA8-8E43-AA66-1D99C326B24F}"/>
                </a:ext>
              </a:extLst>
            </p:cNvPr>
            <p:cNvSpPr/>
            <p:nvPr/>
          </p:nvSpPr>
          <p:spPr>
            <a:xfrm rot="16200000">
              <a:off x="1991249" y="1697475"/>
              <a:ext cx="699796" cy="699796"/>
            </a:xfrm>
            <a:prstGeom prst="arc">
              <a:avLst>
                <a:gd name="adj1" fmla="val 9151598"/>
                <a:gd name="adj2" fmla="val 0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5684388-741B-064A-83E3-695101B8B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289078"/>
              </p:ext>
            </p:extLst>
          </p:nvPr>
        </p:nvGraphicFramePr>
        <p:xfrm>
          <a:off x="323528" y="1484783"/>
          <a:ext cx="1842434" cy="1488840"/>
        </p:xfrm>
        <a:graphic>
          <a:graphicData uri="http://schemas.openxmlformats.org/drawingml/2006/table">
            <a:tbl>
              <a:tblPr/>
              <a:tblGrid>
                <a:gridCol w="167494">
                  <a:extLst>
                    <a:ext uri="{9D8B030D-6E8A-4147-A177-3AD203B41FA5}">
                      <a16:colId xmlns:a16="http://schemas.microsoft.com/office/drawing/2014/main" val="1315179302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551978232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700184948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1639631150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969148422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821018373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8072603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714885636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758269657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1553784103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157979579"/>
                    </a:ext>
                  </a:extLst>
                </a:gridCol>
              </a:tblGrid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107414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965464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558174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493883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48898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545686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77198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479108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587842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987124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EA382B69-133C-C24A-A1A4-BCFEF6D8A0D3}"/>
              </a:ext>
            </a:extLst>
          </p:cNvPr>
          <p:cNvGrpSpPr/>
          <p:nvPr/>
        </p:nvGrpSpPr>
        <p:grpSpPr>
          <a:xfrm>
            <a:off x="5407087" y="3041154"/>
            <a:ext cx="1009275" cy="940076"/>
            <a:chOff x="6770144" y="2876550"/>
            <a:chExt cx="1186232" cy="11049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F6E0C4A-B28A-7E44-AEDA-0EE0CD95B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5776" y="2876550"/>
              <a:ext cx="990600" cy="1104900"/>
            </a:xfrm>
            <a:prstGeom prst="rect">
              <a:avLst/>
            </a:prstGeom>
          </p:spPr>
        </p:pic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804A6EC-6AFA-DC40-9DED-C2D8E8BBE19B}"/>
                </a:ext>
              </a:extLst>
            </p:cNvPr>
            <p:cNvSpPr/>
            <p:nvPr/>
          </p:nvSpPr>
          <p:spPr>
            <a:xfrm rot="16200000">
              <a:off x="6900247" y="2875579"/>
              <a:ext cx="769776" cy="1029981"/>
            </a:xfrm>
            <a:prstGeom prst="arc">
              <a:avLst>
                <a:gd name="adj1" fmla="val 7750993"/>
                <a:gd name="adj2" fmla="val 20133510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4867589-1244-1F4D-80BF-7FB7354AC542}"/>
              </a:ext>
            </a:extLst>
          </p:cNvPr>
          <p:cNvGrpSpPr/>
          <p:nvPr/>
        </p:nvGrpSpPr>
        <p:grpSpPr>
          <a:xfrm>
            <a:off x="296399" y="5631867"/>
            <a:ext cx="1271691" cy="997776"/>
            <a:chOff x="3419872" y="2832348"/>
            <a:chExt cx="1494656" cy="117271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570FDC5-8374-884C-8C32-F93774D39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3928" y="2832348"/>
              <a:ext cx="990600" cy="1028700"/>
            </a:xfrm>
            <a:prstGeom prst="rect">
              <a:avLst/>
            </a:prstGeom>
          </p:spPr>
        </p:pic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96B5B36-F789-B043-B6F0-12D2D25DD000}"/>
                </a:ext>
              </a:extLst>
            </p:cNvPr>
            <p:cNvSpPr/>
            <p:nvPr/>
          </p:nvSpPr>
          <p:spPr>
            <a:xfrm rot="16200000">
              <a:off x="3568685" y="2776131"/>
              <a:ext cx="1080120" cy="1377746"/>
            </a:xfrm>
            <a:prstGeom prst="arc">
              <a:avLst>
                <a:gd name="adj1" fmla="val 3245277"/>
                <a:gd name="adj2" fmla="val 0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B4AA48-1D36-A346-8FC7-0C477890AA1D}"/>
              </a:ext>
            </a:extLst>
          </p:cNvPr>
          <p:cNvGrpSpPr/>
          <p:nvPr/>
        </p:nvGrpSpPr>
        <p:grpSpPr>
          <a:xfrm>
            <a:off x="2987824" y="5668019"/>
            <a:ext cx="987525" cy="1001342"/>
            <a:chOff x="3012915" y="5636468"/>
            <a:chExt cx="1160668" cy="117690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E62C5EF-7F74-3846-A2D4-93BA97F27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2983" y="5636468"/>
              <a:ext cx="990600" cy="1104900"/>
            </a:xfrm>
            <a:prstGeom prst="rect">
              <a:avLst/>
            </a:prstGeom>
          </p:spPr>
        </p:pic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4885452B-5EDB-5C45-8A13-B7E89556377B}"/>
                </a:ext>
              </a:extLst>
            </p:cNvPr>
            <p:cNvSpPr/>
            <p:nvPr/>
          </p:nvSpPr>
          <p:spPr>
            <a:xfrm rot="16200000">
              <a:off x="2895471" y="5854838"/>
              <a:ext cx="1075982" cy="841093"/>
            </a:xfrm>
            <a:prstGeom prst="arc">
              <a:avLst>
                <a:gd name="adj1" fmla="val 846057"/>
                <a:gd name="adj2" fmla="val 20822180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43B559C-94E9-4947-9576-4D72C8CD3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26718"/>
              </p:ext>
            </p:extLst>
          </p:nvPr>
        </p:nvGraphicFramePr>
        <p:xfrm>
          <a:off x="330882" y="4119698"/>
          <a:ext cx="1842434" cy="1488840"/>
        </p:xfrm>
        <a:graphic>
          <a:graphicData uri="http://schemas.openxmlformats.org/drawingml/2006/table">
            <a:tbl>
              <a:tblPr/>
              <a:tblGrid>
                <a:gridCol w="167494">
                  <a:extLst>
                    <a:ext uri="{9D8B030D-6E8A-4147-A177-3AD203B41FA5}">
                      <a16:colId xmlns:a16="http://schemas.microsoft.com/office/drawing/2014/main" val="1315179302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551978232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700184948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1639631150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969148422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821018373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8072603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714885636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758269657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1553784103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157979579"/>
                    </a:ext>
                  </a:extLst>
                </a:gridCol>
              </a:tblGrid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107414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965464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558174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493883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48898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545686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77198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479108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587842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98712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153790F-9D05-6E47-AEBD-8B6F16CBF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279405"/>
              </p:ext>
            </p:extLst>
          </p:nvPr>
        </p:nvGraphicFramePr>
        <p:xfrm>
          <a:off x="5102087" y="1513105"/>
          <a:ext cx="1842434" cy="1488840"/>
        </p:xfrm>
        <a:graphic>
          <a:graphicData uri="http://schemas.openxmlformats.org/drawingml/2006/table">
            <a:tbl>
              <a:tblPr/>
              <a:tblGrid>
                <a:gridCol w="167494">
                  <a:extLst>
                    <a:ext uri="{9D8B030D-6E8A-4147-A177-3AD203B41FA5}">
                      <a16:colId xmlns:a16="http://schemas.microsoft.com/office/drawing/2014/main" val="1315179302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551978232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700184948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1639631150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969148422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821018373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8072603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714885636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758269657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1553784103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157979579"/>
                    </a:ext>
                  </a:extLst>
                </a:gridCol>
              </a:tblGrid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107414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965464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558174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493883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48898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545686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77198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479108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587842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98712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422D354-AE8D-7C4F-8007-BB2A0A642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249700"/>
              </p:ext>
            </p:extLst>
          </p:nvPr>
        </p:nvGraphicFramePr>
        <p:xfrm>
          <a:off x="2710844" y="1491816"/>
          <a:ext cx="1842434" cy="1488840"/>
        </p:xfrm>
        <a:graphic>
          <a:graphicData uri="http://schemas.openxmlformats.org/drawingml/2006/table">
            <a:tbl>
              <a:tblPr/>
              <a:tblGrid>
                <a:gridCol w="167494">
                  <a:extLst>
                    <a:ext uri="{9D8B030D-6E8A-4147-A177-3AD203B41FA5}">
                      <a16:colId xmlns:a16="http://schemas.microsoft.com/office/drawing/2014/main" val="1315179302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551978232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700184948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1639631150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969148422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821018373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8072603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714885636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758269657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1553784103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157979579"/>
                    </a:ext>
                  </a:extLst>
                </a:gridCol>
              </a:tblGrid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107414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965464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558174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493883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48898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545686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77198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479108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587842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98712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2543B62-F8B2-264A-AA67-106E94712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4431"/>
              </p:ext>
            </p:extLst>
          </p:nvPr>
        </p:nvGraphicFramePr>
        <p:xfrm>
          <a:off x="2711248" y="4119698"/>
          <a:ext cx="1842434" cy="1488840"/>
        </p:xfrm>
        <a:graphic>
          <a:graphicData uri="http://schemas.openxmlformats.org/drawingml/2006/table">
            <a:tbl>
              <a:tblPr/>
              <a:tblGrid>
                <a:gridCol w="167494">
                  <a:extLst>
                    <a:ext uri="{9D8B030D-6E8A-4147-A177-3AD203B41FA5}">
                      <a16:colId xmlns:a16="http://schemas.microsoft.com/office/drawing/2014/main" val="1315179302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551978232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700184948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1639631150"/>
                    </a:ext>
                  </a:extLst>
                </a:gridCol>
                <a:gridCol w="175792">
                  <a:extLst>
                    <a:ext uri="{9D8B030D-6E8A-4147-A177-3AD203B41FA5}">
                      <a16:colId xmlns:a16="http://schemas.microsoft.com/office/drawing/2014/main" val="2969148422"/>
                    </a:ext>
                  </a:extLst>
                </a:gridCol>
                <a:gridCol w="159196">
                  <a:extLst>
                    <a:ext uri="{9D8B030D-6E8A-4147-A177-3AD203B41FA5}">
                      <a16:colId xmlns:a16="http://schemas.microsoft.com/office/drawing/2014/main" val="821018373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8072603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714885636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758269657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1553784103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157979579"/>
                    </a:ext>
                  </a:extLst>
                </a:gridCol>
              </a:tblGrid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107414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965464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GB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558174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493883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48898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545686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77198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479108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587842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987124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A494E4B-CA74-CD4A-B913-770651133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30989"/>
              </p:ext>
            </p:extLst>
          </p:nvPr>
        </p:nvGraphicFramePr>
        <p:xfrm>
          <a:off x="5174095" y="4077072"/>
          <a:ext cx="1842434" cy="1488840"/>
        </p:xfrm>
        <a:graphic>
          <a:graphicData uri="http://schemas.openxmlformats.org/drawingml/2006/table">
            <a:tbl>
              <a:tblPr/>
              <a:tblGrid>
                <a:gridCol w="167494">
                  <a:extLst>
                    <a:ext uri="{9D8B030D-6E8A-4147-A177-3AD203B41FA5}">
                      <a16:colId xmlns:a16="http://schemas.microsoft.com/office/drawing/2014/main" val="1315179302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551978232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700184948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1639631150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969148422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821018373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8072603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2714885636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758269657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1553784103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val="157979579"/>
                    </a:ext>
                  </a:extLst>
                </a:gridCol>
              </a:tblGrid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107414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965464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558174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493883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48898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545686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77198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o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479108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587842"/>
                  </a:ext>
                </a:extLst>
              </a:tr>
              <a:tr h="1488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8" marR="6978" marT="69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987124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5A526CA3-8688-4148-A149-43F0694A90EB}"/>
              </a:ext>
            </a:extLst>
          </p:cNvPr>
          <p:cNvGrpSpPr/>
          <p:nvPr/>
        </p:nvGrpSpPr>
        <p:grpSpPr>
          <a:xfrm>
            <a:off x="2862930" y="3064846"/>
            <a:ext cx="1022037" cy="875243"/>
            <a:chOff x="395536" y="5410967"/>
            <a:chExt cx="1201231" cy="1028700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359E5078-C92C-0B45-BCF1-7445CCF1BB60}"/>
                </a:ext>
              </a:extLst>
            </p:cNvPr>
            <p:cNvSpPr/>
            <p:nvPr/>
          </p:nvSpPr>
          <p:spPr>
            <a:xfrm rot="16200000">
              <a:off x="560629" y="5467867"/>
              <a:ext cx="699796" cy="1029981"/>
            </a:xfrm>
            <a:prstGeom prst="arc">
              <a:avLst>
                <a:gd name="adj1" fmla="val 6136403"/>
                <a:gd name="adj2" fmla="val 20133510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7BB04DF-DBF4-9540-9C9E-CF5AE0000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8867" y="5410967"/>
              <a:ext cx="977900" cy="1028700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C4976F35-D5B4-3246-9615-41D7812BAA92}"/>
              </a:ext>
            </a:extLst>
          </p:cNvPr>
          <p:cNvSpPr/>
          <p:nvPr/>
        </p:nvSpPr>
        <p:spPr>
          <a:xfrm>
            <a:off x="467544" y="1621266"/>
            <a:ext cx="514605" cy="4757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064C76-CF6A-1B44-A570-835E154D2EC9}"/>
              </a:ext>
            </a:extLst>
          </p:cNvPr>
          <p:cNvSpPr/>
          <p:nvPr/>
        </p:nvSpPr>
        <p:spPr>
          <a:xfrm>
            <a:off x="1499948" y="4992494"/>
            <a:ext cx="496067" cy="4757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5E19E0-84FE-744F-8799-E4FFFBA52C87}"/>
              </a:ext>
            </a:extLst>
          </p:cNvPr>
          <p:cNvSpPr/>
          <p:nvPr/>
        </p:nvSpPr>
        <p:spPr>
          <a:xfrm>
            <a:off x="5920295" y="2236236"/>
            <a:ext cx="496067" cy="4757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9EA406-79DD-7142-BCDB-CD51AE53ABDF}"/>
              </a:ext>
            </a:extLst>
          </p:cNvPr>
          <p:cNvSpPr/>
          <p:nvPr/>
        </p:nvSpPr>
        <p:spPr>
          <a:xfrm>
            <a:off x="2890077" y="1760501"/>
            <a:ext cx="496067" cy="4757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59F10C-C7EB-0049-A145-45B113601811}"/>
              </a:ext>
            </a:extLst>
          </p:cNvPr>
          <p:cNvSpPr/>
          <p:nvPr/>
        </p:nvSpPr>
        <p:spPr>
          <a:xfrm>
            <a:off x="3703448" y="4388383"/>
            <a:ext cx="496067" cy="4757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D2FF3A4-584D-D045-A948-5D7F3890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045" y="5673421"/>
            <a:ext cx="832021" cy="92927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56FB9C6-BB7A-294C-8012-5BFC457F82F0}"/>
              </a:ext>
            </a:extLst>
          </p:cNvPr>
          <p:cNvSpPr txBox="1"/>
          <p:nvPr/>
        </p:nvSpPr>
        <p:spPr>
          <a:xfrm>
            <a:off x="7950761" y="5160452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0A7948-984E-364E-987E-A1AC002F97D1}"/>
              </a:ext>
            </a:extLst>
          </p:cNvPr>
          <p:cNvSpPr txBox="1"/>
          <p:nvPr/>
        </p:nvSpPr>
        <p:spPr>
          <a:xfrm>
            <a:off x="7207707" y="6001543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EF09C6-85CB-3C4E-A107-59BD7D4B8C8F}"/>
              </a:ext>
            </a:extLst>
          </p:cNvPr>
          <p:cNvSpPr txBox="1"/>
          <p:nvPr/>
        </p:nvSpPr>
        <p:spPr>
          <a:xfrm>
            <a:off x="6730035" y="6260544"/>
            <a:ext cx="10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 pixel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54925DA-FF81-4644-88A9-FFB2FB9F36D8}"/>
              </a:ext>
            </a:extLst>
          </p:cNvPr>
          <p:cNvCxnSpPr>
            <a:stCxn id="52" idx="2"/>
          </p:cNvCxnSpPr>
          <p:nvPr/>
        </p:nvCxnSpPr>
        <p:spPr>
          <a:xfrm>
            <a:off x="8320414" y="5468229"/>
            <a:ext cx="212026" cy="60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37ABDD6-A51F-1046-948B-4F50462DB9F9}"/>
              </a:ext>
            </a:extLst>
          </p:cNvPr>
          <p:cNvCxnSpPr>
            <a:cxnSpLocks/>
          </p:cNvCxnSpPr>
          <p:nvPr/>
        </p:nvCxnSpPr>
        <p:spPr>
          <a:xfrm>
            <a:off x="7712355" y="6155433"/>
            <a:ext cx="561700" cy="1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7EF0A8B-86CD-3548-AA0A-B6CEA021DF69}"/>
              </a:ext>
            </a:extLst>
          </p:cNvPr>
          <p:cNvCxnSpPr>
            <a:cxnSpLocks/>
          </p:cNvCxnSpPr>
          <p:nvPr/>
        </p:nvCxnSpPr>
        <p:spPr>
          <a:xfrm flipV="1">
            <a:off x="7695788" y="6414432"/>
            <a:ext cx="57826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3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boundary extraction</a:t>
            </a:r>
            <a:br>
              <a:rPr lang="en-GB" sz="2900" dirty="0"/>
            </a:br>
            <a:r>
              <a:rPr lang="en-GB" sz="2800" dirty="0">
                <a:solidFill>
                  <a:srgbClr val="E68422"/>
                </a:solidFill>
              </a:rPr>
              <a:t>Region outlining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5328592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1200"/>
              </a:spcBef>
              <a:buNone/>
            </a:pPr>
            <a:r>
              <a:rPr lang="en-GB" sz="1800" b="1" dirty="0"/>
              <a:t>Algorithm (recipe) for the Hand-on-the-wall region outlining</a:t>
            </a:r>
          </a:p>
          <a:p>
            <a:pPr marL="457200" indent="-457200" hangingPunct="0">
              <a:spcBef>
                <a:spcPts val="1200"/>
              </a:spcBef>
              <a:buFont typeface="+mj-lt"/>
              <a:buAutoNum type="arabicPeriod"/>
            </a:pPr>
            <a:r>
              <a:rPr lang="en-GB" sz="1800" dirty="0"/>
              <a:t>Scan image pixels from left to right / top down until the first object pixel is found (seed). </a:t>
            </a:r>
          </a:p>
          <a:p>
            <a:pPr marL="457200" indent="-457200" hangingPunct="0">
              <a:spcBef>
                <a:spcPts val="1200"/>
              </a:spcBef>
              <a:buFont typeface="+mj-lt"/>
              <a:buAutoNum type="arabicPeriod"/>
            </a:pPr>
            <a:r>
              <a:rPr lang="en-GB" sz="1800" dirty="0"/>
              <a:t>Add its coordinates to the list.</a:t>
            </a:r>
          </a:p>
          <a:p>
            <a:pPr marL="457200" indent="-457200" hangingPunct="0">
              <a:spcBef>
                <a:spcPts val="1200"/>
              </a:spcBef>
              <a:buFont typeface="+mj-lt"/>
              <a:buAutoNum type="arabicPeriod"/>
            </a:pPr>
            <a:r>
              <a:rPr lang="en-GB" sz="1800" dirty="0"/>
              <a:t>Consider a 3x3 region of interest (ROI) centred on the seed pixel</a:t>
            </a:r>
          </a:p>
          <a:p>
            <a:pPr marL="457200" indent="-457200" hangingPunct="0">
              <a:spcBef>
                <a:spcPts val="1200"/>
              </a:spcBef>
              <a:buFont typeface="+mj-lt"/>
              <a:buAutoNum type="arabicPeriod"/>
            </a:pPr>
            <a:r>
              <a:rPr lang="en-GB" sz="1800" dirty="0"/>
              <a:t>Starting from the top-left corner of the ROI traverse pixels around the seed pixel in anti-clock-wise direction until the first transition from background pixel to object pixel is found.</a:t>
            </a:r>
          </a:p>
          <a:p>
            <a:pPr marL="457200" indent="-457200" hangingPunct="0">
              <a:spcBef>
                <a:spcPts val="1200"/>
              </a:spcBef>
              <a:buFont typeface="+mj-lt"/>
              <a:buAutoNum type="arabicPeriod"/>
            </a:pPr>
            <a:r>
              <a:rPr lang="en-GB" sz="1800" dirty="0"/>
              <a:t>Make it a new seed.</a:t>
            </a:r>
          </a:p>
          <a:p>
            <a:pPr marL="457200" indent="-457200" hangingPunct="0">
              <a:spcBef>
                <a:spcPts val="1200"/>
              </a:spcBef>
              <a:buFont typeface="+mj-lt"/>
              <a:buAutoNum type="arabicPeriod"/>
            </a:pPr>
            <a:r>
              <a:rPr lang="en-GB" sz="1800" dirty="0"/>
              <a:t>Repeat steps from 2 to 5 until the new seed coordinate equals the first seed coordinate. The outline of this object is now complete.</a:t>
            </a:r>
          </a:p>
          <a:p>
            <a:pPr marL="457200" indent="-457200" hangingPunct="0">
              <a:spcBef>
                <a:spcPts val="1200"/>
              </a:spcBef>
              <a:buFont typeface="+mj-lt"/>
              <a:buAutoNum type="arabicPeriod"/>
            </a:pPr>
            <a:r>
              <a:rPr lang="en-GB" sz="1800" dirty="0"/>
              <a:t>Search for the new object, repeat steps 1-7 until the bottom right corner of the image is reached.</a:t>
            </a:r>
          </a:p>
          <a:p>
            <a:pPr hangingPunct="0">
              <a:spcBef>
                <a:spcPts val="1200"/>
              </a:spcBef>
            </a:pPr>
            <a:endParaRPr lang="en-GB" sz="1800" dirty="0"/>
          </a:p>
          <a:p>
            <a:pPr>
              <a:spcBef>
                <a:spcPts val="1200"/>
              </a:spcBef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36302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Row-by-row labelling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464496" y="636158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https://www.youtube.com/watch?v=rVtFyefbJio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45339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19672" y="5373216"/>
            <a:ext cx="2518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Segmented image</a:t>
            </a:r>
          </a:p>
          <a:p>
            <a:r>
              <a:rPr lang="en-GB" dirty="0"/>
              <a:t>Green: Object</a:t>
            </a:r>
          </a:p>
          <a:p>
            <a:r>
              <a:rPr lang="en-GB" dirty="0"/>
              <a:t>Blue: background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0E5F7D-4EAC-4445-BEF5-22FDE7B53120}"/>
              </a:ext>
            </a:extLst>
          </p:cNvPr>
          <p:cNvGrpSpPr/>
          <p:nvPr/>
        </p:nvGrpSpPr>
        <p:grpSpPr>
          <a:xfrm>
            <a:off x="7668344" y="2625416"/>
            <a:ext cx="432048" cy="432048"/>
            <a:chOff x="1403648" y="1844824"/>
            <a:chExt cx="432048" cy="43204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3A053A-F232-4F45-949A-5BE28323724E}"/>
                </a:ext>
              </a:extLst>
            </p:cNvPr>
            <p:cNvSpPr/>
            <p:nvPr/>
          </p:nvSpPr>
          <p:spPr>
            <a:xfrm>
              <a:off x="1619672" y="1844824"/>
              <a:ext cx="216024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75000B-7D9D-5841-820D-EAE471F96800}"/>
                </a:ext>
              </a:extLst>
            </p:cNvPr>
            <p:cNvSpPr/>
            <p:nvPr/>
          </p:nvSpPr>
          <p:spPr>
            <a:xfrm>
              <a:off x="1619672" y="2060848"/>
              <a:ext cx="2160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5F0138-D5A1-6243-8678-6D8015D836B0}"/>
                </a:ext>
              </a:extLst>
            </p:cNvPr>
            <p:cNvSpPr/>
            <p:nvPr/>
          </p:nvSpPr>
          <p:spPr>
            <a:xfrm>
              <a:off x="1403648" y="2060848"/>
              <a:ext cx="216024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93DDCB6-04C3-3A4C-8590-95078238241F}"/>
              </a:ext>
            </a:extLst>
          </p:cNvPr>
          <p:cNvSpPr/>
          <p:nvPr/>
        </p:nvSpPr>
        <p:spPr>
          <a:xfrm>
            <a:off x="7087603" y="3286725"/>
            <a:ext cx="1805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U-L connector</a:t>
            </a:r>
          </a:p>
          <a:p>
            <a:pPr algn="ctr"/>
            <a:r>
              <a:rPr lang="en-GB" dirty="0"/>
              <a:t>(”up-left)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9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Row-by-row labelling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45339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5039841"/>
            <a:ext cx="53543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Step 1 (first pass)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Scan left-to-right then top-to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Stop when an unlabelled pixel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unconnected U-L, increment label number ✓ </a:t>
            </a:r>
          </a:p>
          <a:p>
            <a:pPr lvl="1"/>
            <a:r>
              <a:rPr lang="en-GB" sz="1600" dirty="0"/>
              <a:t> (the first one will be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Update connections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187579"/>
              </p:ext>
            </p:extLst>
          </p:nvPr>
        </p:nvGraphicFramePr>
        <p:xfrm>
          <a:off x="6444208" y="1844824"/>
          <a:ext cx="23762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Region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Connections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403648" y="1844824"/>
            <a:ext cx="432048" cy="432048"/>
            <a:chOff x="1403648" y="1844824"/>
            <a:chExt cx="432048" cy="432048"/>
          </a:xfrm>
        </p:grpSpPr>
        <p:sp>
          <p:nvSpPr>
            <p:cNvPr id="7" name="Rectangle 6"/>
            <p:cNvSpPr/>
            <p:nvPr/>
          </p:nvSpPr>
          <p:spPr>
            <a:xfrm>
              <a:off x="1619672" y="1844824"/>
              <a:ext cx="216024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9672" y="2060848"/>
              <a:ext cx="2160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03648" y="2060848"/>
              <a:ext cx="216024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8816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Row-by-row labelling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45339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24461"/>
              </p:ext>
            </p:extLst>
          </p:nvPr>
        </p:nvGraphicFramePr>
        <p:xfrm>
          <a:off x="6444208" y="1844824"/>
          <a:ext cx="23762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Region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Connections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638722" y="2101230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1656259" y="1873399"/>
            <a:ext cx="432048" cy="432048"/>
            <a:chOff x="1403648" y="1844824"/>
            <a:chExt cx="432048" cy="432048"/>
          </a:xfrm>
        </p:grpSpPr>
        <p:sp>
          <p:nvSpPr>
            <p:cNvPr id="7" name="Rectangle 6"/>
            <p:cNvSpPr/>
            <p:nvPr/>
          </p:nvSpPr>
          <p:spPr>
            <a:xfrm>
              <a:off x="1619672" y="1844824"/>
              <a:ext cx="216024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9672" y="2060848"/>
              <a:ext cx="2160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03648" y="2060848"/>
              <a:ext cx="216024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19673" y="5039840"/>
            <a:ext cx="6768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Step 1 (first pass)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Scan left-to-right then top-to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Stop when an unlabelled pixel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unconnected U-L, increment label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connected U-L, assign the smaller label chosen out of the labels covered by the U-L connector ✓</a:t>
            </a:r>
          </a:p>
        </p:txBody>
      </p:sp>
    </p:spTree>
    <p:extLst>
      <p:ext uri="{BB962C8B-B14F-4D97-AF65-F5344CB8AC3E}">
        <p14:creationId xmlns:p14="http://schemas.microsoft.com/office/powerpoint/2010/main" val="274610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Row-by-row labelling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45339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848447" y="1889795"/>
            <a:ext cx="432048" cy="432048"/>
            <a:chOff x="1403648" y="1844824"/>
            <a:chExt cx="432048" cy="432048"/>
          </a:xfrm>
        </p:grpSpPr>
        <p:sp>
          <p:nvSpPr>
            <p:cNvPr id="7" name="Rectangle 6"/>
            <p:cNvSpPr/>
            <p:nvPr/>
          </p:nvSpPr>
          <p:spPr>
            <a:xfrm>
              <a:off x="1619672" y="1844824"/>
              <a:ext cx="216024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9672" y="2060848"/>
              <a:ext cx="216024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03648" y="2060848"/>
              <a:ext cx="216024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883321" y="2104281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648855" y="2105819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619672" y="5039841"/>
            <a:ext cx="53126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Step 1 (first pass)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Scan left-to-right then top-to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Stop when an unlabelled pixel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unconnected U-L, increment label number 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connected U-L, assign the smaller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Update connections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6EC1789-2D97-4544-AFE9-00FC4DE42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24282"/>
              </p:ext>
            </p:extLst>
          </p:nvPr>
        </p:nvGraphicFramePr>
        <p:xfrm>
          <a:off x="6444208" y="1844824"/>
          <a:ext cx="23762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Region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Connections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30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Row-by-row labelling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45339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44208" y="1844824"/>
          <a:ext cx="23762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Region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Connections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848447" y="1889795"/>
            <a:ext cx="432048" cy="432048"/>
            <a:chOff x="1403648" y="1844824"/>
            <a:chExt cx="432048" cy="432048"/>
          </a:xfrm>
        </p:grpSpPr>
        <p:sp>
          <p:nvSpPr>
            <p:cNvPr id="7" name="Rectangle 6"/>
            <p:cNvSpPr/>
            <p:nvPr/>
          </p:nvSpPr>
          <p:spPr>
            <a:xfrm>
              <a:off x="1619672" y="1844824"/>
              <a:ext cx="216024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9672" y="2060848"/>
              <a:ext cx="216024" cy="21602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03648" y="2060848"/>
              <a:ext cx="216024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883321" y="2104281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648855" y="2105819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619672" y="5039841"/>
            <a:ext cx="53126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Step 1 (first pass)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Scan left-to-right then top-to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Stop when an unlabelled pixel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unconnected U-L, increment label number 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connected U-L, assign the smaller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Update connections</a:t>
            </a:r>
          </a:p>
        </p:txBody>
      </p:sp>
    </p:spTree>
    <p:extLst>
      <p:ext uri="{BB962C8B-B14F-4D97-AF65-F5344CB8AC3E}">
        <p14:creationId xmlns:p14="http://schemas.microsoft.com/office/powerpoint/2010/main" val="3366540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Row-by-row labelling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45339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281199" y="1889795"/>
            <a:ext cx="432048" cy="432048"/>
            <a:chOff x="1403648" y="1844824"/>
            <a:chExt cx="432048" cy="432048"/>
          </a:xfrm>
        </p:grpSpPr>
        <p:sp>
          <p:nvSpPr>
            <p:cNvPr id="7" name="Rectangle 6"/>
            <p:cNvSpPr/>
            <p:nvPr/>
          </p:nvSpPr>
          <p:spPr>
            <a:xfrm>
              <a:off x="1619672" y="1844824"/>
              <a:ext cx="216024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9672" y="2060848"/>
              <a:ext cx="216024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03648" y="2060848"/>
              <a:ext cx="216024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883321" y="2104281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648855" y="2105819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073946" y="2111549"/>
            <a:ext cx="216024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619672" y="5039841"/>
            <a:ext cx="53543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Step 1 (first pass)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Scan left-to-right then top-to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Stop when an unlabelled pixel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unconnected U-L, increment label number  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connected U-L, assign the smaller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Update connections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00847AA-CEC4-DA47-8929-3F839EDB64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44208" y="1844824"/>
          <a:ext cx="23762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Region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Connections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99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Row-by-row labelling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45339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281199" y="1889795"/>
            <a:ext cx="432048" cy="432048"/>
            <a:chOff x="1403648" y="1844824"/>
            <a:chExt cx="432048" cy="432048"/>
          </a:xfrm>
        </p:grpSpPr>
        <p:sp>
          <p:nvSpPr>
            <p:cNvPr id="7" name="Rectangle 6"/>
            <p:cNvSpPr/>
            <p:nvPr/>
          </p:nvSpPr>
          <p:spPr>
            <a:xfrm>
              <a:off x="1619672" y="1844824"/>
              <a:ext cx="216024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9672" y="2060848"/>
              <a:ext cx="216024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03648" y="2060848"/>
              <a:ext cx="216024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883321" y="2104281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648855" y="2105819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073946" y="2111549"/>
            <a:ext cx="216024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619672" y="5039841"/>
            <a:ext cx="53543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Step 1 (first pass)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Scan left-to-right then top-to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Stop when an unlabelled pixel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unconnected U-L, increment label number  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connected U-L, assign the smaller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Update connections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BC55DAF-EB91-0241-9551-F25C90572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67722"/>
              </p:ext>
            </p:extLst>
          </p:nvPr>
        </p:nvGraphicFramePr>
        <p:xfrm>
          <a:off x="6444208" y="1844824"/>
          <a:ext cx="23762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Region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Connections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032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Row-by-row labelling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45339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83321" y="2104281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648855" y="2105819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073946" y="2111549"/>
            <a:ext cx="216024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03FA7B-817F-AF48-832D-E18BA977E785}"/>
              </a:ext>
            </a:extLst>
          </p:cNvPr>
          <p:cNvSpPr/>
          <p:nvPr/>
        </p:nvSpPr>
        <p:spPr>
          <a:xfrm>
            <a:off x="4499992" y="2104281"/>
            <a:ext cx="216024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619672" y="5039841"/>
            <a:ext cx="53543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Step 1 (first pass)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Scan left-to-right then top-to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Stop when an unlabelled pixel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unconnected U-L, increment label number  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connected U-L, assign the smaller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Update connections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BC55DAF-EB91-0241-9551-F25C905727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44208" y="1844824"/>
          <a:ext cx="23762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Region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Connections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499992" y="1889795"/>
            <a:ext cx="432048" cy="432048"/>
            <a:chOff x="1403648" y="1844824"/>
            <a:chExt cx="432048" cy="432048"/>
          </a:xfrm>
        </p:grpSpPr>
        <p:sp>
          <p:nvSpPr>
            <p:cNvPr id="7" name="Rectangle 6"/>
            <p:cNvSpPr/>
            <p:nvPr/>
          </p:nvSpPr>
          <p:spPr>
            <a:xfrm>
              <a:off x="1619672" y="1844824"/>
              <a:ext cx="216024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9672" y="2060848"/>
              <a:ext cx="216024" cy="2160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03648" y="2060848"/>
              <a:ext cx="216024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787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Previous lecture: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dirty="0"/>
              <a:t>Post-processing methods</a:t>
            </a:r>
          </a:p>
          <a:p>
            <a:pPr lvl="1"/>
            <a:r>
              <a:rPr lang="en-GB" dirty="0"/>
              <a:t>Mathematical morphology – basic operations</a:t>
            </a:r>
          </a:p>
          <a:p>
            <a:pPr lvl="1"/>
            <a:endParaRPr lang="en-GB" dirty="0"/>
          </a:p>
          <a:p>
            <a:pPr>
              <a:spcAft>
                <a:spcPts val="1200"/>
              </a:spcAft>
            </a:pPr>
            <a:r>
              <a:rPr lang="en-GB" dirty="0"/>
              <a:t>Feature extraction</a:t>
            </a:r>
          </a:p>
          <a:p>
            <a:pPr lvl="1"/>
            <a:r>
              <a:rPr lang="en-GB" dirty="0"/>
              <a:t>Mathematical morphology – combined operations</a:t>
            </a:r>
          </a:p>
        </p:txBody>
      </p:sp>
    </p:spTree>
    <p:extLst>
      <p:ext uri="{BB962C8B-B14F-4D97-AF65-F5344CB8AC3E}">
        <p14:creationId xmlns:p14="http://schemas.microsoft.com/office/powerpoint/2010/main" val="2077934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Row-by-row labelling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45339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28534"/>
              </p:ext>
            </p:extLst>
          </p:nvPr>
        </p:nvGraphicFramePr>
        <p:xfrm>
          <a:off x="6444208" y="1844824"/>
          <a:ext cx="23762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Region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Connections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638722" y="2101230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638722" y="2329830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876847" y="2339355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114972" y="2339355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353097" y="2339355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591222" y="2339355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883321" y="2104281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497223" y="2104281"/>
            <a:ext cx="216024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735348" y="2104281"/>
            <a:ext cx="216024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2599842" y="2123331"/>
            <a:ext cx="432048" cy="432048"/>
            <a:chOff x="1403648" y="1844824"/>
            <a:chExt cx="432048" cy="432048"/>
          </a:xfrm>
        </p:grpSpPr>
        <p:sp>
          <p:nvSpPr>
            <p:cNvPr id="7" name="Rectangle 6"/>
            <p:cNvSpPr/>
            <p:nvPr/>
          </p:nvSpPr>
          <p:spPr>
            <a:xfrm>
              <a:off x="1619672" y="1844824"/>
              <a:ext cx="216024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9672" y="2060848"/>
              <a:ext cx="2160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03648" y="2060848"/>
              <a:ext cx="216024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073946" y="2102024"/>
            <a:ext cx="216024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619672" y="5039841"/>
            <a:ext cx="505619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Step 1 (first pass)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Scan left-to-right then top-to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Stop when an unlabelled pixel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unconnected U-L, increment label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connected U-L, assign the smaller label 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Update connections</a:t>
            </a:r>
          </a:p>
        </p:txBody>
      </p:sp>
    </p:spTree>
    <p:extLst>
      <p:ext uri="{BB962C8B-B14F-4D97-AF65-F5344CB8AC3E}">
        <p14:creationId xmlns:p14="http://schemas.microsoft.com/office/powerpoint/2010/main" val="270003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Row-by-row labelling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45243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0090"/>
              </p:ext>
            </p:extLst>
          </p:nvPr>
        </p:nvGraphicFramePr>
        <p:xfrm>
          <a:off x="6444208" y="1844824"/>
          <a:ext cx="23762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Region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Connections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855218" y="2113806"/>
            <a:ext cx="432048" cy="432048"/>
            <a:chOff x="1403648" y="1844824"/>
            <a:chExt cx="432048" cy="432048"/>
          </a:xfrm>
        </p:grpSpPr>
        <p:sp>
          <p:nvSpPr>
            <p:cNvPr id="11" name="Rectangle 10"/>
            <p:cNvSpPr/>
            <p:nvPr/>
          </p:nvSpPr>
          <p:spPr>
            <a:xfrm>
              <a:off x="1619672" y="1844824"/>
              <a:ext cx="216024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19672" y="2060848"/>
              <a:ext cx="216024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03648" y="2060848"/>
              <a:ext cx="216024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485135" y="2085231"/>
            <a:ext cx="216024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732785" y="2094756"/>
            <a:ext cx="216024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312071" y="2329830"/>
            <a:ext cx="235074" cy="2350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540671" y="2329830"/>
            <a:ext cx="235074" cy="2350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497223" y="2104281"/>
            <a:ext cx="216024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735348" y="2104281"/>
            <a:ext cx="216024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619672" y="5039841"/>
            <a:ext cx="512832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Step 1 (first pass)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Scan left-to-right then top-to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Stop when an unlabelled pixel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unconnected U-L, increment label 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connected U-L, assign the smaller label 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Update connections</a:t>
            </a:r>
          </a:p>
        </p:txBody>
      </p:sp>
    </p:spTree>
    <p:extLst>
      <p:ext uri="{BB962C8B-B14F-4D97-AF65-F5344CB8AC3E}">
        <p14:creationId xmlns:p14="http://schemas.microsoft.com/office/powerpoint/2010/main" val="2935720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Row-by-row labelling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36018"/>
            <a:ext cx="4524375" cy="310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060955"/>
              </p:ext>
            </p:extLst>
          </p:nvPr>
        </p:nvGraphicFramePr>
        <p:xfrm>
          <a:off x="6444208" y="1844824"/>
          <a:ext cx="23762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Region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Connections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strike="noStrike" baseline="-25000" dirty="0"/>
                        <a:t>1,</a:t>
                      </a:r>
                      <a:r>
                        <a:rPr lang="en-GB" sz="2000" strike="noStrike" baseline="-25000" dirty="0">
                          <a:solidFill>
                            <a:srgbClr val="FF0000"/>
                          </a:solidFill>
                        </a:rPr>
                        <a:t>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strike="noStrike" baseline="-25000" dirty="0"/>
                        <a:t>1,</a:t>
                      </a:r>
                      <a:r>
                        <a:rPr lang="en-GB" sz="2000" strike="noStrike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strike="noStrike" baseline="-25000" dirty="0"/>
                        <a:t>1,</a:t>
                      </a:r>
                      <a:r>
                        <a:rPr lang="en-GB" sz="2000" strike="noStrike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strike="noStrike" baseline="-25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strike="noStrike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19673" y="5373216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Step 2 (second pass)</a:t>
            </a:r>
            <a:r>
              <a:rPr lang="en-GB" sz="1600" dirty="0"/>
              <a:t>:</a:t>
            </a:r>
          </a:p>
          <a:p>
            <a:r>
              <a:rPr lang="en-GB" sz="1600" dirty="0"/>
              <a:t>If a region has connections other than itself, change it to the lowest number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7223" y="2094756"/>
            <a:ext cx="216024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735348" y="2094756"/>
            <a:ext cx="216024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F4897D-C492-E548-BFF2-F13B4C00B2F6}"/>
              </a:ext>
            </a:extLst>
          </p:cNvPr>
          <p:cNvSpPr/>
          <p:nvPr/>
        </p:nvSpPr>
        <p:spPr>
          <a:xfrm>
            <a:off x="3064802" y="2084117"/>
            <a:ext cx="216024" cy="2160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9ACECD-A8D1-1645-930A-86725D2E1317}"/>
              </a:ext>
            </a:extLst>
          </p:cNvPr>
          <p:cNvGrpSpPr/>
          <p:nvPr/>
        </p:nvGrpSpPr>
        <p:grpSpPr>
          <a:xfrm>
            <a:off x="1635050" y="3988969"/>
            <a:ext cx="702000" cy="938199"/>
            <a:chOff x="1635050" y="3988969"/>
            <a:chExt cx="702000" cy="93819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4C81EF-DDF0-2744-A138-678A4AB30E3F}"/>
                </a:ext>
              </a:extLst>
            </p:cNvPr>
            <p:cNvSpPr/>
            <p:nvPr/>
          </p:nvSpPr>
          <p:spPr>
            <a:xfrm>
              <a:off x="2103050" y="3988969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B8A669-E997-444B-A6B1-AB6765F353FD}"/>
                </a:ext>
              </a:extLst>
            </p:cNvPr>
            <p:cNvSpPr/>
            <p:nvPr/>
          </p:nvSpPr>
          <p:spPr>
            <a:xfrm>
              <a:off x="1864994" y="3988969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FD3264-2CC2-AD43-807A-17251E2D5311}"/>
                </a:ext>
              </a:extLst>
            </p:cNvPr>
            <p:cNvSpPr/>
            <p:nvPr/>
          </p:nvSpPr>
          <p:spPr>
            <a:xfrm>
              <a:off x="1635050" y="3988969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D0D32C-99E2-784F-9A9D-7070785F7300}"/>
                </a:ext>
              </a:extLst>
            </p:cNvPr>
            <p:cNvSpPr/>
            <p:nvPr/>
          </p:nvSpPr>
          <p:spPr>
            <a:xfrm>
              <a:off x="2103050" y="4223125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366F26-2F62-4F43-A58E-87481D56419D}"/>
                </a:ext>
              </a:extLst>
            </p:cNvPr>
            <p:cNvSpPr/>
            <p:nvPr/>
          </p:nvSpPr>
          <p:spPr>
            <a:xfrm>
              <a:off x="1864994" y="4223125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B839F6-2E82-4E46-8BF0-E351851FC759}"/>
                </a:ext>
              </a:extLst>
            </p:cNvPr>
            <p:cNvSpPr/>
            <p:nvPr/>
          </p:nvSpPr>
          <p:spPr>
            <a:xfrm>
              <a:off x="1635050" y="4223125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BB5349-783E-F14D-A8F1-99B917F76569}"/>
                </a:ext>
              </a:extLst>
            </p:cNvPr>
            <p:cNvSpPr/>
            <p:nvPr/>
          </p:nvSpPr>
          <p:spPr>
            <a:xfrm>
              <a:off x="1864994" y="4457281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7E4879-4455-8740-80E1-9F71F0DADC35}"/>
                </a:ext>
              </a:extLst>
            </p:cNvPr>
            <p:cNvSpPr/>
            <p:nvPr/>
          </p:nvSpPr>
          <p:spPr>
            <a:xfrm>
              <a:off x="1635050" y="4457281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AD6031E-EC4B-4F45-A0FB-F5DEBDAA30C1}"/>
                </a:ext>
              </a:extLst>
            </p:cNvPr>
            <p:cNvSpPr/>
            <p:nvPr/>
          </p:nvSpPr>
          <p:spPr>
            <a:xfrm>
              <a:off x="1635050" y="4693168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7521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Row-by-row labelling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36018"/>
            <a:ext cx="45243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01238"/>
              </p:ext>
            </p:extLst>
          </p:nvPr>
        </p:nvGraphicFramePr>
        <p:xfrm>
          <a:off x="6444208" y="1844824"/>
          <a:ext cx="23762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Region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Connections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1,</a:t>
                      </a:r>
                      <a:r>
                        <a:rPr lang="en-GB" sz="1400" strike="sngStrike" baseline="0" dirty="0">
                          <a:solidFill>
                            <a:srgbClr val="FF0000"/>
                          </a:solidFill>
                        </a:rPr>
                        <a:t>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1,</a:t>
                      </a:r>
                      <a:r>
                        <a:rPr lang="en-GB" sz="1400" strike="sngStrike" baseline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1,</a:t>
                      </a:r>
                      <a:r>
                        <a:rPr lang="en-GB" sz="1400" strike="sngStrike" baseline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  <a:endParaRPr lang="en-GB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19673" y="5373216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Step 2 (second pass)</a:t>
            </a:r>
            <a:r>
              <a:rPr lang="en-GB" sz="1600" dirty="0"/>
              <a:t>:</a:t>
            </a:r>
          </a:p>
          <a:p>
            <a:r>
              <a:rPr lang="en-GB" sz="1600" dirty="0"/>
              <a:t>If a region has connections other than itself, change it to the lowest number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7223" y="2094756"/>
            <a:ext cx="216024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735348" y="2094756"/>
            <a:ext cx="216024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10E5BB-8A9C-3D44-A901-C2114E879972}"/>
              </a:ext>
            </a:extLst>
          </p:cNvPr>
          <p:cNvGrpSpPr/>
          <p:nvPr/>
        </p:nvGrpSpPr>
        <p:grpSpPr>
          <a:xfrm>
            <a:off x="1635050" y="3988969"/>
            <a:ext cx="702000" cy="938199"/>
            <a:chOff x="1635050" y="3988969"/>
            <a:chExt cx="702000" cy="93819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2B01086-CB54-8E42-BAE4-D7B8E99BFFE7}"/>
                </a:ext>
              </a:extLst>
            </p:cNvPr>
            <p:cNvSpPr/>
            <p:nvPr/>
          </p:nvSpPr>
          <p:spPr>
            <a:xfrm>
              <a:off x="2103050" y="3988969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2778C7-3E95-9343-AB27-A437DBE8E5E7}"/>
                </a:ext>
              </a:extLst>
            </p:cNvPr>
            <p:cNvSpPr/>
            <p:nvPr/>
          </p:nvSpPr>
          <p:spPr>
            <a:xfrm>
              <a:off x="1864994" y="3988969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EC550E-1298-2843-9840-9027D904F725}"/>
                </a:ext>
              </a:extLst>
            </p:cNvPr>
            <p:cNvSpPr/>
            <p:nvPr/>
          </p:nvSpPr>
          <p:spPr>
            <a:xfrm>
              <a:off x="1635050" y="3988969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792E2A-1155-6F45-A71D-9D133ECA4B7C}"/>
                </a:ext>
              </a:extLst>
            </p:cNvPr>
            <p:cNvSpPr/>
            <p:nvPr/>
          </p:nvSpPr>
          <p:spPr>
            <a:xfrm>
              <a:off x="2103050" y="4223125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C0CE2B-5F95-4144-A412-CE51EACB3E66}"/>
                </a:ext>
              </a:extLst>
            </p:cNvPr>
            <p:cNvSpPr/>
            <p:nvPr/>
          </p:nvSpPr>
          <p:spPr>
            <a:xfrm>
              <a:off x="1864994" y="4223125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9A3AA8-E5B6-3A4E-9019-51BA27F0D567}"/>
                </a:ext>
              </a:extLst>
            </p:cNvPr>
            <p:cNvSpPr/>
            <p:nvPr/>
          </p:nvSpPr>
          <p:spPr>
            <a:xfrm>
              <a:off x="1635050" y="4223125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A8D6CA-0DF0-CB45-A8AC-DA47D2C04CA7}"/>
                </a:ext>
              </a:extLst>
            </p:cNvPr>
            <p:cNvSpPr/>
            <p:nvPr/>
          </p:nvSpPr>
          <p:spPr>
            <a:xfrm>
              <a:off x="1864994" y="4457281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CCE1AE-9359-5344-8193-141070635E99}"/>
                </a:ext>
              </a:extLst>
            </p:cNvPr>
            <p:cNvSpPr/>
            <p:nvPr/>
          </p:nvSpPr>
          <p:spPr>
            <a:xfrm>
              <a:off x="1635050" y="4457281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B92171-7F5C-0547-8E4B-C96825F974D9}"/>
                </a:ext>
              </a:extLst>
            </p:cNvPr>
            <p:cNvSpPr/>
            <p:nvPr/>
          </p:nvSpPr>
          <p:spPr>
            <a:xfrm>
              <a:off x="1635050" y="4693168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32099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Row-by-row labelling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45339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456573"/>
              </p:ext>
            </p:extLst>
          </p:nvPr>
        </p:nvGraphicFramePr>
        <p:xfrm>
          <a:off x="6444208" y="1844824"/>
          <a:ext cx="23762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Region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Connections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  <a:endParaRPr lang="en-GB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  <a:endParaRPr lang="en-GB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19673" y="5373216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Final labels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6CBCBC-DC9A-4A4B-AB92-318FA7552552}"/>
              </a:ext>
            </a:extLst>
          </p:cNvPr>
          <p:cNvSpPr/>
          <p:nvPr/>
        </p:nvSpPr>
        <p:spPr>
          <a:xfrm>
            <a:off x="6460065" y="3708400"/>
            <a:ext cx="1176867" cy="355600"/>
          </a:xfrm>
          <a:prstGeom prst="rect">
            <a:avLst/>
          </a:prstGeom>
          <a:solidFill>
            <a:srgbClr val="0073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8"/>
            <a:r>
              <a:rPr lang="en-GB" sz="14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17DFA8-C9CC-2F4E-BB5B-0F29373DD6AC}"/>
              </a:ext>
            </a:extLst>
          </p:cNvPr>
          <p:cNvGrpSpPr/>
          <p:nvPr/>
        </p:nvGrpSpPr>
        <p:grpSpPr>
          <a:xfrm>
            <a:off x="1635050" y="3995025"/>
            <a:ext cx="702000" cy="938199"/>
            <a:chOff x="1635050" y="3988969"/>
            <a:chExt cx="702000" cy="93819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4C59AD-041D-854A-8E0D-57E77E90E3B5}"/>
                </a:ext>
              </a:extLst>
            </p:cNvPr>
            <p:cNvSpPr/>
            <p:nvPr/>
          </p:nvSpPr>
          <p:spPr>
            <a:xfrm>
              <a:off x="2103050" y="3988969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9262A1-C2B8-484D-8A5E-9BD36B8A9789}"/>
                </a:ext>
              </a:extLst>
            </p:cNvPr>
            <p:cNvSpPr/>
            <p:nvPr/>
          </p:nvSpPr>
          <p:spPr>
            <a:xfrm>
              <a:off x="1864994" y="3988969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B2FBC2-4AD4-F54B-A225-95AF746E3F76}"/>
                </a:ext>
              </a:extLst>
            </p:cNvPr>
            <p:cNvSpPr/>
            <p:nvPr/>
          </p:nvSpPr>
          <p:spPr>
            <a:xfrm>
              <a:off x="1635050" y="3988969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EB9544-B2A6-7A4D-9A4C-56CA23FB202E}"/>
                </a:ext>
              </a:extLst>
            </p:cNvPr>
            <p:cNvSpPr/>
            <p:nvPr/>
          </p:nvSpPr>
          <p:spPr>
            <a:xfrm>
              <a:off x="2103050" y="4223125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4279F4-0FC5-5140-9C45-E168F0F290C4}"/>
                </a:ext>
              </a:extLst>
            </p:cNvPr>
            <p:cNvSpPr/>
            <p:nvPr/>
          </p:nvSpPr>
          <p:spPr>
            <a:xfrm>
              <a:off x="1864994" y="4223125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9FEB15-A01C-1C48-92A0-463DE0BBD282}"/>
                </a:ext>
              </a:extLst>
            </p:cNvPr>
            <p:cNvSpPr/>
            <p:nvPr/>
          </p:nvSpPr>
          <p:spPr>
            <a:xfrm>
              <a:off x="1635050" y="4223125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21B3A1-A567-AA49-9F06-8E50D785629E}"/>
                </a:ext>
              </a:extLst>
            </p:cNvPr>
            <p:cNvSpPr/>
            <p:nvPr/>
          </p:nvSpPr>
          <p:spPr>
            <a:xfrm>
              <a:off x="1864994" y="4457281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A5B2F-94CD-D446-9071-D2589469C170}"/>
                </a:ext>
              </a:extLst>
            </p:cNvPr>
            <p:cNvSpPr/>
            <p:nvPr/>
          </p:nvSpPr>
          <p:spPr>
            <a:xfrm>
              <a:off x="1635050" y="4457281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6887E5-D09C-3346-A1C6-4FFC6ACDF2AD}"/>
                </a:ext>
              </a:extLst>
            </p:cNvPr>
            <p:cNvSpPr/>
            <p:nvPr/>
          </p:nvSpPr>
          <p:spPr>
            <a:xfrm>
              <a:off x="1635050" y="4693168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02918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Row-by-row labelling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45339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44208" y="1844824"/>
          <a:ext cx="23762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Region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Connections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  <a:endParaRPr lang="en-GB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  <a:endParaRPr lang="en-GB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19673" y="5373216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Final labels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6CBCBC-DC9A-4A4B-AB92-318FA7552552}"/>
              </a:ext>
            </a:extLst>
          </p:cNvPr>
          <p:cNvSpPr/>
          <p:nvPr/>
        </p:nvSpPr>
        <p:spPr>
          <a:xfrm>
            <a:off x="6460065" y="3708400"/>
            <a:ext cx="1176867" cy="355600"/>
          </a:xfrm>
          <a:prstGeom prst="rect">
            <a:avLst/>
          </a:prstGeom>
          <a:solidFill>
            <a:srgbClr val="0073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8"/>
            <a:r>
              <a:rPr lang="en-GB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" name="Rectangle 2"/>
          <p:cNvSpPr/>
          <p:nvPr/>
        </p:nvSpPr>
        <p:spPr>
          <a:xfrm>
            <a:off x="1619672" y="5877272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https://www.youtube.com/watch?v=rVtFyefbJio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17DFA8-C9CC-2F4E-BB5B-0F29373DD6AC}"/>
              </a:ext>
            </a:extLst>
          </p:cNvPr>
          <p:cNvGrpSpPr/>
          <p:nvPr/>
        </p:nvGrpSpPr>
        <p:grpSpPr>
          <a:xfrm>
            <a:off x="1635050" y="3995025"/>
            <a:ext cx="702000" cy="938199"/>
            <a:chOff x="1635050" y="3988969"/>
            <a:chExt cx="702000" cy="93819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4C59AD-041D-854A-8E0D-57E77E90E3B5}"/>
                </a:ext>
              </a:extLst>
            </p:cNvPr>
            <p:cNvSpPr/>
            <p:nvPr/>
          </p:nvSpPr>
          <p:spPr>
            <a:xfrm>
              <a:off x="2103050" y="3988969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9262A1-C2B8-484D-8A5E-9BD36B8A9789}"/>
                </a:ext>
              </a:extLst>
            </p:cNvPr>
            <p:cNvSpPr/>
            <p:nvPr/>
          </p:nvSpPr>
          <p:spPr>
            <a:xfrm>
              <a:off x="1864994" y="3988969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B2FBC2-4AD4-F54B-A225-95AF746E3F76}"/>
                </a:ext>
              </a:extLst>
            </p:cNvPr>
            <p:cNvSpPr/>
            <p:nvPr/>
          </p:nvSpPr>
          <p:spPr>
            <a:xfrm>
              <a:off x="1635050" y="3988969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EB9544-B2A6-7A4D-9A4C-56CA23FB202E}"/>
                </a:ext>
              </a:extLst>
            </p:cNvPr>
            <p:cNvSpPr/>
            <p:nvPr/>
          </p:nvSpPr>
          <p:spPr>
            <a:xfrm>
              <a:off x="2103050" y="4223125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4279F4-0FC5-5140-9C45-E168F0F290C4}"/>
                </a:ext>
              </a:extLst>
            </p:cNvPr>
            <p:cNvSpPr/>
            <p:nvPr/>
          </p:nvSpPr>
          <p:spPr>
            <a:xfrm>
              <a:off x="1864994" y="4223125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9FEB15-A01C-1C48-92A0-463DE0BBD282}"/>
                </a:ext>
              </a:extLst>
            </p:cNvPr>
            <p:cNvSpPr/>
            <p:nvPr/>
          </p:nvSpPr>
          <p:spPr>
            <a:xfrm>
              <a:off x="1635050" y="4223125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21B3A1-A567-AA49-9F06-8E50D785629E}"/>
                </a:ext>
              </a:extLst>
            </p:cNvPr>
            <p:cNvSpPr/>
            <p:nvPr/>
          </p:nvSpPr>
          <p:spPr>
            <a:xfrm>
              <a:off x="1864994" y="4457281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A5B2F-94CD-D446-9071-D2589469C170}"/>
                </a:ext>
              </a:extLst>
            </p:cNvPr>
            <p:cNvSpPr/>
            <p:nvPr/>
          </p:nvSpPr>
          <p:spPr>
            <a:xfrm>
              <a:off x="1635050" y="4457281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6887E5-D09C-3346-A1C6-4FFC6ACDF2AD}"/>
                </a:ext>
              </a:extLst>
            </p:cNvPr>
            <p:cNvSpPr/>
            <p:nvPr/>
          </p:nvSpPr>
          <p:spPr>
            <a:xfrm>
              <a:off x="1635050" y="4693168"/>
              <a:ext cx="234000" cy="234000"/>
            </a:xfrm>
            <a:prstGeom prst="rect">
              <a:avLst/>
            </a:prstGeom>
            <a:solidFill>
              <a:srgbClr val="0073B5"/>
            </a:soli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19293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Labelling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Row-by-row labelling is one of many labelling methods.</a:t>
            </a:r>
          </a:p>
          <a:p>
            <a:r>
              <a:rPr lang="en-GB" sz="2000" dirty="0"/>
              <a:t>Other methods include</a:t>
            </a:r>
          </a:p>
          <a:p>
            <a:pPr lvl="1"/>
            <a:endParaRPr lang="en-GB" sz="1800" dirty="0"/>
          </a:p>
          <a:p>
            <a:pPr lvl="1"/>
            <a:r>
              <a:rPr lang="en-GB" sz="1800" dirty="0"/>
              <a:t>Connected component labelling</a:t>
            </a:r>
          </a:p>
          <a:p>
            <a:pPr lvl="1"/>
            <a:r>
              <a:rPr lang="en-GB" sz="1800" dirty="0"/>
              <a:t>Recursive labelling</a:t>
            </a:r>
          </a:p>
          <a:p>
            <a:pPr lvl="1"/>
            <a:r>
              <a:rPr lang="en-GB" sz="1800" dirty="0"/>
              <a:t>Union-find structure</a:t>
            </a:r>
          </a:p>
          <a:p>
            <a:pPr lvl="1"/>
            <a:r>
              <a:rPr lang="en-GB" sz="1800" dirty="0"/>
              <a:t>Run-Length encoding</a:t>
            </a:r>
          </a:p>
          <a:p>
            <a:pPr lvl="1"/>
            <a:endParaRPr lang="en-GB" sz="1800" dirty="0"/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157239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area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20964"/>
            <a:ext cx="4824536" cy="331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5616" y="184482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331640" y="184482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47664" y="184482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763688" y="184482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79712" y="184482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195736" y="184482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411760" y="184482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637616" y="184482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04925"/>
              </p:ext>
            </p:extLst>
          </p:nvPr>
        </p:nvGraphicFramePr>
        <p:xfrm>
          <a:off x="6444208" y="1844824"/>
          <a:ext cx="23762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Region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6</a:t>
                      </a:r>
                    </a:p>
                  </a:txBody>
                  <a:tcPr>
                    <a:solidFill>
                      <a:srgbClr val="CAC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85481"/>
              </p:ext>
            </p:extLst>
          </p:nvPr>
        </p:nvGraphicFramePr>
        <p:xfrm>
          <a:off x="6444208" y="1844824"/>
          <a:ext cx="23762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Region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FFF421F-6DD3-7745-ABAB-B71FF1FD6373}"/>
              </a:ext>
            </a:extLst>
          </p:cNvPr>
          <p:cNvSpPr/>
          <p:nvPr/>
        </p:nvSpPr>
        <p:spPr>
          <a:xfrm>
            <a:off x="2876488" y="1844824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B52AC7-6381-7A4E-9767-714B8DFCDAC8}"/>
              </a:ext>
            </a:extLst>
          </p:cNvPr>
          <p:cNvSpPr/>
          <p:nvPr/>
        </p:nvSpPr>
        <p:spPr>
          <a:xfrm>
            <a:off x="3131840" y="1844823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13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5" grpId="1" animBg="1"/>
      <p:bldP spid="16" grpId="0" animBg="1"/>
      <p:bldP spid="1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area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4824536" cy="331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47864" y="1854350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153680"/>
              </p:ext>
            </p:extLst>
          </p:nvPr>
        </p:nvGraphicFramePr>
        <p:xfrm>
          <a:off x="6444208" y="1844824"/>
          <a:ext cx="23762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Region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6</a:t>
                      </a:r>
                    </a:p>
                  </a:txBody>
                  <a:tcPr>
                    <a:solidFill>
                      <a:srgbClr val="CAC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328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area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4824536" cy="331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87974" y="1878162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403998" y="1878162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31721"/>
              </p:ext>
            </p:extLst>
          </p:nvPr>
        </p:nvGraphicFramePr>
        <p:xfrm>
          <a:off x="6444208" y="1844824"/>
          <a:ext cx="23762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Region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strike="no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6</a:t>
                      </a:r>
                    </a:p>
                  </a:txBody>
                  <a:tcPr>
                    <a:solidFill>
                      <a:srgbClr val="CAC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689748" y="1878162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946923" y="1878162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204098" y="1878162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69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 this lecture we shall find out about: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</a:pPr>
            <a:r>
              <a:rPr lang="en-GB" sz="2000" dirty="0"/>
              <a:t>How to get coordinates of the object boundaries</a:t>
            </a:r>
          </a:p>
          <a:p>
            <a:pPr lvl="1"/>
            <a:r>
              <a:rPr lang="en-GB" sz="1800" dirty="0"/>
              <a:t>Hand-on-the-wall walk around the object</a:t>
            </a:r>
          </a:p>
          <a:p>
            <a:pPr>
              <a:spcAft>
                <a:spcPts val="1200"/>
              </a:spcAft>
            </a:pPr>
            <a:r>
              <a:rPr lang="en-GB" sz="2000" dirty="0"/>
              <a:t>How to count objects in a segmented image</a:t>
            </a:r>
          </a:p>
          <a:p>
            <a:pPr>
              <a:spcAft>
                <a:spcPts val="1200"/>
              </a:spcAft>
            </a:pPr>
            <a:r>
              <a:rPr lang="en-GB" sz="2000" dirty="0"/>
              <a:t>How to measure objects</a:t>
            </a:r>
          </a:p>
          <a:p>
            <a:pPr lvl="1"/>
            <a:r>
              <a:rPr lang="en-GB" sz="1800" dirty="0"/>
              <a:t>Area</a:t>
            </a:r>
          </a:p>
          <a:p>
            <a:pPr lvl="1"/>
            <a:r>
              <a:rPr lang="en-GB" sz="1800" dirty="0"/>
              <a:t>Boundary / Perimeter</a:t>
            </a:r>
          </a:p>
          <a:p>
            <a:pPr>
              <a:spcAft>
                <a:spcPts val="1200"/>
              </a:spcAft>
            </a:pPr>
            <a:r>
              <a:rPr lang="en-GB" sz="2000" dirty="0"/>
              <a:t>How to measure object locations</a:t>
            </a:r>
          </a:p>
          <a:p>
            <a:pPr lvl="1"/>
            <a:r>
              <a:rPr lang="en-GB" sz="1800" dirty="0"/>
              <a:t>Bounding box</a:t>
            </a:r>
          </a:p>
          <a:p>
            <a:pPr lvl="1"/>
            <a:r>
              <a:rPr lang="en-GB" sz="1800" dirty="0"/>
              <a:t>Centroid</a:t>
            </a:r>
          </a:p>
          <a:p>
            <a:pPr>
              <a:spcAft>
                <a:spcPts val="1200"/>
              </a:spcAft>
            </a:pPr>
            <a:r>
              <a:rPr lang="en-GB" sz="2000" dirty="0"/>
              <a:t>How to measure some object properties</a:t>
            </a:r>
          </a:p>
          <a:p>
            <a:pPr lvl="1"/>
            <a:r>
              <a:rPr lang="en-GB" sz="1800" dirty="0"/>
              <a:t>Fitted ellipse</a:t>
            </a:r>
          </a:p>
          <a:p>
            <a:pPr lvl="1"/>
            <a:r>
              <a:rPr lang="en-GB" sz="1800" dirty="0"/>
              <a:t>Compactness</a:t>
            </a:r>
          </a:p>
          <a:p>
            <a:pPr lvl="1"/>
            <a:r>
              <a:rPr lang="en-GB" sz="1800" dirty="0"/>
              <a:t>Concavity</a:t>
            </a:r>
          </a:p>
        </p:txBody>
      </p:sp>
    </p:spTree>
    <p:extLst>
      <p:ext uri="{BB962C8B-B14F-4D97-AF65-F5344CB8AC3E}">
        <p14:creationId xmlns:p14="http://schemas.microsoft.com/office/powerpoint/2010/main" val="563684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area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4824536" cy="331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36096" y="185303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44744"/>
              </p:ext>
            </p:extLst>
          </p:nvPr>
        </p:nvGraphicFramePr>
        <p:xfrm>
          <a:off x="6444208" y="1844824"/>
          <a:ext cx="23762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Region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strike="noStrike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6</a:t>
                      </a:r>
                    </a:p>
                  </a:txBody>
                  <a:tcPr>
                    <a:solidFill>
                      <a:srgbClr val="CAC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strike="sng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698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area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4824536" cy="331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05911"/>
              </p:ext>
            </p:extLst>
          </p:nvPr>
        </p:nvGraphicFramePr>
        <p:xfrm>
          <a:off x="6444208" y="1844824"/>
          <a:ext cx="23762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Region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strike="noStrike" baseline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400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400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400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6</a:t>
                      </a:r>
                    </a:p>
                  </a:txBody>
                  <a:tcPr>
                    <a:solidFill>
                      <a:srgbClr val="CAC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400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662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area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67544" y="1844824"/>
            <a:ext cx="7351371" cy="312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Algorithm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Set up a count table for a given number of objects</a:t>
            </a:r>
          </a:p>
          <a:p>
            <a:pPr lvl="1"/>
            <a:r>
              <a:rPr lang="en-GB" dirty="0"/>
              <a:t>For each object set the count to zero</a:t>
            </a:r>
          </a:p>
          <a:p>
            <a:pPr lvl="1"/>
            <a:r>
              <a:rPr lang="en-GB" dirty="0"/>
              <a:t>Scan pixels left-to-right then top-to bottom</a:t>
            </a:r>
          </a:p>
          <a:p>
            <a:pPr lvl="1"/>
            <a:r>
              <a:rPr lang="en-GB" dirty="0"/>
              <a:t>Get pixel label</a:t>
            </a:r>
          </a:p>
          <a:p>
            <a:pPr lvl="1"/>
            <a:r>
              <a:rPr lang="en-GB" dirty="0"/>
              <a:t>Increment the pixel count for this label</a:t>
            </a:r>
          </a:p>
        </p:txBody>
      </p:sp>
    </p:spTree>
    <p:extLst>
      <p:ext uri="{BB962C8B-B14F-4D97-AF65-F5344CB8AC3E}">
        <p14:creationId xmlns:p14="http://schemas.microsoft.com/office/powerpoint/2010/main" val="2466095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perimeter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17170" y="1556792"/>
            <a:ext cx="5236029" cy="3785507"/>
            <a:chOff x="1317171" y="2253343"/>
            <a:chExt cx="4985658" cy="3526971"/>
          </a:xfrm>
        </p:grpSpPr>
        <p:sp>
          <p:nvSpPr>
            <p:cNvPr id="4" name="Rectangle 3"/>
            <p:cNvSpPr/>
            <p:nvPr/>
          </p:nvSpPr>
          <p:spPr>
            <a:xfrm>
              <a:off x="1317171" y="2253343"/>
              <a:ext cx="4985658" cy="3526971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8" b="1141"/>
            <a:stretch/>
          </p:blipFill>
          <p:spPr bwMode="auto">
            <a:xfrm>
              <a:off x="1547664" y="2492896"/>
              <a:ext cx="4490065" cy="3069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1315641" y="1824549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31665" y="1824549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747689" y="1824549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63713" y="1824549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179737" y="1824549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395761" y="1824549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611785" y="1824549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827809" y="1824549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056409" y="1824549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259632" y="5530006"/>
            <a:ext cx="4487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Scan left-to-right then top-to bottom</a:t>
            </a:r>
          </a:p>
          <a:p>
            <a:r>
              <a:rPr lang="en-GB" dirty="0"/>
              <a:t>Stop when a labelled pixel found</a:t>
            </a:r>
          </a:p>
          <a:p>
            <a:r>
              <a:rPr lang="en-GB" dirty="0"/>
              <a:t>Save the pixel’s coordinate</a:t>
            </a:r>
          </a:p>
        </p:txBody>
      </p:sp>
    </p:spTree>
    <p:extLst>
      <p:ext uri="{BB962C8B-B14F-4D97-AF65-F5344CB8AC3E}">
        <p14:creationId xmlns:p14="http://schemas.microsoft.com/office/powerpoint/2010/main" val="93647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perimeter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17170" y="1556792"/>
            <a:ext cx="5236029" cy="3785507"/>
            <a:chOff x="1317171" y="2253343"/>
            <a:chExt cx="4985658" cy="3526971"/>
          </a:xfrm>
        </p:grpSpPr>
        <p:sp>
          <p:nvSpPr>
            <p:cNvPr id="4" name="Rectangle 3"/>
            <p:cNvSpPr/>
            <p:nvPr/>
          </p:nvSpPr>
          <p:spPr>
            <a:xfrm>
              <a:off x="1317171" y="2253343"/>
              <a:ext cx="4985658" cy="3526971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8" b="1141"/>
            <a:stretch/>
          </p:blipFill>
          <p:spPr bwMode="auto">
            <a:xfrm>
              <a:off x="1547664" y="2492896"/>
              <a:ext cx="4490065" cy="3069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3068241" y="1824549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068241" y="2062674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068241" y="2319849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068241" y="2577024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2820591" y="2577024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1259632" y="5795972"/>
            <a:ext cx="696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Follow the contour using the “hand-on-the-wall” algorithm</a:t>
            </a:r>
          </a:p>
        </p:txBody>
      </p:sp>
      <p:sp>
        <p:nvSpPr>
          <p:cNvPr id="21" name="Arc 20"/>
          <p:cNvSpPr/>
          <p:nvPr/>
        </p:nvSpPr>
        <p:spPr>
          <a:xfrm>
            <a:off x="2771800" y="1717560"/>
            <a:ext cx="453126" cy="453126"/>
          </a:xfrm>
          <a:prstGeom prst="arc">
            <a:avLst>
              <a:gd name="adj1" fmla="val 4739154"/>
              <a:gd name="adj2" fmla="val 19582312"/>
            </a:avLst>
          </a:prstGeom>
          <a:ln w="1905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07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perimeter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17170" y="1556792"/>
            <a:ext cx="5236029" cy="3785507"/>
            <a:chOff x="1317171" y="2253343"/>
            <a:chExt cx="4985658" cy="3526971"/>
          </a:xfrm>
        </p:grpSpPr>
        <p:sp>
          <p:nvSpPr>
            <p:cNvPr id="4" name="Rectangle 3"/>
            <p:cNvSpPr/>
            <p:nvPr/>
          </p:nvSpPr>
          <p:spPr>
            <a:xfrm>
              <a:off x="1317171" y="2253343"/>
              <a:ext cx="4985658" cy="3526971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8" b="1141"/>
            <a:stretch/>
          </p:blipFill>
          <p:spPr bwMode="auto">
            <a:xfrm>
              <a:off x="1547664" y="2492896"/>
              <a:ext cx="4490065" cy="3069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3068241" y="1824549"/>
            <a:ext cx="216024" cy="216024"/>
          </a:xfrm>
          <a:prstGeom prst="rect">
            <a:avLst/>
          </a:prstGeom>
          <a:solidFill>
            <a:srgbClr val="FFC000"/>
          </a:solidFill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068241" y="2062674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068241" y="2319849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068241" y="2577024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2820591" y="2577024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570895" y="2583524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064024" y="2609074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560244" y="2596524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560244" y="2853673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560244" y="311623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833024" y="311623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074137" y="311623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2315250" y="311623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560244" y="2071246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572986" y="336388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814099" y="336388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3055212" y="336388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296325" y="336388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560244" y="2337946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3564198" y="2358559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3564198" y="2615708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3564198" y="2878270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3564198" y="1833281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3564198" y="2099981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064024" y="2856724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1807894" y="2337946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570895" y="2840699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3564198" y="3106870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3315891" y="1824549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1259632" y="5589240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Continue following the contour until the current pixel has the same coordinates as the first pixel.</a:t>
            </a:r>
          </a:p>
          <a:p>
            <a:r>
              <a:rPr lang="en-GB" dirty="0"/>
              <a:t>Keep saving the coordinates of each new pixel on the contour.</a:t>
            </a:r>
          </a:p>
        </p:txBody>
      </p:sp>
    </p:spTree>
    <p:extLst>
      <p:ext uri="{BB962C8B-B14F-4D97-AF65-F5344CB8AC3E}">
        <p14:creationId xmlns:p14="http://schemas.microsoft.com/office/powerpoint/2010/main" val="3938453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perimeter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17170" y="1556792"/>
            <a:ext cx="5236029" cy="3785507"/>
            <a:chOff x="1317171" y="2253343"/>
            <a:chExt cx="4985658" cy="3526971"/>
          </a:xfrm>
        </p:grpSpPr>
        <p:sp>
          <p:nvSpPr>
            <p:cNvPr id="4" name="Rectangle 3"/>
            <p:cNvSpPr/>
            <p:nvPr/>
          </p:nvSpPr>
          <p:spPr>
            <a:xfrm>
              <a:off x="1317171" y="2253343"/>
              <a:ext cx="4985658" cy="3526971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8" b="1141"/>
            <a:stretch/>
          </p:blipFill>
          <p:spPr bwMode="auto">
            <a:xfrm>
              <a:off x="1547664" y="2492896"/>
              <a:ext cx="4490065" cy="3069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3068241" y="1824549"/>
            <a:ext cx="216024" cy="216024"/>
          </a:xfrm>
          <a:prstGeom prst="rect">
            <a:avLst/>
          </a:prstGeom>
          <a:solidFill>
            <a:srgbClr val="FFC000"/>
          </a:solidFill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068241" y="2062674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068241" y="2319849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068241" y="2577024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2820591" y="2577024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570895" y="2583524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064024" y="2609074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560244" y="2596524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560244" y="2853673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560244" y="311623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833024" y="311623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074137" y="311623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2315250" y="311623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560244" y="2071246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572986" y="336388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814099" y="336388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3055212" y="336388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296325" y="3363885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560244" y="2337946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3564198" y="2358559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3564198" y="2615708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3564198" y="2878270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3564198" y="1833281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3564198" y="2099981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064024" y="2856724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1807894" y="2337946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570895" y="2840699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3564198" y="3106870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3315891" y="1824549"/>
            <a:ext cx="216024" cy="216024"/>
          </a:xfrm>
          <a:prstGeom prst="rect">
            <a:avLst/>
          </a:prstGeom>
          <a:noFill/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1259632" y="5795972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Continue to the next label and repeat the outlining.</a:t>
            </a:r>
          </a:p>
          <a:p>
            <a:r>
              <a:rPr lang="en-GB" dirty="0"/>
              <a:t>Stop when the contours for all the labelled regions are found.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572000" y="1844824"/>
            <a:ext cx="216024" cy="216024"/>
          </a:xfrm>
          <a:prstGeom prst="rect">
            <a:avLst/>
          </a:prstGeom>
          <a:solidFill>
            <a:srgbClr val="FFC000"/>
          </a:solidFill>
          <a:ln w="28575"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479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Object locations</a:t>
            </a:r>
            <a:br>
              <a:rPr lang="en-GB" dirty="0"/>
            </a:br>
            <a:r>
              <a:rPr lang="en-GB" sz="3100" dirty="0">
                <a:solidFill>
                  <a:srgbClr val="E68422"/>
                </a:solidFill>
              </a:rPr>
              <a:t>Bounding 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18244"/>
            <a:ext cx="5040560" cy="50071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GB" sz="2000" dirty="0"/>
              <a:t>The bounding box (minimum bounding rectangle, or envelope), is a set of coordinates defining the minimum and maximum x- and y- coordinates of an object.</a:t>
            </a:r>
          </a:p>
          <a:p>
            <a:endParaRPr lang="en-GB" sz="2000" dirty="0"/>
          </a:p>
          <a:p>
            <a:r>
              <a:rPr lang="en-GB" sz="2000" b="1" dirty="0"/>
              <a:t>Computation</a:t>
            </a:r>
            <a:r>
              <a:rPr lang="en-GB" sz="2000" dirty="0"/>
              <a:t>: </a:t>
            </a:r>
          </a:p>
          <a:p>
            <a:r>
              <a:rPr lang="en-GB" sz="2000" dirty="0"/>
              <a:t>In the list of object coordinates find:</a:t>
            </a:r>
          </a:p>
          <a:p>
            <a:pPr marL="347472" lvl="1" indent="0">
              <a:buNone/>
            </a:pPr>
            <a:endParaRPr lang="en-GB" sz="900" dirty="0"/>
          </a:p>
          <a:p>
            <a:pPr lvl="1"/>
            <a:r>
              <a:rPr lang="en-GB" sz="1600" dirty="0"/>
              <a:t>Minimum x-coordinate (x1)</a:t>
            </a:r>
          </a:p>
          <a:p>
            <a:pPr lvl="1"/>
            <a:r>
              <a:rPr lang="en-GB" sz="1600" dirty="0"/>
              <a:t>Maximum x-coordinate (x2)</a:t>
            </a:r>
          </a:p>
          <a:p>
            <a:pPr lvl="1"/>
            <a:r>
              <a:rPr lang="en-GB" sz="1600" dirty="0"/>
              <a:t>Minimum y-coordinate (y1)</a:t>
            </a:r>
          </a:p>
          <a:p>
            <a:pPr lvl="1"/>
            <a:r>
              <a:rPr lang="en-GB" sz="1600" dirty="0"/>
              <a:t>Maximum y-coordinate (y2)</a:t>
            </a:r>
          </a:p>
          <a:p>
            <a:pPr lvl="1"/>
            <a:r>
              <a:rPr lang="en-GB" sz="1600" dirty="0"/>
              <a:t>Width: x2 – x1 +1</a:t>
            </a:r>
          </a:p>
          <a:p>
            <a:pPr lvl="1"/>
            <a:r>
              <a:rPr lang="en-GB" sz="1600" dirty="0"/>
              <a:t>Height: y2 – y1 +1</a:t>
            </a:r>
          </a:p>
          <a:p>
            <a:r>
              <a:rPr lang="en-GB" sz="2000" dirty="0"/>
              <a:t>The coordinates of the bounding box are as shown on the right.</a:t>
            </a:r>
            <a:endParaRPr lang="en-GB" sz="1600" dirty="0"/>
          </a:p>
          <a:p>
            <a:endParaRPr lang="en-GB" sz="2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5616115" y="1988840"/>
            <a:ext cx="3240360" cy="3456384"/>
            <a:chOff x="4716016" y="1484784"/>
            <a:chExt cx="3240360" cy="3456384"/>
          </a:xfrm>
        </p:grpSpPr>
        <p:sp>
          <p:nvSpPr>
            <p:cNvPr id="14" name="Rectangle 13"/>
            <p:cNvSpPr/>
            <p:nvPr/>
          </p:nvSpPr>
          <p:spPr>
            <a:xfrm>
              <a:off x="4716016" y="1484784"/>
              <a:ext cx="3240360" cy="3456384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83" r="758" b="39067"/>
            <a:stretch/>
          </p:blipFill>
          <p:spPr bwMode="auto">
            <a:xfrm>
              <a:off x="5076310" y="2406354"/>
              <a:ext cx="2159986" cy="2030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5500852" y="2406353"/>
              <a:ext cx="1735443" cy="1538895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68144" y="2541077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C000"/>
                </a:solidFill>
              </a:rPr>
              <a:t>(x1,y1)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61745" y="2564904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C000"/>
                </a:solidFill>
              </a:rPr>
              <a:t>(x2,y1)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68144" y="450677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C000"/>
                </a:solidFill>
              </a:rPr>
              <a:t>(x1,y2)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61745" y="453060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C000"/>
                </a:solidFill>
              </a:rPr>
              <a:t>(x2,y2)</a:t>
            </a:r>
          </a:p>
        </p:txBody>
      </p:sp>
    </p:spTree>
    <p:extLst>
      <p:ext uri="{BB962C8B-B14F-4D97-AF65-F5344CB8AC3E}">
        <p14:creationId xmlns:p14="http://schemas.microsoft.com/office/powerpoint/2010/main" val="4244310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Object locations</a:t>
            </a:r>
            <a:br>
              <a:rPr lang="en-GB" dirty="0"/>
            </a:br>
            <a:r>
              <a:rPr lang="en-GB" sz="3100" dirty="0">
                <a:solidFill>
                  <a:srgbClr val="E68422"/>
                </a:solidFill>
              </a:rPr>
              <a:t>Bounding box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774370" y="2109958"/>
            <a:ext cx="5236029" cy="3785507"/>
            <a:chOff x="1317171" y="2253343"/>
            <a:chExt cx="4985658" cy="3526971"/>
          </a:xfrm>
        </p:grpSpPr>
        <p:sp>
          <p:nvSpPr>
            <p:cNvPr id="5" name="Rectangle 4"/>
            <p:cNvSpPr/>
            <p:nvPr/>
          </p:nvSpPr>
          <p:spPr>
            <a:xfrm>
              <a:off x="1317171" y="2253343"/>
              <a:ext cx="4985658" cy="3526971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8" b="1141"/>
            <a:stretch/>
          </p:blipFill>
          <p:spPr bwMode="auto">
            <a:xfrm>
              <a:off x="1547664" y="2492896"/>
              <a:ext cx="4490065" cy="3069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2016438" y="2367071"/>
            <a:ext cx="2250762" cy="181103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996542" y="2367071"/>
            <a:ext cx="1735443" cy="153889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752989" y="4424470"/>
            <a:ext cx="514212" cy="50475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262963" y="5168712"/>
            <a:ext cx="514212" cy="50475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519957" y="5421088"/>
            <a:ext cx="490138" cy="25237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016438" y="5424312"/>
            <a:ext cx="737648" cy="25237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694903" y="1556792"/>
            <a:ext cx="532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Bounding boxes for a sample labelled image</a:t>
            </a:r>
          </a:p>
        </p:txBody>
      </p:sp>
    </p:spTree>
    <p:extLst>
      <p:ext uri="{BB962C8B-B14F-4D97-AF65-F5344CB8AC3E}">
        <p14:creationId xmlns:p14="http://schemas.microsoft.com/office/powerpoint/2010/main" val="604117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Object locations</a:t>
            </a:r>
            <a:br>
              <a:rPr lang="en-GB" dirty="0"/>
            </a:br>
            <a:r>
              <a:rPr lang="en-GB" sz="3100" dirty="0">
                <a:solidFill>
                  <a:srgbClr val="E68422"/>
                </a:solidFill>
              </a:rPr>
              <a:t>Object centre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Object centre can be defined in a number of ways.</a:t>
            </a:r>
          </a:p>
          <a:p>
            <a:endParaRPr lang="en-GB" sz="2000" dirty="0"/>
          </a:p>
          <a:p>
            <a:r>
              <a:rPr lang="en-GB" sz="2000" dirty="0"/>
              <a:t>The most common are</a:t>
            </a:r>
          </a:p>
          <a:p>
            <a:pPr marL="347472" lvl="1" indent="0">
              <a:buNone/>
            </a:pPr>
            <a:endParaRPr lang="en-GB" sz="1800" dirty="0"/>
          </a:p>
          <a:p>
            <a:pPr lvl="1"/>
            <a:r>
              <a:rPr lang="en-GB" sz="1800" dirty="0"/>
              <a:t>Centre of the bounding box</a:t>
            </a:r>
          </a:p>
          <a:p>
            <a:pPr lvl="1"/>
            <a:r>
              <a:rPr lang="en-GB" sz="1800" dirty="0"/>
              <a:t>Centre of mass</a:t>
            </a:r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69107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Segmentation</a:t>
            </a:r>
            <a:br>
              <a:rPr lang="en-GB" dirty="0"/>
            </a:br>
            <a:r>
              <a:rPr lang="en-GB" sz="3100" dirty="0">
                <a:solidFill>
                  <a:schemeClr val="accent3"/>
                </a:solidFill>
              </a:rPr>
              <a:t>A starting point to object measurement</a:t>
            </a:r>
            <a:endParaRPr lang="en-GB" sz="3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993" y="1598254"/>
            <a:ext cx="4087586" cy="2381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2" y="4244453"/>
            <a:ext cx="4087586" cy="23818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749" y="4219543"/>
            <a:ext cx="4087586" cy="23818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586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Object locations</a:t>
            </a:r>
            <a:br>
              <a:rPr lang="en-GB" dirty="0"/>
            </a:br>
            <a:r>
              <a:rPr lang="en-GB" sz="2700" dirty="0">
                <a:solidFill>
                  <a:srgbClr val="E68422"/>
                </a:solidFill>
              </a:rPr>
              <a:t>Object centre: centre of the bounding box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5616115" y="1988840"/>
            <a:ext cx="3240360" cy="3456384"/>
            <a:chOff x="4716016" y="1484784"/>
            <a:chExt cx="3240360" cy="3456384"/>
          </a:xfrm>
        </p:grpSpPr>
        <p:sp>
          <p:nvSpPr>
            <p:cNvPr id="6" name="Rectangle 5"/>
            <p:cNvSpPr/>
            <p:nvPr/>
          </p:nvSpPr>
          <p:spPr>
            <a:xfrm>
              <a:off x="4716016" y="1484784"/>
              <a:ext cx="3240360" cy="3456384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83" r="758" b="39067"/>
            <a:stretch/>
          </p:blipFill>
          <p:spPr bwMode="auto">
            <a:xfrm>
              <a:off x="5076310" y="2406354"/>
              <a:ext cx="2159986" cy="2030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5500852" y="2406353"/>
              <a:ext cx="1735443" cy="1538895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868144" y="2541077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C000"/>
                </a:solidFill>
              </a:rPr>
              <a:t>(x1,y1)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61745" y="2564904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C000"/>
                </a:solidFill>
              </a:rPr>
              <a:t>(x2,y1)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8144" y="450677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C000"/>
                </a:solidFill>
              </a:rPr>
              <a:t>(x1,y2)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61745" y="453060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C000"/>
                </a:solidFill>
              </a:rPr>
              <a:t>(x2,y2)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2348880"/>
            <a:ext cx="2574744" cy="1015663"/>
          </a:xfrm>
          <a:prstGeom prst="rect">
            <a:avLst/>
          </a:prstGeom>
          <a:noFill/>
          <a:ln>
            <a:solidFill>
              <a:srgbClr val="6470CA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err="1"/>
              <a:t>Cx</a:t>
            </a:r>
            <a:r>
              <a:rPr lang="en-GB" sz="2000" dirty="0"/>
              <a:t> = (x2 – x1) / 2</a:t>
            </a:r>
          </a:p>
          <a:p>
            <a:endParaRPr lang="en-GB" sz="2000" dirty="0"/>
          </a:p>
          <a:p>
            <a:r>
              <a:rPr lang="en-GB" sz="2000" dirty="0"/>
              <a:t>Cy = (y2 – y1) /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85554" y="3445420"/>
            <a:ext cx="216024" cy="216024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71601" y="4149080"/>
            <a:ext cx="4104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6470CA"/>
                </a:solidFill>
              </a:rPr>
              <a:t>Note</a:t>
            </a:r>
            <a:r>
              <a:rPr lang="en-GB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centre can lie outside the object pixels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coordinates can be fractional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85611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Object locations</a:t>
            </a:r>
            <a:br>
              <a:rPr lang="en-GB" dirty="0"/>
            </a:br>
            <a:r>
              <a:rPr lang="en-GB" sz="2700" dirty="0">
                <a:solidFill>
                  <a:srgbClr val="E68422"/>
                </a:solidFill>
              </a:rPr>
              <a:t>Object centre: centre of the bounding box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5616115" y="1988840"/>
            <a:ext cx="3240360" cy="3456384"/>
            <a:chOff x="4716016" y="1484784"/>
            <a:chExt cx="3240360" cy="3456384"/>
          </a:xfrm>
        </p:grpSpPr>
        <p:sp>
          <p:nvSpPr>
            <p:cNvPr id="6" name="Rectangle 5"/>
            <p:cNvSpPr/>
            <p:nvPr/>
          </p:nvSpPr>
          <p:spPr>
            <a:xfrm>
              <a:off x="4716016" y="1484784"/>
              <a:ext cx="3240360" cy="3456384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83" r="758" b="39067"/>
            <a:stretch/>
          </p:blipFill>
          <p:spPr bwMode="auto">
            <a:xfrm>
              <a:off x="5076310" y="2406354"/>
              <a:ext cx="2159986" cy="2030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 rot="19011512">
              <a:off x="6043200" y="1846236"/>
              <a:ext cx="1112056" cy="2239732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56923" y="2876743"/>
            <a:ext cx="4881080" cy="1323439"/>
          </a:xfrm>
          <a:prstGeom prst="rect">
            <a:avLst/>
          </a:prstGeom>
          <a:noFill/>
          <a:ln>
            <a:solidFill>
              <a:srgbClr val="6470CA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Is this a better bounding box?</a:t>
            </a:r>
          </a:p>
          <a:p>
            <a:endParaRPr lang="en-GB" sz="2000" dirty="0"/>
          </a:p>
          <a:p>
            <a:r>
              <a:rPr lang="en-GB" sz="2000" dirty="0"/>
              <a:t>Fitted ellipse may also be an answer</a:t>
            </a:r>
          </a:p>
          <a:p>
            <a:r>
              <a:rPr lang="en-GB" sz="2000" dirty="0"/>
              <a:t>(see later)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56427" y="3429000"/>
            <a:ext cx="216024" cy="216024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447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Object locations</a:t>
            </a:r>
            <a:br>
              <a:rPr lang="en-GB" dirty="0"/>
            </a:br>
            <a:r>
              <a:rPr lang="en-GB" sz="2700" dirty="0">
                <a:solidFill>
                  <a:srgbClr val="E68422"/>
                </a:solidFill>
              </a:rPr>
              <a:t>Object centre: centre of mass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5616115" y="2611698"/>
            <a:ext cx="3240360" cy="3456384"/>
            <a:chOff x="4716016" y="1484784"/>
            <a:chExt cx="3240360" cy="3456384"/>
          </a:xfrm>
        </p:grpSpPr>
        <p:sp>
          <p:nvSpPr>
            <p:cNvPr id="6" name="Rectangle 5"/>
            <p:cNvSpPr/>
            <p:nvPr/>
          </p:nvSpPr>
          <p:spPr>
            <a:xfrm>
              <a:off x="4716016" y="1484784"/>
              <a:ext cx="3240360" cy="3456384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83" r="758" b="39067"/>
            <a:stretch/>
          </p:blipFill>
          <p:spPr bwMode="auto">
            <a:xfrm>
              <a:off x="5076310" y="2406354"/>
              <a:ext cx="2159986" cy="2030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7409379" y="4072287"/>
            <a:ext cx="216024" cy="216024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3" y="1556792"/>
            <a:ext cx="48245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Sx</a:t>
            </a:r>
            <a:r>
              <a:rPr lang="en-GB" dirty="0"/>
              <a:t> = sum of all the object </a:t>
            </a:r>
            <a:r>
              <a:rPr lang="en-GB" i="1" dirty="0"/>
              <a:t>x </a:t>
            </a:r>
            <a:r>
              <a:rPr lang="en-GB" i="1" u="sng" dirty="0"/>
              <a:t>coordinates</a:t>
            </a:r>
          </a:p>
          <a:p>
            <a:r>
              <a:rPr lang="en-GB" dirty="0" err="1"/>
              <a:t>Sy</a:t>
            </a:r>
            <a:r>
              <a:rPr lang="en-GB" dirty="0"/>
              <a:t> = sum of all the object y </a:t>
            </a:r>
            <a:r>
              <a:rPr lang="en-GB" u="sng" dirty="0"/>
              <a:t>coordinates</a:t>
            </a:r>
          </a:p>
          <a:p>
            <a:r>
              <a:rPr lang="en-GB" dirty="0"/>
              <a:t>N = number of pixel in the object</a:t>
            </a:r>
          </a:p>
          <a:p>
            <a:endParaRPr lang="en-GB" dirty="0"/>
          </a:p>
          <a:p>
            <a:r>
              <a:rPr lang="en-GB" dirty="0" err="1"/>
              <a:t>Cx</a:t>
            </a:r>
            <a:r>
              <a:rPr lang="en-GB" dirty="0"/>
              <a:t> = </a:t>
            </a:r>
            <a:r>
              <a:rPr lang="en-GB" dirty="0" err="1"/>
              <a:t>Sx</a:t>
            </a:r>
            <a:r>
              <a:rPr lang="en-GB" dirty="0"/>
              <a:t> / N</a:t>
            </a:r>
          </a:p>
          <a:p>
            <a:r>
              <a:rPr lang="en-GB" dirty="0"/>
              <a:t>Cy = </a:t>
            </a:r>
            <a:r>
              <a:rPr lang="en-GB" dirty="0" err="1"/>
              <a:t>Xy</a:t>
            </a:r>
            <a:r>
              <a:rPr lang="en-GB" dirty="0"/>
              <a:t> / N</a:t>
            </a:r>
          </a:p>
          <a:p>
            <a:endParaRPr lang="en-GB" dirty="0"/>
          </a:p>
          <a:p>
            <a:r>
              <a:rPr lang="en-GB" dirty="0" err="1"/>
              <a:t>Sx</a:t>
            </a:r>
            <a:r>
              <a:rPr lang="en-GB" dirty="0"/>
              <a:t>=3+4+5+6+7+</a:t>
            </a:r>
          </a:p>
          <a:p>
            <a:r>
              <a:rPr lang="en-GB" dirty="0"/>
              <a:t>                  6+7+8+</a:t>
            </a:r>
          </a:p>
          <a:p>
            <a:r>
              <a:rPr lang="en-GB" dirty="0"/>
              <a:t>                      7+8+9+</a:t>
            </a:r>
          </a:p>
          <a:p>
            <a:r>
              <a:rPr lang="en-GB" dirty="0"/>
              <a:t>                      7+8+9+</a:t>
            </a:r>
          </a:p>
          <a:p>
            <a:r>
              <a:rPr lang="en-GB" dirty="0"/>
              <a:t>                      7+8+9+</a:t>
            </a:r>
          </a:p>
          <a:p>
            <a:r>
              <a:rPr lang="en-GB" dirty="0"/>
              <a:t>                          8+9 = 135</a:t>
            </a:r>
          </a:p>
          <a:p>
            <a:r>
              <a:rPr lang="en-GB" dirty="0" err="1"/>
              <a:t>Sy</a:t>
            </a:r>
            <a:r>
              <a:rPr lang="en-GB" dirty="0"/>
              <a:t> = 4+4+ … + 8+9 = 116</a:t>
            </a:r>
          </a:p>
          <a:p>
            <a:r>
              <a:rPr lang="en-GB" dirty="0"/>
              <a:t>N = 19</a:t>
            </a:r>
          </a:p>
          <a:p>
            <a:endParaRPr lang="en-GB" dirty="0"/>
          </a:p>
          <a:p>
            <a:r>
              <a:rPr lang="en-GB" b="1" dirty="0" err="1"/>
              <a:t>Cx</a:t>
            </a:r>
            <a:r>
              <a:rPr lang="en-GB" b="1" dirty="0"/>
              <a:t> = 7.1</a:t>
            </a:r>
          </a:p>
          <a:p>
            <a:r>
              <a:rPr lang="en-GB" b="1" dirty="0"/>
              <a:t>Cy = 6.1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8606" y="3137240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C000"/>
                </a:solidFill>
              </a:rPr>
              <a:t>(3,4)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407883" y="3522382"/>
            <a:ext cx="0" cy="1531858"/>
          </a:xfrm>
          <a:prstGeom prst="line">
            <a:avLst/>
          </a:prstGeom>
          <a:ln>
            <a:solidFill>
              <a:srgbClr val="FFD3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58257" y="3522382"/>
            <a:ext cx="0" cy="1531858"/>
          </a:xfrm>
          <a:prstGeom prst="line">
            <a:avLst/>
          </a:prstGeom>
          <a:ln>
            <a:solidFill>
              <a:srgbClr val="FFD3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08631" y="3522382"/>
            <a:ext cx="0" cy="1531858"/>
          </a:xfrm>
          <a:prstGeom prst="line">
            <a:avLst/>
          </a:prstGeom>
          <a:ln>
            <a:solidFill>
              <a:srgbClr val="FFD3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159005" y="3522382"/>
            <a:ext cx="0" cy="1531858"/>
          </a:xfrm>
          <a:prstGeom prst="line">
            <a:avLst/>
          </a:prstGeom>
          <a:ln>
            <a:solidFill>
              <a:srgbClr val="FFD3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09379" y="3522382"/>
            <a:ext cx="0" cy="1531858"/>
          </a:xfrm>
          <a:prstGeom prst="line">
            <a:avLst/>
          </a:prstGeom>
          <a:ln>
            <a:solidFill>
              <a:srgbClr val="FFD3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48867" y="3522382"/>
            <a:ext cx="0" cy="1531858"/>
          </a:xfrm>
          <a:prstGeom prst="line">
            <a:avLst/>
          </a:prstGeom>
          <a:ln>
            <a:solidFill>
              <a:srgbClr val="FFD3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99241" y="3522382"/>
            <a:ext cx="0" cy="1531858"/>
          </a:xfrm>
          <a:prstGeom prst="line">
            <a:avLst/>
          </a:prstGeom>
          <a:ln>
            <a:solidFill>
              <a:srgbClr val="FFD3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27843" y="3522382"/>
            <a:ext cx="0" cy="1531858"/>
          </a:xfrm>
          <a:prstGeom prst="line">
            <a:avLst/>
          </a:prstGeom>
          <a:ln>
            <a:solidFill>
              <a:srgbClr val="FFD3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11849" y="3519338"/>
            <a:ext cx="1724546" cy="0"/>
          </a:xfrm>
          <a:prstGeom prst="line">
            <a:avLst/>
          </a:prstGeom>
          <a:ln>
            <a:solidFill>
              <a:srgbClr val="FFD3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411845" y="3780598"/>
            <a:ext cx="1724546" cy="0"/>
          </a:xfrm>
          <a:prstGeom prst="line">
            <a:avLst/>
          </a:prstGeom>
          <a:ln>
            <a:solidFill>
              <a:srgbClr val="FFD3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11841" y="4030972"/>
            <a:ext cx="1724546" cy="0"/>
          </a:xfrm>
          <a:prstGeom prst="line">
            <a:avLst/>
          </a:prstGeom>
          <a:ln>
            <a:solidFill>
              <a:srgbClr val="FFD3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11837" y="4292232"/>
            <a:ext cx="1724546" cy="0"/>
          </a:xfrm>
          <a:prstGeom prst="line">
            <a:avLst/>
          </a:prstGeom>
          <a:ln>
            <a:solidFill>
              <a:srgbClr val="FFD3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11833" y="4553492"/>
            <a:ext cx="1724546" cy="0"/>
          </a:xfrm>
          <a:prstGeom prst="line">
            <a:avLst/>
          </a:prstGeom>
          <a:ln>
            <a:solidFill>
              <a:srgbClr val="FFD3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11829" y="4803866"/>
            <a:ext cx="1724546" cy="0"/>
          </a:xfrm>
          <a:prstGeom prst="line">
            <a:avLst/>
          </a:prstGeom>
          <a:ln>
            <a:solidFill>
              <a:srgbClr val="FFD3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11825" y="5054240"/>
            <a:ext cx="1724546" cy="0"/>
          </a:xfrm>
          <a:prstGeom prst="line">
            <a:avLst/>
          </a:prstGeom>
          <a:ln>
            <a:solidFill>
              <a:srgbClr val="FFD3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5702E9-A23B-7F42-9471-D4B0576905DA}"/>
              </a:ext>
            </a:extLst>
          </p:cNvPr>
          <p:cNvCxnSpPr/>
          <p:nvPr/>
        </p:nvCxnSpPr>
        <p:spPr>
          <a:xfrm>
            <a:off x="3030279" y="3618332"/>
            <a:ext cx="3068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AC1E1A-AEA2-EC40-89B8-B76C02C7F547}"/>
              </a:ext>
            </a:extLst>
          </p:cNvPr>
          <p:cNvCxnSpPr>
            <a:cxnSpLocks/>
          </p:cNvCxnSpPr>
          <p:nvPr/>
        </p:nvCxnSpPr>
        <p:spPr>
          <a:xfrm>
            <a:off x="3338623" y="3908961"/>
            <a:ext cx="2742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755C21-4357-CD41-A419-B6A895C80304}"/>
              </a:ext>
            </a:extLst>
          </p:cNvPr>
          <p:cNvCxnSpPr>
            <a:cxnSpLocks/>
          </p:cNvCxnSpPr>
          <p:nvPr/>
        </p:nvCxnSpPr>
        <p:spPr>
          <a:xfrm>
            <a:off x="3551274" y="4167691"/>
            <a:ext cx="2511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556129-349A-6543-ADD1-AD25387C8798}"/>
              </a:ext>
            </a:extLst>
          </p:cNvPr>
          <p:cNvCxnSpPr>
            <a:cxnSpLocks/>
          </p:cNvCxnSpPr>
          <p:nvPr/>
        </p:nvCxnSpPr>
        <p:spPr>
          <a:xfrm>
            <a:off x="3551274" y="4447687"/>
            <a:ext cx="2494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ACC7E8-8612-C54E-AD15-0D57CB3E77F8}"/>
              </a:ext>
            </a:extLst>
          </p:cNvPr>
          <p:cNvCxnSpPr>
            <a:cxnSpLocks/>
          </p:cNvCxnSpPr>
          <p:nvPr/>
        </p:nvCxnSpPr>
        <p:spPr>
          <a:xfrm>
            <a:off x="3551274" y="4717050"/>
            <a:ext cx="2497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720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501968" y="3717032"/>
            <a:ext cx="1286056" cy="266281"/>
          </a:xfrm>
          <a:prstGeom prst="rect">
            <a:avLst/>
          </a:prstGeom>
          <a:solidFill>
            <a:srgbClr val="647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860032" y="3717032"/>
            <a:ext cx="1728192" cy="266281"/>
          </a:xfrm>
          <a:prstGeom prst="rect">
            <a:avLst/>
          </a:prstGeom>
          <a:solidFill>
            <a:srgbClr val="647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79390"/>
            <a:ext cx="3760713" cy="219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3"/>
          <a:stretch/>
        </p:blipFill>
        <p:spPr bwMode="auto">
          <a:xfrm>
            <a:off x="2051720" y="3983313"/>
            <a:ext cx="5853113" cy="24279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01968" y="3728065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Centre of mass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83804" y="3717032"/>
            <a:ext cx="1244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Bounding box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4C80D-5BD4-5B4D-A809-B4825D2E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Geometric measurements</a:t>
            </a:r>
            <a:br>
              <a:rPr lang="en-GB" dirty="0"/>
            </a:br>
            <a:r>
              <a:rPr lang="en-GB" altLang="en-US" dirty="0">
                <a:solidFill>
                  <a:schemeClr val="accent3"/>
                </a:solidFill>
              </a:rPr>
              <a:t>FIJI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421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Geometric measurements</a:t>
            </a:r>
            <a:br>
              <a:rPr lang="en-GB" dirty="0"/>
            </a:br>
            <a:r>
              <a:rPr lang="en-GB" altLang="en-US" dirty="0">
                <a:solidFill>
                  <a:schemeClr val="accent3"/>
                </a:solidFill>
              </a:rPr>
              <a:t>FIJI examples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1951037" cy="2090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004048" y="2029197"/>
            <a:ext cx="2189163" cy="2047875"/>
            <a:chOff x="2051720" y="2564904"/>
            <a:chExt cx="2189163" cy="2047875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2564904"/>
              <a:ext cx="2189163" cy="2047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339752" y="4221088"/>
              <a:ext cx="36004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279039"/>
              </p:ext>
            </p:extLst>
          </p:nvPr>
        </p:nvGraphicFramePr>
        <p:xfrm>
          <a:off x="539552" y="5301209"/>
          <a:ext cx="8064892" cy="1008111"/>
        </p:xfrm>
        <a:graphic>
          <a:graphicData uri="http://schemas.openxmlformats.org/drawingml/2006/table">
            <a:tbl>
              <a:tblPr/>
              <a:tblGrid>
                <a:gridCol w="733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1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31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31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31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Object 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Area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XM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YM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Perim.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BX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BY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Width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Height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20930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99.71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104.13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99.71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104.12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844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214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17570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104.19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93.07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104.2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93.11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808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212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192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44208" y="4581128"/>
            <a:ext cx="142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Bounding box</a:t>
            </a:r>
          </a:p>
        </p:txBody>
      </p:sp>
      <p:sp>
        <p:nvSpPr>
          <p:cNvPr id="10" name="Right Brace 9"/>
          <p:cNvSpPr/>
          <p:nvPr/>
        </p:nvSpPr>
        <p:spPr>
          <a:xfrm rot="16200000">
            <a:off x="6854189" y="3667091"/>
            <a:ext cx="548189" cy="2952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491880" y="4581128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Centre of mass</a:t>
            </a:r>
          </a:p>
        </p:txBody>
      </p:sp>
      <p:sp>
        <p:nvSpPr>
          <p:cNvPr id="13" name="Right Brace 12"/>
          <p:cNvSpPr/>
          <p:nvPr/>
        </p:nvSpPr>
        <p:spPr>
          <a:xfrm rot="16200000">
            <a:off x="3919863" y="4405172"/>
            <a:ext cx="548189" cy="14761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19500" y="4581128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Geometric centre</a:t>
            </a:r>
          </a:p>
        </p:txBody>
      </p:sp>
      <p:sp>
        <p:nvSpPr>
          <p:cNvPr id="15" name="Right Brace 14"/>
          <p:cNvSpPr/>
          <p:nvPr/>
        </p:nvSpPr>
        <p:spPr>
          <a:xfrm rot="16200000">
            <a:off x="2443700" y="4405172"/>
            <a:ext cx="548189" cy="14761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49ECC-4D1C-644E-B782-ECC1DB524CF9}"/>
              </a:ext>
            </a:extLst>
          </p:cNvPr>
          <p:cNvSpPr/>
          <p:nvPr/>
        </p:nvSpPr>
        <p:spPr>
          <a:xfrm>
            <a:off x="1295400" y="2029197"/>
            <a:ext cx="1418303" cy="17562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7AF067-3E3F-BB47-B73B-79EC48AED933}"/>
              </a:ext>
            </a:extLst>
          </p:cNvPr>
          <p:cNvSpPr/>
          <p:nvPr/>
        </p:nvSpPr>
        <p:spPr>
          <a:xfrm>
            <a:off x="5292080" y="2159016"/>
            <a:ext cx="1678991" cy="15432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6D0352-1D43-FE4D-A93E-DE776346D7AD}"/>
              </a:ext>
            </a:extLst>
          </p:cNvPr>
          <p:cNvSpPr/>
          <p:nvPr/>
        </p:nvSpPr>
        <p:spPr>
          <a:xfrm>
            <a:off x="1577999" y="1443841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/>
              </a:rPr>
              <a:t>Object 1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FB76B-193B-694F-A9F5-F9709E8E1ABD}"/>
              </a:ext>
            </a:extLst>
          </p:cNvPr>
          <p:cNvSpPr/>
          <p:nvPr/>
        </p:nvSpPr>
        <p:spPr>
          <a:xfrm>
            <a:off x="5611957" y="1442027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/>
              </a:rPr>
              <a:t>Object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6056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Geometric measurements</a:t>
            </a:r>
            <a:br>
              <a:rPr lang="en-GB" dirty="0"/>
            </a:br>
            <a:r>
              <a:rPr lang="en-GB" altLang="en-US" dirty="0">
                <a:solidFill>
                  <a:schemeClr val="accent3"/>
                </a:solidFill>
              </a:rPr>
              <a:t>FIJI: Fitted ellipse parameters</a:t>
            </a:r>
            <a:endParaRPr lang="en-GB" dirty="0"/>
          </a:p>
        </p:txBody>
      </p:sp>
      <p:grpSp>
        <p:nvGrpSpPr>
          <p:cNvPr id="1024" name="Group 1023"/>
          <p:cNvGrpSpPr/>
          <p:nvPr/>
        </p:nvGrpSpPr>
        <p:grpSpPr>
          <a:xfrm>
            <a:off x="1352650" y="1916832"/>
            <a:ext cx="2211238" cy="2158336"/>
            <a:chOff x="467544" y="1484784"/>
            <a:chExt cx="3981450" cy="38862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484784"/>
              <a:ext cx="3981450" cy="3886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/>
          </p:nvGrpSpPr>
          <p:grpSpPr>
            <a:xfrm>
              <a:off x="971600" y="1700808"/>
              <a:ext cx="2734489" cy="3456384"/>
              <a:chOff x="971600" y="1700808"/>
              <a:chExt cx="2734489" cy="3456384"/>
            </a:xfrm>
          </p:grpSpPr>
          <p:cxnSp>
            <p:nvCxnSpPr>
              <p:cNvPr id="4" name="Straight Connector 3"/>
              <p:cNvCxnSpPr/>
              <p:nvPr/>
            </p:nvCxnSpPr>
            <p:spPr>
              <a:xfrm rot="232902">
                <a:off x="1979712" y="1700808"/>
                <a:ext cx="720080" cy="34563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971600" y="3239731"/>
                <a:ext cx="2734489" cy="3787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5" name="Group 1024"/>
          <p:cNvGrpSpPr/>
          <p:nvPr/>
        </p:nvGrpSpPr>
        <p:grpSpPr>
          <a:xfrm>
            <a:off x="5520630" y="1918949"/>
            <a:ext cx="2369940" cy="2163628"/>
            <a:chOff x="4572000" y="1484784"/>
            <a:chExt cx="4267200" cy="389572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484784"/>
              <a:ext cx="4267200" cy="3895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7" name="Straight Connector 16"/>
            <p:cNvCxnSpPr/>
            <p:nvPr/>
          </p:nvCxnSpPr>
          <p:spPr>
            <a:xfrm flipV="1">
              <a:off x="5292080" y="2398704"/>
              <a:ext cx="2685880" cy="18940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68144" y="2132856"/>
              <a:ext cx="1728192" cy="24506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47936" y="5417547"/>
          <a:ext cx="8056512" cy="819765"/>
        </p:xfrm>
        <a:graphic>
          <a:graphicData uri="http://schemas.openxmlformats.org/drawingml/2006/table">
            <a:tbl>
              <a:tblPr/>
              <a:tblGrid>
                <a:gridCol w="89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5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5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51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51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32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Major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Minor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Angle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Circ.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%Area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Round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Solidity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2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184.43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144.49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99.59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0.37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47.02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1.28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160.1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139.73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20.8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43.17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1.15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832710" y="4581128"/>
            <a:ext cx="1803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Fitted ellipse axes</a:t>
            </a:r>
          </a:p>
        </p:txBody>
      </p:sp>
      <p:sp>
        <p:nvSpPr>
          <p:cNvPr id="20" name="Right Brace 19"/>
          <p:cNvSpPr/>
          <p:nvPr/>
        </p:nvSpPr>
        <p:spPr>
          <a:xfrm rot="16200000">
            <a:off x="2490822" y="3839981"/>
            <a:ext cx="548189" cy="26060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5743728" y="4581128"/>
            <a:ext cx="127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Aspect ratio</a:t>
            </a:r>
          </a:p>
        </p:txBody>
      </p:sp>
      <p:sp>
        <p:nvSpPr>
          <p:cNvPr id="22" name="Right Brace 21"/>
          <p:cNvSpPr/>
          <p:nvPr/>
        </p:nvSpPr>
        <p:spPr>
          <a:xfrm rot="16200000">
            <a:off x="6088306" y="4701161"/>
            <a:ext cx="548189" cy="8836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3995936" y="458112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Circularity</a:t>
            </a:r>
          </a:p>
        </p:txBody>
      </p:sp>
      <p:sp>
        <p:nvSpPr>
          <p:cNvPr id="24" name="Right Brace 23"/>
          <p:cNvSpPr/>
          <p:nvPr/>
        </p:nvSpPr>
        <p:spPr>
          <a:xfrm rot="16200000">
            <a:off x="4268506" y="4701161"/>
            <a:ext cx="548189" cy="8836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209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Geometric measurements</a:t>
            </a:r>
            <a:br>
              <a:rPr lang="en-GB" dirty="0"/>
            </a:br>
            <a:r>
              <a:rPr lang="en-GB" altLang="en-US" sz="3100" dirty="0">
                <a:solidFill>
                  <a:schemeClr val="accent3"/>
                </a:solidFill>
              </a:rPr>
              <a:t>FIJI: Fitted ellipse parameters</a:t>
            </a:r>
            <a:endParaRPr lang="en-GB" sz="3100" dirty="0"/>
          </a:p>
        </p:txBody>
      </p:sp>
      <p:grpSp>
        <p:nvGrpSpPr>
          <p:cNvPr id="1024" name="Group 1023"/>
          <p:cNvGrpSpPr/>
          <p:nvPr/>
        </p:nvGrpSpPr>
        <p:grpSpPr>
          <a:xfrm>
            <a:off x="1352650" y="1628800"/>
            <a:ext cx="2211238" cy="2158336"/>
            <a:chOff x="467544" y="1484784"/>
            <a:chExt cx="3981450" cy="38862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484784"/>
              <a:ext cx="3981450" cy="388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oup 9"/>
            <p:cNvGrpSpPr/>
            <p:nvPr/>
          </p:nvGrpSpPr>
          <p:grpSpPr>
            <a:xfrm>
              <a:off x="971600" y="1700808"/>
              <a:ext cx="2734489" cy="3456384"/>
              <a:chOff x="971600" y="1700808"/>
              <a:chExt cx="2734489" cy="3456384"/>
            </a:xfrm>
          </p:grpSpPr>
          <p:cxnSp>
            <p:nvCxnSpPr>
              <p:cNvPr id="4" name="Straight Connector 3"/>
              <p:cNvCxnSpPr/>
              <p:nvPr/>
            </p:nvCxnSpPr>
            <p:spPr>
              <a:xfrm rot="232902">
                <a:off x="1979712" y="1700808"/>
                <a:ext cx="720080" cy="34563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971600" y="3239731"/>
                <a:ext cx="2734489" cy="3787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5" name="Group 1024"/>
          <p:cNvGrpSpPr/>
          <p:nvPr/>
        </p:nvGrpSpPr>
        <p:grpSpPr>
          <a:xfrm>
            <a:off x="5520630" y="1630917"/>
            <a:ext cx="2369940" cy="2163628"/>
            <a:chOff x="4572000" y="1484784"/>
            <a:chExt cx="4267200" cy="389572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484784"/>
              <a:ext cx="4267200" cy="389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Straight Connector 16"/>
            <p:cNvCxnSpPr/>
            <p:nvPr/>
          </p:nvCxnSpPr>
          <p:spPr>
            <a:xfrm flipV="1">
              <a:off x="5292080" y="2398704"/>
              <a:ext cx="2685880" cy="18940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68144" y="2132856"/>
              <a:ext cx="1728192" cy="24506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35048" y="4049395"/>
              <a:ext cx="2685504" cy="819765"/>
            </p:xfrm>
            <a:graphic>
              <a:graphicData uri="http://schemas.openxmlformats.org/drawingml/2006/table">
                <a:tbl>
                  <a:tblPr/>
                  <a:tblGrid>
                    <a:gridCol w="671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13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13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13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3255">
                    <a:tc>
                      <a:txBody>
                        <a:bodyPr/>
                        <a:lstStyle/>
                        <a:p>
                          <a:pPr algn="ctr" fontAlgn="b"/>
                          <a:endParaRPr lang="en-GB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Circ.</a:t>
                          </a:r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</a:rPr>
                                  <m:t>𝐴𝑅</m:t>
                                </m:r>
                              </m:oMath>
                            </m:oMathPara>
                          </a14:m>
                          <a:endParaRPr lang="en-GB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Round</a:t>
                          </a:r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325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0.37</a:t>
                          </a:r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1.28</a:t>
                          </a:r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0.78</a:t>
                          </a:r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25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</a:t>
                          </a:r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0.34</a:t>
                          </a:r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1.15</a:t>
                          </a:r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0.87</a:t>
                          </a:r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5615466"/>
                  </p:ext>
                </p:extLst>
              </p:nvPr>
            </p:nvGraphicFramePr>
            <p:xfrm>
              <a:off x="3235048" y="4049395"/>
              <a:ext cx="2685504" cy="819765"/>
            </p:xfrm>
            <a:graphic>
              <a:graphicData uri="http://schemas.openxmlformats.org/drawingml/2006/table">
                <a:tbl>
                  <a:tblPr/>
                  <a:tblGrid>
                    <a:gridCol w="671376"/>
                    <a:gridCol w="671376"/>
                    <a:gridCol w="671376"/>
                    <a:gridCol w="671376"/>
                  </a:tblGrid>
                  <a:tr h="273255">
                    <a:tc>
                      <a:txBody>
                        <a:bodyPr/>
                        <a:lstStyle/>
                        <a:p>
                          <a:pPr algn="ctr" fontAlgn="b"/>
                          <a:endParaRPr lang="en-GB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Circ.</a:t>
                          </a:r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00909" t="-8889" r="-100909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Round</a:t>
                          </a:r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325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  <a:endParaRPr lang="en-GB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0.37</a:t>
                          </a:r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1.28</a:t>
                          </a:r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0.78</a:t>
                          </a:r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325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</a:t>
                          </a:r>
                          <a:endParaRPr lang="en-GB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0.34</a:t>
                          </a:r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1.15</a:t>
                          </a:r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0.87</a:t>
                          </a:r>
                        </a:p>
                      </a:txBody>
                      <a:tcPr marL="5385" marR="5385" marT="538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1" name="TextBox 20"/>
          <p:cNvSpPr txBox="1"/>
          <p:nvPr/>
        </p:nvSpPr>
        <p:spPr>
          <a:xfrm>
            <a:off x="4355976" y="6120920"/>
            <a:ext cx="4461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Roundness = inverse of Circularity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6003" y="5838363"/>
            <a:ext cx="3539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6470CA"/>
                </a:solidFill>
              </a:rPr>
              <a:t>Perfect circle = 1</a:t>
            </a:r>
          </a:p>
          <a:p>
            <a:r>
              <a:rPr lang="en-GB" sz="1600" dirty="0">
                <a:solidFill>
                  <a:srgbClr val="6470CA"/>
                </a:solidFill>
              </a:rPr>
              <a:t>Decreases towards 0.0 for an increasingly elongated shape.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7544" y="5169470"/>
                <a:ext cx="2970108" cy="618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Circularity</a:t>
                </a:r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</a:rPr>
                          <m:t>4</m:t>
                        </m:r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GB" sz="2400" b="0" i="1" smtClean="0">
                            <a:latin typeface="Cambria Math"/>
                            <a:ea typeface="Cambria Math"/>
                          </a:rPr>
                          <m:t>𝐴𝑟𝑒𝑎</m:t>
                        </m:r>
                      </m:num>
                      <m:den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/>
                              </a:rPr>
                              <m:t>𝑃𝑒𝑟𝑖𝑚𝑒𝑡𝑒𝑟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169470"/>
                <a:ext cx="2970108" cy="618696"/>
              </a:xfrm>
              <a:prstGeom prst="rect">
                <a:avLst/>
              </a:prstGeom>
              <a:blipFill rotWithShape="1">
                <a:blip r:embed="rId5"/>
                <a:stretch>
                  <a:fillRect l="-1232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83968" y="5077668"/>
                <a:ext cx="4267194" cy="62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Aspect Ratio (</a:t>
                </a:r>
                <a:r>
                  <a:rPr lang="en-GB" sz="1600" dirty="0">
                    <a:solidFill>
                      <a:srgbClr val="6470CA"/>
                    </a:solidFill>
                  </a:rPr>
                  <a:t>Elongation</a:t>
                </a:r>
                <a:r>
                  <a:rPr lang="en-GB" sz="1600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</a:rPr>
                          <m:t>𝑀𝑎𝑗𝑜𝑟</m:t>
                        </m:r>
                        <m:r>
                          <a:rPr lang="en-GB" sz="2400" b="0" i="1" smtClean="0">
                            <a:latin typeface="Cambria Math"/>
                          </a:rPr>
                          <m:t> </m:t>
                        </m:r>
                        <m:r>
                          <a:rPr lang="en-GB" sz="2400" b="0" i="1" smtClean="0">
                            <a:latin typeface="Cambria Math"/>
                          </a:rPr>
                          <m:t>𝑎𝑥𝑖𝑠</m:t>
                        </m:r>
                      </m:num>
                      <m:den>
                        <m:r>
                          <a:rPr lang="en-GB" sz="2400" b="0" i="1" smtClean="0">
                            <a:latin typeface="Cambria Math"/>
                          </a:rPr>
                          <m:t>𝑀𝑖𝑛𝑜𝑟</m:t>
                        </m:r>
                        <m:r>
                          <a:rPr lang="en-GB" sz="2400" b="0" i="1" smtClean="0">
                            <a:latin typeface="Cambria Math"/>
                          </a:rPr>
                          <m:t> </m:t>
                        </m:r>
                        <m:r>
                          <a:rPr lang="en-GB" sz="2400" b="0" i="1" smtClean="0">
                            <a:latin typeface="Cambria Math"/>
                          </a:rPr>
                          <m:t>𝑎𝑥𝑖𝑠</m:t>
                        </m:r>
                      </m:den>
                    </m:f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077668"/>
                <a:ext cx="4267194" cy="629660"/>
              </a:xfrm>
              <a:prstGeom prst="rect">
                <a:avLst/>
              </a:prstGeom>
              <a:blipFill rotWithShape="1">
                <a:blip r:embed="rId6"/>
                <a:stretch>
                  <a:fillRect l="-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310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Geometric measurements</a:t>
            </a:r>
            <a:br>
              <a:rPr lang="en-GB" sz="2900" dirty="0"/>
            </a:br>
            <a:r>
              <a:rPr lang="en-GB" altLang="en-US" sz="2800" dirty="0">
                <a:solidFill>
                  <a:srgbClr val="E68422"/>
                </a:solidFill>
              </a:rPr>
              <a:t>Other parameters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52" y="1916832"/>
            <a:ext cx="2234118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16832"/>
            <a:ext cx="2360195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07904" y="5157192"/>
                <a:ext cx="5374356" cy="671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Concavity= 100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</a:rPr>
                          <m:t>𝐶𝑜𝑛𝑣𝑒𝑥</m:t>
                        </m:r>
                        <m:r>
                          <a:rPr lang="en-GB" sz="2400" b="0" i="1" smtClean="0">
                            <a:latin typeface="Cambria Math"/>
                          </a:rPr>
                          <m:t> </m:t>
                        </m:r>
                        <m:r>
                          <a:rPr lang="en-GB" sz="2400" b="0" i="1" smtClean="0">
                            <a:latin typeface="Cambria Math"/>
                          </a:rPr>
                          <m:t>h𝑢𝑙𝑙</m:t>
                        </m:r>
                        <m:r>
                          <a:rPr lang="en-GB" sz="2400" b="0" i="1" smtClean="0">
                            <a:latin typeface="Cambria Math"/>
                          </a:rPr>
                          <m:t> </m:t>
                        </m:r>
                        <m:r>
                          <a:rPr lang="en-GB" sz="2400" b="0" i="1" smtClean="0">
                            <a:latin typeface="Cambria Math"/>
                          </a:rPr>
                          <m:t>𝑎𝑟𝑒𝑎</m:t>
                        </m:r>
                        <m:r>
                          <a:rPr lang="en-GB" sz="2400" b="0" i="1" smtClean="0">
                            <a:latin typeface="Cambria Math"/>
                          </a:rPr>
                          <m:t> −</m:t>
                        </m:r>
                        <m:r>
                          <a:rPr lang="en-GB" sz="2400" b="0" i="1" smtClean="0">
                            <a:latin typeface="Cambria Math"/>
                          </a:rPr>
                          <m:t>𝑂𝑏𝑗𝑒𝑐𝑡</m:t>
                        </m:r>
                        <m:r>
                          <a:rPr lang="en-GB" sz="2400" b="0" i="1" smtClean="0">
                            <a:latin typeface="Cambria Math"/>
                          </a:rPr>
                          <m:t> </m:t>
                        </m:r>
                        <m:r>
                          <a:rPr lang="en-GB" sz="2400" b="0" i="1" smtClean="0">
                            <a:latin typeface="Cambria Math"/>
                          </a:rPr>
                          <m:t>𝑎𝑟𝑒𝑎</m:t>
                        </m:r>
                      </m:num>
                      <m:den>
                        <m:r>
                          <a:rPr lang="en-GB" sz="2400" b="0" i="1" smtClean="0">
                            <a:latin typeface="Cambria Math"/>
                          </a:rPr>
                          <m:t>𝑂𝑏𝑗𝑒𝑐𝑡</m:t>
                        </m:r>
                        <m:r>
                          <a:rPr lang="en-GB" sz="2400" b="0" i="1" smtClean="0">
                            <a:latin typeface="Cambria Math"/>
                          </a:rPr>
                          <m:t> </m:t>
                        </m:r>
                        <m:r>
                          <a:rPr lang="en-GB" sz="2400" b="0" i="1" smtClean="0">
                            <a:latin typeface="Cambria Math"/>
                          </a:rPr>
                          <m:t>𝑎𝑟𝑒𝑎</m:t>
                        </m:r>
                      </m:den>
                    </m:f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157192"/>
                <a:ext cx="5374356" cy="671466"/>
              </a:xfrm>
              <a:prstGeom prst="rect">
                <a:avLst/>
              </a:prstGeom>
              <a:blipFill rotWithShape="1">
                <a:blip r:embed="rId4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707904" y="5940569"/>
            <a:ext cx="5112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6470CA"/>
                </a:solidFill>
              </a:rPr>
              <a:t>Convex hull</a:t>
            </a:r>
            <a:r>
              <a:rPr lang="en-GB" sz="1600" dirty="0"/>
              <a:t> of a binary object - the smallest convex polygon that contains the object.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235048" y="4193411"/>
          <a:ext cx="2014128" cy="819765"/>
        </p:xfrm>
        <a:graphic>
          <a:graphicData uri="http://schemas.openxmlformats.org/drawingml/2006/table">
            <a:tbl>
              <a:tblPr/>
              <a:tblGrid>
                <a:gridCol w="67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255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Comp.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Conc.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2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34.03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1.19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37.16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17.46</a:t>
                      </a:r>
                    </a:p>
                  </a:txBody>
                  <a:tcPr marL="5385" marR="5385" marT="53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3528" y="5157192"/>
                <a:ext cx="3215945" cy="630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Compactness=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</a:rPr>
                          <m:t>𝑃𝑒𝑟𝑖𝑚𝑒𝑡𝑒𝑟</m:t>
                        </m:r>
                        <m:r>
                          <a:rPr lang="en-GB" sz="2400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GB" sz="2400" b="0" i="1" smtClean="0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GB" sz="2400" b="0" i="1" smtClean="0">
                            <a:latin typeface="Cambria Math"/>
                          </a:rPr>
                          <m:t>𝐴𝑟𝑒𝑎</m:t>
                        </m:r>
                      </m:den>
                    </m:f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157192"/>
                <a:ext cx="3215945" cy="630044"/>
              </a:xfrm>
              <a:prstGeom prst="rect">
                <a:avLst/>
              </a:prstGeom>
              <a:blipFill rotWithShape="1">
                <a:blip r:embed="rId5"/>
                <a:stretch>
                  <a:fillRect l="-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72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36" b="9931"/>
          <a:stretch/>
        </p:blipFill>
        <p:spPr bwMode="auto">
          <a:xfrm>
            <a:off x="5364088" y="2836665"/>
            <a:ext cx="3545583" cy="2536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900" dirty="0"/>
              <a:t>Geometric measurements</a:t>
            </a:r>
            <a:br>
              <a:rPr lang="en-GB" sz="2900" dirty="0"/>
            </a:br>
            <a:r>
              <a:rPr lang="en-GB" altLang="en-US" sz="2900" dirty="0">
                <a:solidFill>
                  <a:srgbClr val="E68422"/>
                </a:solidFill>
              </a:rPr>
              <a:t>Fitted ellipse parameters: application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464496" y="639236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G. Li et al. / Medical Image Analysis 37 (2017) 91–100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71"/>
          <a:stretch/>
        </p:blipFill>
        <p:spPr bwMode="auto">
          <a:xfrm>
            <a:off x="467544" y="2765375"/>
            <a:ext cx="4899253" cy="239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289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900" dirty="0"/>
              <a:t>Geometric measurements</a:t>
            </a:r>
            <a:br>
              <a:rPr lang="en-GB" sz="2900" dirty="0"/>
            </a:br>
            <a:r>
              <a:rPr lang="en-GB" altLang="en-US" sz="2900" dirty="0">
                <a:solidFill>
                  <a:srgbClr val="E68422"/>
                </a:solidFill>
              </a:rPr>
              <a:t>Fitted ellipse parameters: application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588645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79234" y="6021288"/>
            <a:ext cx="798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Histological sample segmentation based on the orientation of cells.</a:t>
            </a:r>
          </a:p>
          <a:p>
            <a:r>
              <a:rPr lang="en-GB" dirty="0"/>
              <a:t>Correctly segmented into different tissue types.</a:t>
            </a:r>
          </a:p>
        </p:txBody>
      </p:sp>
    </p:spTree>
    <p:extLst>
      <p:ext uri="{BB962C8B-B14F-4D97-AF65-F5344CB8AC3E}">
        <p14:creationId xmlns:p14="http://schemas.microsoft.com/office/powerpoint/2010/main" val="283406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50" y="2376388"/>
            <a:ext cx="4167763" cy="314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76388"/>
            <a:ext cx="4191496" cy="314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12160" y="5653444"/>
            <a:ext cx="1869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Labeled</a:t>
            </a:r>
            <a:r>
              <a:rPr lang="en-GB" dirty="0"/>
              <a:t> image</a:t>
            </a:r>
          </a:p>
          <a:p>
            <a:pPr algn="ctr"/>
            <a:r>
              <a:rPr lang="en-GB" dirty="0"/>
              <a:t>+ cell count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Segmentation</a:t>
            </a:r>
            <a:br>
              <a:rPr lang="en-GB" dirty="0"/>
            </a:br>
            <a:r>
              <a:rPr lang="en-GB" sz="3100" dirty="0">
                <a:solidFill>
                  <a:schemeClr val="accent3"/>
                </a:solidFill>
              </a:rPr>
              <a:t>A starting point to object measurement</a:t>
            </a:r>
            <a:endParaRPr lang="en-GB" sz="31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795972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Segmented image</a:t>
            </a:r>
          </a:p>
        </p:txBody>
      </p:sp>
    </p:spTree>
    <p:extLst>
      <p:ext uri="{BB962C8B-B14F-4D97-AF65-F5344CB8AC3E}">
        <p14:creationId xmlns:p14="http://schemas.microsoft.com/office/powerpoint/2010/main" val="21564101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this lecture we have covered: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2000" dirty="0"/>
              <a:t>How to get coordinates of the object boundaries</a:t>
            </a:r>
          </a:p>
          <a:p>
            <a:pPr>
              <a:spcAft>
                <a:spcPts val="1200"/>
              </a:spcAft>
            </a:pPr>
            <a:r>
              <a:rPr lang="en-GB" sz="2000" dirty="0"/>
              <a:t>How to count objects in a segmented image</a:t>
            </a:r>
          </a:p>
          <a:p>
            <a:pPr>
              <a:spcAft>
                <a:spcPts val="1200"/>
              </a:spcAft>
            </a:pPr>
            <a:r>
              <a:rPr lang="en-GB" sz="2000" dirty="0"/>
              <a:t>How to measure objects</a:t>
            </a:r>
          </a:p>
          <a:p>
            <a:pPr>
              <a:spcAft>
                <a:spcPts val="1200"/>
              </a:spcAft>
            </a:pPr>
            <a:r>
              <a:rPr lang="en-GB" sz="2000" dirty="0"/>
              <a:t>How to measure object locations</a:t>
            </a:r>
          </a:p>
          <a:p>
            <a:pPr>
              <a:spcAft>
                <a:spcPts val="1200"/>
              </a:spcAft>
            </a:pPr>
            <a:r>
              <a:rPr lang="en-GB" sz="2000" dirty="0"/>
              <a:t>How to measure some object properties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20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lecture: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dirty="0"/>
              <a:t>Further object properties – descriptors and methods</a:t>
            </a:r>
          </a:p>
          <a:p>
            <a:pPr>
              <a:spcAft>
                <a:spcPts val="1200"/>
              </a:spcAft>
            </a:pPr>
            <a:r>
              <a:rPr lang="en-GB" sz="2000" dirty="0"/>
              <a:t>Shape</a:t>
            </a:r>
          </a:p>
          <a:p>
            <a:pPr lvl="1"/>
            <a:r>
              <a:rPr lang="en-GB" sz="1600" dirty="0"/>
              <a:t>Outlines</a:t>
            </a:r>
          </a:p>
          <a:p>
            <a:pPr lvl="1"/>
            <a:r>
              <a:rPr lang="en-GB" sz="1600" dirty="0"/>
              <a:t>Geometric features (e.g. curvature)</a:t>
            </a:r>
          </a:p>
          <a:p>
            <a:pPr lvl="1"/>
            <a:r>
              <a:rPr lang="en-GB" sz="1600" dirty="0"/>
              <a:t>Fractal dimension</a:t>
            </a:r>
          </a:p>
          <a:p>
            <a:pPr>
              <a:spcAft>
                <a:spcPts val="1200"/>
              </a:spcAft>
            </a:pPr>
            <a:r>
              <a:rPr lang="en-GB" sz="2000" dirty="0"/>
              <a:t>Texture</a:t>
            </a:r>
          </a:p>
          <a:p>
            <a:pPr lvl="1"/>
            <a:r>
              <a:rPr lang="en-GB" sz="1600" dirty="0"/>
              <a:t>Grey level statistics</a:t>
            </a:r>
          </a:p>
          <a:p>
            <a:pPr lvl="1"/>
            <a:r>
              <a:rPr lang="en-GB" sz="1600" dirty="0"/>
              <a:t>Co-occurrence matrices</a:t>
            </a:r>
          </a:p>
          <a:p>
            <a:r>
              <a:rPr lang="en-GB" sz="2000" dirty="0"/>
              <a:t>From segmented images to segmented object properties</a:t>
            </a:r>
          </a:p>
        </p:txBody>
      </p:sp>
    </p:spTree>
    <p:extLst>
      <p:ext uri="{BB962C8B-B14F-4D97-AF65-F5344CB8AC3E}">
        <p14:creationId xmlns:p14="http://schemas.microsoft.com/office/powerpoint/2010/main" val="8713976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reading and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468052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GB" sz="1600" b="1" dirty="0"/>
              <a:t>Book chapters</a:t>
            </a:r>
            <a:r>
              <a:rPr lang="en-GB" sz="1600" dirty="0"/>
              <a:t>:</a:t>
            </a:r>
          </a:p>
          <a:p>
            <a:r>
              <a:rPr lang="en-GB" sz="1600" dirty="0"/>
              <a:t>Gonzalez, R.C. &amp; Woods, R.E. Digital Image Processing, Addison-Wesley  (various editions), 7.4.2, 8.1.1.</a:t>
            </a:r>
          </a:p>
          <a:p>
            <a:r>
              <a:rPr lang="en-GB" sz="1600" dirty="0" err="1"/>
              <a:t>Sonka</a:t>
            </a:r>
            <a:r>
              <a:rPr lang="en-GB" sz="1600" dirty="0"/>
              <a:t>, M. </a:t>
            </a:r>
            <a:r>
              <a:rPr lang="en-GB" sz="1600" dirty="0" err="1"/>
              <a:t>Hlavac</a:t>
            </a:r>
            <a:r>
              <a:rPr lang="en-GB" sz="1600" dirty="0"/>
              <a:t>, V. Boyle, R. (various editions) Image Processing, Analysis and Machine Vision, Chapman &amp; Hall Computing, 6.2.1.</a:t>
            </a:r>
          </a:p>
          <a:p>
            <a:r>
              <a:rPr lang="en-GB" sz="1600" dirty="0" err="1"/>
              <a:t>Umbaugh</a:t>
            </a:r>
            <a:r>
              <a:rPr lang="en-GB" sz="1600" dirty="0"/>
              <a:t>, S.E. Computer vision and image processing : a practical approach using </a:t>
            </a:r>
            <a:r>
              <a:rPr lang="en-GB" sz="1600" dirty="0" err="1"/>
              <a:t>CVIPtools</a:t>
            </a:r>
            <a:r>
              <a:rPr lang="en-GB" sz="1600" dirty="0"/>
              <a:t> , Prentice Hall International (various editions), 2.4.2, 2.4.3.</a:t>
            </a:r>
          </a:p>
          <a:p>
            <a:pPr marL="0" indent="0">
              <a:buNone/>
            </a:pP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b="1" dirty="0"/>
              <a:t>Boundary tracing</a:t>
            </a:r>
          </a:p>
          <a:p>
            <a:r>
              <a:rPr lang="en-GB" sz="1600" dirty="0"/>
              <a:t>http://www.imageprocessingplace.com/downloads_V3/root_downloads/tutorials/contour_tracing_Abeer_George_Ghuneim/alg.html</a:t>
            </a:r>
          </a:p>
          <a:p>
            <a:endParaRPr lang="en-GB" sz="1600" dirty="0"/>
          </a:p>
          <a:p>
            <a:r>
              <a:rPr lang="en-GB" sz="1600" b="1" dirty="0"/>
              <a:t>Binary object properties</a:t>
            </a:r>
          </a:p>
          <a:p>
            <a:r>
              <a:rPr lang="en-GB" sz="1600" i="1" dirty="0"/>
              <a:t>https://courses.cs.washington.edu/courses/cse576/book/ch3.pdf</a:t>
            </a:r>
            <a:endParaRPr lang="en-GB" sz="1600" dirty="0">
              <a:solidFill>
                <a:srgbClr val="FF0000"/>
              </a:solidFill>
            </a:endParaRPr>
          </a:p>
          <a:p>
            <a:endParaRPr lang="en-GB" sz="1600" dirty="0"/>
          </a:p>
          <a:p>
            <a:r>
              <a:rPr lang="en-GB" sz="1600" i="1" dirty="0"/>
              <a:t>HIPR2 resources</a:t>
            </a:r>
          </a:p>
          <a:p>
            <a:r>
              <a:rPr lang="en-GB" sz="1600" b="1" dirty="0"/>
              <a:t>Pixel labelling</a:t>
            </a:r>
          </a:p>
          <a:p>
            <a:r>
              <a:rPr lang="en-GB" sz="1600" dirty="0"/>
              <a:t>http://</a:t>
            </a:r>
            <a:r>
              <a:rPr lang="en-GB" sz="1600" dirty="0" err="1"/>
              <a:t>homepages.inf.ed.ac.uk</a:t>
            </a:r>
            <a:r>
              <a:rPr lang="en-GB" sz="1600" dirty="0"/>
              <a:t>/</a:t>
            </a:r>
            <a:r>
              <a:rPr lang="en-GB" sz="1600" dirty="0" err="1"/>
              <a:t>rbf</a:t>
            </a:r>
            <a:r>
              <a:rPr lang="en-GB" sz="1600" dirty="0"/>
              <a:t>/HIPR2/</a:t>
            </a:r>
            <a:r>
              <a:rPr lang="en-GB" sz="1600" dirty="0" err="1"/>
              <a:t>label.htm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1999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Segmentation</a:t>
            </a:r>
            <a:br>
              <a:rPr lang="en-GB" sz="2900" dirty="0"/>
            </a:br>
            <a:r>
              <a:rPr lang="en-GB" sz="2800" dirty="0">
                <a:solidFill>
                  <a:srgbClr val="E68422"/>
                </a:solidFill>
              </a:rPr>
              <a:t>A starting point to object measurement</a:t>
            </a:r>
            <a:endParaRPr lang="en-GB" sz="28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4464496" cy="26014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" t="23305" r="1614" b="2845"/>
          <a:stretch/>
        </p:blipFill>
        <p:spPr bwMode="auto">
          <a:xfrm>
            <a:off x="395536" y="4091050"/>
            <a:ext cx="4464496" cy="257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4048" y="2351202"/>
            <a:ext cx="38884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hangingPunct="0">
              <a:spcBef>
                <a:spcPts val="0"/>
              </a:spcBef>
            </a:pPr>
            <a:r>
              <a:rPr lang="en-GB" sz="1600" dirty="0"/>
              <a:t>Binary image:</a:t>
            </a:r>
          </a:p>
          <a:p>
            <a:pPr marL="0" lvl="1" hangingPunct="0">
              <a:spcBef>
                <a:spcPts val="0"/>
              </a:spcBef>
            </a:pPr>
            <a:r>
              <a:rPr lang="en-GB" sz="1600" dirty="0"/>
              <a:t>pixel value = 0 for the background</a:t>
            </a:r>
          </a:p>
          <a:p>
            <a:pPr marL="0" lvl="1" hangingPunct="0">
              <a:spcBef>
                <a:spcPts val="0"/>
              </a:spcBef>
            </a:pPr>
            <a:r>
              <a:rPr lang="en-GB" sz="1600" dirty="0"/>
              <a:t>pixel value = 1 for (any) object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5568" y="4725144"/>
            <a:ext cx="38884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hangingPunct="0">
              <a:spcBef>
                <a:spcPts val="0"/>
              </a:spcBef>
            </a:pPr>
            <a:r>
              <a:rPr lang="en-GB" sz="1600" dirty="0"/>
              <a:t>Label image:</a:t>
            </a:r>
          </a:p>
          <a:p>
            <a:pPr marL="0" lvl="1" hangingPunct="0">
              <a:spcBef>
                <a:spcPts val="0"/>
              </a:spcBef>
            </a:pPr>
            <a:r>
              <a:rPr lang="en-GB" sz="1600" dirty="0"/>
              <a:t>pixel value = 0 for the background</a:t>
            </a:r>
          </a:p>
          <a:p>
            <a:pPr marL="0" lvl="1" hangingPunct="0">
              <a:spcBef>
                <a:spcPts val="0"/>
              </a:spcBef>
            </a:pPr>
            <a:r>
              <a:rPr lang="en-GB" sz="1600" dirty="0"/>
              <a:t>pixel value = object number</a:t>
            </a:r>
          </a:p>
          <a:p>
            <a:pPr marL="0" lvl="1" hangingPunct="0">
              <a:spcBef>
                <a:spcPts val="0"/>
              </a:spcBef>
            </a:pPr>
            <a:r>
              <a:rPr lang="en-GB" sz="1600" dirty="0"/>
              <a:t>(each colour represents different number)</a:t>
            </a:r>
          </a:p>
        </p:txBody>
      </p:sp>
      <p:sp>
        <p:nvSpPr>
          <p:cNvPr id="2" name="Rectangle 1"/>
          <p:cNvSpPr/>
          <p:nvPr/>
        </p:nvSpPr>
        <p:spPr>
          <a:xfrm>
            <a:off x="5148064" y="1427989"/>
            <a:ext cx="31683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6470CA"/>
                </a:solidFill>
              </a:rPr>
              <a:t>Representations for a segmented image</a:t>
            </a:r>
          </a:p>
        </p:txBody>
      </p:sp>
    </p:spTree>
    <p:extLst>
      <p:ext uri="{BB962C8B-B14F-4D97-AF65-F5344CB8AC3E}">
        <p14:creationId xmlns:p14="http://schemas.microsoft.com/office/powerpoint/2010/main" val="294906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Segmentation</a:t>
            </a:r>
            <a:br>
              <a:rPr lang="en-GB" sz="2900" dirty="0"/>
            </a:br>
            <a:r>
              <a:rPr lang="en-GB" sz="2800" dirty="0">
                <a:solidFill>
                  <a:srgbClr val="E68422"/>
                </a:solidFill>
              </a:rPr>
              <a:t>A starting point to object measurement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275856" y="1628800"/>
            <a:ext cx="27363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Binary segmented image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5856" y="2924944"/>
            <a:ext cx="27363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Labelled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9672" y="4293096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 of objects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9552" y="5661248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Area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35796" y="5661248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Perimeter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32040" y="5661248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5916" y="4229472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each object</a:t>
            </a:r>
          </a:p>
        </p:txBody>
      </p:sp>
      <p:cxnSp>
        <p:nvCxnSpPr>
          <p:cNvPr id="15" name="Straight Connector 14"/>
          <p:cNvCxnSpPr>
            <a:stCxn id="7" idx="2"/>
            <a:endCxn id="8" idx="0"/>
          </p:cNvCxnSpPr>
          <p:nvPr/>
        </p:nvCxnSpPr>
        <p:spPr>
          <a:xfrm>
            <a:off x="4644008" y="263691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9" idx="0"/>
          </p:cNvCxnSpPr>
          <p:nvPr/>
        </p:nvCxnSpPr>
        <p:spPr>
          <a:xfrm flipH="1">
            <a:off x="2447764" y="3933056"/>
            <a:ext cx="219624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13" idx="0"/>
          </p:cNvCxnSpPr>
          <p:nvPr/>
        </p:nvCxnSpPr>
        <p:spPr>
          <a:xfrm>
            <a:off x="4644008" y="3933056"/>
            <a:ext cx="0" cy="296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2"/>
            <a:endCxn id="10" idx="0"/>
          </p:cNvCxnSpPr>
          <p:nvPr/>
        </p:nvCxnSpPr>
        <p:spPr>
          <a:xfrm flipH="1">
            <a:off x="1367644" y="5237584"/>
            <a:ext cx="3276364" cy="423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2"/>
            <a:endCxn id="12" idx="0"/>
          </p:cNvCxnSpPr>
          <p:nvPr/>
        </p:nvCxnSpPr>
        <p:spPr>
          <a:xfrm>
            <a:off x="4644008" y="5237584"/>
            <a:ext cx="1116124" cy="423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2"/>
            <a:endCxn id="11" idx="0"/>
          </p:cNvCxnSpPr>
          <p:nvPr/>
        </p:nvCxnSpPr>
        <p:spPr>
          <a:xfrm flipH="1">
            <a:off x="3563888" y="5237584"/>
            <a:ext cx="1080120" cy="423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690FAD-8BB1-3040-9011-D82C0C51ED42}"/>
              </a:ext>
            </a:extLst>
          </p:cNvPr>
          <p:cNvSpPr/>
          <p:nvPr/>
        </p:nvSpPr>
        <p:spPr>
          <a:xfrm>
            <a:off x="7008222" y="5661248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… etc. …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CE833B-E4CE-A447-B3E2-A245CB926792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4644008" y="5237584"/>
            <a:ext cx="3192306" cy="423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49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boundary extraction</a:t>
            </a:r>
            <a:br>
              <a:rPr lang="en-GB" sz="2900" dirty="0"/>
            </a:br>
            <a:r>
              <a:rPr lang="en-GB" sz="2800" dirty="0">
                <a:solidFill>
                  <a:srgbClr val="E68422"/>
                </a:solidFill>
              </a:rPr>
              <a:t>Region outlining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3024336"/>
          </a:xfrm>
        </p:spPr>
        <p:txBody>
          <a:bodyPr>
            <a:normAutofit/>
          </a:bodyPr>
          <a:lstStyle/>
          <a:p>
            <a:pPr hangingPunct="0">
              <a:spcBef>
                <a:spcPts val="1200"/>
              </a:spcBef>
            </a:pPr>
            <a:r>
              <a:rPr lang="en-GB" sz="2000" dirty="0"/>
              <a:t>Used to obtain information about the edge of a region extracted by one of the region segmentation techniques (e.g. thresholding)</a:t>
            </a:r>
          </a:p>
          <a:p>
            <a:pPr hangingPunct="0">
              <a:spcBef>
                <a:spcPts val="1200"/>
              </a:spcBef>
            </a:pPr>
            <a:r>
              <a:rPr lang="en-GB" sz="2000" dirty="0"/>
              <a:t>No </a:t>
            </a:r>
            <a:r>
              <a:rPr lang="en-GB" sz="2000" i="1" dirty="0"/>
              <a:t>a priori</a:t>
            </a:r>
            <a:r>
              <a:rPr lang="en-GB" sz="2000" dirty="0"/>
              <a:t>  knowledge is required about a shape. </a:t>
            </a:r>
          </a:p>
          <a:p>
            <a:pPr hangingPunct="0">
              <a:spcBef>
                <a:spcPts val="1200"/>
              </a:spcBef>
            </a:pPr>
            <a:r>
              <a:rPr lang="en-GB" sz="2000" dirty="0"/>
              <a:t>Useful as a pre-processing step for shape description.</a:t>
            </a:r>
          </a:p>
          <a:p>
            <a:pPr>
              <a:spcBef>
                <a:spcPts val="1200"/>
              </a:spcBef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0186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boundary extraction</a:t>
            </a:r>
            <a:br>
              <a:rPr lang="en-GB" sz="2900" dirty="0"/>
            </a:br>
            <a:r>
              <a:rPr lang="en-GB" sz="2800" dirty="0">
                <a:solidFill>
                  <a:srgbClr val="E68422"/>
                </a:solidFill>
              </a:rPr>
              <a:t>Region outlining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1872208"/>
          </a:xfrm>
        </p:spPr>
        <p:txBody>
          <a:bodyPr>
            <a:normAutofit/>
          </a:bodyPr>
          <a:lstStyle/>
          <a:p>
            <a:pPr hangingPunct="0">
              <a:spcBef>
                <a:spcPts val="1200"/>
              </a:spcBef>
            </a:pPr>
            <a:r>
              <a:rPr lang="en-GB" sz="2000" dirty="0"/>
              <a:t>One of the simplest techniques is the "hand on the wall" approach</a:t>
            </a:r>
          </a:p>
          <a:p>
            <a:pPr hangingPunct="0">
              <a:spcBef>
                <a:spcPts val="1200"/>
              </a:spcBef>
            </a:pPr>
            <a:r>
              <a:rPr lang="en-GB" sz="2000" dirty="0"/>
              <a:t>Produces not only an image with the pixels showing the outline but also a list of (</a:t>
            </a:r>
            <a:r>
              <a:rPr lang="en-GB" sz="2000" dirty="0" err="1"/>
              <a:t>x,y</a:t>
            </a:r>
            <a:r>
              <a:rPr lang="en-GB" sz="2000" dirty="0"/>
              <a:t>) coordinates of the outline. </a:t>
            </a:r>
          </a:p>
          <a:p>
            <a:pPr hangingPunct="0">
              <a:spcBef>
                <a:spcPts val="1200"/>
              </a:spcBef>
            </a:pPr>
            <a:endParaRPr lang="en-GB" sz="2000" dirty="0"/>
          </a:p>
          <a:p>
            <a:pPr>
              <a:spcBef>
                <a:spcPts val="1200"/>
              </a:spcBef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06000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Blu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LectureBlue</Template>
  <TotalTime>4283</TotalTime>
  <Words>1947</Words>
  <Application>Microsoft Macintosh PowerPoint</Application>
  <PresentationFormat>On-screen Show (4:3)</PresentationFormat>
  <Paragraphs>1202</Paragraphs>
  <Slides>52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Cambria Math</vt:lpstr>
      <vt:lpstr>Verdana</vt:lpstr>
      <vt:lpstr>Wingdings 2</vt:lpstr>
      <vt:lpstr>LectureBlue</vt:lpstr>
      <vt:lpstr>Digital image processing and analysis 11. Object properties: counting, measuring and localisation</vt:lpstr>
      <vt:lpstr>Previous lecture:</vt:lpstr>
      <vt:lpstr>In this lecture we shall find out about:</vt:lpstr>
      <vt:lpstr>Segmentation A starting point to object measurement</vt:lpstr>
      <vt:lpstr>Segmentation A starting point to object measurement</vt:lpstr>
      <vt:lpstr>Segmentation A starting point to object measurement</vt:lpstr>
      <vt:lpstr>Segmentation A starting point to object measurement</vt:lpstr>
      <vt:lpstr>Object boundary extraction Region outlining</vt:lpstr>
      <vt:lpstr>Object boundary extraction Region outlining</vt:lpstr>
      <vt:lpstr>Object boundary extraction Region outlining</vt:lpstr>
      <vt:lpstr>Object boundary extraction Region outlining</vt:lpstr>
      <vt:lpstr>Row-by-row labelling</vt:lpstr>
      <vt:lpstr>Row-by-row labelling</vt:lpstr>
      <vt:lpstr>Row-by-row labelling</vt:lpstr>
      <vt:lpstr>Row-by-row labelling</vt:lpstr>
      <vt:lpstr>Row-by-row labelling</vt:lpstr>
      <vt:lpstr>Row-by-row labelling</vt:lpstr>
      <vt:lpstr>Row-by-row labelling</vt:lpstr>
      <vt:lpstr>Row-by-row labelling</vt:lpstr>
      <vt:lpstr>Row-by-row labelling</vt:lpstr>
      <vt:lpstr>Row-by-row labelling</vt:lpstr>
      <vt:lpstr>Row-by-row labelling</vt:lpstr>
      <vt:lpstr>Row-by-row labelling</vt:lpstr>
      <vt:lpstr>Row-by-row labelling</vt:lpstr>
      <vt:lpstr>Row-by-row labelling</vt:lpstr>
      <vt:lpstr>Labelling</vt:lpstr>
      <vt:lpstr>Object area</vt:lpstr>
      <vt:lpstr>Object area</vt:lpstr>
      <vt:lpstr>Object area</vt:lpstr>
      <vt:lpstr>Object area</vt:lpstr>
      <vt:lpstr>Object area</vt:lpstr>
      <vt:lpstr>Object area</vt:lpstr>
      <vt:lpstr>Object perimeter</vt:lpstr>
      <vt:lpstr>Object perimeter</vt:lpstr>
      <vt:lpstr>Object perimeter</vt:lpstr>
      <vt:lpstr>Object perimeter</vt:lpstr>
      <vt:lpstr>Object locations Bounding box</vt:lpstr>
      <vt:lpstr>Object locations Bounding box</vt:lpstr>
      <vt:lpstr>Object locations Object centre</vt:lpstr>
      <vt:lpstr>Object locations Object centre: centre of the bounding box</vt:lpstr>
      <vt:lpstr>Object locations Object centre: centre of the bounding box</vt:lpstr>
      <vt:lpstr>Object locations Object centre: centre of mass</vt:lpstr>
      <vt:lpstr>Geometric measurements FIJI examples</vt:lpstr>
      <vt:lpstr>Geometric measurements FIJI examples</vt:lpstr>
      <vt:lpstr>Geometric measurements FIJI: Fitted ellipse parameters</vt:lpstr>
      <vt:lpstr>Geometric measurements FIJI: Fitted ellipse parameters</vt:lpstr>
      <vt:lpstr>Geometric measurements Other parameters</vt:lpstr>
      <vt:lpstr>Geometric measurements Fitted ellipse parameters: application</vt:lpstr>
      <vt:lpstr>Geometric measurements Fitted ellipse parameters: application</vt:lpstr>
      <vt:lpstr>In this lecture we have covered:</vt:lpstr>
      <vt:lpstr>Next lecture:</vt:lpstr>
      <vt:lpstr>Further reading and experimentation</vt:lpstr>
    </vt:vector>
  </TitlesOfParts>
  <Company>University of Birmingham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</dc:creator>
  <cp:lastModifiedBy>exc</cp:lastModifiedBy>
  <cp:revision>632</cp:revision>
  <cp:lastPrinted>2019-03-13T11:07:15Z</cp:lastPrinted>
  <dcterms:created xsi:type="dcterms:W3CDTF">2016-12-21T13:33:14Z</dcterms:created>
  <dcterms:modified xsi:type="dcterms:W3CDTF">2019-03-13T12:06:02Z</dcterms:modified>
</cp:coreProperties>
</file>