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35" r:id="rId2"/>
    <p:sldId id="256" r:id="rId3"/>
    <p:sldId id="446" r:id="rId4"/>
    <p:sldId id="353" r:id="rId5"/>
    <p:sldId id="332" r:id="rId6"/>
    <p:sldId id="447" r:id="rId7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6B6D1"/>
    <a:srgbClr val="FF0000"/>
    <a:srgbClr val="F5EFE7"/>
    <a:srgbClr val="F4EDE8"/>
    <a:srgbClr val="F4EBE8"/>
    <a:srgbClr val="F2ECEA"/>
    <a:srgbClr val="DDDDD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2" autoAdjust="0"/>
    <p:restoredTop sz="94689" autoAdjust="0"/>
  </p:normalViewPr>
  <p:slideViewPr>
    <p:cSldViewPr>
      <p:cViewPr>
        <p:scale>
          <a:sx n="70" d="100"/>
          <a:sy n="70" d="100"/>
        </p:scale>
        <p:origin x="-302" y="-394"/>
      </p:cViewPr>
      <p:guideLst>
        <p:guide orient="horz" pos="2387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43B8743-2AD1-4F8A-AD11-6A5413BCB9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488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98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DE463A6-0F33-4641-82CB-B2601A2FD4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021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809925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16669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7488" y="152400"/>
            <a:ext cx="1958975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29288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176466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64463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676400"/>
            <a:ext cx="3805238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19638" y="1676400"/>
            <a:ext cx="3806825" cy="47244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96720432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61018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3106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805238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1676400"/>
            <a:ext cx="3806825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32884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163252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03149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36298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473386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38127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4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B32B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64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76400"/>
            <a:ext cx="776446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9" name="Text Box 14"/>
          <p:cNvSpPr txBox="1">
            <a:spLocks/>
          </p:cNvSpPr>
          <p:nvPr userDrawn="1"/>
        </p:nvSpPr>
        <p:spPr bwMode="auto">
          <a:xfrm>
            <a:off x="617538" y="1439863"/>
            <a:ext cx="5280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>
            <a:lvl1pPr defTabSz="822325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2325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2325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2325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2325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sz="2900">
              <a:solidFill>
                <a:srgbClr val="000000"/>
              </a:solidFill>
              <a:latin typeface="Lucida Grande" charset="0"/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 spd="slow"/>
  <p:txStyles>
    <p:titleStyle>
      <a:lvl1pPr algn="ctr" defTabSz="822325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822325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ctr" defTabSz="822325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ctr" defTabSz="822325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ctr" defTabSz="822325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ctr" defTabSz="822325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ctr" defTabSz="822325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ctr" defTabSz="822325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ctr" defTabSz="822325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47838"/>
            <a:ext cx="7772400" cy="1320800"/>
          </a:xfrm>
          <a:noFill/>
        </p:spPr>
        <p:txBody>
          <a:bodyPr/>
          <a:lstStyle/>
          <a:p>
            <a:pPr eaLnBrk="1" hangingPunct="1"/>
            <a:r>
              <a:rPr lang="en-GB" sz="3200" dirty="0"/>
              <a:t>Model-based medical image analysis</a:t>
            </a:r>
            <a:endParaRPr lang="en-GB" sz="3200" dirty="0" smtClean="0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2546350" y="3254375"/>
            <a:ext cx="40497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Ela</a:t>
            </a:r>
            <a:r>
              <a:rPr lang="en-GB" dirty="0"/>
              <a:t> </a:t>
            </a:r>
            <a:r>
              <a:rPr lang="en-GB" dirty="0" err="1"/>
              <a:t>Claridge</a:t>
            </a:r>
            <a:endParaRPr lang="en-GB" dirty="0"/>
          </a:p>
          <a:p>
            <a:pPr algn="ctr"/>
            <a:r>
              <a:rPr lang="en-GB" dirty="0"/>
              <a:t>School of Computer Science</a:t>
            </a:r>
          </a:p>
        </p:txBody>
      </p:sp>
      <p:pic>
        <p:nvPicPr>
          <p:cNvPr id="14340" name="Picture 7" descr="WM Pan Blk 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4737100"/>
            <a:ext cx="1790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5300663"/>
            <a:ext cx="11684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4958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972296"/>
            <a:ext cx="7772400" cy="1320800"/>
          </a:xfrm>
          <a:noFill/>
        </p:spPr>
        <p:txBody>
          <a:bodyPr/>
          <a:lstStyle/>
          <a:p>
            <a:pPr eaLnBrk="1" hangingPunct="1"/>
            <a:r>
              <a:rPr lang="en-GB" sz="3200" dirty="0" smtClean="0"/>
              <a:t>Image formation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Spectral properties</a:t>
            </a:r>
          </a:p>
        </p:txBody>
      </p:sp>
      <p:graphicFrame>
        <p:nvGraphicFramePr>
          <p:cNvPr id="2355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588209"/>
              </p:ext>
            </p:extLst>
          </p:nvPr>
        </p:nvGraphicFramePr>
        <p:xfrm>
          <a:off x="539552" y="2348880"/>
          <a:ext cx="7585075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4" name="Bitmap Image" r:id="rId3" imgW="5885714" imgH="1390844" progId="Paint.Picture">
                  <p:embed/>
                </p:oleObj>
              </mc:Choice>
              <mc:Fallback>
                <p:oleObj name="Bitmap Image" r:id="rId3" imgW="5885714" imgH="139084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348880"/>
                        <a:ext cx="7585075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659100"/>
              </p:ext>
            </p:extLst>
          </p:nvPr>
        </p:nvGraphicFramePr>
        <p:xfrm>
          <a:off x="595115" y="3996705"/>
          <a:ext cx="74707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5" name="Bitmap Image" r:id="rId5" imgW="5792008" imgH="657317" progId="Paint.Picture">
                  <p:embed/>
                </p:oleObj>
              </mc:Choice>
              <mc:Fallback>
                <p:oleObj name="Bitmap Image" r:id="rId5" imgW="5792008" imgH="65731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15" y="3996705"/>
                        <a:ext cx="74707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691952" y="4977780"/>
            <a:ext cx="226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1600"/>
              <a:t>800 nm = 3.8 x 10</a:t>
            </a:r>
            <a:r>
              <a:rPr lang="en-GB" sz="1600" baseline="30000"/>
              <a:t>14 </a:t>
            </a:r>
            <a:r>
              <a:rPr lang="en-GB" sz="1600"/>
              <a:t>Hz</a:t>
            </a:r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5856090" y="4977780"/>
            <a:ext cx="226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1600"/>
              <a:t>400 nm = 7.5 x 10</a:t>
            </a:r>
            <a:r>
              <a:rPr lang="en-GB" sz="1600" baseline="30000"/>
              <a:t>14 </a:t>
            </a:r>
            <a:r>
              <a:rPr lang="en-GB" sz="1600"/>
              <a:t>Hz</a:t>
            </a:r>
          </a:p>
        </p:txBody>
      </p:sp>
      <p:sp>
        <p:nvSpPr>
          <p:cNvPr id="23561" name="Rectangle 10"/>
          <p:cNvSpPr>
            <a:spLocks noChangeArrowheads="1"/>
          </p:cNvSpPr>
          <p:nvPr/>
        </p:nvSpPr>
        <p:spPr bwMode="auto">
          <a:xfrm>
            <a:off x="8159552" y="3077543"/>
            <a:ext cx="1200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1800"/>
              <a:t>Amplitude</a:t>
            </a:r>
          </a:p>
        </p:txBody>
      </p:sp>
      <p:sp>
        <p:nvSpPr>
          <p:cNvPr id="23562" name="Line 11"/>
          <p:cNvSpPr>
            <a:spLocks noChangeShapeType="1"/>
          </p:cNvSpPr>
          <p:nvPr/>
        </p:nvSpPr>
        <p:spPr bwMode="auto">
          <a:xfrm>
            <a:off x="8159552" y="2758455"/>
            <a:ext cx="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45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What’s in the image data?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3114675" y="1905000"/>
            <a:ext cx="5724525" cy="3886200"/>
            <a:chOff x="1386" y="1344"/>
            <a:chExt cx="4662" cy="2880"/>
          </a:xfrm>
        </p:grpSpPr>
        <p:pic>
          <p:nvPicPr>
            <p:cNvPr id="4198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" y="1344"/>
              <a:ext cx="1680" cy="2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0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7" y="1550"/>
              <a:ext cx="1264" cy="1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1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" y="2890"/>
              <a:ext cx="1254" cy="1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2" name="AutoShape 7"/>
            <p:cNvSpPr>
              <a:spLocks noChangeArrowheads="1"/>
            </p:cNvSpPr>
            <p:nvPr/>
          </p:nvSpPr>
          <p:spPr bwMode="auto">
            <a:xfrm rot="2917896" flipH="1" flipV="1">
              <a:off x="4240" y="2307"/>
              <a:ext cx="461" cy="359"/>
            </a:xfrm>
            <a:prstGeom prst="leftArrow">
              <a:avLst>
                <a:gd name="adj1" fmla="val 43648"/>
                <a:gd name="adj2" fmla="val 5863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AutoShape 8"/>
            <p:cNvSpPr>
              <a:spLocks noChangeArrowheads="1"/>
            </p:cNvSpPr>
            <p:nvPr/>
          </p:nvSpPr>
          <p:spPr bwMode="auto">
            <a:xfrm rot="2917896" flipH="1" flipV="1">
              <a:off x="4647" y="2835"/>
              <a:ext cx="461" cy="359"/>
            </a:xfrm>
            <a:prstGeom prst="leftArrow">
              <a:avLst>
                <a:gd name="adj1" fmla="val 43648"/>
                <a:gd name="adj2" fmla="val 5863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Freeform 9"/>
            <p:cNvSpPr>
              <a:spLocks/>
            </p:cNvSpPr>
            <p:nvPr/>
          </p:nvSpPr>
          <p:spPr bwMode="auto">
            <a:xfrm flipH="1">
              <a:off x="4458" y="2544"/>
              <a:ext cx="432" cy="384"/>
            </a:xfrm>
            <a:custGeom>
              <a:avLst/>
              <a:gdLst>
                <a:gd name="T0" fmla="*/ 0 w 720"/>
                <a:gd name="T1" fmla="*/ 110 h 672"/>
                <a:gd name="T2" fmla="*/ 346 w 720"/>
                <a:gd name="T3" fmla="*/ 384 h 672"/>
                <a:gd name="T4" fmla="*/ 432 w 720"/>
                <a:gd name="T5" fmla="*/ 274 h 672"/>
                <a:gd name="T6" fmla="*/ 86 w 720"/>
                <a:gd name="T7" fmla="*/ 0 h 672"/>
                <a:gd name="T8" fmla="*/ 0 w 720"/>
                <a:gd name="T9" fmla="*/ 11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0"/>
                <a:gd name="T16" fmla="*/ 0 h 672"/>
                <a:gd name="T17" fmla="*/ 720 w 720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0" h="672">
                  <a:moveTo>
                    <a:pt x="0" y="192"/>
                  </a:moveTo>
                  <a:lnTo>
                    <a:pt x="576" y="672"/>
                  </a:lnTo>
                  <a:lnTo>
                    <a:pt x="720" y="480"/>
                  </a:lnTo>
                  <a:lnTo>
                    <a:pt x="144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995" name="AutoShape 10"/>
            <p:cNvSpPr>
              <a:spLocks noChangeArrowheads="1"/>
            </p:cNvSpPr>
            <p:nvPr/>
          </p:nvSpPr>
          <p:spPr bwMode="auto">
            <a:xfrm>
              <a:off x="1386" y="3264"/>
              <a:ext cx="672" cy="672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8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23850" y="2133600"/>
            <a:ext cx="7916863" cy="4038600"/>
          </a:xfrm>
        </p:spPr>
        <p:txBody>
          <a:bodyPr/>
          <a:lstStyle/>
          <a:p>
            <a:pPr eaLnBrk="1" hangingPunct="1"/>
            <a:r>
              <a:rPr lang="en-GB" sz="2400" smtClean="0">
                <a:solidFill>
                  <a:srgbClr val="B60023"/>
                </a:solidFill>
              </a:rPr>
              <a:t>Contributing factors</a:t>
            </a:r>
          </a:p>
          <a:p>
            <a:pPr eaLnBrk="1" hangingPunct="1"/>
            <a:endParaRPr lang="en-GB" sz="2400" smtClean="0">
              <a:solidFill>
                <a:srgbClr val="B60023"/>
              </a:solidFill>
            </a:endParaRPr>
          </a:p>
          <a:p>
            <a:pPr lvl="1" eaLnBrk="1" hangingPunct="1"/>
            <a:r>
              <a:rPr lang="en-GB" sz="2000" smtClean="0"/>
              <a:t>Light</a:t>
            </a:r>
          </a:p>
          <a:p>
            <a:pPr lvl="1" eaLnBrk="1" hangingPunct="1"/>
            <a:r>
              <a:rPr lang="en-GB" sz="2000" smtClean="0"/>
              <a:t>Object</a:t>
            </a:r>
          </a:p>
          <a:p>
            <a:pPr lvl="1" eaLnBrk="1" hangingPunct="1"/>
            <a:r>
              <a:rPr lang="en-GB" sz="2000" smtClean="0"/>
              <a:t>Imaging system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Diagnostic imaging</a:t>
            </a:r>
          </a:p>
        </p:txBody>
      </p:sp>
      <p:pic>
        <p:nvPicPr>
          <p:cNvPr id="92163" name="Picture 3" descr="Fig 1 full siz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66825"/>
            <a:ext cx="6858000" cy="4766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5029200" y="3933825"/>
            <a:ext cx="3962400" cy="2819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4724400" y="4010025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3733800" y="6400800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z="1200" dirty="0"/>
              <a:t>Looking and listening to light: the evolution of whole-body photonic imaging </a:t>
            </a:r>
          </a:p>
          <a:p>
            <a:pPr eaLnBrk="0" hangingPunct="0"/>
            <a:r>
              <a:rPr lang="en-GB" sz="1200" dirty="0" err="1"/>
              <a:t>Ntziachristos</a:t>
            </a:r>
            <a:r>
              <a:rPr lang="en-GB" sz="1200" dirty="0"/>
              <a:t> et al. Nature Biotechnology 23, 313 - 320 (2005)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73338" y="3717032"/>
            <a:ext cx="3627054" cy="2409056"/>
            <a:chOff x="4761370" y="4044280"/>
            <a:chExt cx="4347134" cy="2985120"/>
          </a:xfrm>
        </p:grpSpPr>
        <p:pic>
          <p:nvPicPr>
            <p:cNvPr id="593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3737" y="4044280"/>
              <a:ext cx="2994767" cy="254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3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761370" y="4077990"/>
              <a:ext cx="1394806" cy="2951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5501195" y="3717032"/>
            <a:ext cx="10150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dirty="0" smtClean="0"/>
              <a:t>Emission</a:t>
            </a:r>
            <a:endParaRPr lang="en-GB" sz="1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21" name="Group 61"/>
          <p:cNvGrpSpPr>
            <a:grpSpLocks/>
          </p:cNvGrpSpPr>
          <p:nvPr/>
        </p:nvGrpSpPr>
        <p:grpSpPr bwMode="auto">
          <a:xfrm>
            <a:off x="1187450" y="1412875"/>
            <a:ext cx="2736850" cy="1657350"/>
            <a:chOff x="3153" y="890"/>
            <a:chExt cx="1724" cy="1044"/>
          </a:xfrm>
        </p:grpSpPr>
        <p:grpSp>
          <p:nvGrpSpPr>
            <p:cNvPr id="15363" name="Group 3"/>
            <p:cNvGrpSpPr>
              <a:grpSpLocks/>
            </p:cNvGrpSpPr>
            <p:nvPr/>
          </p:nvGrpSpPr>
          <p:grpSpPr bwMode="auto">
            <a:xfrm>
              <a:off x="3742" y="890"/>
              <a:ext cx="499" cy="1044"/>
              <a:chOff x="2154" y="2205"/>
              <a:chExt cx="499" cy="1044"/>
            </a:xfrm>
          </p:grpSpPr>
          <p:sp>
            <p:nvSpPr>
              <p:cNvPr id="15364" name="AutoShape 4"/>
              <p:cNvSpPr>
                <a:spLocks noChangeArrowheads="1"/>
              </p:cNvSpPr>
              <p:nvPr/>
            </p:nvSpPr>
            <p:spPr bwMode="auto">
              <a:xfrm>
                <a:off x="2154" y="2205"/>
                <a:ext cx="499" cy="1044"/>
              </a:xfrm>
              <a:prstGeom prst="can">
                <a:avLst>
                  <a:gd name="adj" fmla="val 52305"/>
                </a:avLst>
              </a:prstGeom>
              <a:solidFill>
                <a:srgbClr val="C0C0C0">
                  <a:alpha val="50999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65" name="Oval 5"/>
              <p:cNvSpPr>
                <a:spLocks noChangeArrowheads="1"/>
              </p:cNvSpPr>
              <p:nvPr/>
            </p:nvSpPr>
            <p:spPr bwMode="auto">
              <a:xfrm>
                <a:off x="2154" y="2205"/>
                <a:ext cx="499" cy="273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5366" name="Group 6"/>
            <p:cNvGrpSpPr>
              <a:grpSpLocks/>
            </p:cNvGrpSpPr>
            <p:nvPr/>
          </p:nvGrpSpPr>
          <p:grpSpPr bwMode="auto">
            <a:xfrm>
              <a:off x="3153" y="1117"/>
              <a:ext cx="1724" cy="499"/>
              <a:chOff x="748" y="1389"/>
              <a:chExt cx="1724" cy="499"/>
            </a:xfrm>
          </p:grpSpPr>
          <p:sp>
            <p:nvSpPr>
              <p:cNvPr id="15367" name="Freeform 7"/>
              <p:cNvSpPr>
                <a:spLocks/>
              </p:cNvSpPr>
              <p:nvPr/>
            </p:nvSpPr>
            <p:spPr bwMode="auto">
              <a:xfrm>
                <a:off x="1337" y="1599"/>
                <a:ext cx="499" cy="153"/>
              </a:xfrm>
              <a:custGeom>
                <a:avLst/>
                <a:gdLst>
                  <a:gd name="T0" fmla="*/ 0 w 499"/>
                  <a:gd name="T1" fmla="*/ 63 h 153"/>
                  <a:gd name="T2" fmla="*/ 55 w 499"/>
                  <a:gd name="T3" fmla="*/ 30 h 153"/>
                  <a:gd name="T4" fmla="*/ 94 w 499"/>
                  <a:gd name="T5" fmla="*/ 12 h 153"/>
                  <a:gd name="T6" fmla="*/ 91 w 499"/>
                  <a:gd name="T7" fmla="*/ 108 h 153"/>
                  <a:gd name="T8" fmla="*/ 136 w 499"/>
                  <a:gd name="T9" fmla="*/ 108 h 153"/>
                  <a:gd name="T10" fmla="*/ 182 w 499"/>
                  <a:gd name="T11" fmla="*/ 63 h 153"/>
                  <a:gd name="T12" fmla="*/ 182 w 499"/>
                  <a:gd name="T13" fmla="*/ 17 h 153"/>
                  <a:gd name="T14" fmla="*/ 227 w 499"/>
                  <a:gd name="T15" fmla="*/ 63 h 153"/>
                  <a:gd name="T16" fmla="*/ 182 w 499"/>
                  <a:gd name="T17" fmla="*/ 108 h 153"/>
                  <a:gd name="T18" fmla="*/ 227 w 499"/>
                  <a:gd name="T19" fmla="*/ 153 h 153"/>
                  <a:gd name="T20" fmla="*/ 272 w 499"/>
                  <a:gd name="T21" fmla="*/ 108 h 153"/>
                  <a:gd name="T22" fmla="*/ 175 w 499"/>
                  <a:gd name="T23" fmla="*/ 150 h 153"/>
                  <a:gd name="T24" fmla="*/ 272 w 499"/>
                  <a:gd name="T25" fmla="*/ 63 h 153"/>
                  <a:gd name="T26" fmla="*/ 318 w 499"/>
                  <a:gd name="T27" fmla="*/ 108 h 153"/>
                  <a:gd name="T28" fmla="*/ 318 w 499"/>
                  <a:gd name="T29" fmla="*/ 63 h 153"/>
                  <a:gd name="T30" fmla="*/ 361 w 499"/>
                  <a:gd name="T31" fmla="*/ 0 h 153"/>
                  <a:gd name="T32" fmla="*/ 408 w 499"/>
                  <a:gd name="T33" fmla="*/ 63 h 153"/>
                  <a:gd name="T34" fmla="*/ 499 w 499"/>
                  <a:gd name="T35" fmla="*/ 6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153">
                    <a:moveTo>
                      <a:pt x="0" y="63"/>
                    </a:moveTo>
                    <a:lnTo>
                      <a:pt x="55" y="30"/>
                    </a:lnTo>
                    <a:lnTo>
                      <a:pt x="94" y="12"/>
                    </a:lnTo>
                    <a:lnTo>
                      <a:pt x="91" y="108"/>
                    </a:lnTo>
                    <a:lnTo>
                      <a:pt x="136" y="108"/>
                    </a:lnTo>
                    <a:lnTo>
                      <a:pt x="182" y="63"/>
                    </a:lnTo>
                    <a:lnTo>
                      <a:pt x="182" y="17"/>
                    </a:lnTo>
                    <a:lnTo>
                      <a:pt x="227" y="63"/>
                    </a:lnTo>
                    <a:lnTo>
                      <a:pt x="182" y="108"/>
                    </a:lnTo>
                    <a:lnTo>
                      <a:pt x="227" y="153"/>
                    </a:lnTo>
                    <a:lnTo>
                      <a:pt x="272" y="108"/>
                    </a:lnTo>
                    <a:lnTo>
                      <a:pt x="175" y="150"/>
                    </a:lnTo>
                    <a:lnTo>
                      <a:pt x="272" y="63"/>
                    </a:lnTo>
                    <a:lnTo>
                      <a:pt x="318" y="108"/>
                    </a:lnTo>
                    <a:lnTo>
                      <a:pt x="318" y="63"/>
                    </a:lnTo>
                    <a:lnTo>
                      <a:pt x="361" y="0"/>
                    </a:lnTo>
                    <a:lnTo>
                      <a:pt x="408" y="63"/>
                    </a:lnTo>
                    <a:lnTo>
                      <a:pt x="499" y="63"/>
                    </a:lnTo>
                  </a:path>
                </a:pathLst>
              </a:cu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368" name="Freeform 8"/>
              <p:cNvSpPr>
                <a:spLocks/>
              </p:cNvSpPr>
              <p:nvPr/>
            </p:nvSpPr>
            <p:spPr bwMode="auto">
              <a:xfrm>
                <a:off x="1337" y="1616"/>
                <a:ext cx="499" cy="139"/>
              </a:xfrm>
              <a:custGeom>
                <a:avLst/>
                <a:gdLst>
                  <a:gd name="T0" fmla="*/ 0 w 499"/>
                  <a:gd name="T1" fmla="*/ 46 h 139"/>
                  <a:gd name="T2" fmla="*/ 46 w 499"/>
                  <a:gd name="T3" fmla="*/ 91 h 139"/>
                  <a:gd name="T4" fmla="*/ 91 w 499"/>
                  <a:gd name="T5" fmla="*/ 46 h 139"/>
                  <a:gd name="T6" fmla="*/ 136 w 499"/>
                  <a:gd name="T7" fmla="*/ 46 h 139"/>
                  <a:gd name="T8" fmla="*/ 196 w 499"/>
                  <a:gd name="T9" fmla="*/ 49 h 139"/>
                  <a:gd name="T10" fmla="*/ 154 w 499"/>
                  <a:gd name="T11" fmla="*/ 109 h 139"/>
                  <a:gd name="T12" fmla="*/ 292 w 499"/>
                  <a:gd name="T13" fmla="*/ 139 h 139"/>
                  <a:gd name="T14" fmla="*/ 318 w 499"/>
                  <a:gd name="T15" fmla="*/ 46 h 139"/>
                  <a:gd name="T16" fmla="*/ 334 w 499"/>
                  <a:gd name="T17" fmla="*/ 121 h 139"/>
                  <a:gd name="T18" fmla="*/ 355 w 499"/>
                  <a:gd name="T19" fmla="*/ 13 h 139"/>
                  <a:gd name="T20" fmla="*/ 408 w 499"/>
                  <a:gd name="T21" fmla="*/ 0 h 139"/>
                  <a:gd name="T22" fmla="*/ 433 w 499"/>
                  <a:gd name="T23" fmla="*/ 106 h 139"/>
                  <a:gd name="T24" fmla="*/ 499 w 499"/>
                  <a:gd name="T25" fmla="*/ 4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9" h="139">
                    <a:moveTo>
                      <a:pt x="0" y="46"/>
                    </a:moveTo>
                    <a:lnTo>
                      <a:pt x="46" y="91"/>
                    </a:lnTo>
                    <a:lnTo>
                      <a:pt x="91" y="46"/>
                    </a:lnTo>
                    <a:lnTo>
                      <a:pt x="136" y="46"/>
                    </a:lnTo>
                    <a:lnTo>
                      <a:pt x="196" y="49"/>
                    </a:lnTo>
                    <a:lnTo>
                      <a:pt x="154" y="109"/>
                    </a:lnTo>
                    <a:lnTo>
                      <a:pt x="292" y="139"/>
                    </a:lnTo>
                    <a:lnTo>
                      <a:pt x="318" y="46"/>
                    </a:lnTo>
                    <a:lnTo>
                      <a:pt x="334" y="121"/>
                    </a:lnTo>
                    <a:lnTo>
                      <a:pt x="355" y="13"/>
                    </a:lnTo>
                    <a:lnTo>
                      <a:pt x="408" y="0"/>
                    </a:lnTo>
                    <a:lnTo>
                      <a:pt x="433" y="106"/>
                    </a:lnTo>
                    <a:lnTo>
                      <a:pt x="499" y="46"/>
                    </a:lnTo>
                  </a:path>
                </a:pathLst>
              </a:cu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369" name="AutoShape 9"/>
              <p:cNvSpPr>
                <a:spLocks noChangeArrowheads="1"/>
              </p:cNvSpPr>
              <p:nvPr/>
            </p:nvSpPr>
            <p:spPr bwMode="auto">
              <a:xfrm>
                <a:off x="1927" y="1389"/>
                <a:ext cx="545" cy="499"/>
              </a:xfrm>
              <a:prstGeom prst="rightArrow">
                <a:avLst>
                  <a:gd name="adj1" fmla="val 50000"/>
                  <a:gd name="adj2" fmla="val 27305"/>
                </a:avLst>
              </a:prstGeom>
              <a:solidFill>
                <a:srgbClr val="FFDE5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70" name="AutoShape 10"/>
              <p:cNvSpPr>
                <a:spLocks noChangeArrowheads="1"/>
              </p:cNvSpPr>
              <p:nvPr/>
            </p:nvSpPr>
            <p:spPr bwMode="auto">
              <a:xfrm>
                <a:off x="748" y="1446"/>
                <a:ext cx="545" cy="386"/>
              </a:xfrm>
              <a:prstGeom prst="rightArrow">
                <a:avLst>
                  <a:gd name="adj1" fmla="val 50000"/>
                  <a:gd name="adj2" fmla="val 35298"/>
                </a:avLst>
              </a:prstGeom>
              <a:solidFill>
                <a:srgbClr val="FFED9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71" name="Freeform 11"/>
              <p:cNvSpPr>
                <a:spLocks/>
              </p:cNvSpPr>
              <p:nvPr/>
            </p:nvSpPr>
            <p:spPr bwMode="auto">
              <a:xfrm>
                <a:off x="1337" y="1599"/>
                <a:ext cx="499" cy="180"/>
              </a:xfrm>
              <a:custGeom>
                <a:avLst/>
                <a:gdLst>
                  <a:gd name="T0" fmla="*/ 0 w 499"/>
                  <a:gd name="T1" fmla="*/ 108 h 180"/>
                  <a:gd name="T2" fmla="*/ 46 w 499"/>
                  <a:gd name="T3" fmla="*/ 63 h 180"/>
                  <a:gd name="T4" fmla="*/ 94 w 499"/>
                  <a:gd name="T5" fmla="*/ 180 h 180"/>
                  <a:gd name="T6" fmla="*/ 136 w 499"/>
                  <a:gd name="T7" fmla="*/ 63 h 180"/>
                  <a:gd name="T8" fmla="*/ 181 w 499"/>
                  <a:gd name="T9" fmla="*/ 0 h 180"/>
                  <a:gd name="T10" fmla="*/ 136 w 499"/>
                  <a:gd name="T11" fmla="*/ 17 h 180"/>
                  <a:gd name="T12" fmla="*/ 182 w 499"/>
                  <a:gd name="T13" fmla="*/ 108 h 180"/>
                  <a:gd name="T14" fmla="*/ 227 w 499"/>
                  <a:gd name="T15" fmla="*/ 108 h 180"/>
                  <a:gd name="T16" fmla="*/ 268 w 499"/>
                  <a:gd name="T17" fmla="*/ 39 h 180"/>
                  <a:gd name="T18" fmla="*/ 363 w 499"/>
                  <a:gd name="T19" fmla="*/ 63 h 180"/>
                  <a:gd name="T20" fmla="*/ 328 w 499"/>
                  <a:gd name="T21" fmla="*/ 132 h 180"/>
                  <a:gd name="T22" fmla="*/ 388 w 499"/>
                  <a:gd name="T23" fmla="*/ 105 h 180"/>
                  <a:gd name="T24" fmla="*/ 436 w 499"/>
                  <a:gd name="T25" fmla="*/ 30 h 180"/>
                  <a:gd name="T26" fmla="*/ 499 w 499"/>
                  <a:gd name="T27" fmla="*/ 63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9" h="180">
                    <a:moveTo>
                      <a:pt x="0" y="108"/>
                    </a:moveTo>
                    <a:lnTo>
                      <a:pt x="46" y="63"/>
                    </a:lnTo>
                    <a:lnTo>
                      <a:pt x="94" y="180"/>
                    </a:lnTo>
                    <a:lnTo>
                      <a:pt x="136" y="63"/>
                    </a:lnTo>
                    <a:lnTo>
                      <a:pt x="181" y="0"/>
                    </a:lnTo>
                    <a:lnTo>
                      <a:pt x="136" y="17"/>
                    </a:lnTo>
                    <a:lnTo>
                      <a:pt x="182" y="108"/>
                    </a:lnTo>
                    <a:lnTo>
                      <a:pt x="227" y="108"/>
                    </a:lnTo>
                    <a:lnTo>
                      <a:pt x="268" y="39"/>
                    </a:lnTo>
                    <a:lnTo>
                      <a:pt x="363" y="63"/>
                    </a:lnTo>
                    <a:lnTo>
                      <a:pt x="328" y="132"/>
                    </a:lnTo>
                    <a:lnTo>
                      <a:pt x="388" y="105"/>
                    </a:lnTo>
                    <a:lnTo>
                      <a:pt x="436" y="30"/>
                    </a:lnTo>
                    <a:lnTo>
                      <a:pt x="499" y="63"/>
                    </a:lnTo>
                  </a:path>
                </a:pathLst>
              </a:custGeom>
              <a:noFill/>
              <a:ln w="9525">
                <a:solidFill>
                  <a:srgbClr val="F7910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5372" name="Text Box 12"/>
            <p:cNvSpPr txBox="1">
              <a:spLocks noChangeArrowheads="1"/>
            </p:cNvSpPr>
            <p:nvPr/>
          </p:nvSpPr>
          <p:spPr bwMode="auto">
            <a:xfrm>
              <a:off x="3170" y="1068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/>
                <a:t>Input</a:t>
              </a:r>
            </a:p>
          </p:txBody>
        </p:sp>
        <p:sp>
          <p:nvSpPr>
            <p:cNvPr id="15373" name="Text Box 13"/>
            <p:cNvSpPr txBox="1">
              <a:spLocks noChangeArrowheads="1"/>
            </p:cNvSpPr>
            <p:nvPr/>
          </p:nvSpPr>
          <p:spPr bwMode="auto">
            <a:xfrm>
              <a:off x="4237" y="147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/>
                <a:t>Output</a:t>
              </a:r>
            </a:p>
          </p:txBody>
        </p:sp>
      </p:grpSp>
      <p:grpSp>
        <p:nvGrpSpPr>
          <p:cNvPr id="15420" name="Group 60"/>
          <p:cNvGrpSpPr>
            <a:grpSpLocks/>
          </p:cNvGrpSpPr>
          <p:nvPr/>
        </p:nvGrpSpPr>
        <p:grpSpPr bwMode="auto">
          <a:xfrm>
            <a:off x="1257300" y="4151313"/>
            <a:ext cx="2738438" cy="1657350"/>
            <a:chOff x="792" y="2615"/>
            <a:chExt cx="1725" cy="1044"/>
          </a:xfrm>
        </p:grpSpPr>
        <p:sp>
          <p:nvSpPr>
            <p:cNvPr id="15362" name="AutoShape 2"/>
            <p:cNvSpPr>
              <a:spLocks noChangeArrowheads="1"/>
            </p:cNvSpPr>
            <p:nvPr/>
          </p:nvSpPr>
          <p:spPr bwMode="auto">
            <a:xfrm rot="649243">
              <a:off x="1019" y="2799"/>
              <a:ext cx="408" cy="312"/>
            </a:xfrm>
            <a:prstGeom prst="rightArrow">
              <a:avLst>
                <a:gd name="adj1" fmla="val 50000"/>
                <a:gd name="adj2" fmla="val 32692"/>
              </a:avLst>
            </a:prstGeom>
            <a:solidFill>
              <a:srgbClr val="FFED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5374" name="Group 14"/>
            <p:cNvGrpSpPr>
              <a:grpSpLocks/>
            </p:cNvGrpSpPr>
            <p:nvPr/>
          </p:nvGrpSpPr>
          <p:grpSpPr bwMode="auto">
            <a:xfrm>
              <a:off x="1337" y="2615"/>
              <a:ext cx="499" cy="1044"/>
              <a:chOff x="2154" y="2205"/>
              <a:chExt cx="499" cy="1044"/>
            </a:xfrm>
          </p:grpSpPr>
          <p:sp>
            <p:nvSpPr>
              <p:cNvPr id="15375" name="AutoShape 15"/>
              <p:cNvSpPr>
                <a:spLocks noChangeArrowheads="1"/>
              </p:cNvSpPr>
              <p:nvPr/>
            </p:nvSpPr>
            <p:spPr bwMode="auto">
              <a:xfrm>
                <a:off x="2154" y="2205"/>
                <a:ext cx="499" cy="1044"/>
              </a:xfrm>
              <a:prstGeom prst="can">
                <a:avLst>
                  <a:gd name="adj" fmla="val 52305"/>
                </a:avLst>
              </a:prstGeom>
              <a:solidFill>
                <a:srgbClr val="C0C0C0">
                  <a:alpha val="50999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76" name="Oval 16"/>
              <p:cNvSpPr>
                <a:spLocks noChangeArrowheads="1"/>
              </p:cNvSpPr>
              <p:nvPr/>
            </p:nvSpPr>
            <p:spPr bwMode="auto">
              <a:xfrm>
                <a:off x="2154" y="2205"/>
                <a:ext cx="499" cy="273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5377" name="Oval 17"/>
            <p:cNvSpPr>
              <a:spLocks noChangeArrowheads="1"/>
            </p:cNvSpPr>
            <p:nvPr/>
          </p:nvSpPr>
          <p:spPr bwMode="auto">
            <a:xfrm>
              <a:off x="1337" y="2978"/>
              <a:ext cx="499" cy="2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78" name="AutoShape 18"/>
            <p:cNvSpPr>
              <a:spLocks noChangeArrowheads="1"/>
            </p:cNvSpPr>
            <p:nvPr/>
          </p:nvSpPr>
          <p:spPr bwMode="auto">
            <a:xfrm>
              <a:off x="792" y="2936"/>
              <a:ext cx="545" cy="310"/>
            </a:xfrm>
            <a:prstGeom prst="rightArrow">
              <a:avLst>
                <a:gd name="adj1" fmla="val 50000"/>
                <a:gd name="adj2" fmla="val 43952"/>
              </a:avLst>
            </a:prstGeom>
            <a:solidFill>
              <a:srgbClr val="FFED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79" name="AutoShape 19"/>
            <p:cNvSpPr>
              <a:spLocks noChangeArrowheads="1"/>
            </p:cNvSpPr>
            <p:nvPr/>
          </p:nvSpPr>
          <p:spPr bwMode="auto">
            <a:xfrm rot="20950757" flipV="1">
              <a:off x="1019" y="3107"/>
              <a:ext cx="407" cy="320"/>
            </a:xfrm>
            <a:prstGeom prst="rightArrow">
              <a:avLst>
                <a:gd name="adj1" fmla="val 50000"/>
                <a:gd name="adj2" fmla="val 31797"/>
              </a:avLst>
            </a:prstGeom>
            <a:solidFill>
              <a:srgbClr val="FFED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5380" name="Group 20"/>
            <p:cNvGrpSpPr>
              <a:grpSpLocks/>
            </p:cNvGrpSpPr>
            <p:nvPr/>
          </p:nvGrpSpPr>
          <p:grpSpPr bwMode="auto">
            <a:xfrm>
              <a:off x="1885" y="2841"/>
              <a:ext cx="632" cy="585"/>
              <a:chOff x="1885" y="3249"/>
              <a:chExt cx="632" cy="585"/>
            </a:xfrm>
          </p:grpSpPr>
          <p:sp>
            <p:nvSpPr>
              <p:cNvPr id="15381" name="AutoShape 21"/>
              <p:cNvSpPr>
                <a:spLocks noChangeArrowheads="1"/>
              </p:cNvSpPr>
              <p:nvPr/>
            </p:nvSpPr>
            <p:spPr bwMode="auto">
              <a:xfrm rot="20950757" flipV="1">
                <a:off x="1886" y="3249"/>
                <a:ext cx="403" cy="318"/>
              </a:xfrm>
              <a:prstGeom prst="rightArrow">
                <a:avLst>
                  <a:gd name="adj1" fmla="val 50000"/>
                  <a:gd name="adj2" fmla="val 31682"/>
                </a:avLst>
              </a:prstGeom>
              <a:solidFill>
                <a:srgbClr val="FFDE5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82" name="AutoShape 22"/>
              <p:cNvSpPr>
                <a:spLocks noChangeArrowheads="1"/>
              </p:cNvSpPr>
              <p:nvPr/>
            </p:nvSpPr>
            <p:spPr bwMode="auto">
              <a:xfrm>
                <a:off x="1972" y="3343"/>
                <a:ext cx="545" cy="310"/>
              </a:xfrm>
              <a:prstGeom prst="rightArrow">
                <a:avLst>
                  <a:gd name="adj1" fmla="val 50000"/>
                  <a:gd name="adj2" fmla="val 43952"/>
                </a:avLst>
              </a:prstGeom>
              <a:solidFill>
                <a:srgbClr val="FFDE5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83" name="AutoShape 23"/>
              <p:cNvSpPr>
                <a:spLocks noChangeArrowheads="1"/>
              </p:cNvSpPr>
              <p:nvPr/>
            </p:nvSpPr>
            <p:spPr bwMode="auto">
              <a:xfrm rot="649243">
                <a:off x="1885" y="3522"/>
                <a:ext cx="404" cy="312"/>
              </a:xfrm>
              <a:prstGeom prst="rightArrow">
                <a:avLst>
                  <a:gd name="adj1" fmla="val 50000"/>
                  <a:gd name="adj2" fmla="val 32372"/>
                </a:avLst>
              </a:prstGeom>
              <a:solidFill>
                <a:srgbClr val="FFDE5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5384" name="Group 24"/>
            <p:cNvGrpSpPr>
              <a:grpSpLocks/>
            </p:cNvGrpSpPr>
            <p:nvPr/>
          </p:nvGrpSpPr>
          <p:grpSpPr bwMode="auto">
            <a:xfrm>
              <a:off x="1345" y="3011"/>
              <a:ext cx="489" cy="215"/>
              <a:chOff x="1345" y="3419"/>
              <a:chExt cx="489" cy="215"/>
            </a:xfrm>
          </p:grpSpPr>
          <p:sp>
            <p:nvSpPr>
              <p:cNvPr id="15385" name="Line 25"/>
              <p:cNvSpPr>
                <a:spLocks noChangeShapeType="1"/>
              </p:cNvSpPr>
              <p:nvPr/>
            </p:nvSpPr>
            <p:spPr bwMode="auto">
              <a:xfrm>
                <a:off x="1431" y="3419"/>
                <a:ext cx="363" cy="18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386" name="Line 26"/>
              <p:cNvSpPr>
                <a:spLocks noChangeShapeType="1"/>
              </p:cNvSpPr>
              <p:nvPr/>
            </p:nvSpPr>
            <p:spPr bwMode="auto">
              <a:xfrm>
                <a:off x="1345" y="3498"/>
                <a:ext cx="489" cy="26"/>
              </a:xfrm>
              <a:prstGeom prst="line">
                <a:avLst/>
              </a:prstGeom>
              <a:noFill/>
              <a:ln w="9525">
                <a:solidFill>
                  <a:srgbClr val="F7910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387" name="Line 27"/>
              <p:cNvSpPr>
                <a:spLocks noChangeShapeType="1"/>
              </p:cNvSpPr>
              <p:nvPr/>
            </p:nvSpPr>
            <p:spPr bwMode="auto">
              <a:xfrm flipV="1">
                <a:off x="1445" y="3459"/>
                <a:ext cx="354" cy="175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860" y="2615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/>
                <a:t>Input</a:t>
              </a:r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1878" y="3382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/>
                <a:t>Output</a:t>
              </a:r>
            </a:p>
          </p:txBody>
        </p:sp>
      </p:grpSp>
      <p:grpSp>
        <p:nvGrpSpPr>
          <p:cNvPr id="15419" name="Group 59"/>
          <p:cNvGrpSpPr>
            <a:grpSpLocks/>
          </p:cNvGrpSpPr>
          <p:nvPr/>
        </p:nvGrpSpPr>
        <p:grpSpPr bwMode="auto">
          <a:xfrm>
            <a:off x="5003800" y="4005263"/>
            <a:ext cx="2808288" cy="1731962"/>
            <a:chOff x="3152" y="2523"/>
            <a:chExt cx="1769" cy="1091"/>
          </a:xfrm>
        </p:grpSpPr>
        <p:sp>
          <p:nvSpPr>
            <p:cNvPr id="15390" name="AutoShape 30"/>
            <p:cNvSpPr>
              <a:spLocks noChangeArrowheads="1"/>
            </p:cNvSpPr>
            <p:nvPr/>
          </p:nvSpPr>
          <p:spPr bwMode="auto">
            <a:xfrm rot="649243" flipH="1" flipV="1">
              <a:off x="3379" y="2751"/>
              <a:ext cx="407" cy="320"/>
            </a:xfrm>
            <a:prstGeom prst="rightArrow">
              <a:avLst>
                <a:gd name="adj1" fmla="val 50000"/>
                <a:gd name="adj2" fmla="val 31797"/>
              </a:avLst>
            </a:prstGeom>
            <a:solidFill>
              <a:srgbClr val="FFDE5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91" name="AutoShape 31"/>
            <p:cNvSpPr>
              <a:spLocks noChangeArrowheads="1"/>
            </p:cNvSpPr>
            <p:nvPr/>
          </p:nvSpPr>
          <p:spPr bwMode="auto">
            <a:xfrm>
              <a:off x="3854" y="2933"/>
              <a:ext cx="272" cy="272"/>
            </a:xfrm>
            <a:prstGeom prst="sun">
              <a:avLst>
                <a:gd name="adj" fmla="val 25000"/>
              </a:avLst>
            </a:prstGeom>
            <a:solidFill>
              <a:srgbClr val="FFDE5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5392" name="Group 32"/>
            <p:cNvGrpSpPr>
              <a:grpSpLocks/>
            </p:cNvGrpSpPr>
            <p:nvPr/>
          </p:nvGrpSpPr>
          <p:grpSpPr bwMode="auto">
            <a:xfrm>
              <a:off x="3740" y="2523"/>
              <a:ext cx="499" cy="1044"/>
              <a:chOff x="2154" y="2205"/>
              <a:chExt cx="499" cy="1044"/>
            </a:xfrm>
          </p:grpSpPr>
          <p:sp>
            <p:nvSpPr>
              <p:cNvPr id="15393" name="AutoShape 33"/>
              <p:cNvSpPr>
                <a:spLocks noChangeArrowheads="1"/>
              </p:cNvSpPr>
              <p:nvPr/>
            </p:nvSpPr>
            <p:spPr bwMode="auto">
              <a:xfrm>
                <a:off x="2154" y="2205"/>
                <a:ext cx="499" cy="1044"/>
              </a:xfrm>
              <a:prstGeom prst="can">
                <a:avLst>
                  <a:gd name="adj" fmla="val 52305"/>
                </a:avLst>
              </a:prstGeom>
              <a:solidFill>
                <a:srgbClr val="C0C0C0">
                  <a:alpha val="50999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94" name="Oval 34"/>
              <p:cNvSpPr>
                <a:spLocks noChangeArrowheads="1"/>
              </p:cNvSpPr>
              <p:nvPr/>
            </p:nvSpPr>
            <p:spPr bwMode="auto">
              <a:xfrm>
                <a:off x="2154" y="2205"/>
                <a:ext cx="499" cy="273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5395" name="Freeform 35"/>
            <p:cNvSpPr>
              <a:spLocks/>
            </p:cNvSpPr>
            <p:nvPr/>
          </p:nvSpPr>
          <p:spPr bwMode="auto">
            <a:xfrm flipH="1">
              <a:off x="4059" y="2954"/>
              <a:ext cx="182" cy="206"/>
            </a:xfrm>
            <a:custGeom>
              <a:avLst/>
              <a:gdLst>
                <a:gd name="T0" fmla="*/ 0 w 207"/>
                <a:gd name="T1" fmla="*/ 49 h 206"/>
                <a:gd name="T2" fmla="*/ 53 w 207"/>
                <a:gd name="T3" fmla="*/ 17 h 206"/>
                <a:gd name="T4" fmla="*/ 91 w 207"/>
                <a:gd name="T5" fmla="*/ 0 h 206"/>
                <a:gd name="T6" fmla="*/ 88 w 207"/>
                <a:gd name="T7" fmla="*/ 93 h 206"/>
                <a:gd name="T8" fmla="*/ 132 w 207"/>
                <a:gd name="T9" fmla="*/ 93 h 206"/>
                <a:gd name="T10" fmla="*/ 177 w 207"/>
                <a:gd name="T11" fmla="*/ 49 h 206"/>
                <a:gd name="T12" fmla="*/ 114 w 207"/>
                <a:gd name="T13" fmla="*/ 47 h 206"/>
                <a:gd name="T14" fmla="*/ 207 w 207"/>
                <a:gd name="T15" fmla="*/ 122 h 206"/>
                <a:gd name="T16" fmla="*/ 177 w 207"/>
                <a:gd name="T17" fmla="*/ 93 h 206"/>
                <a:gd name="T18" fmla="*/ 90 w 207"/>
                <a:gd name="T19" fmla="*/ 200 h 206"/>
                <a:gd name="T20" fmla="*/ 93 w 207"/>
                <a:gd name="T21" fmla="*/ 137 h 206"/>
                <a:gd name="T22" fmla="*/ 129 w 207"/>
                <a:gd name="T23" fmla="*/ 119 h 206"/>
                <a:gd name="T24" fmla="*/ 144 w 207"/>
                <a:gd name="T25" fmla="*/ 59 h 206"/>
                <a:gd name="T26" fmla="*/ 180 w 207"/>
                <a:gd name="T27" fmla="*/ 149 h 206"/>
                <a:gd name="T28" fmla="*/ 207 w 207"/>
                <a:gd name="T29" fmla="*/ 89 h 206"/>
                <a:gd name="T30" fmla="*/ 39 w 207"/>
                <a:gd name="T31" fmla="*/ 113 h 206"/>
                <a:gd name="T32" fmla="*/ 42 w 207"/>
                <a:gd name="T33" fmla="*/ 155 h 206"/>
                <a:gd name="T34" fmla="*/ 9 w 207"/>
                <a:gd name="T3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7" h="206">
                  <a:moveTo>
                    <a:pt x="0" y="49"/>
                  </a:moveTo>
                  <a:lnTo>
                    <a:pt x="53" y="17"/>
                  </a:lnTo>
                  <a:lnTo>
                    <a:pt x="91" y="0"/>
                  </a:lnTo>
                  <a:lnTo>
                    <a:pt x="88" y="93"/>
                  </a:lnTo>
                  <a:lnTo>
                    <a:pt x="132" y="93"/>
                  </a:lnTo>
                  <a:lnTo>
                    <a:pt x="177" y="49"/>
                  </a:lnTo>
                  <a:lnTo>
                    <a:pt x="114" y="47"/>
                  </a:lnTo>
                  <a:lnTo>
                    <a:pt x="207" y="122"/>
                  </a:lnTo>
                  <a:lnTo>
                    <a:pt x="177" y="93"/>
                  </a:lnTo>
                  <a:lnTo>
                    <a:pt x="90" y="200"/>
                  </a:lnTo>
                  <a:lnTo>
                    <a:pt x="93" y="137"/>
                  </a:lnTo>
                  <a:lnTo>
                    <a:pt x="129" y="119"/>
                  </a:lnTo>
                  <a:lnTo>
                    <a:pt x="144" y="59"/>
                  </a:lnTo>
                  <a:lnTo>
                    <a:pt x="180" y="149"/>
                  </a:lnTo>
                  <a:lnTo>
                    <a:pt x="207" y="89"/>
                  </a:lnTo>
                  <a:lnTo>
                    <a:pt x="39" y="113"/>
                  </a:lnTo>
                  <a:lnTo>
                    <a:pt x="42" y="155"/>
                  </a:lnTo>
                  <a:lnTo>
                    <a:pt x="9" y="206"/>
                  </a:lnTo>
                </a:path>
              </a:pathLst>
            </a:cu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96" name="Freeform 36"/>
            <p:cNvSpPr>
              <a:spLocks/>
            </p:cNvSpPr>
            <p:nvPr/>
          </p:nvSpPr>
          <p:spPr bwMode="auto">
            <a:xfrm>
              <a:off x="3773" y="2978"/>
              <a:ext cx="105" cy="216"/>
            </a:xfrm>
            <a:custGeom>
              <a:avLst/>
              <a:gdLst>
                <a:gd name="T0" fmla="*/ 2 w 150"/>
                <a:gd name="T1" fmla="*/ 0 h 216"/>
                <a:gd name="T2" fmla="*/ 48 w 150"/>
                <a:gd name="T3" fmla="*/ 45 h 216"/>
                <a:gd name="T4" fmla="*/ 96 w 150"/>
                <a:gd name="T5" fmla="*/ 30 h 216"/>
                <a:gd name="T6" fmla="*/ 138 w 150"/>
                <a:gd name="T7" fmla="*/ 0 h 216"/>
                <a:gd name="T8" fmla="*/ 120 w 150"/>
                <a:gd name="T9" fmla="*/ 24 h 216"/>
                <a:gd name="T10" fmla="*/ 63 w 150"/>
                <a:gd name="T11" fmla="*/ 114 h 216"/>
                <a:gd name="T12" fmla="*/ 15 w 150"/>
                <a:gd name="T13" fmla="*/ 57 h 216"/>
                <a:gd name="T14" fmla="*/ 90 w 150"/>
                <a:gd name="T15" fmla="*/ 48 h 216"/>
                <a:gd name="T16" fmla="*/ 150 w 150"/>
                <a:gd name="T17" fmla="*/ 138 h 216"/>
                <a:gd name="T18" fmla="*/ 96 w 150"/>
                <a:gd name="T19" fmla="*/ 123 h 216"/>
                <a:gd name="T20" fmla="*/ 132 w 150"/>
                <a:gd name="T21" fmla="*/ 177 h 216"/>
                <a:gd name="T22" fmla="*/ 45 w 150"/>
                <a:gd name="T23" fmla="*/ 156 h 216"/>
                <a:gd name="T24" fmla="*/ 0 w 150"/>
                <a:gd name="T2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" h="216">
                  <a:moveTo>
                    <a:pt x="2" y="0"/>
                  </a:moveTo>
                  <a:lnTo>
                    <a:pt x="48" y="45"/>
                  </a:lnTo>
                  <a:lnTo>
                    <a:pt x="96" y="30"/>
                  </a:lnTo>
                  <a:lnTo>
                    <a:pt x="138" y="0"/>
                  </a:lnTo>
                  <a:lnTo>
                    <a:pt x="120" y="24"/>
                  </a:lnTo>
                  <a:lnTo>
                    <a:pt x="63" y="114"/>
                  </a:lnTo>
                  <a:lnTo>
                    <a:pt x="15" y="57"/>
                  </a:lnTo>
                  <a:lnTo>
                    <a:pt x="90" y="48"/>
                  </a:lnTo>
                  <a:lnTo>
                    <a:pt x="150" y="138"/>
                  </a:lnTo>
                  <a:lnTo>
                    <a:pt x="96" y="123"/>
                  </a:lnTo>
                  <a:lnTo>
                    <a:pt x="132" y="177"/>
                  </a:lnTo>
                  <a:lnTo>
                    <a:pt x="45" y="156"/>
                  </a:lnTo>
                  <a:lnTo>
                    <a:pt x="0" y="216"/>
                  </a:ln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97" name="AutoShape 37"/>
            <p:cNvSpPr>
              <a:spLocks noChangeArrowheads="1"/>
            </p:cNvSpPr>
            <p:nvPr/>
          </p:nvSpPr>
          <p:spPr bwMode="auto">
            <a:xfrm flipH="1">
              <a:off x="3152" y="2895"/>
              <a:ext cx="545" cy="310"/>
            </a:xfrm>
            <a:prstGeom prst="rightArrow">
              <a:avLst>
                <a:gd name="adj1" fmla="val 50000"/>
                <a:gd name="adj2" fmla="val 43952"/>
              </a:avLst>
            </a:prstGeom>
            <a:solidFill>
              <a:srgbClr val="FFDE5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5398" name="Group 38"/>
            <p:cNvGrpSpPr>
              <a:grpSpLocks/>
            </p:cNvGrpSpPr>
            <p:nvPr/>
          </p:nvGrpSpPr>
          <p:grpSpPr bwMode="auto">
            <a:xfrm>
              <a:off x="4289" y="2800"/>
              <a:ext cx="632" cy="585"/>
              <a:chOff x="4289" y="3208"/>
              <a:chExt cx="632" cy="585"/>
            </a:xfrm>
          </p:grpSpPr>
          <p:sp>
            <p:nvSpPr>
              <p:cNvPr id="15399" name="AutoShape 39"/>
              <p:cNvSpPr>
                <a:spLocks noChangeArrowheads="1"/>
              </p:cNvSpPr>
              <p:nvPr/>
            </p:nvSpPr>
            <p:spPr bwMode="auto">
              <a:xfrm rot="20950757" flipV="1">
                <a:off x="4290" y="3208"/>
                <a:ext cx="403" cy="318"/>
              </a:xfrm>
              <a:prstGeom prst="rightArrow">
                <a:avLst>
                  <a:gd name="adj1" fmla="val 50000"/>
                  <a:gd name="adj2" fmla="val 31682"/>
                </a:avLst>
              </a:prstGeom>
              <a:solidFill>
                <a:srgbClr val="FFDE5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400" name="AutoShape 40"/>
              <p:cNvSpPr>
                <a:spLocks noChangeArrowheads="1"/>
              </p:cNvSpPr>
              <p:nvPr/>
            </p:nvSpPr>
            <p:spPr bwMode="auto">
              <a:xfrm>
                <a:off x="4376" y="3302"/>
                <a:ext cx="545" cy="310"/>
              </a:xfrm>
              <a:prstGeom prst="rightArrow">
                <a:avLst>
                  <a:gd name="adj1" fmla="val 50000"/>
                  <a:gd name="adj2" fmla="val 43952"/>
                </a:avLst>
              </a:prstGeom>
              <a:solidFill>
                <a:srgbClr val="FFDE5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401" name="AutoShape 41"/>
              <p:cNvSpPr>
                <a:spLocks noChangeArrowheads="1"/>
              </p:cNvSpPr>
              <p:nvPr/>
            </p:nvSpPr>
            <p:spPr bwMode="auto">
              <a:xfrm rot="649243">
                <a:off x="4289" y="3481"/>
                <a:ext cx="404" cy="312"/>
              </a:xfrm>
              <a:prstGeom prst="rightArrow">
                <a:avLst>
                  <a:gd name="adj1" fmla="val 50000"/>
                  <a:gd name="adj2" fmla="val 32372"/>
                </a:avLst>
              </a:prstGeom>
              <a:solidFill>
                <a:srgbClr val="FFDE5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5402" name="AutoShape 42"/>
            <p:cNvSpPr>
              <a:spLocks noChangeArrowheads="1"/>
            </p:cNvSpPr>
            <p:nvPr/>
          </p:nvSpPr>
          <p:spPr bwMode="auto">
            <a:xfrm rot="20950757" flipH="1">
              <a:off x="3379" y="3074"/>
              <a:ext cx="408" cy="312"/>
            </a:xfrm>
            <a:prstGeom prst="rightArrow">
              <a:avLst>
                <a:gd name="adj1" fmla="val 50000"/>
                <a:gd name="adj2" fmla="val 32692"/>
              </a:avLst>
            </a:prstGeom>
            <a:solidFill>
              <a:srgbClr val="FFDE5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403" name="Text Box 43"/>
            <p:cNvSpPr txBox="1">
              <a:spLocks noChangeArrowheads="1"/>
            </p:cNvSpPr>
            <p:nvPr/>
          </p:nvSpPr>
          <p:spPr bwMode="auto">
            <a:xfrm>
              <a:off x="3239" y="3383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/>
                <a:t>Output</a:t>
              </a:r>
            </a:p>
          </p:txBody>
        </p:sp>
        <p:sp>
          <p:nvSpPr>
            <p:cNvPr id="15404" name="Text Box 44"/>
            <p:cNvSpPr txBox="1">
              <a:spLocks noChangeArrowheads="1"/>
            </p:cNvSpPr>
            <p:nvPr/>
          </p:nvSpPr>
          <p:spPr bwMode="auto">
            <a:xfrm>
              <a:off x="4286" y="3383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/>
                <a:t>Output</a:t>
              </a:r>
            </a:p>
          </p:txBody>
        </p:sp>
        <p:sp>
          <p:nvSpPr>
            <p:cNvPr id="15405" name="Text Box 45"/>
            <p:cNvSpPr txBox="1">
              <a:spLocks noChangeArrowheads="1"/>
            </p:cNvSpPr>
            <p:nvPr/>
          </p:nvSpPr>
          <p:spPr bwMode="auto">
            <a:xfrm>
              <a:off x="3769" y="2747"/>
              <a:ext cx="5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b="1">
                  <a:latin typeface="Arial Narrow" pitchFamily="34" charset="0"/>
                </a:rPr>
                <a:t>Source</a:t>
              </a:r>
            </a:p>
          </p:txBody>
        </p:sp>
      </p:grpSp>
      <p:grpSp>
        <p:nvGrpSpPr>
          <p:cNvPr id="15422" name="Group 62"/>
          <p:cNvGrpSpPr>
            <a:grpSpLocks/>
          </p:cNvGrpSpPr>
          <p:nvPr/>
        </p:nvGrpSpPr>
        <p:grpSpPr bwMode="auto">
          <a:xfrm>
            <a:off x="4859338" y="1341438"/>
            <a:ext cx="1804987" cy="1943100"/>
            <a:chOff x="700" y="845"/>
            <a:chExt cx="1137" cy="1224"/>
          </a:xfrm>
        </p:grpSpPr>
        <p:sp>
          <p:nvSpPr>
            <p:cNvPr id="15406" name="AutoShape 46"/>
            <p:cNvSpPr>
              <a:spLocks noChangeArrowheads="1"/>
            </p:cNvSpPr>
            <p:nvPr/>
          </p:nvSpPr>
          <p:spPr bwMode="auto">
            <a:xfrm rot="19527707" flipH="1">
              <a:off x="749" y="1344"/>
              <a:ext cx="545" cy="499"/>
            </a:xfrm>
            <a:prstGeom prst="rightArrow">
              <a:avLst>
                <a:gd name="adj1" fmla="val 50000"/>
                <a:gd name="adj2" fmla="val 27305"/>
              </a:avLst>
            </a:prstGeom>
            <a:solidFill>
              <a:srgbClr val="FFDE5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5407" name="Group 47"/>
            <p:cNvGrpSpPr>
              <a:grpSpLocks/>
            </p:cNvGrpSpPr>
            <p:nvPr/>
          </p:nvGrpSpPr>
          <p:grpSpPr bwMode="auto">
            <a:xfrm>
              <a:off x="1338" y="845"/>
              <a:ext cx="499" cy="1044"/>
              <a:chOff x="2154" y="2205"/>
              <a:chExt cx="499" cy="1044"/>
            </a:xfrm>
          </p:grpSpPr>
          <p:sp>
            <p:nvSpPr>
              <p:cNvPr id="15408" name="AutoShape 48"/>
              <p:cNvSpPr>
                <a:spLocks noChangeArrowheads="1"/>
              </p:cNvSpPr>
              <p:nvPr/>
            </p:nvSpPr>
            <p:spPr bwMode="auto">
              <a:xfrm>
                <a:off x="2154" y="2205"/>
                <a:ext cx="499" cy="1044"/>
              </a:xfrm>
              <a:prstGeom prst="can">
                <a:avLst>
                  <a:gd name="adj" fmla="val 52305"/>
                </a:avLst>
              </a:prstGeom>
              <a:solidFill>
                <a:srgbClr val="C0C0C0">
                  <a:alpha val="50999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409" name="Oval 49"/>
              <p:cNvSpPr>
                <a:spLocks noChangeArrowheads="1"/>
              </p:cNvSpPr>
              <p:nvPr/>
            </p:nvSpPr>
            <p:spPr bwMode="auto">
              <a:xfrm>
                <a:off x="2154" y="2205"/>
                <a:ext cx="499" cy="273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5410" name="AutoShape 50"/>
            <p:cNvSpPr>
              <a:spLocks noChangeArrowheads="1"/>
            </p:cNvSpPr>
            <p:nvPr/>
          </p:nvSpPr>
          <p:spPr bwMode="auto">
            <a:xfrm>
              <a:off x="749" y="1026"/>
              <a:ext cx="545" cy="499"/>
            </a:xfrm>
            <a:prstGeom prst="rightArrow">
              <a:avLst>
                <a:gd name="adj1" fmla="val 50000"/>
                <a:gd name="adj2" fmla="val 27305"/>
              </a:avLst>
            </a:prstGeom>
            <a:solidFill>
              <a:srgbClr val="FFED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411" name="Text Box 51"/>
            <p:cNvSpPr txBox="1">
              <a:spLocks noChangeArrowheads="1"/>
            </p:cNvSpPr>
            <p:nvPr/>
          </p:nvSpPr>
          <p:spPr bwMode="auto">
            <a:xfrm>
              <a:off x="703" y="931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/>
                <a:t>Input</a:t>
              </a:r>
            </a:p>
          </p:txBody>
        </p:sp>
        <p:sp>
          <p:nvSpPr>
            <p:cNvPr id="15412" name="Text Box 52"/>
            <p:cNvSpPr txBox="1">
              <a:spLocks noChangeArrowheads="1"/>
            </p:cNvSpPr>
            <p:nvPr/>
          </p:nvSpPr>
          <p:spPr bwMode="auto">
            <a:xfrm>
              <a:off x="700" y="1838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/>
                <a:t>Output</a:t>
              </a:r>
            </a:p>
          </p:txBody>
        </p:sp>
        <p:sp>
          <p:nvSpPr>
            <p:cNvPr id="15413" name="Freeform 53"/>
            <p:cNvSpPr>
              <a:spLocks/>
            </p:cNvSpPr>
            <p:nvPr/>
          </p:nvSpPr>
          <p:spPr bwMode="auto">
            <a:xfrm>
              <a:off x="1339" y="1252"/>
              <a:ext cx="182" cy="206"/>
            </a:xfrm>
            <a:custGeom>
              <a:avLst/>
              <a:gdLst>
                <a:gd name="T0" fmla="*/ 0 w 207"/>
                <a:gd name="T1" fmla="*/ 49 h 206"/>
                <a:gd name="T2" fmla="*/ 53 w 207"/>
                <a:gd name="T3" fmla="*/ 17 h 206"/>
                <a:gd name="T4" fmla="*/ 91 w 207"/>
                <a:gd name="T5" fmla="*/ 0 h 206"/>
                <a:gd name="T6" fmla="*/ 88 w 207"/>
                <a:gd name="T7" fmla="*/ 93 h 206"/>
                <a:gd name="T8" fmla="*/ 132 w 207"/>
                <a:gd name="T9" fmla="*/ 93 h 206"/>
                <a:gd name="T10" fmla="*/ 177 w 207"/>
                <a:gd name="T11" fmla="*/ 49 h 206"/>
                <a:gd name="T12" fmla="*/ 114 w 207"/>
                <a:gd name="T13" fmla="*/ 47 h 206"/>
                <a:gd name="T14" fmla="*/ 207 w 207"/>
                <a:gd name="T15" fmla="*/ 122 h 206"/>
                <a:gd name="T16" fmla="*/ 177 w 207"/>
                <a:gd name="T17" fmla="*/ 93 h 206"/>
                <a:gd name="T18" fmla="*/ 90 w 207"/>
                <a:gd name="T19" fmla="*/ 200 h 206"/>
                <a:gd name="T20" fmla="*/ 93 w 207"/>
                <a:gd name="T21" fmla="*/ 137 h 206"/>
                <a:gd name="T22" fmla="*/ 129 w 207"/>
                <a:gd name="T23" fmla="*/ 119 h 206"/>
                <a:gd name="T24" fmla="*/ 144 w 207"/>
                <a:gd name="T25" fmla="*/ 59 h 206"/>
                <a:gd name="T26" fmla="*/ 180 w 207"/>
                <a:gd name="T27" fmla="*/ 149 h 206"/>
                <a:gd name="T28" fmla="*/ 207 w 207"/>
                <a:gd name="T29" fmla="*/ 89 h 206"/>
                <a:gd name="T30" fmla="*/ 39 w 207"/>
                <a:gd name="T31" fmla="*/ 113 h 206"/>
                <a:gd name="T32" fmla="*/ 42 w 207"/>
                <a:gd name="T33" fmla="*/ 155 h 206"/>
                <a:gd name="T34" fmla="*/ 9 w 207"/>
                <a:gd name="T3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7" h="206">
                  <a:moveTo>
                    <a:pt x="0" y="49"/>
                  </a:moveTo>
                  <a:lnTo>
                    <a:pt x="53" y="17"/>
                  </a:lnTo>
                  <a:lnTo>
                    <a:pt x="91" y="0"/>
                  </a:lnTo>
                  <a:lnTo>
                    <a:pt x="88" y="93"/>
                  </a:lnTo>
                  <a:lnTo>
                    <a:pt x="132" y="93"/>
                  </a:lnTo>
                  <a:lnTo>
                    <a:pt x="177" y="49"/>
                  </a:lnTo>
                  <a:lnTo>
                    <a:pt x="114" y="47"/>
                  </a:lnTo>
                  <a:lnTo>
                    <a:pt x="207" y="122"/>
                  </a:lnTo>
                  <a:lnTo>
                    <a:pt x="177" y="93"/>
                  </a:lnTo>
                  <a:lnTo>
                    <a:pt x="90" y="200"/>
                  </a:lnTo>
                  <a:lnTo>
                    <a:pt x="93" y="137"/>
                  </a:lnTo>
                  <a:lnTo>
                    <a:pt x="129" y="119"/>
                  </a:lnTo>
                  <a:lnTo>
                    <a:pt x="144" y="59"/>
                  </a:lnTo>
                  <a:lnTo>
                    <a:pt x="180" y="149"/>
                  </a:lnTo>
                  <a:lnTo>
                    <a:pt x="207" y="89"/>
                  </a:lnTo>
                  <a:lnTo>
                    <a:pt x="39" y="113"/>
                  </a:lnTo>
                  <a:lnTo>
                    <a:pt x="42" y="155"/>
                  </a:lnTo>
                  <a:lnTo>
                    <a:pt x="9" y="206"/>
                  </a:lnTo>
                </a:path>
              </a:pathLst>
            </a:cu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14" name="Freeform 54"/>
            <p:cNvSpPr>
              <a:spLocks/>
            </p:cNvSpPr>
            <p:nvPr/>
          </p:nvSpPr>
          <p:spPr bwMode="auto">
            <a:xfrm>
              <a:off x="1339" y="1252"/>
              <a:ext cx="182" cy="216"/>
            </a:xfrm>
            <a:custGeom>
              <a:avLst/>
              <a:gdLst>
                <a:gd name="T0" fmla="*/ 2 w 150"/>
                <a:gd name="T1" fmla="*/ 0 h 216"/>
                <a:gd name="T2" fmla="*/ 48 w 150"/>
                <a:gd name="T3" fmla="*/ 45 h 216"/>
                <a:gd name="T4" fmla="*/ 96 w 150"/>
                <a:gd name="T5" fmla="*/ 30 h 216"/>
                <a:gd name="T6" fmla="*/ 138 w 150"/>
                <a:gd name="T7" fmla="*/ 0 h 216"/>
                <a:gd name="T8" fmla="*/ 120 w 150"/>
                <a:gd name="T9" fmla="*/ 24 h 216"/>
                <a:gd name="T10" fmla="*/ 63 w 150"/>
                <a:gd name="T11" fmla="*/ 114 h 216"/>
                <a:gd name="T12" fmla="*/ 15 w 150"/>
                <a:gd name="T13" fmla="*/ 57 h 216"/>
                <a:gd name="T14" fmla="*/ 90 w 150"/>
                <a:gd name="T15" fmla="*/ 48 h 216"/>
                <a:gd name="T16" fmla="*/ 150 w 150"/>
                <a:gd name="T17" fmla="*/ 138 h 216"/>
                <a:gd name="T18" fmla="*/ 96 w 150"/>
                <a:gd name="T19" fmla="*/ 123 h 216"/>
                <a:gd name="T20" fmla="*/ 132 w 150"/>
                <a:gd name="T21" fmla="*/ 177 h 216"/>
                <a:gd name="T22" fmla="*/ 45 w 150"/>
                <a:gd name="T23" fmla="*/ 156 h 216"/>
                <a:gd name="T24" fmla="*/ 0 w 150"/>
                <a:gd name="T2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" h="216">
                  <a:moveTo>
                    <a:pt x="2" y="0"/>
                  </a:moveTo>
                  <a:lnTo>
                    <a:pt x="48" y="45"/>
                  </a:lnTo>
                  <a:lnTo>
                    <a:pt x="96" y="30"/>
                  </a:lnTo>
                  <a:lnTo>
                    <a:pt x="138" y="0"/>
                  </a:lnTo>
                  <a:lnTo>
                    <a:pt x="120" y="24"/>
                  </a:lnTo>
                  <a:lnTo>
                    <a:pt x="63" y="114"/>
                  </a:lnTo>
                  <a:lnTo>
                    <a:pt x="15" y="57"/>
                  </a:lnTo>
                  <a:lnTo>
                    <a:pt x="90" y="48"/>
                  </a:lnTo>
                  <a:lnTo>
                    <a:pt x="150" y="138"/>
                  </a:lnTo>
                  <a:lnTo>
                    <a:pt x="96" y="123"/>
                  </a:lnTo>
                  <a:lnTo>
                    <a:pt x="132" y="177"/>
                  </a:lnTo>
                  <a:lnTo>
                    <a:pt x="45" y="156"/>
                  </a:lnTo>
                  <a:lnTo>
                    <a:pt x="0" y="216"/>
                  </a:ln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15" name="Freeform 55"/>
            <p:cNvSpPr>
              <a:spLocks/>
            </p:cNvSpPr>
            <p:nvPr/>
          </p:nvSpPr>
          <p:spPr bwMode="auto">
            <a:xfrm>
              <a:off x="1339" y="1252"/>
              <a:ext cx="227" cy="224"/>
            </a:xfrm>
            <a:custGeom>
              <a:avLst/>
              <a:gdLst>
                <a:gd name="T0" fmla="*/ 0 w 227"/>
                <a:gd name="T1" fmla="*/ 108 h 224"/>
                <a:gd name="T2" fmla="*/ 46 w 227"/>
                <a:gd name="T3" fmla="*/ 63 h 224"/>
                <a:gd name="T4" fmla="*/ 94 w 227"/>
                <a:gd name="T5" fmla="*/ 180 h 224"/>
                <a:gd name="T6" fmla="*/ 151 w 227"/>
                <a:gd name="T7" fmla="*/ 140 h 224"/>
                <a:gd name="T8" fmla="*/ 136 w 227"/>
                <a:gd name="T9" fmla="*/ 63 h 224"/>
                <a:gd name="T10" fmla="*/ 181 w 227"/>
                <a:gd name="T11" fmla="*/ 0 h 224"/>
                <a:gd name="T12" fmla="*/ 136 w 227"/>
                <a:gd name="T13" fmla="*/ 17 h 224"/>
                <a:gd name="T14" fmla="*/ 182 w 227"/>
                <a:gd name="T15" fmla="*/ 108 h 224"/>
                <a:gd name="T16" fmla="*/ 227 w 227"/>
                <a:gd name="T17" fmla="*/ 108 h 224"/>
                <a:gd name="T18" fmla="*/ 195 w 227"/>
                <a:gd name="T19" fmla="*/ 52 h 224"/>
                <a:gd name="T20" fmla="*/ 115 w 227"/>
                <a:gd name="T21" fmla="*/ 84 h 224"/>
                <a:gd name="T22" fmla="*/ 127 w 227"/>
                <a:gd name="T23" fmla="*/ 224 h 224"/>
                <a:gd name="T24" fmla="*/ 195 w 227"/>
                <a:gd name="T25" fmla="*/ 172 h 224"/>
                <a:gd name="T26" fmla="*/ 103 w 227"/>
                <a:gd name="T27" fmla="*/ 104 h 224"/>
                <a:gd name="T28" fmla="*/ 7 w 227"/>
                <a:gd name="T2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7" h="224">
                  <a:moveTo>
                    <a:pt x="0" y="108"/>
                  </a:moveTo>
                  <a:lnTo>
                    <a:pt x="46" y="63"/>
                  </a:lnTo>
                  <a:lnTo>
                    <a:pt x="94" y="180"/>
                  </a:lnTo>
                  <a:lnTo>
                    <a:pt x="151" y="140"/>
                  </a:lnTo>
                  <a:lnTo>
                    <a:pt x="136" y="63"/>
                  </a:lnTo>
                  <a:lnTo>
                    <a:pt x="181" y="0"/>
                  </a:lnTo>
                  <a:lnTo>
                    <a:pt x="136" y="17"/>
                  </a:lnTo>
                  <a:lnTo>
                    <a:pt x="182" y="108"/>
                  </a:lnTo>
                  <a:lnTo>
                    <a:pt x="227" y="108"/>
                  </a:lnTo>
                  <a:lnTo>
                    <a:pt x="195" y="52"/>
                  </a:lnTo>
                  <a:lnTo>
                    <a:pt x="115" y="84"/>
                  </a:lnTo>
                  <a:lnTo>
                    <a:pt x="127" y="224"/>
                  </a:lnTo>
                  <a:lnTo>
                    <a:pt x="195" y="172"/>
                  </a:lnTo>
                  <a:lnTo>
                    <a:pt x="103" y="104"/>
                  </a:lnTo>
                  <a:lnTo>
                    <a:pt x="7" y="224"/>
                  </a:lnTo>
                </a:path>
              </a:pathLst>
            </a:custGeom>
            <a:noFill/>
            <a:ln w="9525">
              <a:solidFill>
                <a:srgbClr val="F791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5416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Modelling of image formation</a:t>
            </a:r>
          </a:p>
        </p:txBody>
      </p:sp>
      <p:sp>
        <p:nvSpPr>
          <p:cNvPr id="15417" name="Text Box 57"/>
          <p:cNvSpPr txBox="1">
            <a:spLocks noChangeArrowheads="1"/>
          </p:cNvSpPr>
          <p:nvPr/>
        </p:nvSpPr>
        <p:spPr bwMode="auto">
          <a:xfrm>
            <a:off x="5295900" y="3141663"/>
            <a:ext cx="179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Reflectance</a:t>
            </a:r>
          </a:p>
        </p:txBody>
      </p:sp>
      <p:sp>
        <p:nvSpPr>
          <p:cNvPr id="15418" name="Text Box 58"/>
          <p:cNvSpPr txBox="1">
            <a:spLocks noChangeArrowheads="1"/>
          </p:cNvSpPr>
          <p:nvPr/>
        </p:nvSpPr>
        <p:spPr bwMode="auto">
          <a:xfrm>
            <a:off x="1622425" y="3141663"/>
            <a:ext cx="1998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Transmission</a:t>
            </a:r>
          </a:p>
        </p:txBody>
      </p:sp>
      <p:sp>
        <p:nvSpPr>
          <p:cNvPr id="15423" name="Text Box 63"/>
          <p:cNvSpPr txBox="1">
            <a:spLocks noChangeArrowheads="1"/>
          </p:cNvSpPr>
          <p:nvPr/>
        </p:nvSpPr>
        <p:spPr bwMode="auto">
          <a:xfrm>
            <a:off x="1619250" y="5949950"/>
            <a:ext cx="1897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Tomography</a:t>
            </a:r>
          </a:p>
        </p:txBody>
      </p:sp>
      <p:sp>
        <p:nvSpPr>
          <p:cNvPr id="15424" name="Text Box 64"/>
          <p:cNvSpPr txBox="1">
            <a:spLocks noChangeArrowheads="1"/>
          </p:cNvSpPr>
          <p:nvPr/>
        </p:nvSpPr>
        <p:spPr bwMode="auto">
          <a:xfrm>
            <a:off x="5670550" y="5949950"/>
            <a:ext cx="142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Emission</a:t>
            </a:r>
          </a:p>
        </p:txBody>
      </p:sp>
    </p:spTree>
    <p:extLst>
      <p:ext uri="{BB962C8B-B14F-4D97-AF65-F5344CB8AC3E}">
        <p14:creationId xmlns:p14="http://schemas.microsoft.com/office/powerpoint/2010/main" val="23993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87</Words>
  <Application>Microsoft Office PowerPoint</Application>
  <PresentationFormat>On-screen Show (4:3)</PresentationFormat>
  <Paragraphs>32</Paragraphs>
  <Slides>6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Default Design</vt:lpstr>
      <vt:lpstr>Bitmap Image</vt:lpstr>
      <vt:lpstr>PowerPoint Presentation</vt:lpstr>
      <vt:lpstr>PowerPoint Presentation</vt:lpstr>
      <vt:lpstr>Spectral properties</vt:lpstr>
      <vt:lpstr>What’s in the image data?</vt:lpstr>
      <vt:lpstr>Diagnostic imaging</vt:lpstr>
      <vt:lpstr>Modelling of image 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 Claridge</dc:creator>
  <cp:lastModifiedBy>exc</cp:lastModifiedBy>
  <cp:revision>195</cp:revision>
  <dcterms:created xsi:type="dcterms:W3CDTF">2005-09-30T08:33:28Z</dcterms:created>
  <dcterms:modified xsi:type="dcterms:W3CDTF">2013-08-02T10:41:16Z</dcterms:modified>
</cp:coreProperties>
</file>