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256" r:id="rId2"/>
    <p:sldId id="419" r:id="rId3"/>
    <p:sldId id="328" r:id="rId4"/>
    <p:sldId id="370" r:id="rId5"/>
    <p:sldId id="369" r:id="rId6"/>
    <p:sldId id="367" r:id="rId7"/>
    <p:sldId id="412" r:id="rId8"/>
    <p:sldId id="405" r:id="rId9"/>
    <p:sldId id="413" r:id="rId10"/>
    <p:sldId id="417" r:id="rId11"/>
    <p:sldId id="406" r:id="rId12"/>
    <p:sldId id="423" r:id="rId13"/>
    <p:sldId id="414" r:id="rId14"/>
    <p:sldId id="429" r:id="rId15"/>
    <p:sldId id="430" r:id="rId16"/>
    <p:sldId id="431" r:id="rId17"/>
    <p:sldId id="432" r:id="rId18"/>
    <p:sldId id="415" r:id="rId19"/>
    <p:sldId id="418" r:id="rId20"/>
    <p:sldId id="422" r:id="rId21"/>
    <p:sldId id="426" r:id="rId22"/>
    <p:sldId id="424" r:id="rId23"/>
    <p:sldId id="371" r:id="rId24"/>
    <p:sldId id="407" r:id="rId25"/>
    <p:sldId id="408" r:id="rId26"/>
    <p:sldId id="409" r:id="rId27"/>
    <p:sldId id="420" r:id="rId28"/>
    <p:sldId id="411" r:id="rId29"/>
    <p:sldId id="400" r:id="rId30"/>
    <p:sldId id="329" r:id="rId31"/>
    <p:sldId id="421" r:id="rId32"/>
    <p:sldId id="290" r:id="rId33"/>
    <p:sldId id="398" r:id="rId34"/>
    <p:sldId id="401" r:id="rId35"/>
    <p:sldId id="330" r:id="rId36"/>
    <p:sldId id="356" r:id="rId37"/>
    <p:sldId id="425" r:id="rId38"/>
    <p:sldId id="388" r:id="rId39"/>
    <p:sldId id="384" r:id="rId40"/>
    <p:sldId id="385" r:id="rId41"/>
    <p:sldId id="427" r:id="rId42"/>
    <p:sldId id="428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0B0"/>
    <a:srgbClr val="F0EDFF"/>
    <a:srgbClr val="33CC33"/>
    <a:srgbClr val="060000"/>
    <a:srgbClr val="C0C0C0"/>
    <a:srgbClr val="BB0000"/>
    <a:srgbClr val="FA0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60" d="100"/>
          <a:sy n="60" d="100"/>
        </p:scale>
        <p:origin x="-451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5.xml"/><Relationship Id="rId6" Type="http://schemas.openxmlformats.org/officeDocument/2006/relationships/slide" Target="slides/slide29.xml"/><Relationship Id="rId5" Type="http://schemas.openxmlformats.org/officeDocument/2006/relationships/slide" Target="slides/slide22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7F4BF6-5065-4066-BC04-7821EE3B8B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2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325330A-FE8F-4800-A4F9-71D7FECCD4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03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5DA15-7570-42C6-AE2C-F0A360B7F321}" type="slidenum">
              <a:rPr lang="en-GB" sz="1200">
                <a:latin typeface="Times New Roman" pitchFamily="18" charset="0"/>
              </a:rPr>
              <a:pPr/>
              <a:t>23</a:t>
            </a:fld>
            <a:endParaRPr lang="en-GB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/>
          </a:p>
        </p:txBody>
      </p:sp>
      <p:sp>
        <p:nvSpPr>
          <p:cNvPr id="6963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D0487-8E18-47BC-8010-B04D7568A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1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36A36-1047-4165-BFC5-ACF5A9748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46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2767A-ADE6-43EC-AAF5-F39A88A80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899C-70DA-4BEF-82F0-7C4BC4743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75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BE0B-F08E-4E58-9923-4C35BE41D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58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A2E1-FE20-41FC-A7BF-4F3DC7B6E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6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43F7-61F0-43F8-BF79-FBDB76F8E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84B5-BCCD-4B1F-AC6D-9BE468221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03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25EB3-0815-4177-A02D-AE595400E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A6E07-119F-498E-98A9-115F82F3E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3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E2637-8C03-49B6-8233-F215FA29B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3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B32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 pitchFamily="18" charset="0"/>
              </a:defRPr>
            </a:lvl1pPr>
          </a:lstStyle>
          <a:p>
            <a:pPr>
              <a:defRPr/>
            </a:pPr>
            <a:fld id="{936856C0-9E4E-468B-BEE4-22AFE9C25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64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eg"/><Relationship Id="rId11" Type="http://schemas.openxmlformats.org/officeDocument/2006/relationships/image" Target="../media/image53.jpeg"/><Relationship Id="rId5" Type="http://schemas.openxmlformats.org/officeDocument/2006/relationships/image" Target="../media/image47.jpeg"/><Relationship Id="rId10" Type="http://schemas.openxmlformats.org/officeDocument/2006/relationships/image" Target="../media/image52.wmf"/><Relationship Id="rId4" Type="http://schemas.openxmlformats.org/officeDocument/2006/relationships/image" Target="../media/image46.jpeg"/><Relationship Id="rId9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9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Modelling of light-tissue interactions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Object properties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88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811463" y="2506663"/>
            <a:ext cx="4157662" cy="2574925"/>
            <a:chOff x="0" y="0"/>
            <a:chExt cx="2619" cy="1622"/>
          </a:xfrm>
        </p:grpSpPr>
        <p:sp>
          <p:nvSpPr>
            <p:cNvPr id="112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619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619" cy="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  </a:t>
              </a:r>
              <a:r>
                <a:rPr lang="en-GB" sz="11500">
                  <a:latin typeface="Times New Roman" pitchFamily="18" charset="0"/>
                </a:rPr>
                <a:t> </a:t>
              </a:r>
              <a:r>
                <a:rPr lang="en-GB">
                  <a:latin typeface="Times New Roman" pitchFamily="18" charset="0"/>
                </a:rPr>
                <a:t>                                                     </a:t>
              </a:r>
            </a:p>
            <a:p>
              <a:endParaRPr lang="en-GB">
                <a:latin typeface="Times New Roman" pitchFamily="18" charset="0"/>
              </a:endParaRPr>
            </a:p>
          </p:txBody>
        </p:sp>
      </p:grpSp>
      <p:pic>
        <p:nvPicPr>
          <p:cNvPr id="11269" name="Picture 7" descr="Reflec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651125"/>
            <a:ext cx="6172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457200" y="1371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B60023"/>
                </a:solidFill>
              </a:rPr>
              <a:t>Absorption</a:t>
            </a:r>
          </a:p>
        </p:txBody>
      </p:sp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3525"/>
            <a:ext cx="1500188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2133600" y="4556125"/>
            <a:ext cx="1524000" cy="85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b="1"/>
          </a:p>
          <a:p>
            <a:pPr eaLnBrk="1" hangingPunct="1">
              <a:spcBef>
                <a:spcPct val="50000"/>
              </a:spcBef>
            </a:pPr>
            <a:r>
              <a:rPr lang="en-GB" b="1"/>
              <a:t>Red object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4953000" y="5013325"/>
            <a:ext cx="3124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/>
              <a:t>    Spectral reflectance</a:t>
            </a:r>
          </a:p>
        </p:txBody>
      </p:sp>
      <p:grpSp>
        <p:nvGrpSpPr>
          <p:cNvPr id="11274" name="Group 12"/>
          <p:cNvGrpSpPr>
            <a:grpSpLocks/>
          </p:cNvGrpSpPr>
          <p:nvPr/>
        </p:nvGrpSpPr>
        <p:grpSpPr bwMode="auto">
          <a:xfrm>
            <a:off x="381000" y="2819400"/>
            <a:ext cx="1524000" cy="2362200"/>
            <a:chOff x="576" y="1200"/>
            <a:chExt cx="1872" cy="2592"/>
          </a:xfrm>
        </p:grpSpPr>
        <p:pic>
          <p:nvPicPr>
            <p:cNvPr id="1127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00"/>
              <a:ext cx="168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AutoShape 14"/>
            <p:cNvSpPr>
              <a:spLocks noChangeArrowheads="1"/>
            </p:cNvSpPr>
            <p:nvPr/>
          </p:nvSpPr>
          <p:spPr bwMode="auto">
            <a:xfrm>
              <a:off x="576" y="3120"/>
              <a:ext cx="672" cy="67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t="15826" r="18703" b="5275"/>
          <a:stretch>
            <a:fillRect/>
          </a:stretch>
        </p:blipFill>
        <p:spPr bwMode="auto">
          <a:xfrm>
            <a:off x="1066800" y="2144713"/>
            <a:ext cx="6392863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Image formation model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7200" y="14763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Absorption coefficients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Transmittance and absorbance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Beer - Lambert law</a:t>
                </a:r>
              </a:p>
              <a:p>
                <a:r>
                  <a:rPr lang="en-GB" dirty="0" smtClean="0"/>
                  <a:t>Transmittance</a:t>
                </a:r>
              </a:p>
              <a:p>
                <a:pPr marL="1790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𝑇</m:t>
                      </m:r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𝐼</m:t>
                              </m:r>
                            </m:e>
                            <m:sub>
                              <m:r>
                                <a:rPr lang="en-GB" i="1"/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i="1"/>
                        <m:t>=</m:t>
                      </m:r>
                      <m:sSup>
                        <m:sSupPr>
                          <m:ctrlPr>
                            <a:rPr lang="en-GB" i="1"/>
                          </m:ctrlPr>
                        </m:sSupPr>
                        <m:e>
                          <m:r>
                            <a:rPr lang="en-GB" i="1"/>
                            <m:t>𝑒</m:t>
                          </m:r>
                        </m:e>
                        <m:sup>
                          <m:r>
                            <a:rPr lang="en-GB" i="1"/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/>
                              </m:ctrlPr>
                            </m:naryPr>
                            <m:sub>
                              <m:r>
                                <a:rPr lang="en-GB" i="1"/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/>
                                  </m:ctrlPr>
                                </m:sSubPr>
                                <m:e>
                                  <m:r>
                                    <a:rPr lang="en-GB" i="1"/>
                                    <m:t>𝜇</m:t>
                                  </m:r>
                                </m:e>
                                <m:sub>
                                  <m:r>
                                    <a:rPr lang="en-GB" i="1"/>
                                    <m:t>𝑖</m:t>
                                  </m:r>
                                </m:sub>
                              </m:sSub>
                              <m:r>
                                <a:rPr lang="en-GB" i="1"/>
                                <m:t>𝑑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1003300" indent="0">
                  <a:buNone/>
                </a:pPr>
                <a:r>
                  <a:rPr lang="en-GB" dirty="0"/>
                  <a:t>	</a:t>
                </a:r>
                <a:r>
                  <a:rPr lang="en-GB" sz="1800" dirty="0" smtClean="0"/>
                  <a:t>d = path length (thickness)</a:t>
                </a:r>
              </a:p>
              <a:p>
                <a:pPr marL="100330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 smtClean="0"/>
                  <a:t> - absorption coefficient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Absorbance (optical density)</a:t>
                </a:r>
                <a:endParaRPr lang="en-GB" dirty="0"/>
              </a:p>
              <a:p>
                <a:pPr marL="2159000" indent="0" defTabSz="10541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𝐴</m:t>
                      </m:r>
                      <m:r>
                        <a:rPr lang="en-GB" i="1"/>
                        <m:t>=−</m:t>
                      </m:r>
                      <m:r>
                        <m:rPr>
                          <m:sty m:val="p"/>
                        </m:rPr>
                        <a:rPr lang="en-GB" i="1"/>
                        <m:t>l</m:t>
                      </m:r>
                      <m:r>
                        <a:rPr lang="en-GB" i="1"/>
                        <m:t>𝑛</m:t>
                      </m:r>
                      <m:r>
                        <a:rPr lang="en-GB" i="1"/>
                        <m:t>(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a:rPr lang="en-GB" i="1"/>
                                <m:t>𝐼</m:t>
                              </m:r>
                            </m:e>
                            <m:sub>
                              <m:r>
                                <a:rPr lang="en-GB" i="1"/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i="1"/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2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 rot="-5400000">
            <a:off x="7688263" y="3284537"/>
            <a:ext cx="2241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000"/>
              <a:t>Graphs from Steve Jacques’ website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Object properties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B60023"/>
                </a:solidFill>
              </a:rPr>
              <a:t>Scatter</a:t>
            </a: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388" y="2133600"/>
            <a:ext cx="8547100" cy="615950"/>
            <a:chOff x="249" y="2572"/>
            <a:chExt cx="5384" cy="388"/>
          </a:xfrm>
        </p:grpSpPr>
        <p:graphicFrame>
          <p:nvGraphicFramePr>
            <p:cNvPr id="13323" name="Object 8"/>
            <p:cNvGraphicFramePr>
              <a:graphicFrameLocks noChangeAspect="1"/>
            </p:cNvGraphicFramePr>
            <p:nvPr/>
          </p:nvGraphicFramePr>
          <p:xfrm>
            <a:off x="249" y="2572"/>
            <a:ext cx="538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3" imgW="3708400" imgH="266700" progId="Equation.3">
                    <p:embed/>
                  </p:oleObj>
                </mc:Choice>
                <mc:Fallback>
                  <p:oleObj name="Equation" r:id="rId3" imgW="3708400" imgH="26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572"/>
                          <a:ext cx="538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5012" y="2614"/>
              <a:ext cx="18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>
                  <a:latin typeface="Comic Sans MS" pitchFamily="66" charset="0"/>
                  <a:cs typeface="Arial" charset="0"/>
                </a:rPr>
                <a:t>I</a:t>
              </a:r>
            </a:p>
          </p:txBody>
        </p:sp>
      </p:grp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2914650" y="2781300"/>
            <a:ext cx="649288" cy="0"/>
          </a:xfrm>
          <a:prstGeom prst="line">
            <a:avLst/>
          </a:prstGeom>
          <a:noFill/>
          <a:ln w="38100">
            <a:solidFill>
              <a:srgbClr val="B32B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4570413" y="2781300"/>
            <a:ext cx="649287" cy="0"/>
          </a:xfrm>
          <a:prstGeom prst="line">
            <a:avLst/>
          </a:prstGeom>
          <a:noFill/>
          <a:ln w="38100">
            <a:solidFill>
              <a:srgbClr val="B32B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320" name="Group 14"/>
          <p:cNvGrpSpPr>
            <a:grpSpLocks/>
          </p:cNvGrpSpPr>
          <p:nvPr/>
        </p:nvGrpSpPr>
        <p:grpSpPr bwMode="auto">
          <a:xfrm>
            <a:off x="1558925" y="3690938"/>
            <a:ext cx="5029200" cy="2546350"/>
            <a:chOff x="982" y="2325"/>
            <a:chExt cx="3168" cy="1604"/>
          </a:xfrm>
        </p:grpSpPr>
        <p:pic>
          <p:nvPicPr>
            <p:cNvPr id="13321" name="Picture 2" descr="musde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30"/>
            <a:stretch>
              <a:fillRect/>
            </a:stretch>
          </p:blipFill>
          <p:spPr bwMode="auto">
            <a:xfrm>
              <a:off x="982" y="2325"/>
              <a:ext cx="3168" cy="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2" name="Text Box 13"/>
            <p:cNvSpPr txBox="1">
              <a:spLocks noChangeArrowheads="1"/>
            </p:cNvSpPr>
            <p:nvPr/>
          </p:nvSpPr>
          <p:spPr bwMode="auto">
            <a:xfrm>
              <a:off x="2971" y="3602"/>
              <a:ext cx="32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>
                  <a:sym typeface="Symbol" pitchFamily="18" charset="2"/>
                </a:rPr>
                <a:t></a:t>
              </a:r>
              <a:r>
                <a:rPr lang="en-GB" sz="2800" baseline="-25000"/>
                <a:t>s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tissue </a:t>
            </a:r>
            <a:r>
              <a:rPr lang="en-GB" dirty="0" err="1" smtClean="0"/>
              <a:t>scatterers</a:t>
            </a:r>
            <a:endParaRPr lang="en-GB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43073"/>
            <a:ext cx="5546525" cy="44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774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Anisotropy</a:t>
            </a:r>
            <a:endParaRPr lang="en-GB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47720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1382287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anistotropy</a:t>
            </a:r>
            <a:r>
              <a:rPr lang="en-GB" dirty="0" smtClean="0"/>
              <a:t>, g [dimensionless], is a measure of the amount of forward direction retained after a single scattering event. A photon is scattered by a particle so that its trajectory is deflected by a deflection angle. The new trajectory is aligned in the forward direction (shown in red as </a:t>
            </a:r>
            <a:r>
              <a:rPr lang="en-GB" dirty="0" err="1" smtClean="0"/>
              <a:t>cos</a:t>
            </a:r>
            <a:r>
              <a:rPr lang="en-GB" dirty="0" smtClean="0"/>
              <a:t>()).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336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Henyey</a:t>
            </a:r>
            <a:r>
              <a:rPr lang="en-GB" dirty="0" smtClean="0"/>
              <a:t>-Greenstein scattering function</a:t>
            </a:r>
            <a:endParaRPr lang="en-GB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63" y="3209448"/>
            <a:ext cx="54197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94" y="2348880"/>
            <a:ext cx="3515404" cy="102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147683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he scattering function, p() [sr</a:t>
            </a:r>
            <a:r>
              <a:rPr lang="en-GB" baseline="30000" dirty="0" smtClean="0"/>
              <a:t>-1</a:t>
            </a:r>
            <a:r>
              <a:rPr lang="en-GB" dirty="0" smtClean="0"/>
              <a:t>] describes the probability of a photon scattering into a unit solid angle oriented at an angle relative to the photons original trajectory.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8803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Reduced scattering coefficient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4686" y="1628800"/>
            <a:ext cx="2478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µ</a:t>
            </a:r>
            <a:r>
              <a:rPr lang="en-GB" b="1" baseline="-25000" dirty="0" smtClean="0"/>
              <a:t>s</a:t>
            </a:r>
            <a:r>
              <a:rPr lang="en-GB" b="1" dirty="0" smtClean="0"/>
              <a:t>' = µ</a:t>
            </a:r>
            <a:r>
              <a:rPr lang="en-GB" b="1" baseline="-25000" dirty="0" smtClean="0"/>
              <a:t>s</a:t>
            </a:r>
            <a:r>
              <a:rPr lang="en-GB" b="1" dirty="0" smtClean="0"/>
              <a:t>(1 - g) [cm</a:t>
            </a:r>
            <a:r>
              <a:rPr lang="en-GB" b="1" baseline="30000" dirty="0" smtClean="0"/>
              <a:t>-1</a:t>
            </a:r>
            <a:r>
              <a:rPr lang="en-GB" b="1" dirty="0" smtClean="0"/>
              <a:t>]</a:t>
            </a:r>
            <a:endParaRPr lang="en-GB" b="1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842261" cy="38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414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Object properties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B60023"/>
                </a:solidFill>
              </a:rPr>
              <a:t>Scatter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838200" y="4114800"/>
            <a:ext cx="7467600" cy="1143000"/>
          </a:xfrm>
          <a:prstGeom prst="cube">
            <a:avLst>
              <a:gd name="adj" fmla="val 25000"/>
            </a:avLst>
          </a:prstGeom>
          <a:solidFill>
            <a:srgbClr val="DDDDDD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4"/>
          <a:stretch>
            <a:fillRect/>
          </a:stretch>
        </p:blipFill>
        <p:spPr bwMode="auto">
          <a:xfrm>
            <a:off x="935038" y="2590800"/>
            <a:ext cx="72183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981200" y="2743200"/>
            <a:ext cx="762000" cy="762000"/>
          </a:xfrm>
          <a:prstGeom prst="sun">
            <a:avLst>
              <a:gd name="adj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505200" y="2743200"/>
            <a:ext cx="762000" cy="762000"/>
          </a:xfrm>
          <a:prstGeom prst="sun">
            <a:avLst>
              <a:gd name="adj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876800" y="2743200"/>
            <a:ext cx="762000" cy="762000"/>
          </a:xfrm>
          <a:prstGeom prst="sun">
            <a:avLst>
              <a:gd name="adj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400800" y="2743200"/>
            <a:ext cx="762000" cy="762000"/>
          </a:xfrm>
          <a:prstGeom prst="sun">
            <a:avLst>
              <a:gd name="adj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2362200" y="3733800"/>
            <a:ext cx="152400" cy="838200"/>
          </a:xfrm>
          <a:custGeom>
            <a:avLst/>
            <a:gdLst>
              <a:gd name="T0" fmla="*/ 0 w 96"/>
              <a:gd name="T1" fmla="*/ 0 h 528"/>
              <a:gd name="T2" fmla="*/ 0 w 96"/>
              <a:gd name="T3" fmla="*/ 1330642500 h 528"/>
              <a:gd name="T4" fmla="*/ 241935000 w 96"/>
              <a:gd name="T5" fmla="*/ 362902500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0" y="0"/>
                </a:moveTo>
                <a:lnTo>
                  <a:pt x="0" y="528"/>
                </a:lnTo>
                <a:lnTo>
                  <a:pt x="96" y="144"/>
                </a:lnTo>
              </a:path>
            </a:pathLst>
          </a:custGeom>
          <a:noFill/>
          <a:ln w="1270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3873500" y="3733800"/>
            <a:ext cx="228600" cy="1003300"/>
          </a:xfrm>
          <a:custGeom>
            <a:avLst/>
            <a:gdLst>
              <a:gd name="T0" fmla="*/ 20161250 w 144"/>
              <a:gd name="T1" fmla="*/ 0 h 632"/>
              <a:gd name="T2" fmla="*/ 0 w 144"/>
              <a:gd name="T3" fmla="*/ 1592738750 h 632"/>
              <a:gd name="T4" fmla="*/ 362902500 w 144"/>
              <a:gd name="T5" fmla="*/ 362902500 h 632"/>
              <a:gd name="T6" fmla="*/ 0 60000 65536"/>
              <a:gd name="T7" fmla="*/ 0 60000 65536"/>
              <a:gd name="T8" fmla="*/ 0 60000 65536"/>
              <a:gd name="T9" fmla="*/ 0 w 144"/>
              <a:gd name="T10" fmla="*/ 0 h 632"/>
              <a:gd name="T11" fmla="*/ 144 w 144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632">
                <a:moveTo>
                  <a:pt x="8" y="0"/>
                </a:moveTo>
                <a:lnTo>
                  <a:pt x="0" y="632"/>
                </a:lnTo>
                <a:lnTo>
                  <a:pt x="144" y="144"/>
                </a:lnTo>
              </a:path>
            </a:pathLst>
          </a:custGeom>
          <a:noFill/>
          <a:ln w="8890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5257800" y="3733800"/>
            <a:ext cx="381000" cy="1219200"/>
          </a:xfrm>
          <a:custGeom>
            <a:avLst/>
            <a:gdLst>
              <a:gd name="T0" fmla="*/ 0 w 240"/>
              <a:gd name="T1" fmla="*/ 0 h 768"/>
              <a:gd name="T2" fmla="*/ 0 w 240"/>
              <a:gd name="T3" fmla="*/ 1935480000 h 768"/>
              <a:gd name="T4" fmla="*/ 604837500 w 240"/>
              <a:gd name="T5" fmla="*/ 423386250 h 768"/>
              <a:gd name="T6" fmla="*/ 0 60000 65536"/>
              <a:gd name="T7" fmla="*/ 0 60000 65536"/>
              <a:gd name="T8" fmla="*/ 0 60000 65536"/>
              <a:gd name="T9" fmla="*/ 0 w 240"/>
              <a:gd name="T10" fmla="*/ 0 h 768"/>
              <a:gd name="T11" fmla="*/ 240 w 24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768">
                <a:moveTo>
                  <a:pt x="0" y="0"/>
                </a:moveTo>
                <a:lnTo>
                  <a:pt x="0" y="768"/>
                </a:lnTo>
                <a:lnTo>
                  <a:pt x="240" y="168"/>
                </a:lnTo>
              </a:path>
            </a:pathLst>
          </a:custGeom>
          <a:noFill/>
          <a:ln w="38100" cap="flat" cmpd="sng">
            <a:solidFill>
              <a:srgbClr val="F1E60B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6781800" y="3733800"/>
            <a:ext cx="825500" cy="1435100"/>
          </a:xfrm>
          <a:custGeom>
            <a:avLst/>
            <a:gdLst>
              <a:gd name="T0" fmla="*/ 0 w 520"/>
              <a:gd name="T1" fmla="*/ 0 h 904"/>
              <a:gd name="T2" fmla="*/ 0 w 520"/>
              <a:gd name="T3" fmla="*/ 2147483647 h 904"/>
              <a:gd name="T4" fmla="*/ 1310481250 w 520"/>
              <a:gd name="T5" fmla="*/ 403225000 h 904"/>
              <a:gd name="T6" fmla="*/ 0 60000 65536"/>
              <a:gd name="T7" fmla="*/ 0 60000 65536"/>
              <a:gd name="T8" fmla="*/ 0 60000 65536"/>
              <a:gd name="T9" fmla="*/ 0 w 520"/>
              <a:gd name="T10" fmla="*/ 0 h 904"/>
              <a:gd name="T11" fmla="*/ 520 w 520"/>
              <a:gd name="T12" fmla="*/ 904 h 9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904">
                <a:moveTo>
                  <a:pt x="0" y="0"/>
                </a:moveTo>
                <a:lnTo>
                  <a:pt x="0" y="904"/>
                </a:lnTo>
                <a:lnTo>
                  <a:pt x="520" y="16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dirty="0" smtClean="0"/>
              <a:t>Examples of scatter </a:t>
            </a:r>
            <a:r>
              <a:rPr lang="en-GB" dirty="0" smtClean="0"/>
              <a:t>coefficient</a:t>
            </a:r>
            <a:endParaRPr lang="en-GB" dirty="0" smtClean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04656" cy="453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Colour – a carrier of information</a:t>
            </a:r>
          </a:p>
        </p:txBody>
      </p:sp>
      <p:pic>
        <p:nvPicPr>
          <p:cNvPr id="3075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29718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2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1825"/>
            <a:ext cx="22510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20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6425"/>
            <a:ext cx="2286000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Text Box 2058"/>
          <p:cNvSpPr txBox="1">
            <a:spLocks noChangeArrowheads="1"/>
          </p:cNvSpPr>
          <p:nvPr/>
        </p:nvSpPr>
        <p:spPr bwMode="auto">
          <a:xfrm>
            <a:off x="7781925" y="2682875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/>
              <a:t>Retina</a:t>
            </a:r>
          </a:p>
        </p:txBody>
      </p:sp>
      <p:sp>
        <p:nvSpPr>
          <p:cNvPr id="3079" name="Text Box 2059"/>
          <p:cNvSpPr txBox="1">
            <a:spLocks noChangeArrowheads="1"/>
          </p:cNvSpPr>
          <p:nvPr/>
        </p:nvSpPr>
        <p:spPr bwMode="auto">
          <a:xfrm>
            <a:off x="2743200" y="2884488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/>
              <a:t>Colon</a:t>
            </a:r>
          </a:p>
        </p:txBody>
      </p:sp>
      <p:sp>
        <p:nvSpPr>
          <p:cNvPr id="3080" name="Text Box 2060"/>
          <p:cNvSpPr txBox="1">
            <a:spLocks noChangeArrowheads="1"/>
          </p:cNvSpPr>
          <p:nvPr/>
        </p:nvSpPr>
        <p:spPr bwMode="auto">
          <a:xfrm>
            <a:off x="2743200" y="5324475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/>
              <a:t>Skin</a:t>
            </a:r>
          </a:p>
        </p:txBody>
      </p:sp>
      <p:pic>
        <p:nvPicPr>
          <p:cNvPr id="3081" name="Picture 2063" descr="http://www.cellbioed.org/articles/vol3no2/03-09-0011_081_F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t="68182" r="7158"/>
          <a:stretch>
            <a:fillRect/>
          </a:stretch>
        </p:blipFill>
        <p:spPr bwMode="auto">
          <a:xfrm>
            <a:off x="4724400" y="4714875"/>
            <a:ext cx="29718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2064"/>
          <p:cNvSpPr txBox="1">
            <a:spLocks noChangeArrowheads="1"/>
          </p:cNvSpPr>
          <p:nvPr/>
        </p:nvSpPr>
        <p:spPr bwMode="auto">
          <a:xfrm>
            <a:off x="7781925" y="5029200"/>
            <a:ext cx="75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/>
              <a:t>Cells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scatter effects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4" y="1268760"/>
            <a:ext cx="4420602" cy="2900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66" y="3441783"/>
            <a:ext cx="4575734" cy="2891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040" y="6333421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Reflectance spectra for layers of thickness of Layer 1 from 1 to 15 </a:t>
            </a:r>
            <a:r>
              <a:rPr lang="en-GB" dirty="0" smtClean="0"/>
              <a:t>microns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65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Refraction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5536" y="1535648"/>
                <a:ext cx="8334672" cy="3389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R</a:t>
                </a:r>
                <a:r>
                  <a:rPr lang="en-GB" dirty="0" smtClean="0"/>
                  <a:t>efractive index is a dimensionless number that describes how radiation propagates through that medium.</a:t>
                </a:r>
              </a:p>
              <a:p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𝑛</m:t>
                      </m:r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𝑐</m:t>
                          </m:r>
                        </m:num>
                        <m:den>
                          <m:r>
                            <a:rPr lang="en-GB" i="1"/>
                            <m:t>𝑣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c is the speed of light in </a:t>
                </a:r>
              </a:p>
              <a:p>
                <a:r>
                  <a:rPr lang="en-GB" dirty="0" smtClean="0"/>
                  <a:t>v is the speed of light in the substance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Snell’s law: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35648"/>
                <a:ext cx="8334672" cy="3389389"/>
              </a:xfrm>
              <a:prstGeom prst="rect">
                <a:avLst/>
              </a:prstGeom>
              <a:blipFill rotWithShape="1">
                <a:blip r:embed="rId2"/>
                <a:stretch>
                  <a:fillRect l="-805" t="-719" r="-1317" b="-2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77226"/>
            <a:ext cx="2000262" cy="70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04864"/>
            <a:ext cx="2314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11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2819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600" dirty="0" smtClean="0">
                <a:solidFill>
                  <a:schemeClr val="tx2"/>
                </a:solidFill>
              </a:rPr>
              <a:t>Skin example</a:t>
            </a:r>
            <a:endParaRPr lang="en-GB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4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286000" y="2057400"/>
            <a:ext cx="4038600" cy="449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05138" y="4344988"/>
            <a:ext cx="2646362" cy="544512"/>
            <a:chOff x="1893" y="2617"/>
            <a:chExt cx="1667" cy="343"/>
          </a:xfrm>
        </p:grpSpPr>
        <p:sp>
          <p:nvSpPr>
            <p:cNvPr id="23613" name="Oval 4"/>
            <p:cNvSpPr>
              <a:spLocks noChangeArrowheads="1"/>
            </p:cNvSpPr>
            <p:nvPr/>
          </p:nvSpPr>
          <p:spPr bwMode="auto">
            <a:xfrm>
              <a:off x="1893" y="2617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Oval 5"/>
            <p:cNvSpPr>
              <a:spLocks noChangeArrowheads="1"/>
            </p:cNvSpPr>
            <p:nvPr/>
          </p:nvSpPr>
          <p:spPr bwMode="auto">
            <a:xfrm>
              <a:off x="1989" y="2713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Oval 6"/>
            <p:cNvSpPr>
              <a:spLocks noChangeArrowheads="1"/>
            </p:cNvSpPr>
            <p:nvPr/>
          </p:nvSpPr>
          <p:spPr bwMode="auto">
            <a:xfrm>
              <a:off x="2144" y="2713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Oval 7"/>
            <p:cNvSpPr>
              <a:spLocks noChangeArrowheads="1"/>
            </p:cNvSpPr>
            <p:nvPr/>
          </p:nvSpPr>
          <p:spPr bwMode="auto">
            <a:xfrm>
              <a:off x="2320" y="2793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Oval 8"/>
            <p:cNvSpPr>
              <a:spLocks noChangeArrowheads="1"/>
            </p:cNvSpPr>
            <p:nvPr/>
          </p:nvSpPr>
          <p:spPr bwMode="auto">
            <a:xfrm>
              <a:off x="2454" y="2628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Oval 9"/>
            <p:cNvSpPr>
              <a:spLocks noChangeArrowheads="1"/>
            </p:cNvSpPr>
            <p:nvPr/>
          </p:nvSpPr>
          <p:spPr bwMode="auto">
            <a:xfrm>
              <a:off x="2587" y="2751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Oval 10"/>
            <p:cNvSpPr>
              <a:spLocks noChangeArrowheads="1"/>
            </p:cNvSpPr>
            <p:nvPr/>
          </p:nvSpPr>
          <p:spPr bwMode="auto">
            <a:xfrm>
              <a:off x="2758" y="2810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Oval 11"/>
            <p:cNvSpPr>
              <a:spLocks noChangeArrowheads="1"/>
            </p:cNvSpPr>
            <p:nvPr/>
          </p:nvSpPr>
          <p:spPr bwMode="auto">
            <a:xfrm>
              <a:off x="2848" y="2666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Oval 12"/>
            <p:cNvSpPr>
              <a:spLocks noChangeArrowheads="1"/>
            </p:cNvSpPr>
            <p:nvPr/>
          </p:nvSpPr>
          <p:spPr bwMode="auto">
            <a:xfrm>
              <a:off x="2944" y="2762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Oval 13"/>
            <p:cNvSpPr>
              <a:spLocks noChangeArrowheads="1"/>
            </p:cNvSpPr>
            <p:nvPr/>
          </p:nvSpPr>
          <p:spPr bwMode="auto">
            <a:xfrm>
              <a:off x="3210" y="2757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Oval 14"/>
            <p:cNvSpPr>
              <a:spLocks noChangeArrowheads="1"/>
            </p:cNvSpPr>
            <p:nvPr/>
          </p:nvSpPr>
          <p:spPr bwMode="auto">
            <a:xfrm>
              <a:off x="3476" y="2752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Oval 15"/>
            <p:cNvSpPr>
              <a:spLocks noChangeArrowheads="1"/>
            </p:cNvSpPr>
            <p:nvPr/>
          </p:nvSpPr>
          <p:spPr bwMode="auto">
            <a:xfrm>
              <a:off x="3306" y="2853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Oval 16"/>
            <p:cNvSpPr>
              <a:spLocks noChangeArrowheads="1"/>
            </p:cNvSpPr>
            <p:nvPr/>
          </p:nvSpPr>
          <p:spPr bwMode="auto">
            <a:xfrm>
              <a:off x="3082" y="2628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Oval 17"/>
            <p:cNvSpPr>
              <a:spLocks noChangeArrowheads="1"/>
            </p:cNvSpPr>
            <p:nvPr/>
          </p:nvSpPr>
          <p:spPr bwMode="auto">
            <a:xfrm>
              <a:off x="2101" y="2883"/>
              <a:ext cx="74" cy="7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AutoShape 18"/>
            <p:cNvSpPr>
              <a:spLocks noChangeArrowheads="1"/>
            </p:cNvSpPr>
            <p:nvPr/>
          </p:nvSpPr>
          <p:spPr bwMode="auto">
            <a:xfrm>
              <a:off x="3120" y="2868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AutoShape 19"/>
            <p:cNvSpPr>
              <a:spLocks noChangeArrowheads="1"/>
            </p:cNvSpPr>
            <p:nvPr/>
          </p:nvSpPr>
          <p:spPr bwMode="auto">
            <a:xfrm>
              <a:off x="3312" y="2628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AutoShape 20"/>
            <p:cNvSpPr>
              <a:spLocks noChangeArrowheads="1"/>
            </p:cNvSpPr>
            <p:nvPr/>
          </p:nvSpPr>
          <p:spPr bwMode="auto">
            <a:xfrm>
              <a:off x="3024" y="2772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AutoShape 21"/>
            <p:cNvSpPr>
              <a:spLocks noChangeArrowheads="1"/>
            </p:cNvSpPr>
            <p:nvPr/>
          </p:nvSpPr>
          <p:spPr bwMode="auto">
            <a:xfrm>
              <a:off x="2592" y="2868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AutoShape 22"/>
            <p:cNvSpPr>
              <a:spLocks noChangeArrowheads="1"/>
            </p:cNvSpPr>
            <p:nvPr/>
          </p:nvSpPr>
          <p:spPr bwMode="auto">
            <a:xfrm>
              <a:off x="2592" y="2628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AutoShape 23"/>
            <p:cNvSpPr>
              <a:spLocks noChangeArrowheads="1"/>
            </p:cNvSpPr>
            <p:nvPr/>
          </p:nvSpPr>
          <p:spPr bwMode="auto">
            <a:xfrm>
              <a:off x="1968" y="2676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AutoShape 24"/>
            <p:cNvSpPr>
              <a:spLocks noChangeArrowheads="1"/>
            </p:cNvSpPr>
            <p:nvPr/>
          </p:nvSpPr>
          <p:spPr bwMode="auto">
            <a:xfrm>
              <a:off x="1920" y="2820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AutoShape 25"/>
            <p:cNvSpPr>
              <a:spLocks noChangeArrowheads="1"/>
            </p:cNvSpPr>
            <p:nvPr/>
          </p:nvSpPr>
          <p:spPr bwMode="auto">
            <a:xfrm>
              <a:off x="3408" y="2868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AutoShape 26"/>
            <p:cNvSpPr>
              <a:spLocks noChangeArrowheads="1"/>
            </p:cNvSpPr>
            <p:nvPr/>
          </p:nvSpPr>
          <p:spPr bwMode="auto">
            <a:xfrm>
              <a:off x="2832" y="2772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AutoShape 27"/>
            <p:cNvSpPr>
              <a:spLocks noChangeArrowheads="1"/>
            </p:cNvSpPr>
            <p:nvPr/>
          </p:nvSpPr>
          <p:spPr bwMode="auto">
            <a:xfrm>
              <a:off x="2256" y="2676"/>
              <a:ext cx="152" cy="79"/>
            </a:xfrm>
            <a:prstGeom prst="wave">
              <a:avLst>
                <a:gd name="adj1" fmla="val 20644"/>
                <a:gd name="adj2" fmla="val 5208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6" name="Group 28"/>
          <p:cNvGrpSpPr>
            <a:grpSpLocks/>
          </p:cNvGrpSpPr>
          <p:nvPr/>
        </p:nvGrpSpPr>
        <p:grpSpPr bwMode="auto">
          <a:xfrm>
            <a:off x="2971800" y="3606800"/>
            <a:ext cx="2681288" cy="642938"/>
            <a:chOff x="1872" y="2176"/>
            <a:chExt cx="1689" cy="405"/>
          </a:xfrm>
        </p:grpSpPr>
        <p:sp>
          <p:nvSpPr>
            <p:cNvPr id="23598" name="Oval 29"/>
            <p:cNvSpPr>
              <a:spLocks noChangeArrowheads="1"/>
            </p:cNvSpPr>
            <p:nvPr/>
          </p:nvSpPr>
          <p:spPr bwMode="auto">
            <a:xfrm flipH="1">
              <a:off x="2123" y="2176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Oval 30"/>
            <p:cNvSpPr>
              <a:spLocks noChangeArrowheads="1"/>
            </p:cNvSpPr>
            <p:nvPr/>
          </p:nvSpPr>
          <p:spPr bwMode="auto">
            <a:xfrm flipH="1">
              <a:off x="2027" y="227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Oval 31"/>
            <p:cNvSpPr>
              <a:spLocks noChangeArrowheads="1"/>
            </p:cNvSpPr>
            <p:nvPr/>
          </p:nvSpPr>
          <p:spPr bwMode="auto">
            <a:xfrm flipH="1">
              <a:off x="1872" y="227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Oval 32"/>
            <p:cNvSpPr>
              <a:spLocks noChangeArrowheads="1"/>
            </p:cNvSpPr>
            <p:nvPr/>
          </p:nvSpPr>
          <p:spPr bwMode="auto">
            <a:xfrm flipH="1">
              <a:off x="3478" y="235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Oval 33"/>
            <p:cNvSpPr>
              <a:spLocks noChangeArrowheads="1"/>
            </p:cNvSpPr>
            <p:nvPr/>
          </p:nvSpPr>
          <p:spPr bwMode="auto">
            <a:xfrm flipH="1">
              <a:off x="3344" y="2187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Oval 34"/>
            <p:cNvSpPr>
              <a:spLocks noChangeArrowheads="1"/>
            </p:cNvSpPr>
            <p:nvPr/>
          </p:nvSpPr>
          <p:spPr bwMode="auto">
            <a:xfrm flipH="1">
              <a:off x="3211" y="2310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Oval 35"/>
            <p:cNvSpPr>
              <a:spLocks noChangeArrowheads="1"/>
            </p:cNvSpPr>
            <p:nvPr/>
          </p:nvSpPr>
          <p:spPr bwMode="auto">
            <a:xfrm flipH="1">
              <a:off x="3040" y="2369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Oval 36"/>
            <p:cNvSpPr>
              <a:spLocks noChangeArrowheads="1"/>
            </p:cNvSpPr>
            <p:nvPr/>
          </p:nvSpPr>
          <p:spPr bwMode="auto">
            <a:xfrm flipH="1">
              <a:off x="2950" y="2225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Oval 37"/>
            <p:cNvSpPr>
              <a:spLocks noChangeArrowheads="1"/>
            </p:cNvSpPr>
            <p:nvPr/>
          </p:nvSpPr>
          <p:spPr bwMode="auto">
            <a:xfrm flipH="1">
              <a:off x="2774" y="2396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Oval 38"/>
            <p:cNvSpPr>
              <a:spLocks noChangeArrowheads="1"/>
            </p:cNvSpPr>
            <p:nvPr/>
          </p:nvSpPr>
          <p:spPr bwMode="auto">
            <a:xfrm flipH="1">
              <a:off x="2588" y="2316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Oval 39"/>
            <p:cNvSpPr>
              <a:spLocks noChangeArrowheads="1"/>
            </p:cNvSpPr>
            <p:nvPr/>
          </p:nvSpPr>
          <p:spPr bwMode="auto">
            <a:xfrm flipH="1">
              <a:off x="2322" y="2311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Oval 40"/>
            <p:cNvSpPr>
              <a:spLocks noChangeArrowheads="1"/>
            </p:cNvSpPr>
            <p:nvPr/>
          </p:nvSpPr>
          <p:spPr bwMode="auto">
            <a:xfrm flipH="1">
              <a:off x="2492" y="241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Oval 41"/>
            <p:cNvSpPr>
              <a:spLocks noChangeArrowheads="1"/>
            </p:cNvSpPr>
            <p:nvPr/>
          </p:nvSpPr>
          <p:spPr bwMode="auto">
            <a:xfrm flipH="1">
              <a:off x="2716" y="2187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Oval 42"/>
            <p:cNvSpPr>
              <a:spLocks noChangeArrowheads="1"/>
            </p:cNvSpPr>
            <p:nvPr/>
          </p:nvSpPr>
          <p:spPr bwMode="auto">
            <a:xfrm flipH="1">
              <a:off x="1915" y="244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Oval 43"/>
            <p:cNvSpPr>
              <a:spLocks noChangeArrowheads="1"/>
            </p:cNvSpPr>
            <p:nvPr/>
          </p:nvSpPr>
          <p:spPr bwMode="auto">
            <a:xfrm flipH="1">
              <a:off x="2870" y="2492"/>
              <a:ext cx="83" cy="89"/>
            </a:xfrm>
            <a:prstGeom prst="ellipse">
              <a:avLst/>
            </a:prstGeom>
            <a:solidFill>
              <a:srgbClr val="B17C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Rectangle 44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smtClean="0">
                <a:solidFill>
                  <a:schemeClr val="tx1"/>
                </a:solidFill>
              </a:rPr>
              <a:t>Optical model of the normal skin</a:t>
            </a:r>
            <a:endParaRPr lang="en-GB" smtClean="0"/>
          </a:p>
        </p:txBody>
      </p:sp>
      <p:sp>
        <p:nvSpPr>
          <p:cNvPr id="23558" name="Rectangle 45"/>
          <p:cNvSpPr>
            <a:spLocks noChangeArrowheads="1"/>
          </p:cNvSpPr>
          <p:nvPr/>
        </p:nvSpPr>
        <p:spPr bwMode="auto">
          <a:xfrm>
            <a:off x="282575" y="3852863"/>
            <a:ext cx="1231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GB" sz="1800">
                <a:solidFill>
                  <a:srgbClr val="2C00B0"/>
                </a:solidFill>
                <a:latin typeface="Comic Sans MS" pitchFamily="66" charset="0"/>
              </a:rPr>
              <a:t>Epidermis</a:t>
            </a:r>
          </a:p>
        </p:txBody>
      </p:sp>
      <p:sp>
        <p:nvSpPr>
          <p:cNvPr id="23559" name="Rectangle 46"/>
          <p:cNvSpPr>
            <a:spLocks noChangeArrowheads="1"/>
          </p:cNvSpPr>
          <p:nvPr/>
        </p:nvSpPr>
        <p:spPr bwMode="auto">
          <a:xfrm>
            <a:off x="288925" y="4508500"/>
            <a:ext cx="1863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GB" sz="1800">
                <a:solidFill>
                  <a:srgbClr val="2C00B0"/>
                </a:solidFill>
                <a:latin typeface="Comic Sans MS" pitchFamily="66" charset="0"/>
              </a:rPr>
              <a:t>Papillary dermis</a:t>
            </a:r>
          </a:p>
        </p:txBody>
      </p:sp>
      <p:sp>
        <p:nvSpPr>
          <p:cNvPr id="23560" name="Rectangle 47"/>
          <p:cNvSpPr>
            <a:spLocks noChangeArrowheads="1"/>
          </p:cNvSpPr>
          <p:nvPr/>
        </p:nvSpPr>
        <p:spPr bwMode="auto">
          <a:xfrm>
            <a:off x="288925" y="5389563"/>
            <a:ext cx="19367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GB" sz="1800">
                <a:solidFill>
                  <a:srgbClr val="2C00B0"/>
                </a:solidFill>
                <a:latin typeface="Comic Sans MS" pitchFamily="66" charset="0"/>
              </a:rPr>
              <a:t>Reticular dermis</a:t>
            </a:r>
          </a:p>
        </p:txBody>
      </p:sp>
      <p:sp>
        <p:nvSpPr>
          <p:cNvPr id="23561" name="Rectangle 48"/>
          <p:cNvSpPr>
            <a:spLocks noChangeArrowheads="1"/>
          </p:cNvSpPr>
          <p:nvPr/>
        </p:nvSpPr>
        <p:spPr bwMode="auto">
          <a:xfrm>
            <a:off x="288925" y="3363913"/>
            <a:ext cx="20574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GB" sz="1800">
                <a:solidFill>
                  <a:srgbClr val="2C00B0"/>
                </a:solidFill>
                <a:latin typeface="Comic Sans MS" pitchFamily="66" charset="0"/>
              </a:rPr>
              <a:t>Stratum Corneum</a:t>
            </a:r>
          </a:p>
        </p:txBody>
      </p:sp>
      <p:sp>
        <p:nvSpPr>
          <p:cNvPr id="23562" name="Line 49"/>
          <p:cNvSpPr>
            <a:spLocks noChangeShapeType="1"/>
          </p:cNvSpPr>
          <p:nvPr/>
        </p:nvSpPr>
        <p:spPr bwMode="auto">
          <a:xfrm>
            <a:off x="2825750" y="3505200"/>
            <a:ext cx="301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Line 50"/>
          <p:cNvSpPr>
            <a:spLocks noChangeShapeType="1"/>
          </p:cNvSpPr>
          <p:nvPr/>
        </p:nvSpPr>
        <p:spPr bwMode="auto">
          <a:xfrm>
            <a:off x="2825750" y="4267200"/>
            <a:ext cx="301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4" name="Line 51"/>
          <p:cNvSpPr>
            <a:spLocks noChangeShapeType="1"/>
          </p:cNvSpPr>
          <p:nvPr/>
        </p:nvSpPr>
        <p:spPr bwMode="auto">
          <a:xfrm>
            <a:off x="2825750" y="4953000"/>
            <a:ext cx="301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5" name="Line 52"/>
          <p:cNvSpPr>
            <a:spLocks noChangeShapeType="1"/>
          </p:cNvSpPr>
          <p:nvPr/>
        </p:nvSpPr>
        <p:spPr bwMode="auto">
          <a:xfrm>
            <a:off x="2819400" y="5983288"/>
            <a:ext cx="301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6" name="Line 53"/>
          <p:cNvSpPr>
            <a:spLocks noChangeShapeType="1"/>
          </p:cNvSpPr>
          <p:nvPr/>
        </p:nvSpPr>
        <p:spPr bwMode="auto">
          <a:xfrm>
            <a:off x="2825750" y="3581400"/>
            <a:ext cx="301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7" name="Rectangle 54" descr="25%"/>
          <p:cNvSpPr>
            <a:spLocks noChangeArrowheads="1"/>
          </p:cNvSpPr>
          <p:nvPr/>
        </p:nvSpPr>
        <p:spPr bwMode="auto">
          <a:xfrm>
            <a:off x="2819400" y="4978400"/>
            <a:ext cx="3014663" cy="973138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7" name="Line 55"/>
          <p:cNvSpPr>
            <a:spLocks noChangeShapeType="1"/>
          </p:cNvSpPr>
          <p:nvPr/>
        </p:nvSpPr>
        <p:spPr bwMode="auto">
          <a:xfrm>
            <a:off x="2743200" y="2209800"/>
            <a:ext cx="381000" cy="914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6728" name="Group 56"/>
          <p:cNvGrpSpPr>
            <a:grpSpLocks/>
          </p:cNvGrpSpPr>
          <p:nvPr/>
        </p:nvGrpSpPr>
        <p:grpSpPr bwMode="auto">
          <a:xfrm>
            <a:off x="3276600" y="3421063"/>
            <a:ext cx="5700713" cy="744537"/>
            <a:chOff x="2064" y="2155"/>
            <a:chExt cx="3591" cy="469"/>
          </a:xfrm>
        </p:grpSpPr>
        <p:sp>
          <p:nvSpPr>
            <p:cNvPr id="23593" name="Rectangle 57"/>
            <p:cNvSpPr>
              <a:spLocks noChangeArrowheads="1"/>
            </p:cNvSpPr>
            <p:nvPr/>
          </p:nvSpPr>
          <p:spPr bwMode="auto">
            <a:xfrm>
              <a:off x="4541" y="2155"/>
              <a:ext cx="8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GB" sz="1800"/>
                <a:t>Absorption</a:t>
              </a:r>
            </a:p>
          </p:txBody>
        </p:sp>
        <p:sp>
          <p:nvSpPr>
            <p:cNvPr id="23594" name="Rectangle 58"/>
            <p:cNvSpPr>
              <a:spLocks noChangeArrowheads="1"/>
            </p:cNvSpPr>
            <p:nvPr/>
          </p:nvSpPr>
          <p:spPr bwMode="auto">
            <a:xfrm>
              <a:off x="4541" y="2395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GB" sz="1800"/>
                <a:t>Forward scatter</a:t>
              </a:r>
            </a:p>
          </p:txBody>
        </p:sp>
        <p:sp>
          <p:nvSpPr>
            <p:cNvPr id="23595" name="Freeform 59"/>
            <p:cNvSpPr>
              <a:spLocks/>
            </p:cNvSpPr>
            <p:nvPr/>
          </p:nvSpPr>
          <p:spPr bwMode="auto">
            <a:xfrm>
              <a:off x="3654" y="2257"/>
              <a:ext cx="841" cy="85"/>
            </a:xfrm>
            <a:custGeom>
              <a:avLst/>
              <a:gdLst>
                <a:gd name="T0" fmla="*/ 0 w 841"/>
                <a:gd name="T1" fmla="*/ 84 h 85"/>
                <a:gd name="T2" fmla="*/ 156 w 841"/>
                <a:gd name="T3" fmla="*/ 0 h 85"/>
                <a:gd name="T4" fmla="*/ 840 w 841"/>
                <a:gd name="T5" fmla="*/ 0 h 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85">
                  <a:moveTo>
                    <a:pt x="0" y="84"/>
                  </a:moveTo>
                  <a:lnTo>
                    <a:pt x="156" y="0"/>
                  </a:lnTo>
                  <a:lnTo>
                    <a:pt x="84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6" name="Line 60"/>
            <p:cNvSpPr>
              <a:spLocks noChangeShapeType="1"/>
            </p:cNvSpPr>
            <p:nvPr/>
          </p:nvSpPr>
          <p:spPr bwMode="auto">
            <a:xfrm flipH="1" flipV="1">
              <a:off x="3696" y="2448"/>
              <a:ext cx="798" cy="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>
              <a:off x="2064" y="2160"/>
              <a:ext cx="144" cy="3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6734" name="Group 62"/>
          <p:cNvGrpSpPr>
            <a:grpSpLocks/>
          </p:cNvGrpSpPr>
          <p:nvPr/>
        </p:nvGrpSpPr>
        <p:grpSpPr bwMode="auto">
          <a:xfrm>
            <a:off x="3733800" y="5029200"/>
            <a:ext cx="5243513" cy="1219200"/>
            <a:chOff x="2352" y="3072"/>
            <a:chExt cx="3303" cy="768"/>
          </a:xfrm>
        </p:grpSpPr>
        <p:grpSp>
          <p:nvGrpSpPr>
            <p:cNvPr id="23589" name="Group 63"/>
            <p:cNvGrpSpPr>
              <a:grpSpLocks/>
            </p:cNvGrpSpPr>
            <p:nvPr/>
          </p:nvGrpSpPr>
          <p:grpSpPr bwMode="auto">
            <a:xfrm>
              <a:off x="3696" y="3079"/>
              <a:ext cx="1959" cy="229"/>
              <a:chOff x="3696" y="3079"/>
              <a:chExt cx="1959" cy="229"/>
            </a:xfrm>
          </p:grpSpPr>
          <p:sp>
            <p:nvSpPr>
              <p:cNvPr id="23591" name="Rectangle 64"/>
              <p:cNvSpPr>
                <a:spLocks noChangeArrowheads="1"/>
              </p:cNvSpPr>
              <p:nvPr/>
            </p:nvSpPr>
            <p:spPr bwMode="auto">
              <a:xfrm>
                <a:off x="4541" y="3079"/>
                <a:ext cx="111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GB" sz="1800"/>
                  <a:t>Forward scatter</a:t>
                </a:r>
              </a:p>
            </p:txBody>
          </p:sp>
          <p:sp>
            <p:nvSpPr>
              <p:cNvPr id="23592" name="Line 65"/>
              <p:cNvSpPr>
                <a:spLocks noChangeShapeType="1"/>
              </p:cNvSpPr>
              <p:nvPr/>
            </p:nvSpPr>
            <p:spPr bwMode="auto">
              <a:xfrm flipH="1" flipV="1">
                <a:off x="3696" y="3168"/>
                <a:ext cx="798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3590" name="Line 66"/>
            <p:cNvSpPr>
              <a:spLocks noChangeShapeType="1"/>
            </p:cNvSpPr>
            <p:nvPr/>
          </p:nvSpPr>
          <p:spPr bwMode="auto">
            <a:xfrm>
              <a:off x="2352" y="3072"/>
              <a:ext cx="384" cy="7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6739" name="Line 67"/>
          <p:cNvSpPr>
            <a:spLocks noChangeShapeType="1"/>
          </p:cNvSpPr>
          <p:nvPr/>
        </p:nvSpPr>
        <p:spPr bwMode="auto">
          <a:xfrm flipV="1">
            <a:off x="4343400" y="3733800"/>
            <a:ext cx="228600" cy="304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6740" name="Group 68"/>
          <p:cNvGrpSpPr>
            <a:grpSpLocks/>
          </p:cNvGrpSpPr>
          <p:nvPr/>
        </p:nvGrpSpPr>
        <p:grpSpPr bwMode="auto">
          <a:xfrm>
            <a:off x="3505200" y="4335463"/>
            <a:ext cx="5084763" cy="712787"/>
            <a:chOff x="2208" y="2635"/>
            <a:chExt cx="3203" cy="449"/>
          </a:xfrm>
        </p:grpSpPr>
        <p:grpSp>
          <p:nvGrpSpPr>
            <p:cNvPr id="23582" name="Group 69"/>
            <p:cNvGrpSpPr>
              <a:grpSpLocks/>
            </p:cNvGrpSpPr>
            <p:nvPr/>
          </p:nvGrpSpPr>
          <p:grpSpPr bwMode="auto">
            <a:xfrm>
              <a:off x="2208" y="2635"/>
              <a:ext cx="3203" cy="449"/>
              <a:chOff x="2208" y="2635"/>
              <a:chExt cx="3203" cy="449"/>
            </a:xfrm>
          </p:grpSpPr>
          <p:sp>
            <p:nvSpPr>
              <p:cNvPr id="23584" name="Rectangle 70"/>
              <p:cNvSpPr>
                <a:spLocks noChangeArrowheads="1"/>
              </p:cNvSpPr>
              <p:nvPr/>
            </p:nvSpPr>
            <p:spPr bwMode="auto">
              <a:xfrm>
                <a:off x="4545" y="2855"/>
                <a:ext cx="86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GB" sz="1800"/>
                  <a:t>Backscatter</a:t>
                </a:r>
              </a:p>
            </p:txBody>
          </p:sp>
          <p:sp>
            <p:nvSpPr>
              <p:cNvPr id="23585" name="Rectangle 71"/>
              <p:cNvSpPr>
                <a:spLocks noChangeArrowheads="1"/>
              </p:cNvSpPr>
              <p:nvPr/>
            </p:nvSpPr>
            <p:spPr bwMode="auto">
              <a:xfrm>
                <a:off x="4529" y="2635"/>
                <a:ext cx="80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GB" sz="1800"/>
                  <a:t>Absorption</a:t>
                </a:r>
              </a:p>
            </p:txBody>
          </p:sp>
          <p:sp>
            <p:nvSpPr>
              <p:cNvPr id="23586" name="Line 72"/>
              <p:cNvSpPr>
                <a:spLocks noChangeShapeType="1"/>
              </p:cNvSpPr>
              <p:nvPr/>
            </p:nvSpPr>
            <p:spPr bwMode="auto">
              <a:xfrm flipH="1" flipV="1">
                <a:off x="3696" y="2928"/>
                <a:ext cx="79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87" name="Freeform 73"/>
              <p:cNvSpPr>
                <a:spLocks/>
              </p:cNvSpPr>
              <p:nvPr/>
            </p:nvSpPr>
            <p:spPr bwMode="auto">
              <a:xfrm>
                <a:off x="3654" y="2749"/>
                <a:ext cx="841" cy="85"/>
              </a:xfrm>
              <a:custGeom>
                <a:avLst/>
                <a:gdLst>
                  <a:gd name="T0" fmla="*/ 0 w 841"/>
                  <a:gd name="T1" fmla="*/ 84 h 85"/>
                  <a:gd name="T2" fmla="*/ 156 w 841"/>
                  <a:gd name="T3" fmla="*/ 0 h 85"/>
                  <a:gd name="T4" fmla="*/ 840 w 841"/>
                  <a:gd name="T5" fmla="*/ 0 h 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1" h="85">
                    <a:moveTo>
                      <a:pt x="0" y="84"/>
                    </a:moveTo>
                    <a:lnTo>
                      <a:pt x="156" y="0"/>
                    </a:lnTo>
                    <a:lnTo>
                      <a:pt x="84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88" name="Line 7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44" cy="33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3583" name="Line 75"/>
            <p:cNvSpPr>
              <a:spLocks noChangeShapeType="1"/>
            </p:cNvSpPr>
            <p:nvPr/>
          </p:nvSpPr>
          <p:spPr bwMode="auto">
            <a:xfrm flipV="1">
              <a:off x="2496" y="2688"/>
              <a:ext cx="144" cy="24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6748" name="Line 76"/>
          <p:cNvSpPr>
            <a:spLocks noChangeShapeType="1"/>
          </p:cNvSpPr>
          <p:nvPr/>
        </p:nvSpPr>
        <p:spPr bwMode="auto">
          <a:xfrm flipV="1">
            <a:off x="4876800" y="2895600"/>
            <a:ext cx="228600" cy="304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4" name="Rectangle 77" descr="70%"/>
          <p:cNvSpPr>
            <a:spLocks noChangeArrowheads="1"/>
          </p:cNvSpPr>
          <p:nvPr/>
        </p:nvSpPr>
        <p:spPr bwMode="auto">
          <a:xfrm>
            <a:off x="2852738" y="3505200"/>
            <a:ext cx="2938462" cy="74613"/>
          </a:xfrm>
          <a:prstGeom prst="rect">
            <a:avLst/>
          </a:prstGeom>
          <a:pattFill prst="pct7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750" name="Group 78"/>
          <p:cNvGrpSpPr>
            <a:grpSpLocks/>
          </p:cNvGrpSpPr>
          <p:nvPr/>
        </p:nvGrpSpPr>
        <p:grpSpPr bwMode="auto">
          <a:xfrm>
            <a:off x="3048000" y="3230563"/>
            <a:ext cx="5230813" cy="363537"/>
            <a:chOff x="1920" y="1939"/>
            <a:chExt cx="3295" cy="229"/>
          </a:xfrm>
        </p:grpSpPr>
        <p:sp>
          <p:nvSpPr>
            <p:cNvPr id="23577" name="Rectangle 79"/>
            <p:cNvSpPr>
              <a:spLocks noChangeArrowheads="1"/>
            </p:cNvSpPr>
            <p:nvPr/>
          </p:nvSpPr>
          <p:spPr bwMode="auto">
            <a:xfrm>
              <a:off x="4541" y="1939"/>
              <a:ext cx="6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GB" sz="1800"/>
                <a:t>Diffusion</a:t>
              </a:r>
            </a:p>
          </p:txBody>
        </p:sp>
        <p:sp>
          <p:nvSpPr>
            <p:cNvPr id="23578" name="Freeform 80"/>
            <p:cNvSpPr>
              <a:spLocks/>
            </p:cNvSpPr>
            <p:nvPr/>
          </p:nvSpPr>
          <p:spPr bwMode="auto">
            <a:xfrm>
              <a:off x="3678" y="2041"/>
              <a:ext cx="841" cy="85"/>
            </a:xfrm>
            <a:custGeom>
              <a:avLst/>
              <a:gdLst>
                <a:gd name="T0" fmla="*/ 0 w 841"/>
                <a:gd name="T1" fmla="*/ 84 h 85"/>
                <a:gd name="T2" fmla="*/ 156 w 841"/>
                <a:gd name="T3" fmla="*/ 0 h 85"/>
                <a:gd name="T4" fmla="*/ 840 w 841"/>
                <a:gd name="T5" fmla="*/ 0 h 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85">
                  <a:moveTo>
                    <a:pt x="0" y="84"/>
                  </a:moveTo>
                  <a:lnTo>
                    <a:pt x="156" y="0"/>
                  </a:lnTo>
                  <a:lnTo>
                    <a:pt x="84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9" name="Line 81"/>
            <p:cNvSpPr>
              <a:spLocks noChangeShapeType="1"/>
            </p:cNvSpPr>
            <p:nvPr/>
          </p:nvSpPr>
          <p:spPr bwMode="auto">
            <a:xfrm flipH="1">
              <a:off x="1920" y="2016"/>
              <a:ext cx="48" cy="9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80" name="Line 82"/>
            <p:cNvSpPr>
              <a:spLocks noChangeShapeType="1"/>
            </p:cNvSpPr>
            <p:nvPr/>
          </p:nvSpPr>
          <p:spPr bwMode="auto">
            <a:xfrm>
              <a:off x="2112" y="1968"/>
              <a:ext cx="96" cy="9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81" name="Line 83"/>
            <p:cNvSpPr>
              <a:spLocks noChangeShapeType="1"/>
            </p:cNvSpPr>
            <p:nvPr/>
          </p:nvSpPr>
          <p:spPr bwMode="auto">
            <a:xfrm>
              <a:off x="2016" y="1968"/>
              <a:ext cx="48" cy="9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76" name="Text Box 84"/>
          <p:cNvSpPr txBox="1">
            <a:spLocks noChangeArrowheads="1"/>
          </p:cNvSpPr>
          <p:nvPr/>
        </p:nvSpPr>
        <p:spPr bwMode="auto">
          <a:xfrm>
            <a:off x="1978025" y="1600200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Helvetica" pitchFamily="34" charset="0"/>
              </a:rPr>
              <a:t>Based on physics of image formation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7" grpId="0" animBg="1"/>
      <p:bldP spid="156739" grpId="0" animBg="1"/>
      <p:bldP spid="1567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Image formation model</a:t>
            </a:r>
          </a:p>
        </p:txBody>
      </p:sp>
      <p:sp>
        <p:nvSpPr>
          <p:cNvPr id="17411" name="AutoShape 1027"/>
          <p:cNvSpPr>
            <a:spLocks noChangeArrowheads="1"/>
          </p:cNvSpPr>
          <p:nvPr/>
        </p:nvSpPr>
        <p:spPr bwMode="auto">
          <a:xfrm>
            <a:off x="5257800" y="5367338"/>
            <a:ext cx="3581400" cy="582612"/>
          </a:xfrm>
          <a:prstGeom prst="roundRect">
            <a:avLst>
              <a:gd name="adj" fmla="val 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AutoShape 1028"/>
          <p:cNvSpPr>
            <a:spLocks noChangeArrowheads="1"/>
          </p:cNvSpPr>
          <p:nvPr/>
        </p:nvSpPr>
        <p:spPr bwMode="auto">
          <a:xfrm>
            <a:off x="5257800" y="3468688"/>
            <a:ext cx="3608388" cy="1600200"/>
          </a:xfrm>
          <a:prstGeom prst="roundRect">
            <a:avLst>
              <a:gd name="adj" fmla="val 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AutoShape 1029"/>
          <p:cNvSpPr>
            <a:spLocks noChangeArrowheads="1"/>
          </p:cNvSpPr>
          <p:nvPr/>
        </p:nvSpPr>
        <p:spPr bwMode="auto">
          <a:xfrm>
            <a:off x="5257800" y="2008188"/>
            <a:ext cx="3573463" cy="1192212"/>
          </a:xfrm>
          <a:prstGeom prst="roundRect">
            <a:avLst>
              <a:gd name="adj" fmla="val 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1030"/>
          <p:cNvSpPr>
            <a:spLocks noChangeArrowheads="1"/>
          </p:cNvSpPr>
          <p:nvPr/>
        </p:nvSpPr>
        <p:spPr bwMode="auto">
          <a:xfrm>
            <a:off x="5334000" y="2066925"/>
            <a:ext cx="34718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Wavelength 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/>
              <a:t>) dependent set of absorption coefficients for melanin,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a</a:t>
            </a:r>
            <a:r>
              <a:rPr lang="en-US" sz="1600" i="1" baseline="30000"/>
              <a:t>m</a:t>
            </a:r>
            <a:r>
              <a:rPr lang="en-US" sz="1600" i="1"/>
              <a:t>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</a:t>
            </a:r>
            <a:r>
              <a:rPr lang="en-US" sz="1600"/>
              <a:t>, and the melanin concentration, </a:t>
            </a:r>
            <a:r>
              <a:rPr lang="en-US" sz="1600" i="1"/>
              <a:t>c</a:t>
            </a:r>
            <a:r>
              <a:rPr lang="en-US" sz="1600" i="1" baseline="30000"/>
              <a:t>m</a:t>
            </a:r>
            <a:endParaRPr lang="en-GB" sz="1600" i="1" baseline="30000"/>
          </a:p>
        </p:txBody>
      </p:sp>
      <p:sp>
        <p:nvSpPr>
          <p:cNvPr id="17415" name="Rectangle 1031"/>
          <p:cNvSpPr>
            <a:spLocks noChangeArrowheads="1"/>
          </p:cNvSpPr>
          <p:nvPr/>
        </p:nvSpPr>
        <p:spPr bwMode="auto">
          <a:xfrm>
            <a:off x="5376863" y="3546475"/>
            <a:ext cx="35052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Absorption coefficients for haemoglobin,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a</a:t>
            </a:r>
            <a:r>
              <a:rPr lang="en-US" sz="1600" i="1" baseline="30000"/>
              <a:t>h</a:t>
            </a:r>
            <a:r>
              <a:rPr lang="en-US" sz="1600" i="1"/>
              <a:t>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</a:t>
            </a:r>
            <a:r>
              <a:rPr lang="en-US" sz="1600"/>
              <a:t>, the haemoglobin concentration, </a:t>
            </a:r>
            <a:r>
              <a:rPr lang="en-US" sz="1600" i="1"/>
              <a:t>c</a:t>
            </a:r>
            <a:r>
              <a:rPr lang="en-US" sz="1600" i="1" baseline="30000"/>
              <a:t>h</a:t>
            </a:r>
            <a:r>
              <a:rPr lang="en-US" sz="1600"/>
              <a:t>, the scatter coefficient for collagen,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s</a:t>
            </a:r>
            <a:r>
              <a:rPr lang="en-US" sz="1600" i="1" baseline="30000"/>
              <a:t>pd</a:t>
            </a:r>
            <a:r>
              <a:rPr lang="en-US" sz="1600"/>
              <a:t>, and the thickness of the collagen layer, </a:t>
            </a:r>
            <a:r>
              <a:rPr lang="en-US" sz="1600" i="1"/>
              <a:t>d</a:t>
            </a:r>
            <a:r>
              <a:rPr lang="en-US" sz="1600" i="1" baseline="30000"/>
              <a:t>pd</a:t>
            </a:r>
            <a:endParaRPr lang="en-GB" sz="1600" i="1" baseline="30000"/>
          </a:p>
        </p:txBody>
      </p:sp>
      <p:sp>
        <p:nvSpPr>
          <p:cNvPr id="17416" name="Rectangle 1032"/>
          <p:cNvSpPr>
            <a:spLocks noChangeArrowheads="1"/>
          </p:cNvSpPr>
          <p:nvPr/>
        </p:nvSpPr>
        <p:spPr bwMode="auto">
          <a:xfrm>
            <a:off x="5403850" y="5334000"/>
            <a:ext cx="34782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Scatter coefficient,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s</a:t>
            </a:r>
            <a:r>
              <a:rPr lang="en-US" sz="1600" i="1" baseline="30000"/>
              <a:t>rd</a:t>
            </a:r>
            <a:r>
              <a:rPr lang="en-US" sz="1600"/>
              <a:t>,  and the layer thickness, </a:t>
            </a:r>
            <a:r>
              <a:rPr lang="en-US" sz="1600" i="1"/>
              <a:t>d</a:t>
            </a:r>
            <a:r>
              <a:rPr lang="en-US" sz="1600" i="1" baseline="30000"/>
              <a:t>rd</a:t>
            </a:r>
            <a:endParaRPr lang="en-GB" sz="1600" i="1" baseline="30000"/>
          </a:p>
        </p:txBody>
      </p:sp>
      <p:sp>
        <p:nvSpPr>
          <p:cNvPr id="17417" name="Rectangle 1033"/>
          <p:cNvSpPr>
            <a:spLocks noChangeArrowheads="1"/>
          </p:cNvSpPr>
          <p:nvPr/>
        </p:nvSpPr>
        <p:spPr bwMode="auto">
          <a:xfrm>
            <a:off x="609600" y="5715000"/>
            <a:ext cx="418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Skin structure and its optical properties </a:t>
            </a:r>
          </a:p>
        </p:txBody>
      </p:sp>
      <p:grpSp>
        <p:nvGrpSpPr>
          <p:cNvPr id="17418" name="Group 1034"/>
          <p:cNvGrpSpPr>
            <a:grpSpLocks/>
          </p:cNvGrpSpPr>
          <p:nvPr/>
        </p:nvGrpSpPr>
        <p:grpSpPr bwMode="auto">
          <a:xfrm>
            <a:off x="457200" y="2738438"/>
            <a:ext cx="4572000" cy="2671762"/>
            <a:chOff x="523" y="7499"/>
            <a:chExt cx="3617" cy="2433"/>
          </a:xfrm>
        </p:grpSpPr>
        <p:pic>
          <p:nvPicPr>
            <p:cNvPr id="17423" name="Picture 10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7499"/>
              <a:ext cx="3564" cy="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4" name="Text Box 1036"/>
            <p:cNvSpPr txBox="1">
              <a:spLocks noChangeArrowheads="1"/>
            </p:cNvSpPr>
            <p:nvPr/>
          </p:nvSpPr>
          <p:spPr bwMode="auto">
            <a:xfrm>
              <a:off x="2394" y="8297"/>
              <a:ext cx="859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ea typeface="Lucida Grande" charset="0"/>
                  <a:cs typeface="Lucida Grande" charset="0"/>
                </a:rPr>
                <a:t>Epidermis</a:t>
              </a:r>
            </a:p>
          </p:txBody>
        </p:sp>
        <p:sp>
          <p:nvSpPr>
            <p:cNvPr id="17425" name="Text Box 1037"/>
            <p:cNvSpPr txBox="1">
              <a:spLocks noChangeArrowheads="1"/>
            </p:cNvSpPr>
            <p:nvPr/>
          </p:nvSpPr>
          <p:spPr bwMode="auto">
            <a:xfrm>
              <a:off x="2226" y="8825"/>
              <a:ext cx="123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ea typeface="Lucida Grande" charset="0"/>
                  <a:cs typeface="Lucida Grande" charset="0"/>
                </a:rPr>
                <a:t>Papillary demis</a:t>
              </a:r>
            </a:p>
          </p:txBody>
        </p:sp>
        <p:sp>
          <p:nvSpPr>
            <p:cNvPr id="17426" name="Text Box 1038"/>
            <p:cNvSpPr txBox="1">
              <a:spLocks noChangeArrowheads="1"/>
            </p:cNvSpPr>
            <p:nvPr/>
          </p:nvSpPr>
          <p:spPr bwMode="auto">
            <a:xfrm>
              <a:off x="2162" y="7769"/>
              <a:ext cx="138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ea typeface="Lucida Grande" charset="0"/>
                  <a:cs typeface="Lucida Grande" charset="0"/>
                </a:rPr>
                <a:t>Stratum corneum</a:t>
              </a:r>
            </a:p>
          </p:txBody>
        </p:sp>
        <p:sp>
          <p:nvSpPr>
            <p:cNvPr id="17427" name="Text Box 1039"/>
            <p:cNvSpPr txBox="1">
              <a:spLocks noChangeArrowheads="1"/>
            </p:cNvSpPr>
            <p:nvPr/>
          </p:nvSpPr>
          <p:spPr bwMode="auto">
            <a:xfrm>
              <a:off x="2218" y="9461"/>
              <a:ext cx="125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i="1">
                  <a:ea typeface="Lucida Grande" charset="0"/>
                  <a:cs typeface="Lucida Grande" charset="0"/>
                </a:rPr>
                <a:t>Reticular demis</a:t>
              </a:r>
            </a:p>
          </p:txBody>
        </p:sp>
        <p:sp>
          <p:nvSpPr>
            <p:cNvPr id="17428" name="Rectangle 1040"/>
            <p:cNvSpPr>
              <a:spLocks noChangeArrowheads="1"/>
            </p:cNvSpPr>
            <p:nvPr/>
          </p:nvSpPr>
          <p:spPr bwMode="auto">
            <a:xfrm>
              <a:off x="523" y="9723"/>
              <a:ext cx="317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900"/>
                <a:t>Image source: http://pathology.mc.duke.edu/research/Histo_course/epi3.jpg</a:t>
              </a:r>
            </a:p>
          </p:txBody>
        </p:sp>
      </p:grpSp>
      <p:sp>
        <p:nvSpPr>
          <p:cNvPr id="17419" name="Line 1041"/>
          <p:cNvSpPr>
            <a:spLocks noChangeShapeType="1"/>
          </p:cNvSpPr>
          <p:nvPr/>
        </p:nvSpPr>
        <p:spPr bwMode="auto">
          <a:xfrm>
            <a:off x="4656138" y="4995863"/>
            <a:ext cx="601662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042"/>
          <p:cNvSpPr>
            <a:spLocks noChangeShapeType="1"/>
          </p:cNvSpPr>
          <p:nvPr/>
        </p:nvSpPr>
        <p:spPr bwMode="auto">
          <a:xfrm flipV="1">
            <a:off x="4579938" y="2743200"/>
            <a:ext cx="6778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1" name="Line 1043"/>
          <p:cNvSpPr>
            <a:spLocks noChangeShapeType="1"/>
          </p:cNvSpPr>
          <p:nvPr/>
        </p:nvSpPr>
        <p:spPr bwMode="auto">
          <a:xfrm>
            <a:off x="45720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2" name="Text Box 1044"/>
          <p:cNvSpPr txBox="1">
            <a:spLocks noChangeArrowheads="1"/>
          </p:cNvSpPr>
          <p:nvPr/>
        </p:nvSpPr>
        <p:spPr bwMode="auto">
          <a:xfrm>
            <a:off x="457200" y="13843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Tissue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ChangeArrowheads="1"/>
          </p:cNvSpPr>
          <p:nvPr/>
        </p:nvSpPr>
        <p:spPr bwMode="auto">
          <a:xfrm>
            <a:off x="457200" y="2041525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GB"/>
              <a:t>The incident light interacts with the tissue. As a result of this interaction any remitted light has its spectrum altered depending on the tissue composition.</a:t>
            </a:r>
          </a:p>
        </p:txBody>
      </p:sp>
      <p:grpSp>
        <p:nvGrpSpPr>
          <p:cNvPr id="18435" name="Group 1028"/>
          <p:cNvGrpSpPr>
            <a:grpSpLocks noChangeAspect="1"/>
          </p:cNvGrpSpPr>
          <p:nvPr/>
        </p:nvGrpSpPr>
        <p:grpSpPr bwMode="auto">
          <a:xfrm>
            <a:off x="280988" y="3352800"/>
            <a:ext cx="4291012" cy="3048000"/>
            <a:chOff x="576" y="11856"/>
            <a:chExt cx="3696" cy="2625"/>
          </a:xfrm>
        </p:grpSpPr>
        <p:pic>
          <p:nvPicPr>
            <p:cNvPr id="18440" name="Picture 1029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" y="12144"/>
              <a:ext cx="3561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Rectangle 1030"/>
            <p:cNvSpPr>
              <a:spLocks noChangeAspect="1" noChangeArrowheads="1"/>
            </p:cNvSpPr>
            <p:nvPr/>
          </p:nvSpPr>
          <p:spPr bwMode="auto">
            <a:xfrm>
              <a:off x="1009" y="11856"/>
              <a:ext cx="131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GB" sz="1600"/>
                <a:t>Incident light</a:t>
              </a:r>
            </a:p>
          </p:txBody>
        </p:sp>
        <p:grpSp>
          <p:nvGrpSpPr>
            <p:cNvPr id="18442" name="Group 1031"/>
            <p:cNvGrpSpPr>
              <a:grpSpLocks noChangeAspect="1"/>
            </p:cNvGrpSpPr>
            <p:nvPr/>
          </p:nvGrpSpPr>
          <p:grpSpPr bwMode="auto">
            <a:xfrm>
              <a:off x="1139" y="12144"/>
              <a:ext cx="2394" cy="2058"/>
              <a:chOff x="2994" y="16656"/>
              <a:chExt cx="1512" cy="1752"/>
            </a:xfrm>
          </p:grpSpPr>
          <p:sp>
            <p:nvSpPr>
              <p:cNvPr id="18459" name="AutoShape 1032"/>
              <p:cNvSpPr>
                <a:spLocks noChangeAspect="1" noChangeArrowheads="1"/>
              </p:cNvSpPr>
              <p:nvPr/>
            </p:nvSpPr>
            <p:spPr bwMode="auto">
              <a:xfrm flipH="1">
                <a:off x="2994" y="16656"/>
                <a:ext cx="1008" cy="1752"/>
              </a:xfrm>
              <a:prstGeom prst="parallelogram">
                <a:avLst>
                  <a:gd name="adj" fmla="val 59824"/>
                </a:avLst>
              </a:prstGeom>
              <a:solidFill>
                <a:srgbClr val="FFFAC8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AutoShape 1033"/>
              <p:cNvSpPr>
                <a:spLocks noChangeAspect="1" noChangeArrowheads="1"/>
              </p:cNvSpPr>
              <p:nvPr/>
            </p:nvSpPr>
            <p:spPr bwMode="auto">
              <a:xfrm>
                <a:off x="3498" y="16656"/>
                <a:ext cx="1008" cy="1452"/>
              </a:xfrm>
              <a:prstGeom prst="parallelogram">
                <a:avLst>
                  <a:gd name="adj" fmla="val 59917"/>
                </a:avLst>
              </a:prstGeom>
              <a:solidFill>
                <a:srgbClr val="FFFAC8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3" name="Text Box 1034"/>
            <p:cNvSpPr txBox="1">
              <a:spLocks noChangeAspect="1" noChangeArrowheads="1"/>
            </p:cNvSpPr>
            <p:nvPr/>
          </p:nvSpPr>
          <p:spPr bwMode="auto">
            <a:xfrm>
              <a:off x="576" y="12682"/>
              <a:ext cx="75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i="1">
                  <a:ea typeface="Lucida Grande" charset="0"/>
                  <a:cs typeface="Lucida Grande" charset="0"/>
                </a:rPr>
                <a:t>Diffusion</a:t>
              </a:r>
            </a:p>
          </p:txBody>
        </p:sp>
        <p:sp>
          <p:nvSpPr>
            <p:cNvPr id="18444" name="Text Box 1035"/>
            <p:cNvSpPr txBox="1">
              <a:spLocks noChangeAspect="1" noChangeArrowheads="1"/>
            </p:cNvSpPr>
            <p:nvPr/>
          </p:nvSpPr>
          <p:spPr bwMode="auto">
            <a:xfrm>
              <a:off x="576" y="13082"/>
              <a:ext cx="129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i="1">
                  <a:ea typeface="Lucida Grande" charset="0"/>
                  <a:cs typeface="Lucida Grande" charset="0"/>
                </a:rPr>
                <a:t>Absorption &amp; forward scatter</a:t>
              </a:r>
            </a:p>
          </p:txBody>
        </p:sp>
        <p:sp>
          <p:nvSpPr>
            <p:cNvPr id="18445" name="Text Box 1036"/>
            <p:cNvSpPr txBox="1">
              <a:spLocks noChangeAspect="1" noChangeArrowheads="1"/>
            </p:cNvSpPr>
            <p:nvPr/>
          </p:nvSpPr>
          <p:spPr bwMode="auto">
            <a:xfrm>
              <a:off x="576" y="13564"/>
              <a:ext cx="1276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i="1">
                  <a:ea typeface="Lucida Grande" charset="0"/>
                  <a:cs typeface="Lucida Grande" charset="0"/>
                </a:rPr>
                <a:t>Absorption &amp; backscatter</a:t>
              </a:r>
            </a:p>
          </p:txBody>
        </p:sp>
        <p:sp>
          <p:nvSpPr>
            <p:cNvPr id="18446" name="Text Box 1037"/>
            <p:cNvSpPr txBox="1">
              <a:spLocks noChangeAspect="1" noChangeArrowheads="1"/>
            </p:cNvSpPr>
            <p:nvPr/>
          </p:nvSpPr>
          <p:spPr bwMode="auto">
            <a:xfrm>
              <a:off x="576" y="14121"/>
              <a:ext cx="121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i="1">
                  <a:ea typeface="Lucida Grande" charset="0"/>
                  <a:cs typeface="Lucida Grande" charset="0"/>
                </a:rPr>
                <a:t>Forward scatter</a:t>
              </a:r>
            </a:p>
          </p:txBody>
        </p:sp>
        <p:sp>
          <p:nvSpPr>
            <p:cNvPr id="18447" name="Line 1038"/>
            <p:cNvSpPr>
              <a:spLocks noChangeAspect="1" noChangeShapeType="1"/>
            </p:cNvSpPr>
            <p:nvPr/>
          </p:nvSpPr>
          <p:spPr bwMode="auto">
            <a:xfrm flipH="1">
              <a:off x="1590" y="1257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1039"/>
            <p:cNvSpPr>
              <a:spLocks noChangeAspect="1" noChangeShapeType="1"/>
            </p:cNvSpPr>
            <p:nvPr/>
          </p:nvSpPr>
          <p:spPr bwMode="auto">
            <a:xfrm>
              <a:off x="1734" y="12576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1040"/>
            <p:cNvSpPr>
              <a:spLocks noChangeAspect="1" noChangeShapeType="1"/>
            </p:cNvSpPr>
            <p:nvPr/>
          </p:nvSpPr>
          <p:spPr bwMode="auto">
            <a:xfrm>
              <a:off x="1830" y="1257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Line 1041"/>
            <p:cNvSpPr>
              <a:spLocks noChangeAspect="1" noChangeShapeType="1"/>
            </p:cNvSpPr>
            <p:nvPr/>
          </p:nvSpPr>
          <p:spPr bwMode="auto">
            <a:xfrm>
              <a:off x="1878" y="1300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1042"/>
            <p:cNvSpPr>
              <a:spLocks noChangeAspect="1" noChangeShapeType="1"/>
            </p:cNvSpPr>
            <p:nvPr/>
          </p:nvSpPr>
          <p:spPr bwMode="auto">
            <a:xfrm>
              <a:off x="2070" y="1348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1043"/>
            <p:cNvSpPr>
              <a:spLocks noChangeAspect="1" noChangeShapeType="1"/>
            </p:cNvSpPr>
            <p:nvPr/>
          </p:nvSpPr>
          <p:spPr bwMode="auto">
            <a:xfrm>
              <a:off x="2304" y="1406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1044"/>
            <p:cNvSpPr>
              <a:spLocks noChangeAspect="1" noChangeShapeType="1"/>
            </p:cNvSpPr>
            <p:nvPr/>
          </p:nvSpPr>
          <p:spPr bwMode="auto">
            <a:xfrm flipV="1">
              <a:off x="2352" y="1344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1045"/>
            <p:cNvSpPr>
              <a:spLocks noChangeAspect="1" noChangeShapeType="1"/>
            </p:cNvSpPr>
            <p:nvPr/>
          </p:nvSpPr>
          <p:spPr bwMode="auto">
            <a:xfrm flipV="1">
              <a:off x="2832" y="1257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1046"/>
            <p:cNvSpPr>
              <a:spLocks noChangeAspect="1" noChangeShapeType="1"/>
            </p:cNvSpPr>
            <p:nvPr/>
          </p:nvSpPr>
          <p:spPr bwMode="auto">
            <a:xfrm flipV="1">
              <a:off x="2598" y="1300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1047"/>
            <p:cNvSpPr>
              <a:spLocks noChangeAspect="1" noChangeShapeType="1"/>
            </p:cNvSpPr>
            <p:nvPr/>
          </p:nvSpPr>
          <p:spPr bwMode="auto">
            <a:xfrm>
              <a:off x="1542" y="1214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Rectangle 1048"/>
            <p:cNvSpPr>
              <a:spLocks noChangeAspect="1" noChangeArrowheads="1"/>
            </p:cNvSpPr>
            <p:nvPr/>
          </p:nvSpPr>
          <p:spPr bwMode="auto">
            <a:xfrm>
              <a:off x="2624" y="11856"/>
              <a:ext cx="164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GB" sz="1600"/>
                <a:t>Remitted spectrum</a:t>
              </a:r>
            </a:p>
          </p:txBody>
        </p:sp>
        <p:sp>
          <p:nvSpPr>
            <p:cNvPr id="18458" name="Line 1049"/>
            <p:cNvSpPr>
              <a:spLocks noChangeAspect="1" noChangeShapeType="1"/>
            </p:cNvSpPr>
            <p:nvPr/>
          </p:nvSpPr>
          <p:spPr bwMode="auto">
            <a:xfrm flipV="1">
              <a:off x="3072" y="12144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36" name="AutoShape 1050"/>
          <p:cNvSpPr>
            <a:spLocks noChangeArrowheads="1"/>
          </p:cNvSpPr>
          <p:nvPr/>
        </p:nvSpPr>
        <p:spPr bwMode="auto">
          <a:xfrm>
            <a:off x="4724400" y="4468813"/>
            <a:ext cx="4329113" cy="1550987"/>
          </a:xfrm>
          <a:prstGeom prst="roundRect">
            <a:avLst>
              <a:gd name="adj" fmla="val 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1051"/>
          <p:cNvSpPr>
            <a:spLocks noChangeArrowheads="1"/>
          </p:cNvSpPr>
          <p:nvPr/>
        </p:nvSpPr>
        <p:spPr bwMode="auto">
          <a:xfrm>
            <a:off x="4724400" y="4621213"/>
            <a:ext cx="42672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1600"/>
              <a:t>The spectral composition of the light remitted from the skin, </a:t>
            </a:r>
            <a:r>
              <a:rPr lang="en-US" sz="1600" b="1" i="1"/>
              <a:t>R</a:t>
            </a:r>
            <a:r>
              <a:rPr lang="en-US" sz="1600" i="1"/>
              <a:t>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/>
              <a:t>):</a:t>
            </a:r>
          </a:p>
          <a:p>
            <a:pPr>
              <a:spcBef>
                <a:spcPct val="50000"/>
              </a:spcBef>
            </a:pPr>
            <a:r>
              <a:rPr lang="en-US" sz="1600" i="1"/>
              <a:t>R(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 = Model_of_light_transport( E(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),</a:t>
            </a:r>
            <a:r>
              <a:rPr lang="en-US" sz="1600" i="1">
                <a:latin typeface="Symbol" pitchFamily="18" charset="2"/>
                <a:sym typeface="Symbol" pitchFamily="18" charset="2"/>
              </a:rPr>
              <a:t></a:t>
            </a:r>
            <a:r>
              <a:rPr lang="en-US" sz="1600" i="1" baseline="-25000"/>
              <a:t>a</a:t>
            </a:r>
            <a:r>
              <a:rPr lang="en-US" sz="1600" i="1" baseline="30000"/>
              <a:t>m</a:t>
            </a:r>
            <a:r>
              <a:rPr lang="en-US" sz="1600" i="1"/>
              <a:t>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), c</a:t>
            </a:r>
            <a:r>
              <a:rPr lang="en-US" sz="1600" i="1" baseline="30000"/>
              <a:t>m</a:t>
            </a:r>
            <a:r>
              <a:rPr lang="en-US" sz="1600" i="1">
                <a:latin typeface="Symbol" pitchFamily="18" charset="2"/>
              </a:rPr>
              <a:t>, m</a:t>
            </a:r>
            <a:r>
              <a:rPr lang="en-US" sz="1600" i="1" baseline="-25000"/>
              <a:t>a</a:t>
            </a:r>
            <a:r>
              <a:rPr lang="en-US" sz="1600" i="1" baseline="30000"/>
              <a:t>h</a:t>
            </a:r>
            <a:r>
              <a:rPr lang="en-US" sz="1600" i="1"/>
              <a:t>(</a:t>
            </a:r>
            <a:r>
              <a:rPr lang="en-US" sz="1600" i="1">
                <a:latin typeface="Symbol" pitchFamily="18" charset="2"/>
              </a:rPr>
              <a:t>l</a:t>
            </a:r>
            <a:r>
              <a:rPr lang="en-US" sz="1600" i="1"/>
              <a:t>), c</a:t>
            </a:r>
            <a:r>
              <a:rPr lang="en-US" sz="1600" i="1" baseline="30000"/>
              <a:t>h</a:t>
            </a:r>
            <a:r>
              <a:rPr lang="en-US" sz="1600" i="1"/>
              <a:t>, 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s</a:t>
            </a:r>
            <a:r>
              <a:rPr lang="en-US" sz="1600" i="1" baseline="30000"/>
              <a:t>pd</a:t>
            </a:r>
            <a:r>
              <a:rPr lang="en-US" sz="1600" i="1"/>
              <a:t>,  d</a:t>
            </a:r>
            <a:r>
              <a:rPr lang="en-US" sz="1600" i="1" baseline="30000"/>
              <a:t>pd</a:t>
            </a:r>
            <a:r>
              <a:rPr lang="en-US" sz="1600" i="1"/>
              <a:t>, </a:t>
            </a:r>
            <a:r>
              <a:rPr lang="en-US" sz="1600" i="1">
                <a:latin typeface="Symbol" pitchFamily="18" charset="2"/>
              </a:rPr>
              <a:t>m</a:t>
            </a:r>
            <a:r>
              <a:rPr lang="en-US" sz="1600" i="1" baseline="-25000"/>
              <a:t>s</a:t>
            </a:r>
            <a:r>
              <a:rPr lang="en-US" sz="1600" i="1" baseline="30000"/>
              <a:t>rd</a:t>
            </a:r>
            <a:r>
              <a:rPr lang="en-US" sz="1600" i="1"/>
              <a:t>, d</a:t>
            </a:r>
            <a:r>
              <a:rPr lang="en-US" sz="1600" i="1" baseline="30000"/>
              <a:t>rd</a:t>
            </a:r>
            <a:r>
              <a:rPr lang="en-US" sz="1600" i="1"/>
              <a:t> )</a:t>
            </a:r>
          </a:p>
        </p:txBody>
      </p:sp>
      <p:sp>
        <p:nvSpPr>
          <p:cNvPr id="18438" name="Text Box 1052"/>
          <p:cNvSpPr txBox="1">
            <a:spLocks noChangeArrowheads="1"/>
          </p:cNvSpPr>
          <p:nvPr/>
        </p:nvSpPr>
        <p:spPr bwMode="auto">
          <a:xfrm>
            <a:off x="457200" y="13843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Light – tissue interaction</a:t>
            </a:r>
          </a:p>
        </p:txBody>
      </p:sp>
      <p:sp>
        <p:nvSpPr>
          <p:cNvPr id="18439" name="Rectangle 1055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Image formation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9" descr="Z:\pocetakPhD\reports\seminarPMB\scatSizeSubmucosa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11737" b="4890"/>
          <a:stretch>
            <a:fillRect/>
          </a:stretch>
        </p:blipFill>
        <p:spPr bwMode="auto">
          <a:xfrm>
            <a:off x="754063" y="4572000"/>
            <a:ext cx="38179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Image formation model</a:t>
            </a:r>
          </a:p>
        </p:txBody>
      </p:sp>
      <p:grpSp>
        <p:nvGrpSpPr>
          <p:cNvPr id="19460" name="Group 8"/>
          <p:cNvGrpSpPr>
            <a:grpSpLocks noChangeAspect="1"/>
          </p:cNvGrpSpPr>
          <p:nvPr/>
        </p:nvGrpSpPr>
        <p:grpSpPr bwMode="auto">
          <a:xfrm>
            <a:off x="838200" y="4565650"/>
            <a:ext cx="688975" cy="860425"/>
            <a:chOff x="2464" y="2976"/>
            <a:chExt cx="752" cy="984"/>
          </a:xfrm>
        </p:grpSpPr>
        <p:sp>
          <p:nvSpPr>
            <p:cNvPr id="19545" name="Freeform 9"/>
            <p:cNvSpPr>
              <a:spLocks noChangeAspect="1"/>
            </p:cNvSpPr>
            <p:nvPr/>
          </p:nvSpPr>
          <p:spPr bwMode="auto">
            <a:xfrm>
              <a:off x="246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6" name="Freeform 10"/>
            <p:cNvSpPr>
              <a:spLocks noChangeAspect="1"/>
            </p:cNvSpPr>
            <p:nvPr/>
          </p:nvSpPr>
          <p:spPr bwMode="auto">
            <a:xfrm flipH="1">
              <a:off x="282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1" name="Group 11"/>
          <p:cNvGrpSpPr>
            <a:grpSpLocks noChangeAspect="1"/>
          </p:cNvGrpSpPr>
          <p:nvPr/>
        </p:nvGrpSpPr>
        <p:grpSpPr bwMode="auto">
          <a:xfrm>
            <a:off x="2043113" y="4565650"/>
            <a:ext cx="688975" cy="860425"/>
            <a:chOff x="2464" y="2976"/>
            <a:chExt cx="752" cy="984"/>
          </a:xfrm>
        </p:grpSpPr>
        <p:sp>
          <p:nvSpPr>
            <p:cNvPr id="19543" name="Freeform 12"/>
            <p:cNvSpPr>
              <a:spLocks noChangeAspect="1"/>
            </p:cNvSpPr>
            <p:nvPr/>
          </p:nvSpPr>
          <p:spPr bwMode="auto">
            <a:xfrm>
              <a:off x="246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4" name="Freeform 13"/>
            <p:cNvSpPr>
              <a:spLocks noChangeAspect="1"/>
            </p:cNvSpPr>
            <p:nvPr/>
          </p:nvSpPr>
          <p:spPr bwMode="auto">
            <a:xfrm flipH="1">
              <a:off x="282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2" name="Group 14"/>
          <p:cNvGrpSpPr>
            <a:grpSpLocks noChangeAspect="1"/>
          </p:cNvGrpSpPr>
          <p:nvPr/>
        </p:nvGrpSpPr>
        <p:grpSpPr bwMode="auto">
          <a:xfrm>
            <a:off x="3641725" y="4565650"/>
            <a:ext cx="688975" cy="860425"/>
            <a:chOff x="2464" y="2976"/>
            <a:chExt cx="752" cy="984"/>
          </a:xfrm>
        </p:grpSpPr>
        <p:sp>
          <p:nvSpPr>
            <p:cNvPr id="19541" name="Freeform 15"/>
            <p:cNvSpPr>
              <a:spLocks noChangeAspect="1"/>
            </p:cNvSpPr>
            <p:nvPr/>
          </p:nvSpPr>
          <p:spPr bwMode="auto">
            <a:xfrm>
              <a:off x="246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2" name="Freeform 16"/>
            <p:cNvSpPr>
              <a:spLocks noChangeAspect="1"/>
            </p:cNvSpPr>
            <p:nvPr/>
          </p:nvSpPr>
          <p:spPr bwMode="auto">
            <a:xfrm flipH="1">
              <a:off x="2824" y="2976"/>
              <a:ext cx="392" cy="984"/>
            </a:xfrm>
            <a:custGeom>
              <a:avLst/>
              <a:gdLst>
                <a:gd name="T0" fmla="*/ 0 w 392"/>
                <a:gd name="T1" fmla="*/ 984 h 984"/>
                <a:gd name="T2" fmla="*/ 64 w 392"/>
                <a:gd name="T3" fmla="*/ 704 h 984"/>
                <a:gd name="T4" fmla="*/ 112 w 392"/>
                <a:gd name="T5" fmla="*/ 417 h 984"/>
                <a:gd name="T6" fmla="*/ 168 w 392"/>
                <a:gd name="T7" fmla="*/ 130 h 984"/>
                <a:gd name="T8" fmla="*/ 224 w 392"/>
                <a:gd name="T9" fmla="*/ 26 h 984"/>
                <a:gd name="T10" fmla="*/ 392 w 39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984"/>
                <a:gd name="T20" fmla="*/ 392 w 39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984">
                  <a:moveTo>
                    <a:pt x="0" y="984"/>
                  </a:moveTo>
                  <a:cubicBezTo>
                    <a:pt x="11" y="937"/>
                    <a:pt x="45" y="798"/>
                    <a:pt x="64" y="704"/>
                  </a:cubicBezTo>
                  <a:cubicBezTo>
                    <a:pt x="83" y="610"/>
                    <a:pt x="95" y="513"/>
                    <a:pt x="112" y="417"/>
                  </a:cubicBezTo>
                  <a:cubicBezTo>
                    <a:pt x="129" y="321"/>
                    <a:pt x="149" y="195"/>
                    <a:pt x="168" y="130"/>
                  </a:cubicBezTo>
                  <a:cubicBezTo>
                    <a:pt x="187" y="65"/>
                    <a:pt x="187" y="48"/>
                    <a:pt x="224" y="26"/>
                  </a:cubicBezTo>
                  <a:cubicBezTo>
                    <a:pt x="261" y="4"/>
                    <a:pt x="327" y="2"/>
                    <a:pt x="392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457200" y="1871663"/>
            <a:ext cx="4191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GB"/>
              <a:t>An imaging device captures and integrates specific portions of the remitted spectra and generates a single value for each spectral filter F</a:t>
            </a:r>
            <a:r>
              <a:rPr lang="en-GB" baseline="-25000"/>
              <a:t>i</a:t>
            </a:r>
            <a:r>
              <a:rPr lang="en-GB"/>
              <a:t>. </a:t>
            </a:r>
          </a:p>
        </p:txBody>
      </p:sp>
      <p:sp>
        <p:nvSpPr>
          <p:cNvPr id="19464" name="AutoShape 18"/>
          <p:cNvSpPr>
            <a:spLocks noChangeArrowheads="1"/>
          </p:cNvSpPr>
          <p:nvPr/>
        </p:nvSpPr>
        <p:spPr bwMode="auto">
          <a:xfrm>
            <a:off x="1103313" y="3790950"/>
            <a:ext cx="703262" cy="704850"/>
          </a:xfrm>
          <a:custGeom>
            <a:avLst/>
            <a:gdLst>
              <a:gd name="T0" fmla="*/ 15595486 w 21600"/>
              <a:gd name="T1" fmla="*/ 0 h 21600"/>
              <a:gd name="T2" fmla="*/ 15595486 w 21600"/>
              <a:gd name="T3" fmla="*/ 12946365 h 21600"/>
              <a:gd name="T4" fmla="*/ 1873119 w 21600"/>
              <a:gd name="T5" fmla="*/ 23000626 h 21600"/>
              <a:gd name="T6" fmla="*/ 22897104 w 21600"/>
              <a:gd name="T7" fmla="*/ 64731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641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12" y="0"/>
                </a:lnTo>
                <a:lnTo>
                  <a:pt x="14712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4712" y="7808"/>
                </a:lnTo>
                <a:lnTo>
                  <a:pt x="14712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AutoShape 24"/>
          <p:cNvSpPr>
            <a:spLocks noChangeArrowheads="1"/>
          </p:cNvSpPr>
          <p:nvPr/>
        </p:nvSpPr>
        <p:spPr bwMode="auto">
          <a:xfrm>
            <a:off x="2322513" y="3790950"/>
            <a:ext cx="703262" cy="704850"/>
          </a:xfrm>
          <a:custGeom>
            <a:avLst/>
            <a:gdLst>
              <a:gd name="T0" fmla="*/ 15595486 w 21600"/>
              <a:gd name="T1" fmla="*/ 0 h 21600"/>
              <a:gd name="T2" fmla="*/ 15595486 w 21600"/>
              <a:gd name="T3" fmla="*/ 12946365 h 21600"/>
              <a:gd name="T4" fmla="*/ 1873119 w 21600"/>
              <a:gd name="T5" fmla="*/ 23000626 h 21600"/>
              <a:gd name="T6" fmla="*/ 22897104 w 21600"/>
              <a:gd name="T7" fmla="*/ 64731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641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12" y="0"/>
                </a:lnTo>
                <a:lnTo>
                  <a:pt x="14712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4712" y="7808"/>
                </a:lnTo>
                <a:lnTo>
                  <a:pt x="14712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AutoShape 25"/>
          <p:cNvSpPr>
            <a:spLocks noChangeArrowheads="1"/>
          </p:cNvSpPr>
          <p:nvPr/>
        </p:nvSpPr>
        <p:spPr bwMode="auto">
          <a:xfrm>
            <a:off x="3944938" y="3790950"/>
            <a:ext cx="703262" cy="704850"/>
          </a:xfrm>
          <a:custGeom>
            <a:avLst/>
            <a:gdLst>
              <a:gd name="T0" fmla="*/ 15595486 w 21600"/>
              <a:gd name="T1" fmla="*/ 0 h 21600"/>
              <a:gd name="T2" fmla="*/ 15595486 w 21600"/>
              <a:gd name="T3" fmla="*/ 12946365 h 21600"/>
              <a:gd name="T4" fmla="*/ 1873119 w 21600"/>
              <a:gd name="T5" fmla="*/ 23000626 h 21600"/>
              <a:gd name="T6" fmla="*/ 22897104 w 21600"/>
              <a:gd name="T7" fmla="*/ 64731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641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12" y="0"/>
                </a:lnTo>
                <a:lnTo>
                  <a:pt x="14712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4712" y="7808"/>
                </a:lnTo>
                <a:lnTo>
                  <a:pt x="14712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467" name="Group 90"/>
          <p:cNvGrpSpPr>
            <a:grpSpLocks/>
          </p:cNvGrpSpPr>
          <p:nvPr/>
        </p:nvGrpSpPr>
        <p:grpSpPr bwMode="auto">
          <a:xfrm>
            <a:off x="5181600" y="1447800"/>
            <a:ext cx="3810000" cy="4724400"/>
            <a:chOff x="3264" y="912"/>
            <a:chExt cx="2400" cy="2976"/>
          </a:xfrm>
        </p:grpSpPr>
        <p:sp>
          <p:nvSpPr>
            <p:cNvPr id="19481" name="AutoShape 3"/>
            <p:cNvSpPr>
              <a:spLocks noChangeArrowheads="1"/>
            </p:cNvSpPr>
            <p:nvPr/>
          </p:nvSpPr>
          <p:spPr bwMode="auto">
            <a:xfrm>
              <a:off x="3264" y="912"/>
              <a:ext cx="2400" cy="2976"/>
            </a:xfrm>
            <a:prstGeom prst="roundRect">
              <a:avLst>
                <a:gd name="adj" fmla="val 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4"/>
            <p:cNvSpPr>
              <a:spLocks noChangeArrowheads="1"/>
            </p:cNvSpPr>
            <p:nvPr/>
          </p:nvSpPr>
          <p:spPr bwMode="auto">
            <a:xfrm>
              <a:off x="3312" y="996"/>
              <a:ext cx="2352" cy="90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  <a:spcAft>
                  <a:spcPts val="600"/>
                </a:spcAft>
              </a:pPr>
              <a:r>
                <a:rPr lang="en-US" sz="1600"/>
                <a:t>An image vector [</a:t>
              </a:r>
              <a:r>
                <a:rPr lang="en-US" sz="1600" i="1"/>
                <a:t>i</a:t>
              </a:r>
              <a:r>
                <a:rPr lang="en-US" i="1" baseline="-25000"/>
                <a:t>1</a:t>
              </a:r>
              <a:r>
                <a:rPr lang="en-US" sz="1600" i="1"/>
                <a:t> i</a:t>
              </a:r>
              <a:r>
                <a:rPr lang="en-US" i="1" baseline="-25000"/>
                <a:t>2</a:t>
              </a:r>
              <a:r>
                <a:rPr lang="en-US" sz="1600" i="1"/>
                <a:t> … i</a:t>
              </a:r>
              <a:r>
                <a:rPr lang="en-US" i="1" baseline="-25000"/>
                <a:t>n</a:t>
              </a:r>
              <a:r>
                <a:rPr lang="en-US" sz="1600"/>
                <a:t>] is derived from the remitted spectrum </a:t>
              </a:r>
              <a:r>
                <a:rPr lang="en-US" sz="1600" i="1"/>
                <a:t>R(</a:t>
              </a:r>
              <a:r>
                <a:rPr lang="en-US" sz="1600" i="1">
                  <a:latin typeface="Symbol" pitchFamily="18" charset="2"/>
                </a:rPr>
                <a:t>l</a:t>
              </a:r>
              <a:r>
                <a:rPr lang="en-US" sz="1600" i="1"/>
                <a:t>)</a:t>
              </a:r>
              <a:r>
                <a:rPr lang="en-US" sz="1600"/>
                <a:t> by convolving it with spectral response functions for the appropriately selected bandpass filters, </a:t>
              </a:r>
              <a:r>
                <a:rPr lang="en-US" sz="1600" i="1"/>
                <a:t>F</a:t>
              </a:r>
              <a:r>
                <a:rPr lang="en-US" sz="1600" i="1" baseline="-25000"/>
                <a:t>1</a:t>
              </a:r>
              <a:r>
                <a:rPr lang="en-US" sz="1600" i="1"/>
                <a:t>(</a:t>
              </a:r>
              <a:r>
                <a:rPr lang="en-US" sz="1600" i="1">
                  <a:latin typeface="Symbol" pitchFamily="18" charset="2"/>
                </a:rPr>
                <a:t>l</a:t>
              </a:r>
              <a:r>
                <a:rPr lang="en-US" sz="1600" i="1"/>
                <a:t>), F</a:t>
              </a:r>
              <a:r>
                <a:rPr lang="en-US" sz="1600" i="1" baseline="-25000"/>
                <a:t>2</a:t>
              </a:r>
              <a:r>
                <a:rPr lang="en-US" sz="1600" i="1"/>
                <a:t>(</a:t>
              </a:r>
              <a:r>
                <a:rPr lang="en-US" sz="1600" i="1">
                  <a:latin typeface="Symbol" pitchFamily="18" charset="2"/>
                </a:rPr>
                <a:t>l</a:t>
              </a:r>
              <a:r>
                <a:rPr lang="en-US" sz="1600" i="1"/>
                <a:t>),…, F</a:t>
              </a:r>
              <a:r>
                <a:rPr lang="en-US" sz="1600" i="1" baseline="-25000"/>
                <a:t>n</a:t>
              </a:r>
              <a:r>
                <a:rPr lang="en-US" sz="1600" i="1"/>
                <a:t>(</a:t>
              </a:r>
              <a:r>
                <a:rPr lang="en-US" sz="1600" i="1">
                  <a:latin typeface="Symbol" pitchFamily="18" charset="2"/>
                </a:rPr>
                <a:t>l</a:t>
              </a:r>
              <a:r>
                <a:rPr lang="en-US" sz="1600" i="1"/>
                <a:t>):</a:t>
              </a:r>
              <a:endParaRPr lang="en-GB" sz="1600" i="1"/>
            </a:p>
          </p:txBody>
        </p:sp>
        <p:sp>
          <p:nvSpPr>
            <p:cNvPr id="19483" name="Rectangle 31"/>
            <p:cNvSpPr>
              <a:spLocks noChangeArrowheads="1"/>
            </p:cNvSpPr>
            <p:nvPr/>
          </p:nvSpPr>
          <p:spPr bwMode="auto">
            <a:xfrm>
              <a:off x="4077" y="1977"/>
              <a:ext cx="80" cy="13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GB"/>
            </a:p>
          </p:txBody>
        </p:sp>
        <p:grpSp>
          <p:nvGrpSpPr>
            <p:cNvPr id="19484" name="Group 86"/>
            <p:cNvGrpSpPr>
              <a:grpSpLocks/>
            </p:cNvGrpSpPr>
            <p:nvPr/>
          </p:nvGrpSpPr>
          <p:grpSpPr bwMode="auto">
            <a:xfrm>
              <a:off x="3840" y="2117"/>
              <a:ext cx="1205" cy="364"/>
              <a:chOff x="3840" y="2117"/>
              <a:chExt cx="1205" cy="364"/>
            </a:xfrm>
          </p:grpSpPr>
          <p:sp>
            <p:nvSpPr>
              <p:cNvPr id="19524" name="Rectangle 27"/>
              <p:cNvSpPr>
                <a:spLocks noChangeArrowheads="1"/>
              </p:cNvSpPr>
              <p:nvPr/>
            </p:nvSpPr>
            <p:spPr bwMode="auto">
              <a:xfrm>
                <a:off x="3840" y="2138"/>
                <a:ext cx="27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i</a:t>
                </a:r>
                <a:r>
                  <a:rPr lang="en-GB" sz="1900" i="1" baseline="-25000">
                    <a:solidFill>
                      <a:srgbClr val="000000"/>
                    </a:solidFill>
                  </a:rPr>
                  <a:t>1</a:t>
                </a:r>
                <a:r>
                  <a:rPr lang="en-GB" sz="1900" i="1">
                    <a:solidFill>
                      <a:srgbClr val="000000"/>
                    </a:solidFill>
                  </a:rPr>
                  <a:t> = </a:t>
                </a:r>
                <a:endParaRPr lang="en-GB"/>
              </a:p>
            </p:txBody>
          </p:sp>
          <p:sp>
            <p:nvSpPr>
              <p:cNvPr id="19525" name="Rectangle 28"/>
              <p:cNvSpPr>
                <a:spLocks noChangeArrowheads="1"/>
              </p:cNvSpPr>
              <p:nvPr/>
            </p:nvSpPr>
            <p:spPr bwMode="auto">
              <a:xfrm>
                <a:off x="4079" y="2155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õ</a:t>
                </a:r>
                <a:endParaRPr lang="en-GB"/>
              </a:p>
            </p:txBody>
          </p:sp>
          <p:sp>
            <p:nvSpPr>
              <p:cNvPr id="19526" name="Rectangle 29"/>
              <p:cNvSpPr>
                <a:spLocks noChangeArrowheads="1"/>
              </p:cNvSpPr>
              <p:nvPr/>
            </p:nvSpPr>
            <p:spPr bwMode="auto">
              <a:xfrm>
                <a:off x="4079" y="2117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ó</a:t>
                </a:r>
                <a:endParaRPr lang="en-GB"/>
              </a:p>
            </p:txBody>
          </p:sp>
          <p:sp>
            <p:nvSpPr>
              <p:cNvPr id="19527" name="Rectangle 30"/>
              <p:cNvSpPr>
                <a:spLocks noChangeArrowheads="1"/>
              </p:cNvSpPr>
              <p:nvPr/>
            </p:nvSpPr>
            <p:spPr bwMode="auto">
              <a:xfrm>
                <a:off x="4078" y="2347"/>
                <a:ext cx="56" cy="13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400" i="1">
                    <a:solidFill>
                      <a:srgbClr val="000000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9528" name="Rectangle 32"/>
              <p:cNvSpPr>
                <a:spLocks noChangeArrowheads="1"/>
              </p:cNvSpPr>
              <p:nvPr/>
            </p:nvSpPr>
            <p:spPr bwMode="auto">
              <a:xfrm>
                <a:off x="4169" y="2138"/>
                <a:ext cx="13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R</a:t>
                </a:r>
                <a:endParaRPr lang="en-GB"/>
              </a:p>
            </p:txBody>
          </p:sp>
          <p:sp>
            <p:nvSpPr>
              <p:cNvPr id="19529" name="Rectangle 33"/>
              <p:cNvSpPr>
                <a:spLocks noChangeArrowheads="1"/>
              </p:cNvSpPr>
              <p:nvPr/>
            </p:nvSpPr>
            <p:spPr bwMode="auto">
              <a:xfrm>
                <a:off x="4297" y="2138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530" name="Rectangle 34"/>
              <p:cNvSpPr>
                <a:spLocks noChangeArrowheads="1"/>
              </p:cNvSpPr>
              <p:nvPr/>
            </p:nvSpPr>
            <p:spPr bwMode="auto">
              <a:xfrm>
                <a:off x="4363" y="2123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31" name="Rectangle 35"/>
              <p:cNvSpPr>
                <a:spLocks noChangeArrowheads="1"/>
              </p:cNvSpPr>
              <p:nvPr/>
            </p:nvSpPr>
            <p:spPr bwMode="auto">
              <a:xfrm>
                <a:off x="4433" y="2138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532" name="Rectangle 36"/>
              <p:cNvSpPr>
                <a:spLocks noChangeArrowheads="1"/>
              </p:cNvSpPr>
              <p:nvPr/>
            </p:nvSpPr>
            <p:spPr bwMode="auto">
              <a:xfrm>
                <a:off x="4476" y="2138"/>
                <a:ext cx="9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F</a:t>
                </a:r>
                <a:endParaRPr lang="en-GB"/>
              </a:p>
            </p:txBody>
          </p:sp>
          <p:sp>
            <p:nvSpPr>
              <p:cNvPr id="19533" name="Rectangle 37"/>
              <p:cNvSpPr>
                <a:spLocks noChangeArrowheads="1"/>
              </p:cNvSpPr>
              <p:nvPr/>
            </p:nvSpPr>
            <p:spPr bwMode="auto">
              <a:xfrm>
                <a:off x="4552" y="2204"/>
                <a:ext cx="52" cy="12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300" i="1">
                    <a:solidFill>
                      <a:srgbClr val="000000"/>
                    </a:solidFill>
                  </a:rPr>
                  <a:t>1</a:t>
                </a:r>
                <a:endParaRPr lang="en-GB"/>
              </a:p>
            </p:txBody>
          </p:sp>
          <p:sp>
            <p:nvSpPr>
              <p:cNvPr id="19534" name="Rectangle 38"/>
              <p:cNvSpPr>
                <a:spLocks noChangeArrowheads="1"/>
              </p:cNvSpPr>
              <p:nvPr/>
            </p:nvSpPr>
            <p:spPr bwMode="auto">
              <a:xfrm>
                <a:off x="4623" y="2138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535" name="Rectangle 39"/>
              <p:cNvSpPr>
                <a:spLocks noChangeArrowheads="1"/>
              </p:cNvSpPr>
              <p:nvPr/>
            </p:nvSpPr>
            <p:spPr bwMode="auto">
              <a:xfrm>
                <a:off x="4688" y="2123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36" name="Rectangle 40"/>
              <p:cNvSpPr>
                <a:spLocks noChangeArrowheads="1"/>
              </p:cNvSpPr>
              <p:nvPr/>
            </p:nvSpPr>
            <p:spPr bwMode="auto">
              <a:xfrm>
                <a:off x="4757" y="2138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537" name="Rectangle 41"/>
              <p:cNvSpPr>
                <a:spLocks noChangeArrowheads="1"/>
              </p:cNvSpPr>
              <p:nvPr/>
            </p:nvSpPr>
            <p:spPr bwMode="auto">
              <a:xfrm>
                <a:off x="4808" y="2138"/>
                <a:ext cx="76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d</a:t>
                </a:r>
                <a:endParaRPr lang="en-GB"/>
              </a:p>
            </p:txBody>
          </p:sp>
          <p:sp>
            <p:nvSpPr>
              <p:cNvPr id="19538" name="Rectangle 42"/>
              <p:cNvSpPr>
                <a:spLocks noChangeArrowheads="1"/>
              </p:cNvSpPr>
              <p:nvPr/>
            </p:nvSpPr>
            <p:spPr bwMode="auto">
              <a:xfrm>
                <a:off x="4899" y="2123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39" name="Rectangle 43"/>
              <p:cNvSpPr>
                <a:spLocks noChangeArrowheads="1"/>
              </p:cNvSpPr>
              <p:nvPr/>
            </p:nvSpPr>
            <p:spPr bwMode="auto">
              <a:xfrm>
                <a:off x="4967" y="2138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  <p:sp>
            <p:nvSpPr>
              <p:cNvPr id="19540" name="Rectangle 44"/>
              <p:cNvSpPr>
                <a:spLocks noChangeArrowheads="1"/>
              </p:cNvSpPr>
              <p:nvPr/>
            </p:nvSpPr>
            <p:spPr bwMode="auto">
              <a:xfrm>
                <a:off x="5007" y="2138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</p:grpSp>
        <p:sp>
          <p:nvSpPr>
            <p:cNvPr id="19485" name="Rectangle 48"/>
            <p:cNvSpPr>
              <a:spLocks noChangeArrowheads="1"/>
            </p:cNvSpPr>
            <p:nvPr/>
          </p:nvSpPr>
          <p:spPr bwMode="auto">
            <a:xfrm>
              <a:off x="4092" y="2880"/>
              <a:ext cx="84" cy="13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0 </a:t>
              </a:r>
              <a:endParaRPr lang="en-GB"/>
            </a:p>
          </p:txBody>
        </p:sp>
        <p:grpSp>
          <p:nvGrpSpPr>
            <p:cNvPr id="19486" name="Group 85"/>
            <p:cNvGrpSpPr>
              <a:grpSpLocks/>
            </p:cNvGrpSpPr>
            <p:nvPr/>
          </p:nvGrpSpPr>
          <p:grpSpPr bwMode="auto">
            <a:xfrm>
              <a:off x="3820" y="2520"/>
              <a:ext cx="1254" cy="360"/>
              <a:chOff x="3820" y="2414"/>
              <a:chExt cx="1254" cy="360"/>
            </a:xfrm>
          </p:grpSpPr>
          <p:sp>
            <p:nvSpPr>
              <p:cNvPr id="19507" name="Rectangle 45"/>
              <p:cNvSpPr>
                <a:spLocks noChangeArrowheads="1"/>
              </p:cNvSpPr>
              <p:nvPr/>
            </p:nvSpPr>
            <p:spPr bwMode="auto">
              <a:xfrm>
                <a:off x="3820" y="2575"/>
                <a:ext cx="27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i</a:t>
                </a:r>
                <a:r>
                  <a:rPr lang="en-GB" sz="1900" i="1" baseline="-25000">
                    <a:solidFill>
                      <a:srgbClr val="000000"/>
                    </a:solidFill>
                  </a:rPr>
                  <a:t>2</a:t>
                </a:r>
                <a:r>
                  <a:rPr lang="en-GB" sz="1900" i="1">
                    <a:solidFill>
                      <a:srgbClr val="000000"/>
                    </a:solidFill>
                  </a:rPr>
                  <a:t> = </a:t>
                </a:r>
                <a:endParaRPr lang="en-GB"/>
              </a:p>
            </p:txBody>
          </p:sp>
          <p:sp>
            <p:nvSpPr>
              <p:cNvPr id="19508" name="Rectangle 46"/>
              <p:cNvSpPr>
                <a:spLocks noChangeArrowheads="1"/>
              </p:cNvSpPr>
              <p:nvPr/>
            </p:nvSpPr>
            <p:spPr bwMode="auto">
              <a:xfrm>
                <a:off x="4096" y="2592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õ</a:t>
                </a:r>
                <a:endParaRPr lang="en-GB"/>
              </a:p>
            </p:txBody>
          </p:sp>
          <p:sp>
            <p:nvSpPr>
              <p:cNvPr id="19509" name="Rectangle 47"/>
              <p:cNvSpPr>
                <a:spLocks noChangeArrowheads="1"/>
              </p:cNvSpPr>
              <p:nvPr/>
            </p:nvSpPr>
            <p:spPr bwMode="auto">
              <a:xfrm>
                <a:off x="4096" y="2554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ó</a:t>
                </a:r>
                <a:endParaRPr lang="en-GB"/>
              </a:p>
            </p:txBody>
          </p:sp>
          <p:sp>
            <p:nvSpPr>
              <p:cNvPr id="19510" name="Rectangle 49"/>
              <p:cNvSpPr>
                <a:spLocks noChangeArrowheads="1"/>
              </p:cNvSpPr>
              <p:nvPr/>
            </p:nvSpPr>
            <p:spPr bwMode="auto">
              <a:xfrm>
                <a:off x="4094" y="2414"/>
                <a:ext cx="80" cy="13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400" i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GB"/>
              </a:p>
            </p:txBody>
          </p:sp>
          <p:sp>
            <p:nvSpPr>
              <p:cNvPr id="19511" name="Rectangle 50"/>
              <p:cNvSpPr>
                <a:spLocks noChangeArrowheads="1"/>
              </p:cNvSpPr>
              <p:nvPr/>
            </p:nvSpPr>
            <p:spPr bwMode="auto">
              <a:xfrm>
                <a:off x="4186" y="2575"/>
                <a:ext cx="13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R</a:t>
                </a:r>
                <a:endParaRPr lang="en-GB"/>
              </a:p>
            </p:txBody>
          </p:sp>
          <p:sp>
            <p:nvSpPr>
              <p:cNvPr id="19512" name="Rectangle 51"/>
              <p:cNvSpPr>
                <a:spLocks noChangeArrowheads="1"/>
              </p:cNvSpPr>
              <p:nvPr/>
            </p:nvSpPr>
            <p:spPr bwMode="auto">
              <a:xfrm>
                <a:off x="4314" y="2575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513" name="Rectangle 52"/>
              <p:cNvSpPr>
                <a:spLocks noChangeArrowheads="1"/>
              </p:cNvSpPr>
              <p:nvPr/>
            </p:nvSpPr>
            <p:spPr bwMode="auto">
              <a:xfrm>
                <a:off x="4380" y="2560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14" name="Rectangle 53"/>
              <p:cNvSpPr>
                <a:spLocks noChangeArrowheads="1"/>
              </p:cNvSpPr>
              <p:nvPr/>
            </p:nvSpPr>
            <p:spPr bwMode="auto">
              <a:xfrm>
                <a:off x="4450" y="2575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515" name="Rectangle 54"/>
              <p:cNvSpPr>
                <a:spLocks noChangeArrowheads="1"/>
              </p:cNvSpPr>
              <p:nvPr/>
            </p:nvSpPr>
            <p:spPr bwMode="auto">
              <a:xfrm>
                <a:off x="4493" y="2575"/>
                <a:ext cx="9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F</a:t>
                </a:r>
                <a:endParaRPr lang="en-GB"/>
              </a:p>
            </p:txBody>
          </p:sp>
          <p:sp>
            <p:nvSpPr>
              <p:cNvPr id="19516" name="Rectangle 55"/>
              <p:cNvSpPr>
                <a:spLocks noChangeArrowheads="1"/>
              </p:cNvSpPr>
              <p:nvPr/>
            </p:nvSpPr>
            <p:spPr bwMode="auto">
              <a:xfrm>
                <a:off x="4574" y="2641"/>
                <a:ext cx="52" cy="12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300" i="1">
                    <a:solidFill>
                      <a:srgbClr val="000000"/>
                    </a:solidFill>
                  </a:rPr>
                  <a:t>2</a:t>
                </a:r>
                <a:endParaRPr lang="en-GB"/>
              </a:p>
            </p:txBody>
          </p:sp>
          <p:sp>
            <p:nvSpPr>
              <p:cNvPr id="19517" name="Rectangle 56"/>
              <p:cNvSpPr>
                <a:spLocks noChangeArrowheads="1"/>
              </p:cNvSpPr>
              <p:nvPr/>
            </p:nvSpPr>
            <p:spPr bwMode="auto">
              <a:xfrm>
                <a:off x="4650" y="2575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518" name="Rectangle 57"/>
              <p:cNvSpPr>
                <a:spLocks noChangeArrowheads="1"/>
              </p:cNvSpPr>
              <p:nvPr/>
            </p:nvSpPr>
            <p:spPr bwMode="auto">
              <a:xfrm>
                <a:off x="4716" y="2560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19" name="Rectangle 58"/>
              <p:cNvSpPr>
                <a:spLocks noChangeArrowheads="1"/>
              </p:cNvSpPr>
              <p:nvPr/>
            </p:nvSpPr>
            <p:spPr bwMode="auto">
              <a:xfrm>
                <a:off x="4784" y="2575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520" name="Rectangle 59"/>
              <p:cNvSpPr>
                <a:spLocks noChangeArrowheads="1"/>
              </p:cNvSpPr>
              <p:nvPr/>
            </p:nvSpPr>
            <p:spPr bwMode="auto">
              <a:xfrm>
                <a:off x="4835" y="2575"/>
                <a:ext cx="76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d</a:t>
                </a:r>
                <a:endParaRPr lang="en-GB"/>
              </a:p>
            </p:txBody>
          </p:sp>
          <p:sp>
            <p:nvSpPr>
              <p:cNvPr id="19521" name="Rectangle 60"/>
              <p:cNvSpPr>
                <a:spLocks noChangeArrowheads="1"/>
              </p:cNvSpPr>
              <p:nvPr/>
            </p:nvSpPr>
            <p:spPr bwMode="auto">
              <a:xfrm>
                <a:off x="4927" y="2560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22" name="Rectangle 61"/>
              <p:cNvSpPr>
                <a:spLocks noChangeArrowheads="1"/>
              </p:cNvSpPr>
              <p:nvPr/>
            </p:nvSpPr>
            <p:spPr bwMode="auto">
              <a:xfrm>
                <a:off x="4996" y="2575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  <p:sp>
            <p:nvSpPr>
              <p:cNvPr id="19523" name="Rectangle 62"/>
              <p:cNvSpPr>
                <a:spLocks noChangeArrowheads="1"/>
              </p:cNvSpPr>
              <p:nvPr/>
            </p:nvSpPr>
            <p:spPr bwMode="auto">
              <a:xfrm>
                <a:off x="5036" y="2575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</p:grpSp>
        <p:grpSp>
          <p:nvGrpSpPr>
            <p:cNvPr id="19487" name="Group 84"/>
            <p:cNvGrpSpPr>
              <a:grpSpLocks/>
            </p:cNvGrpSpPr>
            <p:nvPr/>
          </p:nvGrpSpPr>
          <p:grpSpPr bwMode="auto">
            <a:xfrm>
              <a:off x="3820" y="3226"/>
              <a:ext cx="1242" cy="470"/>
              <a:chOff x="3820" y="3226"/>
              <a:chExt cx="1242" cy="470"/>
            </a:xfrm>
          </p:grpSpPr>
          <p:sp>
            <p:nvSpPr>
              <p:cNvPr id="19489" name="Rectangle 63"/>
              <p:cNvSpPr>
                <a:spLocks noChangeArrowheads="1"/>
              </p:cNvSpPr>
              <p:nvPr/>
            </p:nvSpPr>
            <p:spPr bwMode="auto">
              <a:xfrm>
                <a:off x="3820" y="3353"/>
                <a:ext cx="27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i</a:t>
                </a:r>
                <a:r>
                  <a:rPr lang="en-GB" sz="1900" i="1" baseline="-25000">
                    <a:solidFill>
                      <a:srgbClr val="000000"/>
                    </a:solidFill>
                  </a:rPr>
                  <a:t>n</a:t>
                </a:r>
                <a:r>
                  <a:rPr lang="en-GB" sz="1900" i="1">
                    <a:solidFill>
                      <a:srgbClr val="000000"/>
                    </a:solidFill>
                  </a:rPr>
                  <a:t> =</a:t>
                </a:r>
                <a:endParaRPr lang="en-GB"/>
              </a:p>
            </p:txBody>
          </p:sp>
          <p:sp>
            <p:nvSpPr>
              <p:cNvPr id="19490" name="Rectangle 64"/>
              <p:cNvSpPr>
                <a:spLocks noChangeArrowheads="1"/>
              </p:cNvSpPr>
              <p:nvPr/>
            </p:nvSpPr>
            <p:spPr bwMode="auto">
              <a:xfrm>
                <a:off x="4096" y="3370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õ</a:t>
                </a:r>
                <a:endParaRPr lang="en-GB"/>
              </a:p>
            </p:txBody>
          </p:sp>
          <p:sp>
            <p:nvSpPr>
              <p:cNvPr id="19491" name="Rectangle 65"/>
              <p:cNvSpPr>
                <a:spLocks noChangeArrowheads="1"/>
              </p:cNvSpPr>
              <p:nvPr/>
            </p:nvSpPr>
            <p:spPr bwMode="auto">
              <a:xfrm>
                <a:off x="4096" y="3332"/>
                <a:ext cx="104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  <a:latin typeface="Symbol" pitchFamily="18" charset="2"/>
                  </a:rPr>
                  <a:t>ó</a:t>
                </a:r>
                <a:endParaRPr lang="en-GB"/>
              </a:p>
            </p:txBody>
          </p:sp>
          <p:sp>
            <p:nvSpPr>
              <p:cNvPr id="19492" name="Rectangle 66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56" cy="13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400" i="1">
                    <a:solidFill>
                      <a:srgbClr val="000000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9493" name="Rectangle 67"/>
              <p:cNvSpPr>
                <a:spLocks noChangeArrowheads="1"/>
              </p:cNvSpPr>
              <p:nvPr/>
            </p:nvSpPr>
            <p:spPr bwMode="auto">
              <a:xfrm>
                <a:off x="4094" y="3226"/>
                <a:ext cx="80" cy="13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400" i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GB"/>
              </a:p>
            </p:txBody>
          </p:sp>
          <p:sp>
            <p:nvSpPr>
              <p:cNvPr id="19494" name="Rectangle 68"/>
              <p:cNvSpPr>
                <a:spLocks noChangeArrowheads="1"/>
              </p:cNvSpPr>
              <p:nvPr/>
            </p:nvSpPr>
            <p:spPr bwMode="auto">
              <a:xfrm>
                <a:off x="4186" y="3353"/>
                <a:ext cx="13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R</a:t>
                </a:r>
                <a:endParaRPr lang="en-GB"/>
              </a:p>
            </p:txBody>
          </p:sp>
          <p:sp>
            <p:nvSpPr>
              <p:cNvPr id="19495" name="Rectangle 69"/>
              <p:cNvSpPr>
                <a:spLocks noChangeArrowheads="1"/>
              </p:cNvSpPr>
              <p:nvPr/>
            </p:nvSpPr>
            <p:spPr bwMode="auto">
              <a:xfrm>
                <a:off x="4314" y="3353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496" name="Rectangle 70"/>
              <p:cNvSpPr>
                <a:spLocks noChangeArrowheads="1"/>
              </p:cNvSpPr>
              <p:nvPr/>
            </p:nvSpPr>
            <p:spPr bwMode="auto">
              <a:xfrm>
                <a:off x="4380" y="3338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497" name="Rectangle 71"/>
              <p:cNvSpPr>
                <a:spLocks noChangeArrowheads="1"/>
              </p:cNvSpPr>
              <p:nvPr/>
            </p:nvSpPr>
            <p:spPr bwMode="auto">
              <a:xfrm>
                <a:off x="4450" y="3353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498" name="Rectangle 72"/>
              <p:cNvSpPr>
                <a:spLocks noChangeArrowheads="1"/>
              </p:cNvSpPr>
              <p:nvPr/>
            </p:nvSpPr>
            <p:spPr bwMode="auto">
              <a:xfrm>
                <a:off x="4493" y="3353"/>
                <a:ext cx="9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F</a:t>
                </a:r>
                <a:endParaRPr lang="en-GB"/>
              </a:p>
            </p:txBody>
          </p:sp>
          <p:sp>
            <p:nvSpPr>
              <p:cNvPr id="19499" name="Rectangle 73"/>
              <p:cNvSpPr>
                <a:spLocks noChangeArrowheads="1"/>
              </p:cNvSpPr>
              <p:nvPr/>
            </p:nvSpPr>
            <p:spPr bwMode="auto">
              <a:xfrm>
                <a:off x="4569" y="3419"/>
                <a:ext cx="52" cy="12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300" i="1">
                    <a:solidFill>
                      <a:srgbClr val="000000"/>
                    </a:solidFill>
                  </a:rPr>
                  <a:t>n</a:t>
                </a:r>
                <a:endParaRPr lang="en-GB"/>
              </a:p>
            </p:txBody>
          </p:sp>
          <p:sp>
            <p:nvSpPr>
              <p:cNvPr id="19500" name="Rectangle 74"/>
              <p:cNvSpPr>
                <a:spLocks noChangeArrowheads="1"/>
              </p:cNvSpPr>
              <p:nvPr/>
            </p:nvSpPr>
            <p:spPr bwMode="auto">
              <a:xfrm>
                <a:off x="4639" y="3353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(</a:t>
                </a:r>
                <a:endParaRPr lang="en-GB"/>
              </a:p>
            </p:txBody>
          </p:sp>
          <p:sp>
            <p:nvSpPr>
              <p:cNvPr id="19501" name="Rectangle 75"/>
              <p:cNvSpPr>
                <a:spLocks noChangeArrowheads="1"/>
              </p:cNvSpPr>
              <p:nvPr/>
            </p:nvSpPr>
            <p:spPr bwMode="auto">
              <a:xfrm>
                <a:off x="4705" y="3338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02" name="Rectangle 76"/>
              <p:cNvSpPr>
                <a:spLocks noChangeArrowheads="1"/>
              </p:cNvSpPr>
              <p:nvPr/>
            </p:nvSpPr>
            <p:spPr bwMode="auto">
              <a:xfrm>
                <a:off x="4774" y="3353"/>
                <a:ext cx="51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)</a:t>
                </a:r>
                <a:endParaRPr lang="en-GB"/>
              </a:p>
            </p:txBody>
          </p:sp>
          <p:sp>
            <p:nvSpPr>
              <p:cNvPr id="19503" name="Rectangle 77"/>
              <p:cNvSpPr>
                <a:spLocks noChangeArrowheads="1"/>
              </p:cNvSpPr>
              <p:nvPr/>
            </p:nvSpPr>
            <p:spPr bwMode="auto">
              <a:xfrm>
                <a:off x="4825" y="3353"/>
                <a:ext cx="76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d</a:t>
                </a:r>
                <a:endParaRPr lang="en-GB"/>
              </a:p>
            </p:txBody>
          </p:sp>
          <p:sp>
            <p:nvSpPr>
              <p:cNvPr id="19504" name="Rectangle 78"/>
              <p:cNvSpPr>
                <a:spLocks noChangeArrowheads="1"/>
              </p:cNvSpPr>
              <p:nvPr/>
            </p:nvSpPr>
            <p:spPr bwMode="auto">
              <a:xfrm>
                <a:off x="4916" y="3338"/>
                <a:ext cx="83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GB"/>
              </a:p>
            </p:txBody>
          </p:sp>
          <p:sp>
            <p:nvSpPr>
              <p:cNvPr id="19505" name="Rectangle 79"/>
              <p:cNvSpPr>
                <a:spLocks noChangeArrowheads="1"/>
              </p:cNvSpPr>
              <p:nvPr/>
            </p:nvSpPr>
            <p:spPr bwMode="auto">
              <a:xfrm>
                <a:off x="4984" y="3353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 i="1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  <p:sp>
            <p:nvSpPr>
              <p:cNvPr id="19506" name="Rectangle 80"/>
              <p:cNvSpPr>
                <a:spLocks noChangeArrowheads="1"/>
              </p:cNvSpPr>
              <p:nvPr/>
            </p:nvSpPr>
            <p:spPr bwMode="auto">
              <a:xfrm>
                <a:off x="5024" y="3353"/>
                <a:ext cx="38" cy="18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900">
                    <a:solidFill>
                      <a:srgbClr val="000000"/>
                    </a:solidFill>
                  </a:rPr>
                  <a:t> </a:t>
                </a:r>
                <a:endParaRPr lang="en-GB"/>
              </a:p>
            </p:txBody>
          </p:sp>
        </p:grpSp>
        <p:sp>
          <p:nvSpPr>
            <p:cNvPr id="19488" name="Rectangle 81"/>
            <p:cNvSpPr>
              <a:spLocks noChangeArrowheads="1"/>
            </p:cNvSpPr>
            <p:nvPr/>
          </p:nvSpPr>
          <p:spPr bwMode="auto">
            <a:xfrm>
              <a:off x="4276" y="2976"/>
              <a:ext cx="380" cy="18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. . . . . </a:t>
              </a:r>
              <a:endParaRPr lang="en-GB"/>
            </a:p>
          </p:txBody>
        </p:sp>
      </p:grpSp>
      <p:sp>
        <p:nvSpPr>
          <p:cNvPr id="19468" name="Rectangle 87"/>
          <p:cNvSpPr>
            <a:spLocks noChangeArrowheads="1"/>
          </p:cNvSpPr>
          <p:nvPr/>
        </p:nvSpPr>
        <p:spPr bwMode="auto">
          <a:xfrm>
            <a:off x="1741488" y="3733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i</a:t>
            </a:r>
            <a:r>
              <a:rPr lang="en-GB" baseline="-25000">
                <a:latin typeface="Times" pitchFamily="18" charset="0"/>
              </a:rPr>
              <a:t>1</a:t>
            </a:r>
          </a:p>
        </p:txBody>
      </p:sp>
      <p:sp>
        <p:nvSpPr>
          <p:cNvPr id="19469" name="Rectangle 88"/>
          <p:cNvSpPr>
            <a:spLocks noChangeArrowheads="1"/>
          </p:cNvSpPr>
          <p:nvPr/>
        </p:nvSpPr>
        <p:spPr bwMode="auto">
          <a:xfrm>
            <a:off x="3036888" y="3733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i</a:t>
            </a:r>
            <a:r>
              <a:rPr lang="en-GB" baseline="-25000">
                <a:latin typeface="Times" pitchFamily="18" charset="0"/>
              </a:rPr>
              <a:t>2</a:t>
            </a:r>
          </a:p>
        </p:txBody>
      </p:sp>
      <p:sp>
        <p:nvSpPr>
          <p:cNvPr id="19470" name="Rectangle 89"/>
          <p:cNvSpPr>
            <a:spLocks noChangeArrowheads="1"/>
          </p:cNvSpPr>
          <p:nvPr/>
        </p:nvSpPr>
        <p:spPr bwMode="auto">
          <a:xfrm>
            <a:off x="4583113" y="3733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i</a:t>
            </a:r>
            <a:r>
              <a:rPr lang="en-GB" baseline="-25000">
                <a:latin typeface="Times" pitchFamily="18" charset="0"/>
              </a:rPr>
              <a:t>n</a:t>
            </a:r>
          </a:p>
        </p:txBody>
      </p:sp>
      <p:sp>
        <p:nvSpPr>
          <p:cNvPr id="19471" name="Text Box 91"/>
          <p:cNvSpPr txBox="1">
            <a:spLocks noChangeArrowheads="1"/>
          </p:cNvSpPr>
          <p:nvPr/>
        </p:nvSpPr>
        <p:spPr bwMode="auto">
          <a:xfrm>
            <a:off x="457200" y="13843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Imaging system</a:t>
            </a:r>
          </a:p>
        </p:txBody>
      </p:sp>
      <p:sp>
        <p:nvSpPr>
          <p:cNvPr id="19472" name="Oval 93"/>
          <p:cNvSpPr>
            <a:spLocks noChangeArrowheads="1"/>
          </p:cNvSpPr>
          <p:nvPr/>
        </p:nvSpPr>
        <p:spPr bwMode="auto">
          <a:xfrm>
            <a:off x="2971800" y="533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94"/>
          <p:cNvSpPr>
            <a:spLocks noChangeArrowheads="1"/>
          </p:cNvSpPr>
          <p:nvPr/>
        </p:nvSpPr>
        <p:spPr bwMode="auto"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95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96"/>
          <p:cNvSpPr>
            <a:spLocks noChangeArrowheads="1"/>
          </p:cNvSpPr>
          <p:nvPr/>
        </p:nvSpPr>
        <p:spPr bwMode="auto">
          <a:xfrm>
            <a:off x="3505200" y="4038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97"/>
          <p:cNvSpPr>
            <a:spLocks noChangeArrowheads="1"/>
          </p:cNvSpPr>
          <p:nvPr/>
        </p:nvSpPr>
        <p:spPr bwMode="auto">
          <a:xfrm>
            <a:off x="3657600" y="4038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98"/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100"/>
          <p:cNvSpPr>
            <a:spLocks noChangeArrowheads="1"/>
          </p:cNvSpPr>
          <p:nvPr/>
        </p:nvSpPr>
        <p:spPr bwMode="auto">
          <a:xfrm>
            <a:off x="947738" y="48006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F</a:t>
            </a:r>
            <a:r>
              <a:rPr lang="en-GB" baseline="-25000">
                <a:latin typeface="Times" pitchFamily="18" charset="0"/>
              </a:rPr>
              <a:t>1</a:t>
            </a:r>
          </a:p>
        </p:txBody>
      </p:sp>
      <p:sp>
        <p:nvSpPr>
          <p:cNvPr id="19479" name="Rectangle 101"/>
          <p:cNvSpPr>
            <a:spLocks noChangeArrowheads="1"/>
          </p:cNvSpPr>
          <p:nvPr/>
        </p:nvSpPr>
        <p:spPr bwMode="auto">
          <a:xfrm>
            <a:off x="2243138" y="48006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F</a:t>
            </a:r>
            <a:r>
              <a:rPr lang="en-GB" baseline="-25000">
                <a:latin typeface="Times" pitchFamily="18" charset="0"/>
              </a:rPr>
              <a:t>2</a:t>
            </a:r>
          </a:p>
        </p:txBody>
      </p:sp>
      <p:sp>
        <p:nvSpPr>
          <p:cNvPr id="19480" name="Rectangle 102"/>
          <p:cNvSpPr>
            <a:spLocks noChangeArrowheads="1"/>
          </p:cNvSpPr>
          <p:nvPr/>
        </p:nvSpPr>
        <p:spPr bwMode="auto">
          <a:xfrm>
            <a:off x="3789363" y="48006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Times" pitchFamily="18" charset="0"/>
              </a:rPr>
              <a:t>F</a:t>
            </a:r>
            <a:r>
              <a:rPr lang="en-GB" baseline="-25000">
                <a:latin typeface="Times" pitchFamily="18" charset="0"/>
              </a:rPr>
              <a:t>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the image data?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3451225"/>
            <a:ext cx="4419600" cy="762000"/>
            <a:chOff x="1632" y="1699"/>
            <a:chExt cx="2784" cy="480"/>
          </a:xfrm>
        </p:grpSpPr>
        <p:sp>
          <p:nvSpPr>
            <p:cNvPr id="43035" name="Text Box 9"/>
            <p:cNvSpPr txBox="1">
              <a:spLocks noChangeArrowheads="1"/>
            </p:cNvSpPr>
            <p:nvPr/>
          </p:nvSpPr>
          <p:spPr bwMode="auto">
            <a:xfrm>
              <a:off x="4064" y="1776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d</a:t>
              </a:r>
              <a:r>
                <a:rPr lang="en-GB" sz="2800">
                  <a:latin typeface="Symbol" pitchFamily="18" charset="2"/>
                </a:rPr>
                <a:t>l</a:t>
              </a:r>
              <a:endParaRPr lang="en-GB">
                <a:latin typeface="Comic Sans MS" pitchFamily="66" charset="0"/>
              </a:endParaRPr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1632" y="1699"/>
              <a:ext cx="2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4400">
                  <a:latin typeface="Comic Sans MS" pitchFamily="66" charset="0"/>
                  <a:sym typeface="Symbol" pitchFamily="18" charset="2"/>
                </a:rPr>
                <a:t></a:t>
              </a:r>
              <a:endParaRPr lang="en-GB" sz="4400">
                <a:latin typeface="Comic Sans MS" pitchFamily="66" charset="0"/>
              </a:endParaRPr>
            </a:p>
          </p:txBody>
        </p:sp>
      </p:grp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566863" y="3573463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>
                <a:latin typeface="Comic Sans MS" pitchFamily="66" charset="0"/>
              </a:rPr>
              <a:t>i</a:t>
            </a:r>
            <a:r>
              <a:rPr lang="en-GB" baseline="-25000">
                <a:latin typeface="Comic Sans MS" pitchFamily="66" charset="0"/>
              </a:rPr>
              <a:t>n</a:t>
            </a:r>
            <a:r>
              <a:rPr lang="en-GB">
                <a:latin typeface="Comic Sans MS" pitchFamily="66" charset="0"/>
              </a:rPr>
              <a:t>(x) =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971800" y="2546350"/>
            <a:ext cx="1828800" cy="914400"/>
            <a:chOff x="1872" y="1604"/>
            <a:chExt cx="1152" cy="576"/>
          </a:xfrm>
        </p:grpSpPr>
        <p:sp>
          <p:nvSpPr>
            <p:cNvPr id="43033" name="AutoShape 17"/>
            <p:cNvSpPr>
              <a:spLocks/>
            </p:cNvSpPr>
            <p:nvPr/>
          </p:nvSpPr>
          <p:spPr bwMode="auto">
            <a:xfrm rot="5400000">
              <a:off x="2280" y="1436"/>
              <a:ext cx="336" cy="1152"/>
            </a:xfrm>
            <a:prstGeom prst="leftBrace">
              <a:avLst>
                <a:gd name="adj1" fmla="val 28571"/>
                <a:gd name="adj2" fmla="val 50000"/>
              </a:avLst>
            </a:prstGeom>
            <a:noFill/>
            <a:ln w="28575">
              <a:solidFill>
                <a:srgbClr val="B32B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18"/>
            <p:cNvSpPr>
              <a:spLocks noChangeArrowheads="1"/>
            </p:cNvSpPr>
            <p:nvPr/>
          </p:nvSpPr>
          <p:spPr bwMode="auto">
            <a:xfrm>
              <a:off x="1942" y="1604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>
                  <a:solidFill>
                    <a:srgbClr val="B32B35"/>
                  </a:solidFill>
                </a:rPr>
                <a:t>Spectrum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971800" y="1700213"/>
            <a:ext cx="3505200" cy="911225"/>
            <a:chOff x="1872" y="1071"/>
            <a:chExt cx="2208" cy="574"/>
          </a:xfrm>
        </p:grpSpPr>
        <p:sp>
          <p:nvSpPr>
            <p:cNvPr id="43031" name="AutoShape 20"/>
            <p:cNvSpPr>
              <a:spLocks/>
            </p:cNvSpPr>
            <p:nvPr/>
          </p:nvSpPr>
          <p:spPr bwMode="auto">
            <a:xfrm rot="5400000">
              <a:off x="2808" y="373"/>
              <a:ext cx="336" cy="2208"/>
            </a:xfrm>
            <a:prstGeom prst="leftBrace">
              <a:avLst>
                <a:gd name="adj1" fmla="val 54762"/>
                <a:gd name="adj2" fmla="val 50000"/>
              </a:avLst>
            </a:prstGeom>
            <a:noFill/>
            <a:ln w="28575">
              <a:solidFill>
                <a:srgbClr val="B32B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Rectangle 21"/>
            <p:cNvSpPr>
              <a:spLocks noChangeArrowheads="1"/>
            </p:cNvSpPr>
            <p:nvPr/>
          </p:nvSpPr>
          <p:spPr bwMode="auto">
            <a:xfrm>
              <a:off x="2454" y="1071"/>
              <a:ext cx="10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>
                  <a:solidFill>
                    <a:srgbClr val="B32B35"/>
                  </a:solidFill>
                </a:rPr>
                <a:t>Image data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68313" y="3571875"/>
            <a:ext cx="3525837" cy="1284288"/>
            <a:chOff x="295" y="2250"/>
            <a:chExt cx="2221" cy="809"/>
          </a:xfrm>
        </p:grpSpPr>
        <p:sp>
          <p:nvSpPr>
            <p:cNvPr id="43028" name="Text Box 4"/>
            <p:cNvSpPr txBox="1">
              <a:spLocks noChangeArrowheads="1"/>
            </p:cNvSpPr>
            <p:nvPr/>
          </p:nvSpPr>
          <p:spPr bwMode="auto">
            <a:xfrm>
              <a:off x="1788" y="2250"/>
              <a:ext cx="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I</a:t>
              </a:r>
              <a:r>
                <a:rPr lang="en-GB" baseline="-25000">
                  <a:latin typeface="Comic Sans MS" pitchFamily="66" charset="0"/>
                </a:rPr>
                <a:t>0</a:t>
              </a:r>
              <a:r>
                <a:rPr lang="en-GB">
                  <a:latin typeface="Comic Sans MS" pitchFamily="66" charset="0"/>
                </a:rPr>
                <a:t>(x,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9" name="Text Box 14"/>
            <p:cNvSpPr txBox="1">
              <a:spLocks noChangeArrowheads="1"/>
            </p:cNvSpPr>
            <p:nvPr/>
          </p:nvSpPr>
          <p:spPr bwMode="auto">
            <a:xfrm>
              <a:off x="295" y="2771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>
                  <a:solidFill>
                    <a:srgbClr val="B32B35"/>
                  </a:solidFill>
                </a:rPr>
                <a:t>Illuminant</a:t>
              </a:r>
            </a:p>
          </p:txBody>
        </p:sp>
        <p:sp>
          <p:nvSpPr>
            <p:cNvPr id="43030" name="Line 31"/>
            <p:cNvSpPr>
              <a:spLocks noChangeShapeType="1"/>
            </p:cNvSpPr>
            <p:nvPr/>
          </p:nvSpPr>
          <p:spPr bwMode="auto">
            <a:xfrm flipV="1">
              <a:off x="1247" y="2614"/>
              <a:ext cx="862" cy="272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8313" y="3573463"/>
            <a:ext cx="4492625" cy="1655762"/>
            <a:chOff x="295" y="2251"/>
            <a:chExt cx="2830" cy="1043"/>
          </a:xfrm>
        </p:grpSpPr>
        <p:sp>
          <p:nvSpPr>
            <p:cNvPr id="43025" name="Text Box 5"/>
            <p:cNvSpPr txBox="1">
              <a:spLocks noChangeArrowheads="1"/>
            </p:cNvSpPr>
            <p:nvPr/>
          </p:nvSpPr>
          <p:spPr bwMode="auto">
            <a:xfrm>
              <a:off x="2459" y="2251"/>
              <a:ext cx="6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R(x,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6" name="Text Box 27"/>
            <p:cNvSpPr txBox="1">
              <a:spLocks noChangeArrowheads="1"/>
            </p:cNvSpPr>
            <p:nvPr/>
          </p:nvSpPr>
          <p:spPr bwMode="auto">
            <a:xfrm>
              <a:off x="295" y="3006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Object reflectance</a:t>
              </a:r>
            </a:p>
          </p:txBody>
        </p:sp>
        <p:sp>
          <p:nvSpPr>
            <p:cNvPr id="43027" name="Line 32"/>
            <p:cNvSpPr>
              <a:spLocks noChangeShapeType="1"/>
            </p:cNvSpPr>
            <p:nvPr/>
          </p:nvSpPr>
          <p:spPr bwMode="auto">
            <a:xfrm flipV="1">
              <a:off x="1973" y="2614"/>
              <a:ext cx="726" cy="544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68313" y="3557588"/>
            <a:ext cx="5284787" cy="1984375"/>
            <a:chOff x="295" y="2241"/>
            <a:chExt cx="3329" cy="1250"/>
          </a:xfrm>
        </p:grpSpPr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3061" y="2241"/>
              <a:ext cx="5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F</a:t>
              </a:r>
              <a:r>
                <a:rPr lang="en-GB" baseline="-25000">
                  <a:latin typeface="Comic Sans MS" pitchFamily="66" charset="0"/>
                </a:rPr>
                <a:t>n</a:t>
              </a:r>
              <a:r>
                <a:rPr lang="en-GB">
                  <a:latin typeface="Comic Sans MS" pitchFamily="66" charset="0"/>
                </a:rPr>
                <a:t>(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3" name="Text Box 29"/>
            <p:cNvSpPr txBox="1">
              <a:spLocks noChangeArrowheads="1"/>
            </p:cNvSpPr>
            <p:nvPr/>
          </p:nvSpPr>
          <p:spPr bwMode="auto">
            <a:xfrm>
              <a:off x="295" y="3203"/>
              <a:ext cx="2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Filter Transmittance</a:t>
              </a:r>
            </a:p>
          </p:txBody>
        </p:sp>
        <p:sp>
          <p:nvSpPr>
            <p:cNvPr id="43024" name="Line 33"/>
            <p:cNvSpPr>
              <a:spLocks noChangeShapeType="1"/>
            </p:cNvSpPr>
            <p:nvPr/>
          </p:nvSpPr>
          <p:spPr bwMode="auto">
            <a:xfrm flipV="1">
              <a:off x="2109" y="2614"/>
              <a:ext cx="1225" cy="725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68313" y="3548063"/>
            <a:ext cx="6119812" cy="2328862"/>
            <a:chOff x="295" y="2251"/>
            <a:chExt cx="3855" cy="1467"/>
          </a:xfrm>
        </p:grpSpPr>
        <p:sp>
          <p:nvSpPr>
            <p:cNvPr id="43019" name="Text Box 6"/>
            <p:cNvSpPr txBox="1">
              <a:spLocks noChangeArrowheads="1"/>
            </p:cNvSpPr>
            <p:nvPr/>
          </p:nvSpPr>
          <p:spPr bwMode="auto">
            <a:xfrm>
              <a:off x="3603" y="2251"/>
              <a:ext cx="5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latin typeface="Comic Sans MS" pitchFamily="66" charset="0"/>
                </a:rPr>
                <a:t>Q(</a:t>
              </a:r>
              <a:r>
                <a:rPr lang="en-GB" sz="2800">
                  <a:latin typeface="Symbol" pitchFamily="18" charset="2"/>
                </a:rPr>
                <a:t>l</a:t>
              </a:r>
              <a:r>
                <a:rPr lang="en-GB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020" name="Text Box 28"/>
            <p:cNvSpPr txBox="1">
              <a:spLocks noChangeArrowheads="1"/>
            </p:cNvSpPr>
            <p:nvPr/>
          </p:nvSpPr>
          <p:spPr bwMode="auto">
            <a:xfrm>
              <a:off x="295" y="3430"/>
              <a:ext cx="2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B32B35"/>
                  </a:solidFill>
                </a:rPr>
                <a:t>Camera Quantum Efficiency</a:t>
              </a:r>
            </a:p>
          </p:txBody>
        </p:sp>
        <p:sp>
          <p:nvSpPr>
            <p:cNvPr id="43021" name="Line 34"/>
            <p:cNvSpPr>
              <a:spLocks noChangeShapeType="1"/>
            </p:cNvSpPr>
            <p:nvPr/>
          </p:nvSpPr>
          <p:spPr bwMode="auto">
            <a:xfrm flipV="1">
              <a:off x="2789" y="2614"/>
              <a:ext cx="1090" cy="998"/>
            </a:xfrm>
            <a:prstGeom prst="line">
              <a:avLst/>
            </a:prstGeom>
            <a:noFill/>
            <a:ln w="9525">
              <a:solidFill>
                <a:srgbClr val="B32B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34095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1"/>
          <p:cNvGrpSpPr>
            <a:grpSpLocks/>
          </p:cNvGrpSpPr>
          <p:nvPr/>
        </p:nvGrpSpPr>
        <p:grpSpPr bwMode="auto">
          <a:xfrm>
            <a:off x="584200" y="3197225"/>
            <a:ext cx="2120900" cy="1466850"/>
            <a:chOff x="368" y="2014"/>
            <a:chExt cx="1336" cy="924"/>
          </a:xfrm>
        </p:grpSpPr>
        <p:grpSp>
          <p:nvGrpSpPr>
            <p:cNvPr id="21543" name="Group 2052"/>
            <p:cNvGrpSpPr>
              <a:grpSpLocks/>
            </p:cNvGrpSpPr>
            <p:nvPr/>
          </p:nvGrpSpPr>
          <p:grpSpPr bwMode="auto">
            <a:xfrm>
              <a:off x="368" y="2014"/>
              <a:ext cx="1336" cy="656"/>
              <a:chOff x="224" y="1630"/>
              <a:chExt cx="1336" cy="656"/>
            </a:xfrm>
          </p:grpSpPr>
          <p:sp>
            <p:nvSpPr>
              <p:cNvPr id="21545" name="Oval 2053"/>
              <p:cNvSpPr>
                <a:spLocks noChangeArrowheads="1"/>
              </p:cNvSpPr>
              <p:nvPr/>
            </p:nvSpPr>
            <p:spPr bwMode="auto">
              <a:xfrm>
                <a:off x="224" y="1630"/>
                <a:ext cx="1336" cy="6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Text Box 2054"/>
              <p:cNvSpPr txBox="1">
                <a:spLocks noChangeArrowheads="1"/>
              </p:cNvSpPr>
              <p:nvPr/>
            </p:nvSpPr>
            <p:spPr bwMode="auto">
              <a:xfrm>
                <a:off x="336" y="1814"/>
                <a:ext cx="1109" cy="28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2400">
                    <a:ea typeface="Lucida Grande" charset="0"/>
                    <a:cs typeface="Lucida Grande" charset="0"/>
                  </a:rPr>
                  <a:t>Parameters</a:t>
                </a:r>
              </a:p>
            </p:txBody>
          </p:sp>
        </p:grpSp>
        <p:sp>
          <p:nvSpPr>
            <p:cNvPr id="21544" name="Rectangle 2055"/>
            <p:cNvSpPr>
              <a:spLocks noChangeArrowheads="1"/>
            </p:cNvSpPr>
            <p:nvPr/>
          </p:nvSpPr>
          <p:spPr bwMode="auto">
            <a:xfrm>
              <a:off x="672" y="2640"/>
              <a:ext cx="6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latin typeface="Times" pitchFamily="18" charset="0"/>
                  <a:cs typeface="Times New Roman" pitchFamily="18" charset="0"/>
                </a:rPr>
                <a:t>p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" name="Group 2090"/>
          <p:cNvGrpSpPr>
            <a:grpSpLocks/>
          </p:cNvGrpSpPr>
          <p:nvPr/>
        </p:nvGrpSpPr>
        <p:grpSpPr bwMode="auto">
          <a:xfrm>
            <a:off x="3708400" y="5140325"/>
            <a:ext cx="2120900" cy="1641475"/>
            <a:chOff x="2336" y="3238"/>
            <a:chExt cx="1336" cy="1034"/>
          </a:xfrm>
        </p:grpSpPr>
        <p:grpSp>
          <p:nvGrpSpPr>
            <p:cNvPr id="21539" name="Group 2057"/>
            <p:cNvGrpSpPr>
              <a:grpSpLocks/>
            </p:cNvGrpSpPr>
            <p:nvPr/>
          </p:nvGrpSpPr>
          <p:grpSpPr bwMode="auto">
            <a:xfrm>
              <a:off x="2336" y="3238"/>
              <a:ext cx="1336" cy="656"/>
              <a:chOff x="2192" y="2854"/>
              <a:chExt cx="1336" cy="656"/>
            </a:xfrm>
          </p:grpSpPr>
          <p:sp>
            <p:nvSpPr>
              <p:cNvPr id="21541" name="Oval 2058"/>
              <p:cNvSpPr>
                <a:spLocks noChangeArrowheads="1"/>
              </p:cNvSpPr>
              <p:nvPr/>
            </p:nvSpPr>
            <p:spPr bwMode="auto">
              <a:xfrm>
                <a:off x="2192" y="2854"/>
                <a:ext cx="1336" cy="6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Text Box 2059"/>
              <p:cNvSpPr txBox="1">
                <a:spLocks noChangeArrowheads="1"/>
              </p:cNvSpPr>
              <p:nvPr/>
            </p:nvSpPr>
            <p:spPr bwMode="auto">
              <a:xfrm>
                <a:off x="2471" y="3062"/>
                <a:ext cx="778" cy="288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2400">
                    <a:ea typeface="Lucida Grande" charset="0"/>
                    <a:cs typeface="Lucida Grande" charset="0"/>
                  </a:rPr>
                  <a:t>Spectra</a:t>
                </a:r>
              </a:p>
            </p:txBody>
          </p:sp>
        </p:grpSp>
        <p:sp>
          <p:nvSpPr>
            <p:cNvPr id="21540" name="Rectangle 2060"/>
            <p:cNvSpPr>
              <a:spLocks noChangeArrowheads="1"/>
            </p:cNvSpPr>
            <p:nvPr/>
          </p:nvSpPr>
          <p:spPr bwMode="auto">
            <a:xfrm>
              <a:off x="2704" y="3974"/>
              <a:ext cx="60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" name="Group 2097"/>
          <p:cNvGrpSpPr>
            <a:grpSpLocks/>
          </p:cNvGrpSpPr>
          <p:nvPr/>
        </p:nvGrpSpPr>
        <p:grpSpPr bwMode="auto">
          <a:xfrm>
            <a:off x="6565900" y="3197225"/>
            <a:ext cx="2120900" cy="1466850"/>
            <a:chOff x="4136" y="2014"/>
            <a:chExt cx="1336" cy="924"/>
          </a:xfrm>
        </p:grpSpPr>
        <p:sp>
          <p:nvSpPr>
            <p:cNvPr id="21535" name="Oval 2062"/>
            <p:cNvSpPr>
              <a:spLocks noChangeArrowheads="1"/>
            </p:cNvSpPr>
            <p:nvPr/>
          </p:nvSpPr>
          <p:spPr bwMode="auto">
            <a:xfrm>
              <a:off x="4136" y="2014"/>
              <a:ext cx="1336" cy="6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36" name="Group 2092"/>
            <p:cNvGrpSpPr>
              <a:grpSpLocks/>
            </p:cNvGrpSpPr>
            <p:nvPr/>
          </p:nvGrpSpPr>
          <p:grpSpPr bwMode="auto">
            <a:xfrm>
              <a:off x="4176" y="2198"/>
              <a:ext cx="1259" cy="740"/>
              <a:chOff x="4176" y="2198"/>
              <a:chExt cx="1259" cy="740"/>
            </a:xfrm>
          </p:grpSpPr>
          <p:sp>
            <p:nvSpPr>
              <p:cNvPr id="21537" name="Text Box 2063"/>
              <p:cNvSpPr txBox="1">
                <a:spLocks noChangeArrowheads="1"/>
              </p:cNvSpPr>
              <p:nvPr/>
            </p:nvSpPr>
            <p:spPr bwMode="auto">
              <a:xfrm>
                <a:off x="4176" y="2198"/>
                <a:ext cx="1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2400">
                    <a:ea typeface="Lucida Grande" charset="0"/>
                    <a:cs typeface="Lucida Grande" charset="0"/>
                  </a:rPr>
                  <a:t>Image values</a:t>
                </a:r>
              </a:p>
            </p:txBody>
          </p:sp>
          <p:sp>
            <p:nvSpPr>
              <p:cNvPr id="21538" name="Rectangle 2064"/>
              <p:cNvSpPr>
                <a:spLocks noChangeArrowheads="1"/>
              </p:cNvSpPr>
              <p:nvPr/>
            </p:nvSpPr>
            <p:spPr bwMode="auto">
              <a:xfrm>
                <a:off x="4656" y="2640"/>
                <a:ext cx="52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b="1">
                    <a:latin typeface="Times" pitchFamily="18" charset="0"/>
                    <a:cs typeface="Times New Roman" pitchFamily="18" charset="0"/>
                  </a:rPr>
                  <a:t>i</a:t>
                </a:r>
                <a:r>
                  <a:rPr lang="en-US">
                    <a:latin typeface="Times" pitchFamily="18" charset="0"/>
                    <a:cs typeface="Times New Roman" pitchFamily="18" charset="0"/>
                  </a:rPr>
                  <a:t> </a:t>
                </a:r>
                <a:r>
                  <a:rPr lang="en-US"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>
                    <a:latin typeface="Times" pitchFamily="18" charset="0"/>
                    <a:cs typeface="Times New Roman" pitchFamily="18" charset="0"/>
                  </a:rPr>
                  <a:t> I</a:t>
                </a:r>
                <a:r>
                  <a:rPr lang="en-GB" sz="2500">
                    <a:sym typeface="Symbol" pitchFamily="18" charset="2"/>
                  </a:rPr>
                  <a:t> </a:t>
                </a:r>
                <a:endParaRPr lang="en-GB">
                  <a:cs typeface="Times New Roman" pitchFamily="18" charset="0"/>
                  <a:sym typeface="Symbol" pitchFamily="18" charset="2"/>
                </a:endParaRPr>
              </a:p>
            </p:txBody>
          </p:sp>
        </p:grpSp>
      </p:grpSp>
      <p:grpSp>
        <p:nvGrpSpPr>
          <p:cNvPr id="8" name="Group 2065"/>
          <p:cNvGrpSpPr>
            <a:grpSpLocks/>
          </p:cNvGrpSpPr>
          <p:nvPr/>
        </p:nvGrpSpPr>
        <p:grpSpPr bwMode="auto">
          <a:xfrm>
            <a:off x="1828800" y="4098925"/>
            <a:ext cx="2438400" cy="1524000"/>
            <a:chOff x="1008" y="2198"/>
            <a:chExt cx="1536" cy="960"/>
          </a:xfrm>
        </p:grpSpPr>
        <p:sp>
          <p:nvSpPr>
            <p:cNvPr id="21533" name="Rectangle 2066"/>
            <p:cNvSpPr>
              <a:spLocks noChangeArrowheads="1"/>
            </p:cNvSpPr>
            <p:nvPr/>
          </p:nvSpPr>
          <p:spPr bwMode="auto">
            <a:xfrm>
              <a:off x="1008" y="2592"/>
              <a:ext cx="96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latin typeface="Times" pitchFamily="18" charset="0"/>
                  <a:cs typeface="Times New Roman" pitchFamily="18" charset="0"/>
                </a:rPr>
                <a:t>a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: P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34" name="Line 2067"/>
            <p:cNvSpPr>
              <a:spLocks noChangeShapeType="1"/>
            </p:cNvSpPr>
            <p:nvPr/>
          </p:nvSpPr>
          <p:spPr bwMode="auto">
            <a:xfrm>
              <a:off x="1104" y="2198"/>
              <a:ext cx="144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2068"/>
          <p:cNvGrpSpPr>
            <a:grpSpLocks/>
          </p:cNvGrpSpPr>
          <p:nvPr/>
        </p:nvGrpSpPr>
        <p:grpSpPr bwMode="auto">
          <a:xfrm>
            <a:off x="5486400" y="3946525"/>
            <a:ext cx="2133600" cy="1676400"/>
            <a:chOff x="3312" y="2102"/>
            <a:chExt cx="1344" cy="1056"/>
          </a:xfrm>
        </p:grpSpPr>
        <p:sp>
          <p:nvSpPr>
            <p:cNvPr id="21531" name="Rectangle 2069"/>
            <p:cNvSpPr>
              <a:spLocks noChangeArrowheads="1"/>
            </p:cNvSpPr>
            <p:nvPr/>
          </p:nvSpPr>
          <p:spPr bwMode="auto">
            <a:xfrm>
              <a:off x="3744" y="2597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latin typeface="Times" pitchFamily="18" charset="0"/>
                  <a:cs typeface="Times New Roman" pitchFamily="18" charset="0"/>
                </a:rPr>
                <a:t>b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: </a:t>
              </a:r>
              <a:r>
                <a:rPr lang="en-US">
                  <a:latin typeface="Symbol" pitchFamily="18" charset="2"/>
                  <a:cs typeface="Times New Roman" pitchFamily="18" charset="0"/>
                </a:rPr>
                <a:t>L </a:t>
              </a:r>
              <a:r>
                <a:rPr lang="en-US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>
                  <a:latin typeface="Times" pitchFamily="18" charset="0"/>
                  <a:cs typeface="Times New Roman" pitchFamily="18" charset="0"/>
                </a:rPr>
                <a:t>  </a:t>
              </a:r>
              <a:r>
                <a:rPr lang="en-US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I  </a:t>
              </a:r>
              <a:endParaRPr lang="en-US">
                <a:latin typeface="Symbol" pitchFamily="18" charset="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32" name="Line 2070"/>
            <p:cNvSpPr>
              <a:spLocks noChangeShapeType="1"/>
            </p:cNvSpPr>
            <p:nvPr/>
          </p:nvSpPr>
          <p:spPr bwMode="auto">
            <a:xfrm flipV="1">
              <a:off x="3312" y="2102"/>
              <a:ext cx="105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2100"/>
          <p:cNvGrpSpPr>
            <a:grpSpLocks/>
          </p:cNvGrpSpPr>
          <p:nvPr/>
        </p:nvGrpSpPr>
        <p:grpSpPr bwMode="auto">
          <a:xfrm>
            <a:off x="2559050" y="3419475"/>
            <a:ext cx="4092575" cy="1076325"/>
            <a:chOff x="1612" y="2250"/>
            <a:chExt cx="2578" cy="678"/>
          </a:xfrm>
        </p:grpSpPr>
        <p:sp>
          <p:nvSpPr>
            <p:cNvPr id="21529" name="Arc 2073"/>
            <p:cNvSpPr>
              <a:spLocks/>
            </p:cNvSpPr>
            <p:nvPr/>
          </p:nvSpPr>
          <p:spPr bwMode="auto">
            <a:xfrm flipH="1" flipV="1">
              <a:off x="1612" y="2496"/>
              <a:ext cx="2578" cy="432"/>
            </a:xfrm>
            <a:custGeom>
              <a:avLst/>
              <a:gdLst>
                <a:gd name="T0" fmla="*/ 0 w 42177"/>
                <a:gd name="T1" fmla="*/ 7 h 21600"/>
                <a:gd name="T2" fmla="*/ 158 w 42177"/>
                <a:gd name="T3" fmla="*/ 7 h 21600"/>
                <a:gd name="T4" fmla="*/ 79 w 42177"/>
                <a:gd name="T5" fmla="*/ 9 h 21600"/>
                <a:gd name="T6" fmla="*/ 0 60000 65536"/>
                <a:gd name="T7" fmla="*/ 0 60000 65536"/>
                <a:gd name="T8" fmla="*/ 0 60000 65536"/>
                <a:gd name="T9" fmla="*/ 0 w 42177"/>
                <a:gd name="T10" fmla="*/ 0 h 21600"/>
                <a:gd name="T11" fmla="*/ 42177 w 421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77" h="21600" fill="none" extrusionOk="0">
                  <a:moveTo>
                    <a:pt x="0" y="16704"/>
                  </a:moveTo>
                  <a:cubicBezTo>
                    <a:pt x="2276" y="6922"/>
                    <a:pt x="10994" y="-1"/>
                    <a:pt x="21038" y="0"/>
                  </a:cubicBezTo>
                  <a:cubicBezTo>
                    <a:pt x="31256" y="0"/>
                    <a:pt x="40076" y="7160"/>
                    <a:pt x="42176" y="17160"/>
                  </a:cubicBezTo>
                </a:path>
                <a:path w="42177" h="21600" stroke="0" extrusionOk="0">
                  <a:moveTo>
                    <a:pt x="0" y="16704"/>
                  </a:moveTo>
                  <a:cubicBezTo>
                    <a:pt x="2276" y="6922"/>
                    <a:pt x="10994" y="-1"/>
                    <a:pt x="21038" y="0"/>
                  </a:cubicBezTo>
                  <a:cubicBezTo>
                    <a:pt x="31256" y="0"/>
                    <a:pt x="40076" y="7160"/>
                    <a:pt x="42176" y="17160"/>
                  </a:cubicBezTo>
                  <a:lnTo>
                    <a:pt x="21038" y="21600"/>
                  </a:lnTo>
                  <a:lnTo>
                    <a:pt x="0" y="16704"/>
                  </a:lnTo>
                  <a:close/>
                </a:path>
              </a:pathLst>
            </a:custGeom>
            <a:noFill/>
            <a:ln w="38100">
              <a:solidFill>
                <a:srgbClr val="B4002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Rectangle 2077"/>
            <p:cNvSpPr>
              <a:spLocks noChangeArrowheads="1"/>
            </p:cNvSpPr>
            <p:nvPr/>
          </p:nvSpPr>
          <p:spPr bwMode="auto">
            <a:xfrm>
              <a:off x="2304" y="2250"/>
              <a:ext cx="144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= </a:t>
              </a:r>
              <a:r>
                <a:rPr lang="en-US" i="1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baseline="-6000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</a:t>
              </a:r>
              <a:r>
                <a:rPr lang="en-US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i="1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b</a:t>
              </a:r>
              <a:r>
                <a:rPr lang="en-US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: P </a:t>
              </a:r>
              <a:r>
                <a:rPr lang="en-US">
                  <a:solidFill>
                    <a:srgbClr val="B4002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rgbClr val="B4002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I</a:t>
              </a:r>
              <a:r>
                <a:rPr lang="en-GB">
                  <a:solidFill>
                    <a:srgbClr val="B4002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 </a:t>
              </a:r>
              <a:endParaRPr lang="en-US">
                <a:solidFill>
                  <a:srgbClr val="B40022"/>
                </a:solidFill>
                <a:latin typeface="Symbol" pitchFamily="18" charset="2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21512" name="Group 2078"/>
          <p:cNvGrpSpPr>
            <a:grpSpLocks/>
          </p:cNvGrpSpPr>
          <p:nvPr/>
        </p:nvGrpSpPr>
        <p:grpSpPr bwMode="auto">
          <a:xfrm>
            <a:off x="1871663" y="1981200"/>
            <a:ext cx="5443537" cy="762000"/>
            <a:chOff x="987" y="1867"/>
            <a:chExt cx="3429" cy="480"/>
          </a:xfrm>
        </p:grpSpPr>
        <p:sp>
          <p:nvSpPr>
            <p:cNvPr id="21521" name="Text Box 2079"/>
            <p:cNvSpPr txBox="1">
              <a:spLocks noChangeArrowheads="1"/>
            </p:cNvSpPr>
            <p:nvPr/>
          </p:nvSpPr>
          <p:spPr bwMode="auto">
            <a:xfrm>
              <a:off x="1776" y="1944"/>
              <a:ext cx="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I</a:t>
              </a:r>
              <a:r>
                <a:rPr lang="en-GB" sz="2400" baseline="-25000">
                  <a:latin typeface="Comic Sans MS" pitchFamily="66" charset="0"/>
                  <a:ea typeface="Lucida Grande" charset="0"/>
                  <a:cs typeface="Lucida Grande" charset="0"/>
                </a:rPr>
                <a:t>0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(x,</a:t>
              </a:r>
              <a:r>
                <a:rPr lang="en-GB" sz="2800">
                  <a:latin typeface="Symbol" pitchFamily="18" charset="2"/>
                  <a:ea typeface="Lucida Grande" charset="0"/>
                  <a:cs typeface="Lucida Grande" charset="0"/>
                </a:rPr>
                <a:t>l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)</a:t>
              </a:r>
            </a:p>
          </p:txBody>
        </p:sp>
        <p:sp>
          <p:nvSpPr>
            <p:cNvPr id="21522" name="Text Box 2080"/>
            <p:cNvSpPr txBox="1">
              <a:spLocks noChangeArrowheads="1"/>
            </p:cNvSpPr>
            <p:nvPr/>
          </p:nvSpPr>
          <p:spPr bwMode="auto">
            <a:xfrm>
              <a:off x="2462" y="1944"/>
              <a:ext cx="6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R(x,</a:t>
              </a:r>
              <a:r>
                <a:rPr lang="en-GB" sz="2800">
                  <a:latin typeface="Symbol" pitchFamily="18" charset="2"/>
                  <a:ea typeface="Lucida Grande" charset="0"/>
                  <a:cs typeface="Lucida Grande" charset="0"/>
                </a:rPr>
                <a:t>l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)</a:t>
              </a:r>
            </a:p>
          </p:txBody>
        </p:sp>
        <p:sp>
          <p:nvSpPr>
            <p:cNvPr id="21523" name="Text Box 2081"/>
            <p:cNvSpPr txBox="1">
              <a:spLocks noChangeArrowheads="1"/>
            </p:cNvSpPr>
            <p:nvPr/>
          </p:nvSpPr>
          <p:spPr bwMode="auto">
            <a:xfrm>
              <a:off x="3600" y="1944"/>
              <a:ext cx="5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Q(</a:t>
              </a:r>
              <a:r>
                <a:rPr lang="en-GB" sz="2800">
                  <a:latin typeface="Symbol" pitchFamily="18" charset="2"/>
                  <a:ea typeface="Lucida Grande" charset="0"/>
                  <a:cs typeface="Lucida Grande" charset="0"/>
                </a:rPr>
                <a:t>l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)</a:t>
              </a:r>
            </a:p>
          </p:txBody>
        </p:sp>
        <p:sp>
          <p:nvSpPr>
            <p:cNvPr id="21524" name="Text Box 2082"/>
            <p:cNvSpPr txBox="1">
              <a:spLocks noChangeArrowheads="1"/>
            </p:cNvSpPr>
            <p:nvPr/>
          </p:nvSpPr>
          <p:spPr bwMode="auto">
            <a:xfrm>
              <a:off x="3085" y="1944"/>
              <a:ext cx="5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F</a:t>
              </a:r>
              <a:r>
                <a:rPr lang="en-GB" sz="2400" baseline="-25000">
                  <a:latin typeface="Comic Sans MS" pitchFamily="66" charset="0"/>
                  <a:ea typeface="Lucida Grande" charset="0"/>
                  <a:cs typeface="Lucida Grande" charset="0"/>
                </a:rPr>
                <a:t>n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(</a:t>
              </a:r>
              <a:r>
                <a:rPr lang="en-GB" sz="2800">
                  <a:latin typeface="Symbol" pitchFamily="18" charset="2"/>
                  <a:ea typeface="Lucida Grande" charset="0"/>
                  <a:cs typeface="Lucida Grande" charset="0"/>
                </a:rPr>
                <a:t>l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)</a:t>
              </a:r>
            </a:p>
          </p:txBody>
        </p:sp>
        <p:grpSp>
          <p:nvGrpSpPr>
            <p:cNvPr id="21525" name="Group 2083"/>
            <p:cNvGrpSpPr>
              <a:grpSpLocks/>
            </p:cNvGrpSpPr>
            <p:nvPr/>
          </p:nvGrpSpPr>
          <p:grpSpPr bwMode="auto">
            <a:xfrm>
              <a:off x="1632" y="1867"/>
              <a:ext cx="2784" cy="480"/>
              <a:chOff x="1632" y="1699"/>
              <a:chExt cx="2784" cy="480"/>
            </a:xfrm>
          </p:grpSpPr>
          <p:sp>
            <p:nvSpPr>
              <p:cNvPr id="21527" name="Text Box 2084"/>
              <p:cNvSpPr txBox="1">
                <a:spLocks noChangeArrowheads="1"/>
              </p:cNvSpPr>
              <p:nvPr/>
            </p:nvSpPr>
            <p:spPr bwMode="auto">
              <a:xfrm>
                <a:off x="4064" y="1776"/>
                <a:ext cx="3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2400">
                    <a:latin typeface="Comic Sans MS" pitchFamily="66" charset="0"/>
                    <a:ea typeface="Lucida Grande" charset="0"/>
                    <a:cs typeface="Lucida Grande" charset="0"/>
                  </a:rPr>
                  <a:t>d</a:t>
                </a:r>
                <a:r>
                  <a:rPr lang="en-GB" sz="2800">
                    <a:latin typeface="Symbol" pitchFamily="18" charset="2"/>
                    <a:ea typeface="Lucida Grande" charset="0"/>
                    <a:cs typeface="Lucida Grande" charset="0"/>
                  </a:rPr>
                  <a:t>l</a:t>
                </a:r>
                <a:endParaRPr lang="en-GB" sz="2400">
                  <a:latin typeface="Comic Sans MS" pitchFamily="66" charset="0"/>
                  <a:ea typeface="Lucida Grande" charset="0"/>
                  <a:cs typeface="Lucida Grande" charset="0"/>
                </a:endParaRPr>
              </a:p>
            </p:txBody>
          </p:sp>
          <p:sp>
            <p:nvSpPr>
              <p:cNvPr id="21528" name="Text Box 2085"/>
              <p:cNvSpPr txBox="1">
                <a:spLocks noChangeArrowheads="1"/>
              </p:cNvSpPr>
              <p:nvPr/>
            </p:nvSpPr>
            <p:spPr bwMode="auto">
              <a:xfrm>
                <a:off x="1632" y="1699"/>
                <a:ext cx="2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4400">
                    <a:latin typeface="Comic Sans MS" pitchFamily="66" charset="0"/>
                    <a:ea typeface="Lucida Grande" charset="0"/>
                    <a:cs typeface="Lucida Grande" charset="0"/>
                    <a:sym typeface="Symbol" pitchFamily="18" charset="2"/>
                  </a:rPr>
                  <a:t></a:t>
                </a:r>
                <a:endParaRPr lang="en-GB" sz="4400">
                  <a:latin typeface="Comic Sans MS" pitchFamily="66" charset="0"/>
                  <a:ea typeface="Lucida Grande" charset="0"/>
                  <a:cs typeface="Lucida Grande" charset="0"/>
                </a:endParaRPr>
              </a:p>
            </p:txBody>
          </p:sp>
        </p:grpSp>
        <p:sp>
          <p:nvSpPr>
            <p:cNvPr id="21526" name="Text Box 2086"/>
            <p:cNvSpPr txBox="1">
              <a:spLocks noChangeArrowheads="1"/>
            </p:cNvSpPr>
            <p:nvPr/>
          </p:nvSpPr>
          <p:spPr bwMode="auto">
            <a:xfrm>
              <a:off x="987" y="1968"/>
              <a:ext cx="6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i</a:t>
              </a:r>
              <a:r>
                <a:rPr lang="en-GB" sz="2400" baseline="-25000">
                  <a:latin typeface="Comic Sans MS" pitchFamily="66" charset="0"/>
                  <a:ea typeface="Lucida Grande" charset="0"/>
                  <a:cs typeface="Lucida Grande" charset="0"/>
                </a:rPr>
                <a:t>n</a:t>
              </a:r>
              <a:r>
                <a:rPr lang="en-GB" sz="2400">
                  <a:latin typeface="Comic Sans MS" pitchFamily="66" charset="0"/>
                  <a:ea typeface="Lucida Grande" charset="0"/>
                  <a:cs typeface="Lucida Grande" charset="0"/>
                </a:rPr>
                <a:t>(x) =</a:t>
              </a:r>
            </a:p>
          </p:txBody>
        </p:sp>
      </p:grpSp>
      <p:sp>
        <p:nvSpPr>
          <p:cNvPr id="21513" name="Rectangle 2088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Tissue reflectance model: the ground truth</a:t>
            </a:r>
          </a:p>
        </p:txBody>
      </p:sp>
      <p:sp>
        <p:nvSpPr>
          <p:cNvPr id="173102" name="Oval 2094"/>
          <p:cNvSpPr>
            <a:spLocks noChangeArrowheads="1"/>
          </p:cNvSpPr>
          <p:nvPr/>
        </p:nvSpPr>
        <p:spPr bwMode="auto">
          <a:xfrm>
            <a:off x="4191000" y="1981200"/>
            <a:ext cx="1066800" cy="762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3" name="Oval 2095"/>
          <p:cNvSpPr>
            <a:spLocks noChangeArrowheads="1"/>
          </p:cNvSpPr>
          <p:nvPr/>
        </p:nvSpPr>
        <p:spPr bwMode="auto">
          <a:xfrm>
            <a:off x="3124200" y="1981200"/>
            <a:ext cx="2133600" cy="762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4" name="Oval 2096"/>
          <p:cNvSpPr>
            <a:spLocks noChangeArrowheads="1"/>
          </p:cNvSpPr>
          <p:nvPr/>
        </p:nvSpPr>
        <p:spPr bwMode="auto">
          <a:xfrm>
            <a:off x="2590800" y="1981200"/>
            <a:ext cx="4876800" cy="762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2099"/>
          <p:cNvSpPr txBox="1">
            <a:spLocks noChangeArrowheads="1"/>
          </p:cNvSpPr>
          <p:nvPr/>
        </p:nvSpPr>
        <p:spPr bwMode="auto">
          <a:xfrm>
            <a:off x="457200" y="13843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Forward model of image formation in abstraction</a:t>
            </a:r>
          </a:p>
        </p:txBody>
      </p:sp>
      <p:grpSp>
        <p:nvGrpSpPr>
          <p:cNvPr id="13" name="Group 2103"/>
          <p:cNvGrpSpPr>
            <a:grpSpLocks/>
          </p:cNvGrpSpPr>
          <p:nvPr/>
        </p:nvGrpSpPr>
        <p:grpSpPr bwMode="auto">
          <a:xfrm>
            <a:off x="685800" y="4167188"/>
            <a:ext cx="1219200" cy="579437"/>
            <a:chOff x="432" y="2625"/>
            <a:chExt cx="768" cy="365"/>
          </a:xfrm>
        </p:grpSpPr>
        <p:sp>
          <p:nvSpPr>
            <p:cNvPr id="21519" name="Rectangle 2101"/>
            <p:cNvSpPr>
              <a:spLocks noChangeArrowheads="1"/>
            </p:cNvSpPr>
            <p:nvPr/>
          </p:nvSpPr>
          <p:spPr bwMode="auto">
            <a:xfrm>
              <a:off x="458" y="2625"/>
              <a:ext cx="2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</a:t>
              </a:r>
              <a:endParaRPr lang="en-GB" sz="3200" b="1">
                <a:latin typeface="Times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20" name="Oval 2102"/>
            <p:cNvSpPr>
              <a:spLocks noChangeArrowheads="1"/>
            </p:cNvSpPr>
            <p:nvPr/>
          </p:nvSpPr>
          <p:spPr bwMode="auto">
            <a:xfrm>
              <a:off x="432" y="2640"/>
              <a:ext cx="768" cy="33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02" grpId="0" animBg="1"/>
      <p:bldP spid="173103" grpId="0" animBg="1"/>
      <p:bldP spid="173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2819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Prediction</a:t>
            </a:r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/>
            </a:r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>(forward mapping)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053"/>
          <p:cNvSpPr>
            <a:spLocks noChangeArrowheads="1"/>
          </p:cNvSpPr>
          <p:nvPr/>
        </p:nvSpPr>
        <p:spPr bwMode="auto">
          <a:xfrm>
            <a:off x="304800" y="5334000"/>
            <a:ext cx="8686800" cy="1219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2054"/>
          <p:cNvSpPr>
            <a:spLocks noChangeArrowheads="1"/>
          </p:cNvSpPr>
          <p:nvPr/>
        </p:nvSpPr>
        <p:spPr bwMode="auto">
          <a:xfrm>
            <a:off x="304800" y="3962400"/>
            <a:ext cx="8686800" cy="1219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Rectangle 2055"/>
          <p:cNvSpPr>
            <a:spLocks noChangeArrowheads="1"/>
          </p:cNvSpPr>
          <p:nvPr/>
        </p:nvSpPr>
        <p:spPr bwMode="auto">
          <a:xfrm>
            <a:off x="304800" y="2895600"/>
            <a:ext cx="8686800" cy="9906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2056"/>
          <p:cNvSpPr>
            <a:spLocks noChangeArrowheads="1"/>
          </p:cNvSpPr>
          <p:nvPr/>
        </p:nvSpPr>
        <p:spPr bwMode="auto">
          <a:xfrm>
            <a:off x="304800" y="1828800"/>
            <a:ext cx="8686800" cy="9906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Key ideas</a:t>
            </a:r>
          </a:p>
        </p:txBody>
      </p:sp>
      <p:sp>
        <p:nvSpPr>
          <p:cNvPr id="4103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GB" smtClean="0"/>
              <a:t>Light emitted by a light source interacts with the interior of a tissue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GB" smtClean="0"/>
              <a:t>Through these interactions the spectral composition of light is altered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GB" smtClean="0"/>
              <a:t>The remitted spectrum depends on the internal structure and composition of the tissue and in this way encodes its properties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GB" smtClean="0"/>
              <a:t>If this encoding is understood, it should be possible to deduce the structure and composition of the tissue from its colour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  <p:bldP spid="983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Absorption and scatter coefficients</a:t>
            </a:r>
          </a:p>
        </p:txBody>
      </p:sp>
      <p:pic>
        <p:nvPicPr>
          <p:cNvPr id="30723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76400"/>
            <a:ext cx="589915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1035"/>
          <p:cNvSpPr>
            <a:spLocks noChangeArrowheads="1"/>
          </p:cNvSpPr>
          <p:nvPr/>
        </p:nvSpPr>
        <p:spPr bwMode="auto">
          <a:xfrm>
            <a:off x="1981200" y="6594475"/>
            <a:ext cx="5257800" cy="1762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5" name="Picture 1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92888"/>
            <a:ext cx="39592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 by single chosen curves</a:t>
            </a:r>
            <a:endParaRPr lang="en-GB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8" y="1918107"/>
            <a:ext cx="4270178" cy="365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86" y="1929443"/>
            <a:ext cx="4270178" cy="365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2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7" name="Group 19"/>
          <p:cNvGrpSpPr>
            <a:grpSpLocks/>
          </p:cNvGrpSpPr>
          <p:nvPr/>
        </p:nvGrpSpPr>
        <p:grpSpPr bwMode="auto">
          <a:xfrm>
            <a:off x="381000" y="2362200"/>
            <a:ext cx="8610600" cy="914400"/>
            <a:chOff x="240" y="1488"/>
            <a:chExt cx="5424" cy="576"/>
          </a:xfrm>
        </p:grpSpPr>
        <p:sp>
          <p:nvSpPr>
            <p:cNvPr id="31758" name="Rectangle 17"/>
            <p:cNvSpPr>
              <a:spLocks noChangeArrowheads="1"/>
            </p:cNvSpPr>
            <p:nvPr/>
          </p:nvSpPr>
          <p:spPr bwMode="auto">
            <a:xfrm>
              <a:off x="240" y="1488"/>
              <a:ext cx="4416" cy="57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18"/>
            <p:cNvSpPr txBox="1">
              <a:spLocks noChangeArrowheads="1"/>
            </p:cNvSpPr>
            <p:nvPr/>
          </p:nvSpPr>
          <p:spPr bwMode="auto">
            <a:xfrm>
              <a:off x="4900" y="1632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GB" sz="1800"/>
                <a:t>Constants</a:t>
              </a:r>
            </a:p>
          </p:txBody>
        </p: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381000" y="3352800"/>
            <a:ext cx="8610600" cy="1295400"/>
            <a:chOff x="240" y="2112"/>
            <a:chExt cx="5424" cy="816"/>
          </a:xfrm>
        </p:grpSpPr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240" y="2112"/>
              <a:ext cx="4416" cy="81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Text Box 7"/>
            <p:cNvSpPr txBox="1">
              <a:spLocks noChangeArrowheads="1"/>
            </p:cNvSpPr>
            <p:nvPr/>
          </p:nvSpPr>
          <p:spPr bwMode="auto">
            <a:xfrm>
              <a:off x="4804" y="2457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GB" sz="1800"/>
                <a:t>Parameters</a:t>
              </a:r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381000" y="4724400"/>
            <a:ext cx="8610600" cy="1066800"/>
            <a:chOff x="240" y="2976"/>
            <a:chExt cx="5424" cy="672"/>
          </a:xfrm>
        </p:grpSpPr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240" y="2976"/>
              <a:ext cx="4416" cy="67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5052" y="317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800"/>
                <a:t>Spectra</a:t>
              </a:r>
            </a:p>
          </p:txBody>
        </p:sp>
      </p:grpSp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381000" y="5867400"/>
            <a:ext cx="8610600" cy="533400"/>
            <a:chOff x="240" y="3696"/>
            <a:chExt cx="5424" cy="336"/>
          </a:xfrm>
        </p:grpSpPr>
        <p:sp>
          <p:nvSpPr>
            <p:cNvPr id="31752" name="Rectangle 13"/>
            <p:cNvSpPr>
              <a:spLocks noChangeArrowheads="1"/>
            </p:cNvSpPr>
            <p:nvPr/>
          </p:nvSpPr>
          <p:spPr bwMode="auto">
            <a:xfrm>
              <a:off x="240" y="3696"/>
              <a:ext cx="4416" cy="336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10"/>
            <p:cNvSpPr txBox="1">
              <a:spLocks noChangeArrowheads="1"/>
            </p:cNvSpPr>
            <p:nvPr/>
          </p:nvSpPr>
          <p:spPr bwMode="auto">
            <a:xfrm>
              <a:off x="4692" y="3753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800"/>
                <a:t>Image values</a:t>
              </a:r>
            </a:p>
          </p:txBody>
        </p:sp>
      </p:grp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Forward mapping algorithm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010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given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incident light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absorption and scatter coefficients for all the components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the spatial arrangement of the components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for all concentrations and thicknesses of parameter p</a:t>
            </a:r>
            <a:r>
              <a:rPr lang="en-GB" sz="2000" baseline="-25000" smtClean="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for all concentrations and thicknesses of parameter p</a:t>
            </a:r>
            <a:r>
              <a:rPr lang="en-GB" sz="2000" baseline="-25000" smtClean="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   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      for all concentrations and thicknesses of parameter p</a:t>
            </a:r>
            <a:r>
              <a:rPr lang="en-GB" sz="2000" baseline="-25000" smtClean="0"/>
              <a:t>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 		  compute </a:t>
            </a:r>
            <a:r>
              <a:rPr lang="en-US" b="1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en-GB" sz="2000" smtClean="0">
                <a:latin typeface="Times New Roman" pitchFamily="18" charset="0"/>
              </a:rPr>
              <a:t> </a:t>
            </a:r>
            <a:r>
              <a:rPr lang="en-GB" sz="2000" smtClean="0"/>
              <a:t> = a( p</a:t>
            </a:r>
            <a:r>
              <a:rPr lang="en-GB" sz="2000" baseline="-25000" smtClean="0"/>
              <a:t>1</a:t>
            </a:r>
            <a:r>
              <a:rPr lang="en-GB" sz="2000" smtClean="0"/>
              <a:t>, p</a:t>
            </a:r>
            <a:r>
              <a:rPr lang="en-GB" sz="2000" baseline="-25000" smtClean="0"/>
              <a:t>2</a:t>
            </a:r>
            <a:r>
              <a:rPr lang="en-GB" sz="2000" smtClean="0"/>
              <a:t>, …, p</a:t>
            </a:r>
            <a:r>
              <a:rPr lang="en-GB" sz="2000" baseline="-25000" smtClean="0"/>
              <a:t>K</a:t>
            </a:r>
            <a:r>
              <a:rPr lang="en-GB" sz="2000" smtClean="0"/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	  Physics theory of light propagation in matter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		  Kubelka-Munk or Monte Carlo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convolve each </a:t>
            </a:r>
            <a:r>
              <a:rPr lang="en-US" b="1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en-GB" sz="2000" smtClean="0"/>
              <a:t> with a set of filter response functions (RGB)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Image formation as a two-step mapping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55600" y="2816225"/>
            <a:ext cx="2120900" cy="1466850"/>
            <a:chOff x="224" y="1630"/>
            <a:chExt cx="1336" cy="924"/>
          </a:xfrm>
        </p:grpSpPr>
        <p:grpSp>
          <p:nvGrpSpPr>
            <p:cNvPr id="32795" name="Group 4"/>
            <p:cNvGrpSpPr>
              <a:grpSpLocks/>
            </p:cNvGrpSpPr>
            <p:nvPr/>
          </p:nvGrpSpPr>
          <p:grpSpPr bwMode="auto">
            <a:xfrm>
              <a:off x="224" y="1630"/>
              <a:ext cx="1336" cy="656"/>
              <a:chOff x="224" y="1630"/>
              <a:chExt cx="1336" cy="656"/>
            </a:xfrm>
          </p:grpSpPr>
          <p:sp>
            <p:nvSpPr>
              <p:cNvPr id="32797" name="Oval 5"/>
              <p:cNvSpPr>
                <a:spLocks noChangeArrowheads="1"/>
              </p:cNvSpPr>
              <p:nvPr/>
            </p:nvSpPr>
            <p:spPr bwMode="auto">
              <a:xfrm>
                <a:off x="224" y="1630"/>
                <a:ext cx="1336" cy="65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6"/>
              <p:cNvSpPr txBox="1">
                <a:spLocks noChangeArrowheads="1"/>
              </p:cNvSpPr>
              <p:nvPr/>
            </p:nvSpPr>
            <p:spPr bwMode="auto">
              <a:xfrm>
                <a:off x="336" y="1814"/>
                <a:ext cx="11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GB" sz="2400"/>
                  <a:t>Parameters</a:t>
                </a:r>
              </a:p>
            </p:txBody>
          </p:sp>
        </p:grpSp>
        <p:sp>
          <p:nvSpPr>
            <p:cNvPr id="32796" name="Rectangle 7"/>
            <p:cNvSpPr>
              <a:spLocks noChangeArrowheads="1"/>
            </p:cNvSpPr>
            <p:nvPr/>
          </p:nvSpPr>
          <p:spPr bwMode="auto">
            <a:xfrm>
              <a:off x="528" y="2256"/>
              <a:ext cx="62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1">
                  <a:latin typeface="Times" pitchFamily="18" charset="0"/>
                  <a:cs typeface="Times New Roman" pitchFamily="18" charset="0"/>
                </a:rPr>
                <a:t>p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sz="2400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3479800" y="4759325"/>
            <a:ext cx="2120900" cy="1641475"/>
            <a:chOff x="2192" y="2854"/>
            <a:chExt cx="1336" cy="1034"/>
          </a:xfrm>
        </p:grpSpPr>
        <p:grpSp>
          <p:nvGrpSpPr>
            <p:cNvPr id="32791" name="Group 9"/>
            <p:cNvGrpSpPr>
              <a:grpSpLocks/>
            </p:cNvGrpSpPr>
            <p:nvPr/>
          </p:nvGrpSpPr>
          <p:grpSpPr bwMode="auto">
            <a:xfrm>
              <a:off x="2192" y="2854"/>
              <a:ext cx="1336" cy="656"/>
              <a:chOff x="2192" y="2854"/>
              <a:chExt cx="1336" cy="656"/>
            </a:xfrm>
          </p:grpSpPr>
          <p:sp>
            <p:nvSpPr>
              <p:cNvPr id="32793" name="Oval 10"/>
              <p:cNvSpPr>
                <a:spLocks noChangeArrowheads="1"/>
              </p:cNvSpPr>
              <p:nvPr/>
            </p:nvSpPr>
            <p:spPr bwMode="auto">
              <a:xfrm>
                <a:off x="2192" y="2854"/>
                <a:ext cx="1336" cy="65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Text Box 11"/>
              <p:cNvSpPr txBox="1">
                <a:spLocks noChangeArrowheads="1"/>
              </p:cNvSpPr>
              <p:nvPr/>
            </p:nvSpPr>
            <p:spPr bwMode="auto">
              <a:xfrm>
                <a:off x="2471" y="3062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GB" sz="2400"/>
                  <a:t>Spectra</a:t>
                </a:r>
              </a:p>
            </p:txBody>
          </p:sp>
        </p:grpSp>
        <p:sp>
          <p:nvSpPr>
            <p:cNvPr id="32792" name="Rectangle 12"/>
            <p:cNvSpPr>
              <a:spLocks noChangeArrowheads="1"/>
            </p:cNvSpPr>
            <p:nvPr/>
          </p:nvSpPr>
          <p:spPr bwMode="auto">
            <a:xfrm>
              <a:off x="2560" y="3590"/>
              <a:ext cx="60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1">
                  <a:latin typeface="Symbol" pitchFamily="18" charset="2"/>
                  <a:cs typeface="Times New Roman" pitchFamily="18" charset="0"/>
                </a:rPr>
                <a:t>l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sz="2400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2773" name="Group 13"/>
          <p:cNvGrpSpPr>
            <a:grpSpLocks/>
          </p:cNvGrpSpPr>
          <p:nvPr/>
        </p:nvGrpSpPr>
        <p:grpSpPr bwMode="auto">
          <a:xfrm>
            <a:off x="6337300" y="2816225"/>
            <a:ext cx="2120900" cy="1466850"/>
            <a:chOff x="3992" y="1630"/>
            <a:chExt cx="1336" cy="924"/>
          </a:xfrm>
        </p:grpSpPr>
        <p:grpSp>
          <p:nvGrpSpPr>
            <p:cNvPr id="32787" name="Group 14"/>
            <p:cNvGrpSpPr>
              <a:grpSpLocks/>
            </p:cNvGrpSpPr>
            <p:nvPr/>
          </p:nvGrpSpPr>
          <p:grpSpPr bwMode="auto">
            <a:xfrm>
              <a:off x="3992" y="1630"/>
              <a:ext cx="1336" cy="656"/>
              <a:chOff x="3992" y="1630"/>
              <a:chExt cx="1336" cy="656"/>
            </a:xfrm>
          </p:grpSpPr>
          <p:sp>
            <p:nvSpPr>
              <p:cNvPr id="32789" name="Oval 15"/>
              <p:cNvSpPr>
                <a:spLocks noChangeArrowheads="1"/>
              </p:cNvSpPr>
              <p:nvPr/>
            </p:nvSpPr>
            <p:spPr bwMode="auto">
              <a:xfrm>
                <a:off x="3992" y="1630"/>
                <a:ext cx="1336" cy="65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814"/>
                <a:ext cx="1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GB" sz="2400"/>
                  <a:t>Image values</a:t>
                </a:r>
              </a:p>
            </p:txBody>
          </p:sp>
        </p:grpSp>
        <p:sp>
          <p:nvSpPr>
            <p:cNvPr id="32788" name="Rectangle 17"/>
            <p:cNvSpPr>
              <a:spLocks noChangeArrowheads="1"/>
            </p:cNvSpPr>
            <p:nvPr/>
          </p:nvSpPr>
          <p:spPr bwMode="auto">
            <a:xfrm>
              <a:off x="4512" y="2256"/>
              <a:ext cx="52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1">
                  <a:latin typeface="Times" pitchFamily="18" charset="0"/>
                  <a:cs typeface="Times New Roman" pitchFamily="18" charset="0"/>
                </a:rPr>
                <a:t>i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I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90485" name="Group 21"/>
          <p:cNvGrpSpPr>
            <a:grpSpLocks/>
          </p:cNvGrpSpPr>
          <p:nvPr/>
        </p:nvGrpSpPr>
        <p:grpSpPr bwMode="auto">
          <a:xfrm>
            <a:off x="1600200" y="3717925"/>
            <a:ext cx="2438400" cy="1524000"/>
            <a:chOff x="1008" y="2198"/>
            <a:chExt cx="1536" cy="960"/>
          </a:xfrm>
        </p:grpSpPr>
        <p:sp>
          <p:nvSpPr>
            <p:cNvPr id="32785" name="Rectangle 22"/>
            <p:cNvSpPr>
              <a:spLocks noChangeArrowheads="1"/>
            </p:cNvSpPr>
            <p:nvPr/>
          </p:nvSpPr>
          <p:spPr bwMode="auto">
            <a:xfrm>
              <a:off x="1008" y="2592"/>
              <a:ext cx="96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i="1">
                  <a:latin typeface="Times" pitchFamily="18" charset="0"/>
                  <a:cs typeface="Times New Roman" pitchFamily="18" charset="0"/>
                </a:rPr>
                <a:t>a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: P </a:t>
              </a:r>
              <a:r>
                <a:rPr lang="en-US" sz="2400"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</a:t>
              </a:r>
              <a:r>
                <a:rPr lang="en-US" sz="2400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GB" sz="2500">
                  <a:sym typeface="Symbol" pitchFamily="18" charset="2"/>
                </a:rPr>
                <a:t> </a:t>
              </a:r>
              <a:endParaRPr lang="en-GB" sz="24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2786" name="Line 23"/>
            <p:cNvSpPr>
              <a:spLocks noChangeShapeType="1"/>
            </p:cNvSpPr>
            <p:nvPr/>
          </p:nvSpPr>
          <p:spPr bwMode="auto">
            <a:xfrm>
              <a:off x="1104" y="2198"/>
              <a:ext cx="144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0488" name="Group 24"/>
          <p:cNvGrpSpPr>
            <a:grpSpLocks/>
          </p:cNvGrpSpPr>
          <p:nvPr/>
        </p:nvGrpSpPr>
        <p:grpSpPr bwMode="auto">
          <a:xfrm>
            <a:off x="5257800" y="3565525"/>
            <a:ext cx="2133600" cy="1676400"/>
            <a:chOff x="3312" y="2102"/>
            <a:chExt cx="1344" cy="1056"/>
          </a:xfrm>
        </p:grpSpPr>
        <p:sp>
          <p:nvSpPr>
            <p:cNvPr id="32783" name="Rectangle 25"/>
            <p:cNvSpPr>
              <a:spLocks noChangeArrowheads="1"/>
            </p:cNvSpPr>
            <p:nvPr/>
          </p:nvSpPr>
          <p:spPr bwMode="auto">
            <a:xfrm>
              <a:off x="3744" y="2597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i="1">
                  <a:latin typeface="Times" pitchFamily="18" charset="0"/>
                  <a:cs typeface="Times New Roman" pitchFamily="18" charset="0"/>
                </a:rPr>
                <a:t>b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: </a:t>
              </a:r>
              <a:r>
                <a:rPr lang="en-US" sz="2400">
                  <a:latin typeface="Symbol" pitchFamily="18" charset="2"/>
                  <a:cs typeface="Times New Roman" pitchFamily="18" charset="0"/>
                </a:rPr>
                <a:t>L </a:t>
              </a:r>
              <a:r>
                <a:rPr lang="en-US" sz="2400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sz="2400">
                  <a:latin typeface="Times" pitchFamily="18" charset="0"/>
                  <a:cs typeface="Times New Roman" pitchFamily="18" charset="0"/>
                </a:rPr>
                <a:t>  </a:t>
              </a:r>
              <a:r>
                <a:rPr lang="en-US" sz="2400">
                  <a:latin typeface="Times" pitchFamily="18" charset="0"/>
                  <a:cs typeface="Times New Roman" pitchFamily="18" charset="0"/>
                  <a:sym typeface="Symbol" pitchFamily="18" charset="2"/>
                </a:rPr>
                <a:t>I  </a:t>
              </a:r>
              <a:endParaRPr lang="en-US" sz="2400">
                <a:latin typeface="Symbol" pitchFamily="18" charset="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2784" name="Line 26"/>
            <p:cNvSpPr>
              <a:spLocks noChangeShapeType="1"/>
            </p:cNvSpPr>
            <p:nvPr/>
          </p:nvSpPr>
          <p:spPr bwMode="auto">
            <a:xfrm flipV="1">
              <a:off x="3312" y="2102"/>
              <a:ext cx="105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0494" name="Group 30"/>
          <p:cNvGrpSpPr>
            <a:grpSpLocks/>
          </p:cNvGrpSpPr>
          <p:nvPr/>
        </p:nvGrpSpPr>
        <p:grpSpPr bwMode="auto">
          <a:xfrm>
            <a:off x="2330450" y="2657475"/>
            <a:ext cx="4092575" cy="1609725"/>
            <a:chOff x="1468" y="1674"/>
            <a:chExt cx="2578" cy="1014"/>
          </a:xfrm>
        </p:grpSpPr>
        <p:grpSp>
          <p:nvGrpSpPr>
            <p:cNvPr id="32777" name="Group 18"/>
            <p:cNvGrpSpPr>
              <a:grpSpLocks/>
            </p:cNvGrpSpPr>
            <p:nvPr/>
          </p:nvGrpSpPr>
          <p:grpSpPr bwMode="auto">
            <a:xfrm>
              <a:off x="1468" y="2016"/>
              <a:ext cx="2578" cy="672"/>
              <a:chOff x="1468" y="1872"/>
              <a:chExt cx="2578" cy="672"/>
            </a:xfrm>
          </p:grpSpPr>
          <p:sp>
            <p:nvSpPr>
              <p:cNvPr id="32781" name="Arc 19"/>
              <p:cNvSpPr>
                <a:spLocks/>
              </p:cNvSpPr>
              <p:nvPr/>
            </p:nvSpPr>
            <p:spPr bwMode="auto">
              <a:xfrm flipH="1" flipV="1">
                <a:off x="1468" y="2112"/>
                <a:ext cx="2578" cy="432"/>
              </a:xfrm>
              <a:custGeom>
                <a:avLst/>
                <a:gdLst>
                  <a:gd name="T0" fmla="*/ 0 w 42177"/>
                  <a:gd name="T1" fmla="*/ 334 h 21600"/>
                  <a:gd name="T2" fmla="*/ 2578 w 42177"/>
                  <a:gd name="T3" fmla="*/ 343 h 21600"/>
                  <a:gd name="T4" fmla="*/ 1286 w 42177"/>
                  <a:gd name="T5" fmla="*/ 43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177" h="21600" fill="none" extrusionOk="0">
                    <a:moveTo>
                      <a:pt x="0" y="16704"/>
                    </a:moveTo>
                    <a:cubicBezTo>
                      <a:pt x="2276" y="6922"/>
                      <a:pt x="10994" y="-1"/>
                      <a:pt x="21038" y="0"/>
                    </a:cubicBezTo>
                    <a:cubicBezTo>
                      <a:pt x="31256" y="0"/>
                      <a:pt x="40076" y="7160"/>
                      <a:pt x="42176" y="17160"/>
                    </a:cubicBezTo>
                  </a:path>
                  <a:path w="42177" h="21600" stroke="0" extrusionOk="0">
                    <a:moveTo>
                      <a:pt x="0" y="16704"/>
                    </a:moveTo>
                    <a:cubicBezTo>
                      <a:pt x="2276" y="6922"/>
                      <a:pt x="10994" y="-1"/>
                      <a:pt x="21038" y="0"/>
                    </a:cubicBezTo>
                    <a:cubicBezTo>
                      <a:pt x="31256" y="0"/>
                      <a:pt x="40076" y="7160"/>
                      <a:pt x="42176" y="17160"/>
                    </a:cubicBezTo>
                    <a:lnTo>
                      <a:pt x="21038" y="21600"/>
                    </a:lnTo>
                    <a:lnTo>
                      <a:pt x="0" y="16704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782" name="Rectangle 20"/>
              <p:cNvSpPr>
                <a:spLocks noChangeArrowheads="1"/>
              </p:cNvSpPr>
              <p:nvPr/>
            </p:nvSpPr>
            <p:spPr bwMode="auto">
              <a:xfrm>
                <a:off x="2428" y="187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400" i="1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: P </a:t>
                </a:r>
                <a:r>
                  <a:rPr lang="en-US" sz="2400">
                    <a:solidFill>
                      <a:schemeClr val="accent2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I</a:t>
                </a:r>
                <a:r>
                  <a:rPr lang="en-GB" sz="2400">
                    <a:solidFill>
                      <a:schemeClr val="accent2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 </a:t>
                </a:r>
                <a:endParaRPr lang="en-US" sz="2400">
                  <a:solidFill>
                    <a:schemeClr val="accent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2778" name="Group 27"/>
            <p:cNvGrpSpPr>
              <a:grpSpLocks/>
            </p:cNvGrpSpPr>
            <p:nvPr/>
          </p:nvGrpSpPr>
          <p:grpSpPr bwMode="auto">
            <a:xfrm>
              <a:off x="2112" y="1674"/>
              <a:ext cx="1488" cy="630"/>
              <a:chOff x="2112" y="1392"/>
              <a:chExt cx="1488" cy="630"/>
            </a:xfrm>
          </p:grpSpPr>
          <p:sp>
            <p:nvSpPr>
              <p:cNvPr id="32779" name="Rectangle 28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488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0" name="Rectangle 29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440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400" i="1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2400" i="1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 </a:t>
                </a:r>
                <a:r>
                  <a:rPr lang="en-US" sz="2400" i="1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: P </a:t>
                </a:r>
                <a:r>
                  <a:rPr lang="en-US" sz="2400">
                    <a:solidFill>
                      <a:schemeClr val="accent2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2400">
                    <a:solidFill>
                      <a:schemeClr val="accent2"/>
                    </a:solidFill>
                    <a:latin typeface="Times" pitchFamily="18" charset="0"/>
                    <a:cs typeface="Times New Roman" pitchFamily="18" charset="0"/>
                    <a:sym typeface="Symbol" pitchFamily="18" charset="2"/>
                  </a:rPr>
                  <a:t> I</a:t>
                </a:r>
                <a:r>
                  <a:rPr lang="en-GB" sz="2400">
                    <a:solidFill>
                      <a:schemeClr val="accent2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 </a:t>
                </a:r>
                <a:endParaRPr lang="en-US" sz="2400">
                  <a:solidFill>
                    <a:schemeClr val="accent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From parameters to spectra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31369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819400"/>
            <a:ext cx="31242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9400"/>
            <a:ext cx="31242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From parameters to spectra</a:t>
            </a:r>
          </a:p>
        </p:txBody>
      </p:sp>
      <p:pic>
        <p:nvPicPr>
          <p:cNvPr id="35843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52600"/>
            <a:ext cx="5819775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1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30975"/>
            <a:ext cx="52578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From spectra to colours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52600"/>
            <a:ext cx="5819775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30975"/>
            <a:ext cx="52578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15"/>
          <p:cNvSpPr>
            <a:spLocks noChangeArrowheads="1"/>
          </p:cNvSpPr>
          <p:nvPr/>
        </p:nvSpPr>
        <p:spPr bwMode="auto">
          <a:xfrm>
            <a:off x="2209800" y="22098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2133600" y="2133600"/>
            <a:ext cx="4800600" cy="4038600"/>
            <a:chOff x="6192" y="12157"/>
            <a:chExt cx="1680" cy="480"/>
          </a:xfrm>
        </p:grpSpPr>
        <p:grpSp>
          <p:nvGrpSpPr>
            <p:cNvPr id="36878" name="Group 6"/>
            <p:cNvGrpSpPr>
              <a:grpSpLocks/>
            </p:cNvGrpSpPr>
            <p:nvPr/>
          </p:nvGrpSpPr>
          <p:grpSpPr bwMode="auto">
            <a:xfrm>
              <a:off x="6192" y="12157"/>
              <a:ext cx="384" cy="480"/>
              <a:chOff x="2464" y="2976"/>
              <a:chExt cx="752" cy="984"/>
            </a:xfrm>
          </p:grpSpPr>
          <p:sp>
            <p:nvSpPr>
              <p:cNvPr id="36885" name="Freeform 7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6" name="Freeform 8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879" name="Group 9"/>
            <p:cNvGrpSpPr>
              <a:grpSpLocks/>
            </p:cNvGrpSpPr>
            <p:nvPr/>
          </p:nvGrpSpPr>
          <p:grpSpPr bwMode="auto">
            <a:xfrm>
              <a:off x="6864" y="12157"/>
              <a:ext cx="384" cy="480"/>
              <a:chOff x="2464" y="2976"/>
              <a:chExt cx="752" cy="984"/>
            </a:xfrm>
          </p:grpSpPr>
          <p:sp>
            <p:nvSpPr>
              <p:cNvPr id="36883" name="Freeform 10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4" name="Freeform 11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880" name="Group 12"/>
            <p:cNvGrpSpPr>
              <a:grpSpLocks/>
            </p:cNvGrpSpPr>
            <p:nvPr/>
          </p:nvGrpSpPr>
          <p:grpSpPr bwMode="auto">
            <a:xfrm>
              <a:off x="7488" y="12157"/>
              <a:ext cx="384" cy="480"/>
              <a:chOff x="2464" y="2976"/>
              <a:chExt cx="752" cy="984"/>
            </a:xfrm>
          </p:grpSpPr>
          <p:sp>
            <p:nvSpPr>
              <p:cNvPr id="36881" name="Freeform 13"/>
              <p:cNvSpPr>
                <a:spLocks/>
              </p:cNvSpPr>
              <p:nvPr/>
            </p:nvSpPr>
            <p:spPr bwMode="auto">
              <a:xfrm>
                <a:off x="246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2" name="Freeform 14"/>
              <p:cNvSpPr>
                <a:spLocks/>
              </p:cNvSpPr>
              <p:nvPr/>
            </p:nvSpPr>
            <p:spPr bwMode="auto">
              <a:xfrm flipH="1">
                <a:off x="2824" y="2976"/>
                <a:ext cx="392" cy="984"/>
              </a:xfrm>
              <a:custGeom>
                <a:avLst/>
                <a:gdLst>
                  <a:gd name="T0" fmla="*/ 0 w 392"/>
                  <a:gd name="T1" fmla="*/ 984 h 984"/>
                  <a:gd name="T2" fmla="*/ 64 w 392"/>
                  <a:gd name="T3" fmla="*/ 704 h 984"/>
                  <a:gd name="T4" fmla="*/ 112 w 392"/>
                  <a:gd name="T5" fmla="*/ 417 h 984"/>
                  <a:gd name="T6" fmla="*/ 168 w 392"/>
                  <a:gd name="T7" fmla="*/ 130 h 984"/>
                  <a:gd name="T8" fmla="*/ 224 w 392"/>
                  <a:gd name="T9" fmla="*/ 26 h 984"/>
                  <a:gd name="T10" fmla="*/ 392 w 392"/>
                  <a:gd name="T11" fmla="*/ 0 h 9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2" h="984">
                    <a:moveTo>
                      <a:pt x="0" y="984"/>
                    </a:moveTo>
                    <a:cubicBezTo>
                      <a:pt x="11" y="937"/>
                      <a:pt x="45" y="798"/>
                      <a:pt x="64" y="704"/>
                    </a:cubicBezTo>
                    <a:cubicBezTo>
                      <a:pt x="83" y="610"/>
                      <a:pt x="95" y="513"/>
                      <a:pt x="112" y="417"/>
                    </a:cubicBezTo>
                    <a:cubicBezTo>
                      <a:pt x="129" y="321"/>
                      <a:pt x="149" y="195"/>
                      <a:pt x="168" y="130"/>
                    </a:cubicBezTo>
                    <a:cubicBezTo>
                      <a:pt x="187" y="65"/>
                      <a:pt x="187" y="48"/>
                      <a:pt x="224" y="26"/>
                    </a:cubicBezTo>
                    <a:cubicBezTo>
                      <a:pt x="261" y="4"/>
                      <a:pt x="327" y="2"/>
                      <a:pt x="392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8022" name="Group 22"/>
          <p:cNvGrpSpPr>
            <a:grpSpLocks/>
          </p:cNvGrpSpPr>
          <p:nvPr/>
        </p:nvGrpSpPr>
        <p:grpSpPr bwMode="auto">
          <a:xfrm>
            <a:off x="7467600" y="3962400"/>
            <a:ext cx="1524000" cy="685800"/>
            <a:chOff x="4704" y="2496"/>
            <a:chExt cx="960" cy="432"/>
          </a:xfrm>
        </p:grpSpPr>
        <p:grpSp>
          <p:nvGrpSpPr>
            <p:cNvPr id="36872" name="Group 16"/>
            <p:cNvGrpSpPr>
              <a:grpSpLocks/>
            </p:cNvGrpSpPr>
            <p:nvPr/>
          </p:nvGrpSpPr>
          <p:grpSpPr bwMode="auto">
            <a:xfrm>
              <a:off x="5184" y="2496"/>
              <a:ext cx="480" cy="432"/>
              <a:chOff x="8256" y="15264"/>
              <a:chExt cx="480" cy="432"/>
            </a:xfrm>
          </p:grpSpPr>
          <p:grpSp>
            <p:nvGrpSpPr>
              <p:cNvPr id="36874" name="Group 17"/>
              <p:cNvGrpSpPr>
                <a:grpSpLocks/>
              </p:cNvGrpSpPr>
              <p:nvPr/>
            </p:nvGrpSpPr>
            <p:grpSpPr bwMode="auto">
              <a:xfrm>
                <a:off x="8256" y="15264"/>
                <a:ext cx="480" cy="240"/>
                <a:chOff x="8256" y="15264"/>
                <a:chExt cx="480" cy="240"/>
              </a:xfrm>
            </p:grpSpPr>
            <p:sp>
              <p:nvSpPr>
                <p:cNvPr id="36876" name="Oval 18"/>
                <p:cNvSpPr>
                  <a:spLocks noChangeArrowheads="1"/>
                </p:cNvSpPr>
                <p:nvPr/>
              </p:nvSpPr>
              <p:spPr bwMode="auto">
                <a:xfrm>
                  <a:off x="8256" y="15264"/>
                  <a:ext cx="240" cy="240"/>
                </a:xfrm>
                <a:prstGeom prst="ellipse">
                  <a:avLst/>
                </a:prstGeom>
                <a:solidFill>
                  <a:srgbClr val="D6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77" name="Oval 19"/>
                <p:cNvSpPr>
                  <a:spLocks noChangeArrowheads="1"/>
                </p:cNvSpPr>
                <p:nvPr/>
              </p:nvSpPr>
              <p:spPr bwMode="auto">
                <a:xfrm>
                  <a:off x="8496" y="15264"/>
                  <a:ext cx="240" cy="240"/>
                </a:xfrm>
                <a:prstGeom prst="ellipse">
                  <a:avLst/>
                </a:prstGeom>
                <a:solidFill>
                  <a:srgbClr val="007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75" name="Oval 20"/>
              <p:cNvSpPr>
                <a:spLocks noChangeArrowheads="1"/>
              </p:cNvSpPr>
              <p:nvPr/>
            </p:nvSpPr>
            <p:spPr bwMode="auto">
              <a:xfrm>
                <a:off x="8376" y="15456"/>
                <a:ext cx="240" cy="240"/>
              </a:xfrm>
              <a:prstGeom prst="ellipse">
                <a:avLst/>
              </a:prstGeom>
              <a:solidFill>
                <a:srgbClr val="00003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3" name="AutoShape 21"/>
            <p:cNvSpPr>
              <a:spLocks noChangeArrowheads="1"/>
            </p:cNvSpPr>
            <p:nvPr/>
          </p:nvSpPr>
          <p:spPr bwMode="auto">
            <a:xfrm>
              <a:off x="4704" y="2544"/>
              <a:ext cx="336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Skin colour modelling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402" y="324748"/>
            <a:ext cx="5731510" cy="49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731510" cy="49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5731510" cy="491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983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Analysis of the ocular fundus</a:t>
            </a:r>
          </a:p>
        </p:txBody>
      </p:sp>
      <p:grpSp>
        <p:nvGrpSpPr>
          <p:cNvPr id="55299" name="Group 26"/>
          <p:cNvGrpSpPr>
            <a:grpSpLocks/>
          </p:cNvGrpSpPr>
          <p:nvPr/>
        </p:nvGrpSpPr>
        <p:grpSpPr bwMode="auto">
          <a:xfrm>
            <a:off x="838200" y="2012950"/>
            <a:ext cx="4800600" cy="3702050"/>
            <a:chOff x="0" y="506"/>
            <a:chExt cx="4944" cy="3814"/>
          </a:xfrm>
        </p:grpSpPr>
        <p:pic>
          <p:nvPicPr>
            <p:cNvPr id="55307" name="Picture 27" descr="C:\Documents and Settings\luser\My Documents\IBS\retin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"/>
              <a:ext cx="4944" cy="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8" name="Line 28"/>
            <p:cNvSpPr>
              <a:spLocks noChangeShapeType="1"/>
            </p:cNvSpPr>
            <p:nvPr/>
          </p:nvSpPr>
          <p:spPr bwMode="auto">
            <a:xfrm>
              <a:off x="1584" y="938"/>
              <a:ext cx="816" cy="297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5309" name="Line 29"/>
            <p:cNvSpPr>
              <a:spLocks noChangeShapeType="1"/>
            </p:cNvSpPr>
            <p:nvPr/>
          </p:nvSpPr>
          <p:spPr bwMode="auto">
            <a:xfrm flipV="1">
              <a:off x="1920" y="938"/>
              <a:ext cx="384" cy="115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5310" name="Line 30"/>
            <p:cNvSpPr>
              <a:spLocks noChangeShapeType="1"/>
            </p:cNvSpPr>
            <p:nvPr/>
          </p:nvSpPr>
          <p:spPr bwMode="auto">
            <a:xfrm flipV="1">
              <a:off x="2016" y="938"/>
              <a:ext cx="576" cy="163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5311" name="Line 31"/>
            <p:cNvSpPr>
              <a:spLocks noChangeShapeType="1"/>
            </p:cNvSpPr>
            <p:nvPr/>
          </p:nvSpPr>
          <p:spPr bwMode="auto">
            <a:xfrm flipV="1">
              <a:off x="2112" y="938"/>
              <a:ext cx="672" cy="192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5312" name="Line 32"/>
            <p:cNvSpPr>
              <a:spLocks noChangeShapeType="1"/>
            </p:cNvSpPr>
            <p:nvPr/>
          </p:nvSpPr>
          <p:spPr bwMode="auto">
            <a:xfrm flipV="1">
              <a:off x="2256" y="938"/>
              <a:ext cx="864" cy="254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5313" name="Text Box 33"/>
            <p:cNvSpPr txBox="1">
              <a:spLocks noChangeArrowheads="1"/>
            </p:cNvSpPr>
            <p:nvPr/>
          </p:nvSpPr>
          <p:spPr bwMode="auto">
            <a:xfrm>
              <a:off x="1200" y="506"/>
              <a:ext cx="77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50000"/>
                </a:spcAft>
              </a:pPr>
              <a:r>
                <a:rPr lang="en-GB" sz="1000"/>
                <a:t>Incident Light</a:t>
              </a:r>
            </a:p>
          </p:txBody>
        </p:sp>
        <p:sp>
          <p:nvSpPr>
            <p:cNvPr id="55314" name="Text Box 34"/>
            <p:cNvSpPr txBox="1">
              <a:spLocks noChangeArrowheads="1"/>
            </p:cNvSpPr>
            <p:nvPr/>
          </p:nvSpPr>
          <p:spPr bwMode="auto">
            <a:xfrm>
              <a:off x="2353" y="506"/>
              <a:ext cx="77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50000"/>
                </a:spcAft>
              </a:pPr>
              <a:r>
                <a:rPr lang="en-GB" sz="1000"/>
                <a:t>Remitted Light</a:t>
              </a:r>
            </a:p>
          </p:txBody>
        </p:sp>
      </p:grpSp>
      <p:sp>
        <p:nvSpPr>
          <p:cNvPr id="55300" name="Text Box 35"/>
          <p:cNvSpPr txBox="1">
            <a:spLocks noChangeArrowheads="1"/>
          </p:cNvSpPr>
          <p:nvPr/>
        </p:nvSpPr>
        <p:spPr bwMode="auto">
          <a:xfrm>
            <a:off x="228600" y="27574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50000"/>
              </a:spcAft>
            </a:pPr>
            <a:r>
              <a:rPr lang="en-GB" sz="1800"/>
              <a:t>Vitreous</a:t>
            </a:r>
          </a:p>
        </p:txBody>
      </p:sp>
      <p:sp>
        <p:nvSpPr>
          <p:cNvPr id="55301" name="Text Box 36"/>
          <p:cNvSpPr txBox="1">
            <a:spLocks noChangeArrowheads="1"/>
          </p:cNvSpPr>
          <p:nvPr/>
        </p:nvSpPr>
        <p:spPr bwMode="auto">
          <a:xfrm>
            <a:off x="228600" y="31623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50000"/>
              </a:spcAft>
            </a:pPr>
            <a:r>
              <a:rPr lang="en-GB" sz="1800"/>
              <a:t>Retina</a:t>
            </a:r>
          </a:p>
        </p:txBody>
      </p:sp>
      <p:sp>
        <p:nvSpPr>
          <p:cNvPr id="55302" name="Text Box 37"/>
          <p:cNvSpPr txBox="1">
            <a:spLocks noChangeArrowheads="1"/>
          </p:cNvSpPr>
          <p:nvPr/>
        </p:nvSpPr>
        <p:spPr bwMode="auto">
          <a:xfrm>
            <a:off x="228600" y="38481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50000"/>
              </a:spcAft>
            </a:pPr>
            <a:r>
              <a:rPr lang="en-GB" sz="1800"/>
              <a:t>RPE</a:t>
            </a:r>
          </a:p>
        </p:txBody>
      </p:sp>
      <p:sp>
        <p:nvSpPr>
          <p:cNvPr id="55303" name="Text Box 38"/>
          <p:cNvSpPr txBox="1">
            <a:spLocks noChangeArrowheads="1"/>
          </p:cNvSpPr>
          <p:nvPr/>
        </p:nvSpPr>
        <p:spPr bwMode="auto">
          <a:xfrm>
            <a:off x="228600" y="43053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50000"/>
              </a:spcAft>
            </a:pPr>
            <a:r>
              <a:rPr lang="en-GB" sz="1800"/>
              <a:t>Choroid</a:t>
            </a:r>
          </a:p>
        </p:txBody>
      </p:sp>
      <p:sp>
        <p:nvSpPr>
          <p:cNvPr id="55304" name="Text Box 39"/>
          <p:cNvSpPr txBox="1">
            <a:spLocks noChangeArrowheads="1"/>
          </p:cNvSpPr>
          <p:nvPr/>
        </p:nvSpPr>
        <p:spPr bwMode="auto">
          <a:xfrm>
            <a:off x="228600" y="53721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50000"/>
              </a:spcAft>
            </a:pPr>
            <a:r>
              <a:rPr lang="en-GB" sz="1800"/>
              <a:t>Sclera</a:t>
            </a:r>
          </a:p>
        </p:txBody>
      </p:sp>
      <p:pic>
        <p:nvPicPr>
          <p:cNvPr id="55305" name="Picture 40" descr="C:\Documents and Settings\luser\My Documents\IBS\agrovesR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65425"/>
            <a:ext cx="37338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Rectangle 41"/>
          <p:cNvSpPr>
            <a:spLocks noChangeArrowheads="1"/>
          </p:cNvSpPr>
          <p:nvPr/>
        </p:nvSpPr>
        <p:spPr bwMode="auto">
          <a:xfrm>
            <a:off x="4343400" y="2286000"/>
            <a:ext cx="14478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Analysis of colon epithelium</a:t>
            </a:r>
          </a:p>
        </p:txBody>
      </p:sp>
      <p:grpSp>
        <p:nvGrpSpPr>
          <p:cNvPr id="61443" name="Group 67"/>
          <p:cNvGrpSpPr>
            <a:grpSpLocks/>
          </p:cNvGrpSpPr>
          <p:nvPr/>
        </p:nvGrpSpPr>
        <p:grpSpPr bwMode="auto">
          <a:xfrm>
            <a:off x="685800" y="2133600"/>
            <a:ext cx="2762250" cy="4416425"/>
            <a:chOff x="1056" y="8257"/>
            <a:chExt cx="3360" cy="5375"/>
          </a:xfrm>
        </p:grpSpPr>
        <p:sp>
          <p:nvSpPr>
            <p:cNvPr id="61457" name="Line 68"/>
            <p:cNvSpPr>
              <a:spLocks noChangeShapeType="1"/>
            </p:cNvSpPr>
            <p:nvPr/>
          </p:nvSpPr>
          <p:spPr bwMode="auto">
            <a:xfrm>
              <a:off x="1209" y="9434"/>
              <a:ext cx="0" cy="3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8" name="Line 69"/>
            <p:cNvSpPr>
              <a:spLocks noChangeShapeType="1"/>
            </p:cNvSpPr>
            <p:nvPr/>
          </p:nvSpPr>
          <p:spPr bwMode="auto">
            <a:xfrm>
              <a:off x="4416" y="9434"/>
              <a:ext cx="0" cy="3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9" name="Line 70"/>
            <p:cNvSpPr>
              <a:spLocks noChangeShapeType="1"/>
            </p:cNvSpPr>
            <p:nvPr/>
          </p:nvSpPr>
          <p:spPr bwMode="auto">
            <a:xfrm>
              <a:off x="1244" y="13057"/>
              <a:ext cx="3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61460" name="Picture 71"/>
            <p:cNvPicPr>
              <a:picLocks noChangeAspect="1" noChangeArrowheads="1"/>
            </p:cNvPicPr>
            <p:nvPr/>
          </p:nvPicPr>
          <p:blipFill>
            <a:blip r:embed="rId2" cstate="print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" y="10578"/>
              <a:ext cx="3172" cy="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1" name="Picture 72"/>
            <p:cNvPicPr>
              <a:picLocks noChangeAspect="1" noChangeArrowheads="1"/>
            </p:cNvPicPr>
            <p:nvPr/>
          </p:nvPicPr>
          <p:blipFill>
            <a:blip r:embed="rId3">
              <a:lum bright="28000" contrast="-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" y="12199"/>
              <a:ext cx="317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2" name="Picture 73"/>
            <p:cNvPicPr>
              <a:picLocks noChangeArrowheads="1"/>
            </p:cNvPicPr>
            <p:nvPr/>
          </p:nvPicPr>
          <p:blipFill>
            <a:blip r:embed="rId4" cstate="print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" y="10388"/>
              <a:ext cx="118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3" name="Picture 74"/>
            <p:cNvPicPr>
              <a:picLocks noChangeAspect="1" noChangeArrowheads="1"/>
            </p:cNvPicPr>
            <p:nvPr/>
          </p:nvPicPr>
          <p:blipFill>
            <a:blip r:embed="rId5" cstate="print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" y="10388"/>
              <a:ext cx="10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4" name="Picture 75"/>
            <p:cNvPicPr>
              <a:picLocks noChangeAspect="1" noChangeArrowheads="1"/>
            </p:cNvPicPr>
            <p:nvPr/>
          </p:nvPicPr>
          <p:blipFill>
            <a:blip r:embed="rId6" cstate="print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7" y="10388"/>
              <a:ext cx="10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5" name="Picture 76"/>
            <p:cNvPicPr>
              <a:picLocks noChangeAspect="1" noChangeArrowheads="1"/>
            </p:cNvPicPr>
            <p:nvPr/>
          </p:nvPicPr>
          <p:blipFill>
            <a:blip r:embed="rId7" cstate="print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" y="12580"/>
              <a:ext cx="317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6" name="Picture 77"/>
            <p:cNvPicPr>
              <a:picLocks noChangeAspect="1" noChangeArrowheads="1"/>
            </p:cNvPicPr>
            <p:nvPr/>
          </p:nvPicPr>
          <p:blipFill>
            <a:blip r:embed="rId8">
              <a:lum bright="1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" y="11532"/>
              <a:ext cx="3172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7" name="Picture 78"/>
            <p:cNvPicPr>
              <a:picLocks noChangeArrowheads="1"/>
            </p:cNvPicPr>
            <p:nvPr/>
          </p:nvPicPr>
          <p:blipFill>
            <a:blip r:embed="rId9" cstate="print">
              <a:lum bright="8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" y="9313"/>
              <a:ext cx="3172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68" name="AutoShape 79"/>
            <p:cNvSpPr>
              <a:spLocks noChangeArrowheads="1"/>
            </p:cNvSpPr>
            <p:nvPr/>
          </p:nvSpPr>
          <p:spPr bwMode="auto">
            <a:xfrm rot="9811426">
              <a:off x="2075" y="8689"/>
              <a:ext cx="611" cy="4943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Text Box 80"/>
            <p:cNvSpPr txBox="1">
              <a:spLocks noChangeArrowheads="1"/>
            </p:cNvSpPr>
            <p:nvPr/>
          </p:nvSpPr>
          <p:spPr bwMode="auto">
            <a:xfrm>
              <a:off x="1056" y="8346"/>
              <a:ext cx="161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600"/>
                <a:t>Incident light</a:t>
              </a:r>
            </a:p>
          </p:txBody>
        </p:sp>
        <p:pic>
          <p:nvPicPr>
            <p:cNvPr id="61470" name="Picture 8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8257"/>
              <a:ext cx="1344" cy="1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71" name="Line 82"/>
            <p:cNvSpPr>
              <a:spLocks noChangeShapeType="1"/>
            </p:cNvSpPr>
            <p:nvPr/>
          </p:nvSpPr>
          <p:spPr bwMode="auto">
            <a:xfrm flipV="1">
              <a:off x="2227" y="9457"/>
              <a:ext cx="459" cy="768"/>
            </a:xfrm>
            <a:prstGeom prst="line">
              <a:avLst/>
            </a:prstGeom>
            <a:noFill/>
            <a:ln w="190500">
              <a:solidFill>
                <a:srgbClr val="FFFF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72" name="Line 83"/>
            <p:cNvSpPr>
              <a:spLocks noChangeShapeType="1"/>
            </p:cNvSpPr>
            <p:nvPr/>
          </p:nvSpPr>
          <p:spPr bwMode="auto">
            <a:xfrm flipV="1">
              <a:off x="2482" y="9505"/>
              <a:ext cx="917" cy="1632"/>
            </a:xfrm>
            <a:prstGeom prst="line">
              <a:avLst/>
            </a:prstGeom>
            <a:noFill/>
            <a:ln w="127000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73" name="Line 84"/>
            <p:cNvSpPr>
              <a:spLocks noChangeShapeType="1"/>
            </p:cNvSpPr>
            <p:nvPr/>
          </p:nvSpPr>
          <p:spPr bwMode="auto">
            <a:xfrm flipV="1">
              <a:off x="2686" y="9553"/>
              <a:ext cx="1375" cy="2496"/>
            </a:xfrm>
            <a:prstGeom prst="line">
              <a:avLst/>
            </a:prstGeom>
            <a:noFill/>
            <a:ln w="69850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444" name="Text Box 86"/>
          <p:cNvSpPr txBox="1">
            <a:spLocks noChangeArrowheads="1"/>
          </p:cNvSpPr>
          <p:nvPr/>
        </p:nvSpPr>
        <p:spPr bwMode="auto">
          <a:xfrm>
            <a:off x="2133600" y="4876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sz="1400" b="1" i="1"/>
              <a:t>Muscularis</a:t>
            </a:r>
          </a:p>
          <a:p>
            <a:pPr algn="r"/>
            <a:r>
              <a:rPr lang="en-GB" sz="1400" b="1" i="1"/>
              <a:t>externa</a:t>
            </a:r>
            <a:endParaRPr lang="en-GB" sz="1200"/>
          </a:p>
        </p:txBody>
      </p:sp>
      <p:sp>
        <p:nvSpPr>
          <p:cNvPr id="61445" name="Text Box 87"/>
          <p:cNvSpPr txBox="1">
            <a:spLocks noChangeArrowheads="1"/>
          </p:cNvSpPr>
          <p:nvPr/>
        </p:nvSpPr>
        <p:spPr bwMode="auto">
          <a:xfrm>
            <a:off x="2209800" y="4343400"/>
            <a:ext cx="1233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 i="1"/>
              <a:t>Submucosa</a:t>
            </a:r>
            <a:endParaRPr lang="en-GB" sz="1200"/>
          </a:p>
        </p:txBody>
      </p:sp>
      <p:sp>
        <p:nvSpPr>
          <p:cNvPr id="61446" name="Text Box 88"/>
          <p:cNvSpPr txBox="1">
            <a:spLocks noChangeArrowheads="1"/>
          </p:cNvSpPr>
          <p:nvPr/>
        </p:nvSpPr>
        <p:spPr bwMode="auto">
          <a:xfrm>
            <a:off x="2514600" y="3657600"/>
            <a:ext cx="966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 i="1"/>
              <a:t>Mucosa</a:t>
            </a:r>
            <a:endParaRPr lang="en-GB" sz="1400"/>
          </a:p>
        </p:txBody>
      </p:sp>
      <p:grpSp>
        <p:nvGrpSpPr>
          <p:cNvPr id="61447" name="Group 180"/>
          <p:cNvGrpSpPr>
            <a:grpSpLocks/>
          </p:cNvGrpSpPr>
          <p:nvPr/>
        </p:nvGrpSpPr>
        <p:grpSpPr bwMode="auto">
          <a:xfrm>
            <a:off x="4648200" y="2514600"/>
            <a:ext cx="4038600" cy="4038600"/>
            <a:chOff x="3648" y="1392"/>
            <a:chExt cx="2064" cy="2064"/>
          </a:xfrm>
        </p:grpSpPr>
        <p:grpSp>
          <p:nvGrpSpPr>
            <p:cNvPr id="61448" name="Group 181"/>
            <p:cNvGrpSpPr>
              <a:grpSpLocks/>
            </p:cNvGrpSpPr>
            <p:nvPr/>
          </p:nvGrpSpPr>
          <p:grpSpPr bwMode="auto">
            <a:xfrm>
              <a:off x="3936" y="1692"/>
              <a:ext cx="1584" cy="1463"/>
              <a:chOff x="2809" y="2493"/>
              <a:chExt cx="1339" cy="1236"/>
            </a:xfrm>
          </p:grpSpPr>
          <p:pic>
            <p:nvPicPr>
              <p:cNvPr id="61450" name="Picture 182" descr="C:\WINDOWS\Desktop\aaa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2546"/>
                <a:ext cx="1200" cy="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51" name="Freeform 183"/>
              <p:cNvSpPr>
                <a:spLocks/>
              </p:cNvSpPr>
              <p:nvPr/>
            </p:nvSpPr>
            <p:spPr bwMode="auto">
              <a:xfrm>
                <a:off x="3552" y="3243"/>
                <a:ext cx="596" cy="486"/>
              </a:xfrm>
              <a:custGeom>
                <a:avLst/>
                <a:gdLst>
                  <a:gd name="T0" fmla="*/ 477 w 596"/>
                  <a:gd name="T1" fmla="*/ 18 h 486"/>
                  <a:gd name="T2" fmla="*/ 408 w 596"/>
                  <a:gd name="T3" fmla="*/ 153 h 486"/>
                  <a:gd name="T4" fmla="*/ 354 w 596"/>
                  <a:gd name="T5" fmla="*/ 255 h 486"/>
                  <a:gd name="T6" fmla="*/ 318 w 596"/>
                  <a:gd name="T7" fmla="*/ 285 h 486"/>
                  <a:gd name="T8" fmla="*/ 246 w 596"/>
                  <a:gd name="T9" fmla="*/ 345 h 486"/>
                  <a:gd name="T10" fmla="*/ 201 w 596"/>
                  <a:gd name="T11" fmla="*/ 375 h 486"/>
                  <a:gd name="T12" fmla="*/ 78 w 596"/>
                  <a:gd name="T13" fmla="*/ 432 h 486"/>
                  <a:gd name="T14" fmla="*/ 0 w 596"/>
                  <a:gd name="T15" fmla="*/ 456 h 486"/>
                  <a:gd name="T16" fmla="*/ 30 w 596"/>
                  <a:gd name="T17" fmla="*/ 465 h 486"/>
                  <a:gd name="T18" fmla="*/ 120 w 596"/>
                  <a:gd name="T19" fmla="*/ 480 h 486"/>
                  <a:gd name="T20" fmla="*/ 201 w 596"/>
                  <a:gd name="T21" fmla="*/ 486 h 486"/>
                  <a:gd name="T22" fmla="*/ 465 w 596"/>
                  <a:gd name="T23" fmla="*/ 474 h 486"/>
                  <a:gd name="T24" fmla="*/ 525 w 596"/>
                  <a:gd name="T25" fmla="*/ 450 h 486"/>
                  <a:gd name="T26" fmla="*/ 558 w 596"/>
                  <a:gd name="T27" fmla="*/ 429 h 486"/>
                  <a:gd name="T28" fmla="*/ 585 w 596"/>
                  <a:gd name="T29" fmla="*/ 372 h 486"/>
                  <a:gd name="T30" fmla="*/ 567 w 596"/>
                  <a:gd name="T31" fmla="*/ 150 h 486"/>
                  <a:gd name="T32" fmla="*/ 546 w 596"/>
                  <a:gd name="T33" fmla="*/ 78 h 486"/>
                  <a:gd name="T34" fmla="*/ 507 w 596"/>
                  <a:gd name="T35" fmla="*/ 0 h 486"/>
                  <a:gd name="T36" fmla="*/ 498 w 596"/>
                  <a:gd name="T37" fmla="*/ 3 h 486"/>
                  <a:gd name="T38" fmla="*/ 489 w 596"/>
                  <a:gd name="T39" fmla="*/ 9 h 486"/>
                  <a:gd name="T40" fmla="*/ 471 w 596"/>
                  <a:gd name="T41" fmla="*/ 15 h 486"/>
                  <a:gd name="T42" fmla="*/ 465 w 596"/>
                  <a:gd name="T43" fmla="*/ 33 h 486"/>
                  <a:gd name="T44" fmla="*/ 477 w 596"/>
                  <a:gd name="T45" fmla="*/ 18 h 48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6" h="486">
                    <a:moveTo>
                      <a:pt x="477" y="18"/>
                    </a:moveTo>
                    <a:cubicBezTo>
                      <a:pt x="461" y="57"/>
                      <a:pt x="438" y="123"/>
                      <a:pt x="408" y="153"/>
                    </a:cubicBezTo>
                    <a:cubicBezTo>
                      <a:pt x="397" y="187"/>
                      <a:pt x="380" y="229"/>
                      <a:pt x="354" y="255"/>
                    </a:cubicBezTo>
                    <a:cubicBezTo>
                      <a:pt x="343" y="266"/>
                      <a:pt x="329" y="275"/>
                      <a:pt x="318" y="285"/>
                    </a:cubicBezTo>
                    <a:cubicBezTo>
                      <a:pt x="296" y="304"/>
                      <a:pt x="274" y="336"/>
                      <a:pt x="246" y="345"/>
                    </a:cubicBezTo>
                    <a:cubicBezTo>
                      <a:pt x="232" y="359"/>
                      <a:pt x="217" y="364"/>
                      <a:pt x="201" y="375"/>
                    </a:cubicBezTo>
                    <a:cubicBezTo>
                      <a:pt x="162" y="401"/>
                      <a:pt x="125" y="423"/>
                      <a:pt x="78" y="432"/>
                    </a:cubicBezTo>
                    <a:cubicBezTo>
                      <a:pt x="55" y="448"/>
                      <a:pt x="26" y="447"/>
                      <a:pt x="0" y="456"/>
                    </a:cubicBezTo>
                    <a:cubicBezTo>
                      <a:pt x="5" y="471"/>
                      <a:pt x="16" y="462"/>
                      <a:pt x="30" y="465"/>
                    </a:cubicBezTo>
                    <a:cubicBezTo>
                      <a:pt x="59" y="472"/>
                      <a:pt x="90" y="477"/>
                      <a:pt x="120" y="480"/>
                    </a:cubicBezTo>
                    <a:cubicBezTo>
                      <a:pt x="147" y="483"/>
                      <a:pt x="201" y="486"/>
                      <a:pt x="201" y="486"/>
                    </a:cubicBezTo>
                    <a:cubicBezTo>
                      <a:pt x="289" y="484"/>
                      <a:pt x="378" y="484"/>
                      <a:pt x="465" y="474"/>
                    </a:cubicBezTo>
                    <a:cubicBezTo>
                      <a:pt x="485" y="467"/>
                      <a:pt x="507" y="460"/>
                      <a:pt x="525" y="450"/>
                    </a:cubicBezTo>
                    <a:cubicBezTo>
                      <a:pt x="536" y="444"/>
                      <a:pt x="558" y="429"/>
                      <a:pt x="558" y="429"/>
                    </a:cubicBezTo>
                    <a:cubicBezTo>
                      <a:pt x="571" y="410"/>
                      <a:pt x="576" y="394"/>
                      <a:pt x="585" y="372"/>
                    </a:cubicBezTo>
                    <a:cubicBezTo>
                      <a:pt x="596" y="303"/>
                      <a:pt x="589" y="217"/>
                      <a:pt x="567" y="150"/>
                    </a:cubicBezTo>
                    <a:cubicBezTo>
                      <a:pt x="565" y="126"/>
                      <a:pt x="560" y="98"/>
                      <a:pt x="546" y="78"/>
                    </a:cubicBezTo>
                    <a:cubicBezTo>
                      <a:pt x="542" y="53"/>
                      <a:pt x="534" y="9"/>
                      <a:pt x="507" y="0"/>
                    </a:cubicBezTo>
                    <a:cubicBezTo>
                      <a:pt x="504" y="1"/>
                      <a:pt x="501" y="2"/>
                      <a:pt x="498" y="3"/>
                    </a:cubicBezTo>
                    <a:cubicBezTo>
                      <a:pt x="495" y="5"/>
                      <a:pt x="492" y="8"/>
                      <a:pt x="489" y="9"/>
                    </a:cubicBezTo>
                    <a:cubicBezTo>
                      <a:pt x="483" y="12"/>
                      <a:pt x="471" y="15"/>
                      <a:pt x="471" y="15"/>
                    </a:cubicBezTo>
                    <a:cubicBezTo>
                      <a:pt x="469" y="21"/>
                      <a:pt x="465" y="33"/>
                      <a:pt x="465" y="33"/>
                    </a:cubicBezTo>
                    <a:lnTo>
                      <a:pt x="477" y="18"/>
                    </a:lnTo>
                    <a:close/>
                  </a:path>
                </a:pathLst>
              </a:custGeom>
              <a:solidFill>
                <a:srgbClr val="F9F3FF"/>
              </a:solidFill>
              <a:ln w="9525">
                <a:solidFill>
                  <a:srgbClr val="F9F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452" name="Freeform 184"/>
              <p:cNvSpPr>
                <a:spLocks/>
              </p:cNvSpPr>
              <p:nvPr/>
            </p:nvSpPr>
            <p:spPr bwMode="auto">
              <a:xfrm>
                <a:off x="2814" y="3196"/>
                <a:ext cx="480" cy="512"/>
              </a:xfrm>
              <a:custGeom>
                <a:avLst/>
                <a:gdLst>
                  <a:gd name="T0" fmla="*/ 480 w 480"/>
                  <a:gd name="T1" fmla="*/ 497 h 512"/>
                  <a:gd name="T2" fmla="*/ 330 w 480"/>
                  <a:gd name="T3" fmla="*/ 506 h 512"/>
                  <a:gd name="T4" fmla="*/ 198 w 480"/>
                  <a:gd name="T5" fmla="*/ 500 h 512"/>
                  <a:gd name="T6" fmla="*/ 12 w 480"/>
                  <a:gd name="T7" fmla="*/ 494 h 512"/>
                  <a:gd name="T8" fmla="*/ 12 w 480"/>
                  <a:gd name="T9" fmla="*/ 419 h 512"/>
                  <a:gd name="T10" fmla="*/ 3 w 480"/>
                  <a:gd name="T11" fmla="*/ 329 h 512"/>
                  <a:gd name="T12" fmla="*/ 12 w 480"/>
                  <a:gd name="T13" fmla="*/ 128 h 512"/>
                  <a:gd name="T14" fmla="*/ 9 w 480"/>
                  <a:gd name="T15" fmla="*/ 68 h 512"/>
                  <a:gd name="T16" fmla="*/ 18 w 480"/>
                  <a:gd name="T17" fmla="*/ 23 h 512"/>
                  <a:gd name="T18" fmla="*/ 30 w 480"/>
                  <a:gd name="T19" fmla="*/ 89 h 512"/>
                  <a:gd name="T20" fmla="*/ 87 w 480"/>
                  <a:gd name="T21" fmla="*/ 215 h 512"/>
                  <a:gd name="T22" fmla="*/ 117 w 480"/>
                  <a:gd name="T23" fmla="*/ 257 h 512"/>
                  <a:gd name="T24" fmla="*/ 156 w 480"/>
                  <a:gd name="T25" fmla="*/ 305 h 512"/>
                  <a:gd name="T26" fmla="*/ 186 w 480"/>
                  <a:gd name="T27" fmla="*/ 329 h 512"/>
                  <a:gd name="T28" fmla="*/ 228 w 480"/>
                  <a:gd name="T29" fmla="*/ 371 h 512"/>
                  <a:gd name="T30" fmla="*/ 309 w 480"/>
                  <a:gd name="T31" fmla="*/ 428 h 512"/>
                  <a:gd name="T32" fmla="*/ 480 w 480"/>
                  <a:gd name="T33" fmla="*/ 485 h 512"/>
                  <a:gd name="T34" fmla="*/ 480 w 480"/>
                  <a:gd name="T35" fmla="*/ 497 h 5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80" h="512">
                    <a:moveTo>
                      <a:pt x="480" y="497"/>
                    </a:moveTo>
                    <a:cubicBezTo>
                      <a:pt x="430" y="502"/>
                      <a:pt x="380" y="504"/>
                      <a:pt x="330" y="506"/>
                    </a:cubicBezTo>
                    <a:cubicBezTo>
                      <a:pt x="286" y="512"/>
                      <a:pt x="242" y="504"/>
                      <a:pt x="198" y="500"/>
                    </a:cubicBezTo>
                    <a:cubicBezTo>
                      <a:pt x="135" y="503"/>
                      <a:pt x="74" y="504"/>
                      <a:pt x="12" y="494"/>
                    </a:cubicBezTo>
                    <a:cubicBezTo>
                      <a:pt x="3" y="468"/>
                      <a:pt x="8" y="445"/>
                      <a:pt x="12" y="419"/>
                    </a:cubicBezTo>
                    <a:cubicBezTo>
                      <a:pt x="5" y="343"/>
                      <a:pt x="9" y="373"/>
                      <a:pt x="3" y="329"/>
                    </a:cubicBezTo>
                    <a:cubicBezTo>
                      <a:pt x="0" y="261"/>
                      <a:pt x="2" y="195"/>
                      <a:pt x="12" y="128"/>
                    </a:cubicBezTo>
                    <a:cubicBezTo>
                      <a:pt x="11" y="108"/>
                      <a:pt x="9" y="88"/>
                      <a:pt x="9" y="68"/>
                    </a:cubicBezTo>
                    <a:cubicBezTo>
                      <a:pt x="9" y="6"/>
                      <a:pt x="3" y="0"/>
                      <a:pt x="18" y="23"/>
                    </a:cubicBezTo>
                    <a:cubicBezTo>
                      <a:pt x="10" y="48"/>
                      <a:pt x="22" y="66"/>
                      <a:pt x="30" y="89"/>
                    </a:cubicBezTo>
                    <a:cubicBezTo>
                      <a:pt x="43" y="129"/>
                      <a:pt x="62" y="182"/>
                      <a:pt x="87" y="215"/>
                    </a:cubicBezTo>
                    <a:cubicBezTo>
                      <a:pt x="97" y="228"/>
                      <a:pt x="104" y="248"/>
                      <a:pt x="117" y="257"/>
                    </a:cubicBezTo>
                    <a:cubicBezTo>
                      <a:pt x="123" y="274"/>
                      <a:pt x="139" y="299"/>
                      <a:pt x="156" y="305"/>
                    </a:cubicBezTo>
                    <a:cubicBezTo>
                      <a:pt x="165" y="314"/>
                      <a:pt x="177" y="320"/>
                      <a:pt x="186" y="329"/>
                    </a:cubicBezTo>
                    <a:cubicBezTo>
                      <a:pt x="200" y="343"/>
                      <a:pt x="211" y="360"/>
                      <a:pt x="228" y="371"/>
                    </a:cubicBezTo>
                    <a:cubicBezTo>
                      <a:pt x="241" y="390"/>
                      <a:pt x="286" y="420"/>
                      <a:pt x="309" y="428"/>
                    </a:cubicBezTo>
                    <a:cubicBezTo>
                      <a:pt x="352" y="471"/>
                      <a:pt x="425" y="463"/>
                      <a:pt x="480" y="485"/>
                    </a:cubicBezTo>
                    <a:cubicBezTo>
                      <a:pt x="477" y="501"/>
                      <a:pt x="473" y="504"/>
                      <a:pt x="480" y="497"/>
                    </a:cubicBezTo>
                    <a:close/>
                  </a:path>
                </a:pathLst>
              </a:custGeom>
              <a:solidFill>
                <a:srgbClr val="F9F3FF"/>
              </a:solidFill>
              <a:ln w="9525">
                <a:solidFill>
                  <a:srgbClr val="F9F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453" name="Freeform 185"/>
              <p:cNvSpPr>
                <a:spLocks/>
              </p:cNvSpPr>
              <p:nvPr/>
            </p:nvSpPr>
            <p:spPr bwMode="auto">
              <a:xfrm>
                <a:off x="2809" y="2529"/>
                <a:ext cx="630" cy="490"/>
              </a:xfrm>
              <a:custGeom>
                <a:avLst/>
                <a:gdLst>
                  <a:gd name="T0" fmla="*/ 20 w 630"/>
                  <a:gd name="T1" fmla="*/ 483 h 490"/>
                  <a:gd name="T2" fmla="*/ 56 w 630"/>
                  <a:gd name="T3" fmla="*/ 393 h 490"/>
                  <a:gd name="T4" fmla="*/ 86 w 630"/>
                  <a:gd name="T5" fmla="*/ 330 h 490"/>
                  <a:gd name="T6" fmla="*/ 95 w 630"/>
                  <a:gd name="T7" fmla="*/ 300 h 490"/>
                  <a:gd name="T8" fmla="*/ 128 w 630"/>
                  <a:gd name="T9" fmla="*/ 261 h 490"/>
                  <a:gd name="T10" fmla="*/ 176 w 630"/>
                  <a:gd name="T11" fmla="*/ 198 h 490"/>
                  <a:gd name="T12" fmla="*/ 245 w 630"/>
                  <a:gd name="T13" fmla="*/ 147 h 490"/>
                  <a:gd name="T14" fmla="*/ 350 w 630"/>
                  <a:gd name="T15" fmla="*/ 78 h 490"/>
                  <a:gd name="T16" fmla="*/ 377 w 630"/>
                  <a:gd name="T17" fmla="*/ 57 h 490"/>
                  <a:gd name="T18" fmla="*/ 521 w 630"/>
                  <a:gd name="T19" fmla="*/ 12 h 490"/>
                  <a:gd name="T20" fmla="*/ 170 w 630"/>
                  <a:gd name="T21" fmla="*/ 6 h 490"/>
                  <a:gd name="T22" fmla="*/ 113 w 630"/>
                  <a:gd name="T23" fmla="*/ 0 h 490"/>
                  <a:gd name="T24" fmla="*/ 38 w 630"/>
                  <a:gd name="T25" fmla="*/ 3 h 490"/>
                  <a:gd name="T26" fmla="*/ 11 w 630"/>
                  <a:gd name="T27" fmla="*/ 12 h 490"/>
                  <a:gd name="T28" fmla="*/ 14 w 630"/>
                  <a:gd name="T29" fmla="*/ 69 h 490"/>
                  <a:gd name="T30" fmla="*/ 11 w 630"/>
                  <a:gd name="T31" fmla="*/ 141 h 490"/>
                  <a:gd name="T32" fmla="*/ 5 w 630"/>
                  <a:gd name="T33" fmla="*/ 171 h 490"/>
                  <a:gd name="T34" fmla="*/ 5 w 630"/>
                  <a:gd name="T35" fmla="*/ 399 h 490"/>
                  <a:gd name="T36" fmla="*/ 20 w 630"/>
                  <a:gd name="T37" fmla="*/ 468 h 490"/>
                  <a:gd name="T38" fmla="*/ 20 w 630"/>
                  <a:gd name="T39" fmla="*/ 483 h 4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30" h="490">
                    <a:moveTo>
                      <a:pt x="20" y="483"/>
                    </a:moveTo>
                    <a:cubicBezTo>
                      <a:pt x="28" y="451"/>
                      <a:pt x="32" y="417"/>
                      <a:pt x="56" y="393"/>
                    </a:cubicBezTo>
                    <a:cubicBezTo>
                      <a:pt x="63" y="372"/>
                      <a:pt x="76" y="350"/>
                      <a:pt x="86" y="330"/>
                    </a:cubicBezTo>
                    <a:cubicBezTo>
                      <a:pt x="91" y="321"/>
                      <a:pt x="90" y="309"/>
                      <a:pt x="95" y="300"/>
                    </a:cubicBezTo>
                    <a:cubicBezTo>
                      <a:pt x="104" y="285"/>
                      <a:pt x="118" y="275"/>
                      <a:pt x="128" y="261"/>
                    </a:cubicBezTo>
                    <a:cubicBezTo>
                      <a:pt x="142" y="240"/>
                      <a:pt x="157" y="214"/>
                      <a:pt x="176" y="198"/>
                    </a:cubicBezTo>
                    <a:cubicBezTo>
                      <a:pt x="198" y="180"/>
                      <a:pt x="223" y="165"/>
                      <a:pt x="245" y="147"/>
                    </a:cubicBezTo>
                    <a:cubicBezTo>
                      <a:pt x="279" y="119"/>
                      <a:pt x="311" y="98"/>
                      <a:pt x="350" y="78"/>
                    </a:cubicBezTo>
                    <a:cubicBezTo>
                      <a:pt x="361" y="73"/>
                      <a:pt x="366" y="62"/>
                      <a:pt x="377" y="57"/>
                    </a:cubicBezTo>
                    <a:cubicBezTo>
                      <a:pt x="423" y="38"/>
                      <a:pt x="474" y="28"/>
                      <a:pt x="521" y="12"/>
                    </a:cubicBezTo>
                    <a:cubicBezTo>
                      <a:pt x="346" y="2"/>
                      <a:pt x="630" y="18"/>
                      <a:pt x="170" y="6"/>
                    </a:cubicBezTo>
                    <a:cubicBezTo>
                      <a:pt x="151" y="6"/>
                      <a:pt x="113" y="0"/>
                      <a:pt x="113" y="0"/>
                    </a:cubicBezTo>
                    <a:cubicBezTo>
                      <a:pt x="88" y="1"/>
                      <a:pt x="63" y="1"/>
                      <a:pt x="38" y="3"/>
                    </a:cubicBezTo>
                    <a:cubicBezTo>
                      <a:pt x="29" y="4"/>
                      <a:pt x="11" y="12"/>
                      <a:pt x="11" y="12"/>
                    </a:cubicBezTo>
                    <a:cubicBezTo>
                      <a:pt x="0" y="29"/>
                      <a:pt x="8" y="51"/>
                      <a:pt x="14" y="69"/>
                    </a:cubicBezTo>
                    <a:cubicBezTo>
                      <a:pt x="19" y="109"/>
                      <a:pt x="18" y="85"/>
                      <a:pt x="11" y="141"/>
                    </a:cubicBezTo>
                    <a:cubicBezTo>
                      <a:pt x="10" y="151"/>
                      <a:pt x="5" y="171"/>
                      <a:pt x="5" y="171"/>
                    </a:cubicBezTo>
                    <a:cubicBezTo>
                      <a:pt x="12" y="327"/>
                      <a:pt x="5" y="138"/>
                      <a:pt x="5" y="399"/>
                    </a:cubicBezTo>
                    <a:cubicBezTo>
                      <a:pt x="5" y="426"/>
                      <a:pt x="6" y="447"/>
                      <a:pt x="20" y="468"/>
                    </a:cubicBezTo>
                    <a:cubicBezTo>
                      <a:pt x="17" y="487"/>
                      <a:pt x="13" y="490"/>
                      <a:pt x="20" y="483"/>
                    </a:cubicBezTo>
                    <a:close/>
                  </a:path>
                </a:pathLst>
              </a:custGeom>
              <a:solidFill>
                <a:srgbClr val="F9F3FF"/>
              </a:solidFill>
              <a:ln w="9525">
                <a:solidFill>
                  <a:srgbClr val="F9F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454" name="Freeform 186"/>
              <p:cNvSpPr>
                <a:spLocks/>
              </p:cNvSpPr>
              <p:nvPr/>
            </p:nvSpPr>
            <p:spPr bwMode="auto">
              <a:xfrm>
                <a:off x="3481" y="2493"/>
                <a:ext cx="584" cy="528"/>
              </a:xfrm>
              <a:custGeom>
                <a:avLst/>
                <a:gdLst>
                  <a:gd name="T0" fmla="*/ 71 w 584"/>
                  <a:gd name="T1" fmla="*/ 54 h 528"/>
                  <a:gd name="T2" fmla="*/ 125 w 584"/>
                  <a:gd name="T3" fmla="*/ 69 h 528"/>
                  <a:gd name="T4" fmla="*/ 200 w 584"/>
                  <a:gd name="T5" fmla="*/ 90 h 528"/>
                  <a:gd name="T6" fmla="*/ 257 w 584"/>
                  <a:gd name="T7" fmla="*/ 129 h 528"/>
                  <a:gd name="T8" fmla="*/ 317 w 584"/>
                  <a:gd name="T9" fmla="*/ 168 h 528"/>
                  <a:gd name="T10" fmla="*/ 344 w 584"/>
                  <a:gd name="T11" fmla="*/ 183 h 528"/>
                  <a:gd name="T12" fmla="*/ 380 w 584"/>
                  <a:gd name="T13" fmla="*/ 225 h 528"/>
                  <a:gd name="T14" fmla="*/ 404 w 584"/>
                  <a:gd name="T15" fmla="*/ 249 h 528"/>
                  <a:gd name="T16" fmla="*/ 434 w 584"/>
                  <a:gd name="T17" fmla="*/ 294 h 528"/>
                  <a:gd name="T18" fmla="*/ 458 w 584"/>
                  <a:gd name="T19" fmla="*/ 321 h 528"/>
                  <a:gd name="T20" fmla="*/ 506 w 584"/>
                  <a:gd name="T21" fmla="*/ 411 h 528"/>
                  <a:gd name="T22" fmla="*/ 539 w 584"/>
                  <a:gd name="T23" fmla="*/ 492 h 528"/>
                  <a:gd name="T24" fmla="*/ 548 w 584"/>
                  <a:gd name="T25" fmla="*/ 519 h 528"/>
                  <a:gd name="T26" fmla="*/ 551 w 584"/>
                  <a:gd name="T27" fmla="*/ 528 h 528"/>
                  <a:gd name="T28" fmla="*/ 572 w 584"/>
                  <a:gd name="T29" fmla="*/ 507 h 528"/>
                  <a:gd name="T30" fmla="*/ 584 w 584"/>
                  <a:gd name="T31" fmla="*/ 411 h 528"/>
                  <a:gd name="T32" fmla="*/ 572 w 584"/>
                  <a:gd name="T33" fmla="*/ 285 h 528"/>
                  <a:gd name="T34" fmla="*/ 581 w 584"/>
                  <a:gd name="T35" fmla="*/ 132 h 528"/>
                  <a:gd name="T36" fmla="*/ 548 w 584"/>
                  <a:gd name="T37" fmla="*/ 27 h 528"/>
                  <a:gd name="T38" fmla="*/ 425 w 584"/>
                  <a:gd name="T39" fmla="*/ 24 h 528"/>
                  <a:gd name="T40" fmla="*/ 269 w 584"/>
                  <a:gd name="T41" fmla="*/ 9 h 528"/>
                  <a:gd name="T42" fmla="*/ 182 w 584"/>
                  <a:gd name="T43" fmla="*/ 0 h 528"/>
                  <a:gd name="T44" fmla="*/ 119 w 584"/>
                  <a:gd name="T45" fmla="*/ 3 h 528"/>
                  <a:gd name="T46" fmla="*/ 77 w 584"/>
                  <a:gd name="T47" fmla="*/ 9 h 528"/>
                  <a:gd name="T48" fmla="*/ 17 w 584"/>
                  <a:gd name="T49" fmla="*/ 30 h 528"/>
                  <a:gd name="T50" fmla="*/ 59 w 584"/>
                  <a:gd name="T51" fmla="*/ 54 h 528"/>
                  <a:gd name="T52" fmla="*/ 104 w 584"/>
                  <a:gd name="T53" fmla="*/ 75 h 528"/>
                  <a:gd name="T54" fmla="*/ 146 w 584"/>
                  <a:gd name="T55" fmla="*/ 72 h 528"/>
                  <a:gd name="T56" fmla="*/ 167 w 584"/>
                  <a:gd name="T57" fmla="*/ 51 h 528"/>
                  <a:gd name="T58" fmla="*/ 215 w 584"/>
                  <a:gd name="T59" fmla="*/ 51 h 52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84" h="528">
                    <a:moveTo>
                      <a:pt x="71" y="54"/>
                    </a:moveTo>
                    <a:cubicBezTo>
                      <a:pt x="91" y="58"/>
                      <a:pt x="106" y="63"/>
                      <a:pt x="125" y="69"/>
                    </a:cubicBezTo>
                    <a:cubicBezTo>
                      <a:pt x="150" y="77"/>
                      <a:pt x="177" y="77"/>
                      <a:pt x="200" y="90"/>
                    </a:cubicBezTo>
                    <a:cubicBezTo>
                      <a:pt x="220" y="101"/>
                      <a:pt x="239" y="116"/>
                      <a:pt x="257" y="129"/>
                    </a:cubicBezTo>
                    <a:cubicBezTo>
                      <a:pt x="280" y="145"/>
                      <a:pt x="290" y="160"/>
                      <a:pt x="317" y="168"/>
                    </a:cubicBezTo>
                    <a:cubicBezTo>
                      <a:pt x="327" y="171"/>
                      <a:pt x="344" y="183"/>
                      <a:pt x="344" y="183"/>
                    </a:cubicBezTo>
                    <a:cubicBezTo>
                      <a:pt x="354" y="198"/>
                      <a:pt x="365" y="215"/>
                      <a:pt x="380" y="225"/>
                    </a:cubicBezTo>
                    <a:cubicBezTo>
                      <a:pt x="387" y="235"/>
                      <a:pt x="396" y="239"/>
                      <a:pt x="404" y="249"/>
                    </a:cubicBezTo>
                    <a:cubicBezTo>
                      <a:pt x="415" y="263"/>
                      <a:pt x="424" y="279"/>
                      <a:pt x="434" y="294"/>
                    </a:cubicBezTo>
                    <a:cubicBezTo>
                      <a:pt x="440" y="304"/>
                      <a:pt x="451" y="312"/>
                      <a:pt x="458" y="321"/>
                    </a:cubicBezTo>
                    <a:cubicBezTo>
                      <a:pt x="479" y="347"/>
                      <a:pt x="496" y="380"/>
                      <a:pt x="506" y="411"/>
                    </a:cubicBezTo>
                    <a:cubicBezTo>
                      <a:pt x="515" y="439"/>
                      <a:pt x="530" y="464"/>
                      <a:pt x="539" y="492"/>
                    </a:cubicBezTo>
                    <a:cubicBezTo>
                      <a:pt x="542" y="501"/>
                      <a:pt x="545" y="510"/>
                      <a:pt x="548" y="519"/>
                    </a:cubicBezTo>
                    <a:cubicBezTo>
                      <a:pt x="549" y="522"/>
                      <a:pt x="551" y="528"/>
                      <a:pt x="551" y="528"/>
                    </a:cubicBezTo>
                    <a:cubicBezTo>
                      <a:pt x="566" y="524"/>
                      <a:pt x="567" y="521"/>
                      <a:pt x="572" y="507"/>
                    </a:cubicBezTo>
                    <a:cubicBezTo>
                      <a:pt x="577" y="475"/>
                      <a:pt x="580" y="443"/>
                      <a:pt x="584" y="411"/>
                    </a:cubicBezTo>
                    <a:cubicBezTo>
                      <a:pt x="582" y="368"/>
                      <a:pt x="578" y="327"/>
                      <a:pt x="572" y="285"/>
                    </a:cubicBezTo>
                    <a:cubicBezTo>
                      <a:pt x="574" y="233"/>
                      <a:pt x="577" y="184"/>
                      <a:pt x="581" y="132"/>
                    </a:cubicBezTo>
                    <a:cubicBezTo>
                      <a:pt x="581" y="125"/>
                      <a:pt x="574" y="29"/>
                      <a:pt x="548" y="27"/>
                    </a:cubicBezTo>
                    <a:cubicBezTo>
                      <a:pt x="507" y="23"/>
                      <a:pt x="466" y="25"/>
                      <a:pt x="425" y="24"/>
                    </a:cubicBezTo>
                    <a:cubicBezTo>
                      <a:pt x="372" y="13"/>
                      <a:pt x="325" y="11"/>
                      <a:pt x="269" y="9"/>
                    </a:cubicBezTo>
                    <a:cubicBezTo>
                      <a:pt x="240" y="4"/>
                      <a:pt x="211" y="5"/>
                      <a:pt x="182" y="0"/>
                    </a:cubicBezTo>
                    <a:cubicBezTo>
                      <a:pt x="161" y="1"/>
                      <a:pt x="140" y="1"/>
                      <a:pt x="119" y="3"/>
                    </a:cubicBezTo>
                    <a:cubicBezTo>
                      <a:pt x="105" y="4"/>
                      <a:pt x="77" y="9"/>
                      <a:pt x="77" y="9"/>
                    </a:cubicBezTo>
                    <a:cubicBezTo>
                      <a:pt x="57" y="16"/>
                      <a:pt x="37" y="23"/>
                      <a:pt x="17" y="30"/>
                    </a:cubicBezTo>
                    <a:cubicBezTo>
                      <a:pt x="0" y="56"/>
                      <a:pt x="45" y="53"/>
                      <a:pt x="59" y="54"/>
                    </a:cubicBezTo>
                    <a:cubicBezTo>
                      <a:pt x="76" y="60"/>
                      <a:pt x="88" y="70"/>
                      <a:pt x="104" y="75"/>
                    </a:cubicBezTo>
                    <a:cubicBezTo>
                      <a:pt x="144" y="72"/>
                      <a:pt x="130" y="72"/>
                      <a:pt x="146" y="72"/>
                    </a:cubicBezTo>
                    <a:lnTo>
                      <a:pt x="167" y="51"/>
                    </a:lnTo>
                    <a:lnTo>
                      <a:pt x="215" y="51"/>
                    </a:lnTo>
                  </a:path>
                </a:pathLst>
              </a:custGeom>
              <a:solidFill>
                <a:srgbClr val="F9F3FF"/>
              </a:solidFill>
              <a:ln w="9525">
                <a:solidFill>
                  <a:srgbClr val="F9F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455" name="Freeform 187"/>
              <p:cNvSpPr>
                <a:spLocks/>
              </p:cNvSpPr>
              <p:nvPr/>
            </p:nvSpPr>
            <p:spPr bwMode="auto">
              <a:xfrm>
                <a:off x="3555" y="2520"/>
                <a:ext cx="107" cy="62"/>
              </a:xfrm>
              <a:custGeom>
                <a:avLst/>
                <a:gdLst>
                  <a:gd name="T0" fmla="*/ 57 w 107"/>
                  <a:gd name="T1" fmla="*/ 15 h 62"/>
                  <a:gd name="T2" fmla="*/ 21 w 107"/>
                  <a:gd name="T3" fmla="*/ 0 h 62"/>
                  <a:gd name="T4" fmla="*/ 6 w 107"/>
                  <a:gd name="T5" fmla="*/ 12 h 62"/>
                  <a:gd name="T6" fmla="*/ 0 w 107"/>
                  <a:gd name="T7" fmla="*/ 30 h 62"/>
                  <a:gd name="T8" fmla="*/ 99 w 107"/>
                  <a:gd name="T9" fmla="*/ 42 h 62"/>
                  <a:gd name="T10" fmla="*/ 57 w 107"/>
                  <a:gd name="T11" fmla="*/ 15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7" h="62">
                    <a:moveTo>
                      <a:pt x="57" y="15"/>
                    </a:moveTo>
                    <a:cubicBezTo>
                      <a:pt x="45" y="9"/>
                      <a:pt x="33" y="4"/>
                      <a:pt x="21" y="0"/>
                    </a:cubicBezTo>
                    <a:cubicBezTo>
                      <a:pt x="11" y="3"/>
                      <a:pt x="11" y="1"/>
                      <a:pt x="6" y="12"/>
                    </a:cubicBezTo>
                    <a:cubicBezTo>
                      <a:pt x="3" y="18"/>
                      <a:pt x="0" y="30"/>
                      <a:pt x="0" y="30"/>
                    </a:cubicBezTo>
                    <a:cubicBezTo>
                      <a:pt x="32" y="62"/>
                      <a:pt x="52" y="45"/>
                      <a:pt x="99" y="42"/>
                    </a:cubicBezTo>
                    <a:cubicBezTo>
                      <a:pt x="107" y="17"/>
                      <a:pt x="76" y="15"/>
                      <a:pt x="57" y="15"/>
                    </a:cubicBezTo>
                    <a:close/>
                  </a:path>
                </a:pathLst>
              </a:custGeom>
              <a:solidFill>
                <a:srgbClr val="E5E5FF"/>
              </a:solidFill>
              <a:ln w="9525">
                <a:solidFill>
                  <a:srgbClr val="E5E5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456" name="Oval 188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1199" cy="1152"/>
              </a:xfrm>
              <a:prstGeom prst="ellipse">
                <a:avLst/>
              </a:prstGeom>
              <a:noFill/>
              <a:ln w="34925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9" name="AutoShape 189"/>
            <p:cNvSpPr>
              <a:spLocks noChangeArrowheads="1"/>
            </p:cNvSpPr>
            <p:nvPr/>
          </p:nvSpPr>
          <p:spPr bwMode="auto">
            <a:xfrm>
              <a:off x="3648" y="1392"/>
              <a:ext cx="2064" cy="2064"/>
            </a:xfrm>
            <a:custGeom>
              <a:avLst/>
              <a:gdLst>
                <a:gd name="T0" fmla="*/ 1032 w 21600"/>
                <a:gd name="T1" fmla="*/ 0 h 21600"/>
                <a:gd name="T2" fmla="*/ 302 w 21600"/>
                <a:gd name="T3" fmla="*/ 302 h 21600"/>
                <a:gd name="T4" fmla="*/ 0 w 21600"/>
                <a:gd name="T5" fmla="*/ 1032 h 21600"/>
                <a:gd name="T6" fmla="*/ 302 w 21600"/>
                <a:gd name="T7" fmla="*/ 1762 h 21600"/>
                <a:gd name="T8" fmla="*/ 1032 w 21600"/>
                <a:gd name="T9" fmla="*/ 2064 h 21600"/>
                <a:gd name="T10" fmla="*/ 1762 w 21600"/>
                <a:gd name="T11" fmla="*/ 1762 h 21600"/>
                <a:gd name="T12" fmla="*/ 2064 w 21600"/>
                <a:gd name="T13" fmla="*/ 1032 h 21600"/>
                <a:gd name="T14" fmla="*/ 1762 w 21600"/>
                <a:gd name="T15" fmla="*/ 30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60 h 21600"/>
                <a:gd name="T26" fmla="*/ 18440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966" y="10800"/>
                  </a:moveTo>
                  <a:cubicBezTo>
                    <a:pt x="3966" y="14574"/>
                    <a:pt x="7026" y="17634"/>
                    <a:pt x="10800" y="17634"/>
                  </a:cubicBezTo>
                  <a:cubicBezTo>
                    <a:pt x="14574" y="17634"/>
                    <a:pt x="17634" y="14574"/>
                    <a:pt x="17634" y="10800"/>
                  </a:cubicBezTo>
                  <a:cubicBezTo>
                    <a:pt x="17634" y="7026"/>
                    <a:pt x="14574" y="3966"/>
                    <a:pt x="10800" y="3966"/>
                  </a:cubicBezTo>
                  <a:cubicBezTo>
                    <a:pt x="7026" y="3966"/>
                    <a:pt x="3966" y="7026"/>
                    <a:pt x="3966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04800" y="2286000"/>
            <a:ext cx="8686800" cy="9906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04800" y="3276600"/>
            <a:ext cx="8686800" cy="6858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04800" y="4495800"/>
            <a:ext cx="8686800" cy="1219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Key ideas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Disease processes often change the tissue structure and thus the observed colouration</a:t>
            </a:r>
          </a:p>
          <a:p>
            <a:r>
              <a:rPr lang="en-GB" smtClean="0"/>
              <a:t>Colour is used in diagnosis and assessment of tissues</a:t>
            </a:r>
          </a:p>
          <a:p>
            <a:endParaRPr lang="en-GB" smtClean="0"/>
          </a:p>
          <a:p>
            <a:r>
              <a:rPr lang="en-GB" smtClean="0"/>
              <a:t>The understanding of the image formation process enables us to decipher the colour encoding of tissue properties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  <p:bldP spid="1556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Analysis of colon epithelium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522413" y="1689100"/>
            <a:ext cx="6630987" cy="5168900"/>
            <a:chOff x="1533" y="21905"/>
            <a:chExt cx="5599" cy="4365"/>
          </a:xfrm>
        </p:grpSpPr>
        <p:grpSp>
          <p:nvGrpSpPr>
            <p:cNvPr id="62468" name="Group 4"/>
            <p:cNvGrpSpPr>
              <a:grpSpLocks/>
            </p:cNvGrpSpPr>
            <p:nvPr/>
          </p:nvGrpSpPr>
          <p:grpSpPr bwMode="auto">
            <a:xfrm>
              <a:off x="1771" y="22198"/>
              <a:ext cx="1872" cy="1409"/>
              <a:chOff x="1728" y="15408"/>
              <a:chExt cx="1872" cy="1409"/>
            </a:xfrm>
          </p:grpSpPr>
          <p:pic>
            <p:nvPicPr>
              <p:cNvPr id="62500" name="Picture 5" descr="Z:\dxh\pocetakPhD\reports\paperPMB\varParameters-forPosterACPBGI-noLegend-HB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" y="15408"/>
                <a:ext cx="1872" cy="1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501" name="Rectangle 6"/>
              <p:cNvSpPr>
                <a:spLocks noChangeArrowheads="1"/>
              </p:cNvSpPr>
              <p:nvPr/>
            </p:nvSpPr>
            <p:spPr bwMode="auto">
              <a:xfrm>
                <a:off x="2064" y="15600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62469" name="Picture 7" descr="Z:\dxh\pocetakPhD\reports\abstract-ACPGBI\RGB_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" y="22294"/>
              <a:ext cx="36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0" name="Text Box 8"/>
            <p:cNvSpPr txBox="1">
              <a:spLocks noChangeArrowheads="1"/>
            </p:cNvSpPr>
            <p:nvPr/>
          </p:nvSpPr>
          <p:spPr bwMode="auto">
            <a:xfrm>
              <a:off x="2057" y="21934"/>
              <a:ext cx="138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/>
                <a:t>Blood volume fraction</a:t>
              </a:r>
              <a:endParaRPr lang="en-GB" sz="1000"/>
            </a:p>
            <a:p>
              <a:pPr algn="ctr"/>
              <a:r>
                <a:rPr lang="en-GB" sz="1200"/>
                <a:t>1.07 % - 10.2 %</a:t>
              </a:r>
              <a:endParaRPr lang="en-GB" sz="1000"/>
            </a:p>
          </p:txBody>
        </p:sp>
        <p:sp>
          <p:nvSpPr>
            <p:cNvPr id="62471" name="Text Box 9"/>
            <p:cNvSpPr txBox="1">
              <a:spLocks noChangeArrowheads="1"/>
            </p:cNvSpPr>
            <p:nvPr/>
          </p:nvSpPr>
          <p:spPr bwMode="auto">
            <a:xfrm>
              <a:off x="2209" y="23663"/>
              <a:ext cx="94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wavelength (nm)</a:t>
              </a:r>
              <a:endParaRPr lang="en-GB" sz="1800"/>
            </a:p>
          </p:txBody>
        </p:sp>
        <p:sp>
          <p:nvSpPr>
            <p:cNvPr id="62472" name="Text Box 10"/>
            <p:cNvSpPr txBox="1">
              <a:spLocks noChangeArrowheads="1"/>
            </p:cNvSpPr>
            <p:nvPr/>
          </p:nvSpPr>
          <p:spPr bwMode="auto">
            <a:xfrm rot="-5400000">
              <a:off x="1362" y="22730"/>
              <a:ext cx="54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intenisty</a:t>
              </a:r>
              <a:endParaRPr lang="en-GB" sz="1800"/>
            </a:p>
          </p:txBody>
        </p:sp>
        <p:sp>
          <p:nvSpPr>
            <p:cNvPr id="62473" name="Line 11"/>
            <p:cNvSpPr>
              <a:spLocks noChangeShapeType="1"/>
            </p:cNvSpPr>
            <p:nvPr/>
          </p:nvSpPr>
          <p:spPr bwMode="auto">
            <a:xfrm>
              <a:off x="3312" y="227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474" name="Group 12"/>
            <p:cNvGrpSpPr>
              <a:grpSpLocks/>
            </p:cNvGrpSpPr>
            <p:nvPr/>
          </p:nvGrpSpPr>
          <p:grpSpPr bwMode="auto">
            <a:xfrm>
              <a:off x="4657" y="22150"/>
              <a:ext cx="2475" cy="1411"/>
              <a:chOff x="4512" y="20160"/>
              <a:chExt cx="2475" cy="1411"/>
            </a:xfrm>
          </p:grpSpPr>
          <p:grpSp>
            <p:nvGrpSpPr>
              <p:cNvPr id="62496" name="Group 13"/>
              <p:cNvGrpSpPr>
                <a:grpSpLocks/>
              </p:cNvGrpSpPr>
              <p:nvPr/>
            </p:nvGrpSpPr>
            <p:grpSpPr bwMode="auto">
              <a:xfrm>
                <a:off x="4512" y="20160"/>
                <a:ext cx="1872" cy="1411"/>
                <a:chOff x="5424" y="15456"/>
                <a:chExt cx="1872" cy="1392"/>
              </a:xfrm>
            </p:grpSpPr>
            <p:pic>
              <p:nvPicPr>
                <p:cNvPr id="62498" name="Picture 14" descr="Z:\dxh\pocetakPhD\reports\paperPMB\varParameters-forPosterACPBGI-noLegend-SS.jp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15456"/>
                  <a:ext cx="1872" cy="13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499" name="Rectangle 15"/>
                <p:cNvSpPr>
                  <a:spLocks noChangeArrowheads="1"/>
                </p:cNvSpPr>
                <p:nvPr/>
              </p:nvSpPr>
              <p:spPr bwMode="auto">
                <a:xfrm>
                  <a:off x="5808" y="15648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2497" name="Picture 16" descr="Z:\dxh\pocetakPhD\reports\abstract-ACPGBI\RGB_1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4" y="20304"/>
                <a:ext cx="363" cy="1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75" name="Text Box 17"/>
            <p:cNvSpPr txBox="1">
              <a:spLocks noChangeArrowheads="1"/>
            </p:cNvSpPr>
            <p:nvPr/>
          </p:nvSpPr>
          <p:spPr bwMode="auto">
            <a:xfrm>
              <a:off x="4921" y="21905"/>
              <a:ext cx="141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/>
                <a:t>Size of collagen fibres</a:t>
              </a:r>
              <a:endParaRPr lang="en-GB" sz="1000"/>
            </a:p>
            <a:p>
              <a:pPr algn="ctr"/>
              <a:r>
                <a:rPr lang="en-GB" sz="1200"/>
                <a:t>100 - 500 µm</a:t>
              </a:r>
              <a:endParaRPr lang="en-GB" sz="1000"/>
            </a:p>
          </p:txBody>
        </p:sp>
        <p:sp>
          <p:nvSpPr>
            <p:cNvPr id="62476" name="Text Box 18"/>
            <p:cNvSpPr txBox="1">
              <a:spLocks noChangeArrowheads="1"/>
            </p:cNvSpPr>
            <p:nvPr/>
          </p:nvSpPr>
          <p:spPr bwMode="auto">
            <a:xfrm>
              <a:off x="5186" y="23614"/>
              <a:ext cx="94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wavelength (nm)</a:t>
              </a:r>
              <a:endParaRPr lang="en-GB" sz="1800"/>
            </a:p>
          </p:txBody>
        </p:sp>
        <p:sp>
          <p:nvSpPr>
            <p:cNvPr id="62477" name="Text Box 19"/>
            <p:cNvSpPr txBox="1">
              <a:spLocks noChangeArrowheads="1"/>
            </p:cNvSpPr>
            <p:nvPr/>
          </p:nvSpPr>
          <p:spPr bwMode="auto">
            <a:xfrm rot="-5400000">
              <a:off x="4339" y="22682"/>
              <a:ext cx="54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intenisty</a:t>
              </a:r>
              <a:endParaRPr lang="en-GB" sz="1800"/>
            </a:p>
          </p:txBody>
        </p:sp>
        <p:sp>
          <p:nvSpPr>
            <p:cNvPr id="62478" name="Line 20"/>
            <p:cNvSpPr>
              <a:spLocks noChangeShapeType="1"/>
            </p:cNvSpPr>
            <p:nvPr/>
          </p:nvSpPr>
          <p:spPr bwMode="auto">
            <a:xfrm>
              <a:off x="6241" y="227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479" name="Group 21"/>
            <p:cNvGrpSpPr>
              <a:grpSpLocks/>
            </p:cNvGrpSpPr>
            <p:nvPr/>
          </p:nvGrpSpPr>
          <p:grpSpPr bwMode="auto">
            <a:xfrm>
              <a:off x="4705" y="24598"/>
              <a:ext cx="2427" cy="1411"/>
              <a:chOff x="4608" y="22416"/>
              <a:chExt cx="2427" cy="1411"/>
            </a:xfrm>
          </p:grpSpPr>
          <p:grpSp>
            <p:nvGrpSpPr>
              <p:cNvPr id="62492" name="Group 22"/>
              <p:cNvGrpSpPr>
                <a:grpSpLocks/>
              </p:cNvGrpSpPr>
              <p:nvPr/>
            </p:nvGrpSpPr>
            <p:grpSpPr bwMode="auto">
              <a:xfrm>
                <a:off x="4608" y="22416"/>
                <a:ext cx="1871" cy="1411"/>
                <a:chOff x="5472" y="17712"/>
                <a:chExt cx="1776" cy="1332"/>
              </a:xfrm>
            </p:grpSpPr>
            <p:pic>
              <p:nvPicPr>
                <p:cNvPr id="62494" name="Picture 23" descr="Z:\dxh\pocetakPhD\reports\paperPMB\varParameters-forPosterACPBGI-noLegend-T.jp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17712"/>
                  <a:ext cx="1776" cy="1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495" name="Rectangle 24"/>
                <p:cNvSpPr>
                  <a:spLocks noChangeArrowheads="1"/>
                </p:cNvSpPr>
                <p:nvPr/>
              </p:nvSpPr>
              <p:spPr bwMode="auto">
                <a:xfrm>
                  <a:off x="5808" y="179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2493" name="Picture 25" descr="Z:\dxh\pocetakPhD\reports\abstract-ACPGBI\RGB_3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2" y="22464"/>
                <a:ext cx="363" cy="1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80" name="Text Box 26"/>
            <p:cNvSpPr txBox="1">
              <a:spLocks noChangeArrowheads="1"/>
            </p:cNvSpPr>
            <p:nvPr/>
          </p:nvSpPr>
          <p:spPr bwMode="auto">
            <a:xfrm>
              <a:off x="5183" y="24336"/>
              <a:ext cx="91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/>
                <a:t>Thickness</a:t>
              </a:r>
              <a:endParaRPr lang="en-GB" sz="1000"/>
            </a:p>
            <a:p>
              <a:pPr algn="ctr"/>
              <a:r>
                <a:rPr lang="en-GB" sz="1200"/>
                <a:t>395 - 605 µm</a:t>
              </a:r>
              <a:endParaRPr lang="en-GB" sz="1000"/>
            </a:p>
          </p:txBody>
        </p:sp>
        <p:sp>
          <p:nvSpPr>
            <p:cNvPr id="62481" name="Text Box 27"/>
            <p:cNvSpPr txBox="1">
              <a:spLocks noChangeArrowheads="1"/>
            </p:cNvSpPr>
            <p:nvPr/>
          </p:nvSpPr>
          <p:spPr bwMode="auto">
            <a:xfrm>
              <a:off x="5232" y="26015"/>
              <a:ext cx="94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wavelength (nm)</a:t>
              </a:r>
              <a:endParaRPr lang="en-GB" sz="1800"/>
            </a:p>
          </p:txBody>
        </p:sp>
        <p:sp>
          <p:nvSpPr>
            <p:cNvPr id="62482" name="Text Box 28"/>
            <p:cNvSpPr txBox="1">
              <a:spLocks noChangeArrowheads="1"/>
            </p:cNvSpPr>
            <p:nvPr/>
          </p:nvSpPr>
          <p:spPr bwMode="auto">
            <a:xfrm rot="-5400000">
              <a:off x="4386" y="25083"/>
              <a:ext cx="54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intenisty</a:t>
              </a:r>
              <a:endParaRPr lang="en-GB" sz="1800"/>
            </a:p>
          </p:txBody>
        </p:sp>
        <p:sp>
          <p:nvSpPr>
            <p:cNvPr id="62483" name="Line 29"/>
            <p:cNvSpPr>
              <a:spLocks noChangeShapeType="1"/>
            </p:cNvSpPr>
            <p:nvPr/>
          </p:nvSpPr>
          <p:spPr bwMode="auto">
            <a:xfrm>
              <a:off x="6241" y="25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484" name="Group 30"/>
            <p:cNvGrpSpPr>
              <a:grpSpLocks/>
            </p:cNvGrpSpPr>
            <p:nvPr/>
          </p:nvGrpSpPr>
          <p:grpSpPr bwMode="auto">
            <a:xfrm>
              <a:off x="1771" y="24598"/>
              <a:ext cx="1871" cy="1411"/>
              <a:chOff x="1680" y="17652"/>
              <a:chExt cx="1776" cy="1328"/>
            </a:xfrm>
          </p:grpSpPr>
          <p:pic>
            <p:nvPicPr>
              <p:cNvPr id="62490" name="Picture 31" descr="Z:\dxh\pocetakPhD\reports\paperPMB\varParameters-forPosterACPBGI-noLegend-SD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17652"/>
                <a:ext cx="1776" cy="1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91" name="Rectangle 32"/>
              <p:cNvSpPr>
                <a:spLocks noChangeArrowheads="1"/>
              </p:cNvSpPr>
              <p:nvPr/>
            </p:nvSpPr>
            <p:spPr bwMode="auto">
              <a:xfrm>
                <a:off x="1968" y="17856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5" name="Text Box 33"/>
            <p:cNvSpPr txBox="1">
              <a:spLocks noChangeArrowheads="1"/>
            </p:cNvSpPr>
            <p:nvPr/>
          </p:nvSpPr>
          <p:spPr bwMode="auto">
            <a:xfrm>
              <a:off x="1947" y="24352"/>
              <a:ext cx="156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/>
                <a:t>Collagen volume fraction</a:t>
              </a:r>
              <a:endParaRPr lang="en-GB" sz="1000"/>
            </a:p>
            <a:p>
              <a:pPr algn="ctr"/>
              <a:r>
                <a:rPr lang="en-GB" sz="1200"/>
                <a:t>4 % - 20%</a:t>
              </a:r>
              <a:endParaRPr lang="en-GB" sz="1000"/>
            </a:p>
          </p:txBody>
        </p:sp>
        <p:sp>
          <p:nvSpPr>
            <p:cNvPr id="62486" name="Text Box 34"/>
            <p:cNvSpPr txBox="1">
              <a:spLocks noChangeArrowheads="1"/>
            </p:cNvSpPr>
            <p:nvPr/>
          </p:nvSpPr>
          <p:spPr bwMode="auto">
            <a:xfrm>
              <a:off x="2257" y="26063"/>
              <a:ext cx="94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wavelength (nm)</a:t>
              </a:r>
              <a:endParaRPr lang="en-GB" sz="1800"/>
            </a:p>
          </p:txBody>
        </p:sp>
        <p:sp>
          <p:nvSpPr>
            <p:cNvPr id="62487" name="Text Box 35"/>
            <p:cNvSpPr txBox="1">
              <a:spLocks noChangeArrowheads="1"/>
            </p:cNvSpPr>
            <p:nvPr/>
          </p:nvSpPr>
          <p:spPr bwMode="auto">
            <a:xfrm rot="-5400000">
              <a:off x="1412" y="25176"/>
              <a:ext cx="54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1000"/>
                <a:t>intenisty</a:t>
              </a:r>
              <a:endParaRPr lang="en-GB" sz="1800"/>
            </a:p>
          </p:txBody>
        </p:sp>
        <p:sp>
          <p:nvSpPr>
            <p:cNvPr id="62488" name="Line 36"/>
            <p:cNvSpPr>
              <a:spLocks noChangeShapeType="1"/>
            </p:cNvSpPr>
            <p:nvPr/>
          </p:nvSpPr>
          <p:spPr bwMode="auto">
            <a:xfrm>
              <a:off x="3312" y="24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62489" name="Picture 37" descr="Z:\dxh\pocetakPhD\reports\abstract-ACPGBI\RGB_2_VerticallyMirrored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" y="24672"/>
              <a:ext cx="357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Inverse solution</a:t>
            </a:r>
          </a:p>
        </p:txBody>
      </p:sp>
      <p:sp>
        <p:nvSpPr>
          <p:cNvPr id="191491" name="Oval 3"/>
          <p:cNvSpPr>
            <a:spLocks noChangeArrowheads="1"/>
          </p:cNvSpPr>
          <p:nvPr/>
        </p:nvSpPr>
        <p:spPr bwMode="auto">
          <a:xfrm>
            <a:off x="3479800" y="4759325"/>
            <a:ext cx="2120900" cy="1041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337300" y="2816225"/>
            <a:ext cx="2120900" cy="1041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355600" y="2816225"/>
            <a:ext cx="2120900" cy="1041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533400" y="3108325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400"/>
              <a:t>Parameters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3922713" y="5051425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400"/>
              <a:t>Spectra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6400800" y="3108325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400"/>
              <a:t>Image values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752600" y="3717925"/>
            <a:ext cx="2286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V="1">
            <a:off x="5257800" y="3565525"/>
            <a:ext cx="1676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917575" y="3810000"/>
            <a:ext cx="990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" pitchFamily="18" charset="0"/>
                <a:cs typeface="Times New Roman" pitchFamily="18" charset="0"/>
              </a:rPr>
              <a:t>p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 </a:t>
            </a:r>
            <a:r>
              <a:rPr lang="en-US" sz="2400">
                <a:latin typeface="Times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GB" sz="2500">
                <a:sym typeface="Symbol" pitchFamily="18" charset="2"/>
              </a:rPr>
              <a:t> </a:t>
            </a:r>
            <a:endParaRPr lang="en-GB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4064000" y="5927725"/>
            <a:ext cx="9525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Symbol" pitchFamily="18" charset="2"/>
                <a:cs typeface="Times New Roman" pitchFamily="18" charset="0"/>
                <a:sym typeface="Symbol" pitchFamily="18" charset="2"/>
              </a:rPr>
              <a:t>L</a:t>
            </a:r>
            <a:r>
              <a:rPr lang="en-GB" sz="2500">
                <a:sym typeface="Symbol" pitchFamily="18" charset="2"/>
              </a:rPr>
              <a:t> </a:t>
            </a:r>
            <a:endParaRPr lang="en-GB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6981825" y="3810000"/>
            <a:ext cx="838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" pitchFamily="18" charset="0"/>
                <a:cs typeface="Times New Roman" pitchFamily="18" charset="0"/>
              </a:rPr>
              <a:t>i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I</a:t>
            </a:r>
            <a:r>
              <a:rPr lang="en-GB" sz="2500">
                <a:sym typeface="Symbol" pitchFamily="18" charset="2"/>
              </a:rPr>
              <a:t> </a:t>
            </a:r>
            <a:endParaRPr lang="en-GB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1502" name="Arc 14"/>
          <p:cNvSpPr>
            <a:spLocks/>
          </p:cNvSpPr>
          <p:nvPr/>
        </p:nvSpPr>
        <p:spPr bwMode="auto">
          <a:xfrm flipH="1" flipV="1">
            <a:off x="2330450" y="3581400"/>
            <a:ext cx="4092575" cy="685800"/>
          </a:xfrm>
          <a:custGeom>
            <a:avLst/>
            <a:gdLst>
              <a:gd name="G0" fmla="+- 21038 0 0"/>
              <a:gd name="G1" fmla="+- 21600 0 0"/>
              <a:gd name="G2" fmla="+- 21600 0 0"/>
              <a:gd name="T0" fmla="*/ 0 w 42177"/>
              <a:gd name="T1" fmla="*/ 16704 h 21600"/>
              <a:gd name="T2" fmla="*/ 42177 w 42177"/>
              <a:gd name="T3" fmla="*/ 17160 h 21600"/>
              <a:gd name="T4" fmla="*/ 21038 w 4217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77" h="21600" fill="none" extrusionOk="0">
                <a:moveTo>
                  <a:pt x="0" y="16704"/>
                </a:moveTo>
                <a:cubicBezTo>
                  <a:pt x="2276" y="6922"/>
                  <a:pt x="10994" y="-1"/>
                  <a:pt x="21038" y="0"/>
                </a:cubicBezTo>
                <a:cubicBezTo>
                  <a:pt x="31256" y="0"/>
                  <a:pt x="40076" y="7160"/>
                  <a:pt x="42176" y="17160"/>
                </a:cubicBezTo>
              </a:path>
              <a:path w="42177" h="21600" stroke="0" extrusionOk="0">
                <a:moveTo>
                  <a:pt x="0" y="16704"/>
                </a:moveTo>
                <a:cubicBezTo>
                  <a:pt x="2276" y="6922"/>
                  <a:pt x="10994" y="-1"/>
                  <a:pt x="21038" y="0"/>
                </a:cubicBezTo>
                <a:cubicBezTo>
                  <a:pt x="31256" y="0"/>
                  <a:pt x="40076" y="7160"/>
                  <a:pt x="42176" y="17160"/>
                </a:cubicBezTo>
                <a:lnTo>
                  <a:pt x="21038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1828800" y="4533900"/>
            <a:ext cx="152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i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: P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Symbol" pitchFamily="18" charset="2"/>
                <a:cs typeface="Times New Roman" pitchFamily="18" charset="0"/>
                <a:sym typeface="Symbol" pitchFamily="18" charset="2"/>
              </a:rPr>
              <a:t>L</a:t>
            </a:r>
            <a:r>
              <a:rPr lang="en-GB" sz="2500">
                <a:sym typeface="Symbol" pitchFamily="18" charset="2"/>
              </a:rPr>
              <a:t> </a:t>
            </a:r>
            <a:endParaRPr lang="en-GB" sz="24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5943600" y="45418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i="1">
                <a:latin typeface="Times" pitchFamily="18" charset="0"/>
                <a:cs typeface="Times New Roman" pitchFamily="18" charset="0"/>
              </a:rPr>
              <a:t>b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: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L </a:t>
            </a:r>
            <a:r>
              <a:rPr lang="en-US" sz="2400">
                <a:latin typeface="Symbol" pitchFamily="18" charset="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" pitchFamily="18" charset="0"/>
                <a:cs typeface="Times New Roman" pitchFamily="18" charset="0"/>
              </a:rPr>
              <a:t>  </a:t>
            </a:r>
            <a:r>
              <a:rPr lang="en-US" sz="2400">
                <a:latin typeface="Times" pitchFamily="18" charset="0"/>
                <a:cs typeface="Times New Roman" pitchFamily="18" charset="0"/>
                <a:sym typeface="Symbol" pitchFamily="18" charset="2"/>
              </a:rPr>
              <a:t>I  </a:t>
            </a:r>
            <a:endParaRPr lang="en-US" sz="2400">
              <a:latin typeface="Symbol" pitchFamily="18" charset="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3810000" y="3200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i="1">
                <a:solidFill>
                  <a:schemeClr val="accent2"/>
                </a:solidFill>
                <a:latin typeface="Times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>
                <a:solidFill>
                  <a:schemeClr val="accent2"/>
                </a:solidFill>
                <a:latin typeface="Times" pitchFamily="18" charset="0"/>
                <a:cs typeface="Times New Roman" pitchFamily="18" charset="0"/>
                <a:sym typeface="Symbol" pitchFamily="18" charset="2"/>
              </a:rPr>
              <a:t> = P </a:t>
            </a:r>
            <a:r>
              <a:rPr lang="en-US" sz="240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solidFill>
                  <a:schemeClr val="accent2"/>
                </a:solidFill>
                <a:latin typeface="Times" pitchFamily="18" charset="0"/>
                <a:cs typeface="Times New Roman" pitchFamily="18" charset="0"/>
                <a:sym typeface="Symbol" pitchFamily="18" charset="2"/>
              </a:rPr>
              <a:t> I</a:t>
            </a:r>
            <a:r>
              <a:rPr lang="en-GB" sz="240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 </a:t>
            </a:r>
            <a:endParaRPr lang="en-US" sz="2400">
              <a:solidFill>
                <a:schemeClr val="accent2"/>
              </a:solidFill>
              <a:latin typeface="Symbol" pitchFamily="18" charset="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91506" name="Group 18"/>
          <p:cNvGrpSpPr>
            <a:grpSpLocks/>
          </p:cNvGrpSpPr>
          <p:nvPr/>
        </p:nvGrpSpPr>
        <p:grpSpPr bwMode="auto">
          <a:xfrm>
            <a:off x="1752600" y="1905000"/>
            <a:ext cx="5486400" cy="517525"/>
            <a:chOff x="1104" y="1200"/>
            <a:chExt cx="3456" cy="326"/>
          </a:xfrm>
        </p:grpSpPr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 flipH="1">
              <a:off x="1104" y="1526"/>
              <a:ext cx="34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256" y="120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i="1">
                  <a:solidFill>
                    <a:schemeClr val="accent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f </a:t>
              </a:r>
              <a:r>
                <a:rPr lang="en-US" sz="2400" i="1" baseline="30000">
                  <a:solidFill>
                    <a:schemeClr val="accent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-1</a:t>
              </a:r>
              <a:r>
                <a:rPr lang="en-US" sz="2400" i="1">
                  <a:solidFill>
                    <a:schemeClr val="accent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 : I </a:t>
              </a:r>
              <a:r>
                <a:rPr lang="en-US" sz="2400" i="1">
                  <a:solidFill>
                    <a:schemeClr val="accent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sz="2400" i="1">
                  <a:solidFill>
                    <a:schemeClr val="accent2"/>
                  </a:solidFill>
                  <a:latin typeface="Times" pitchFamily="18" charset="0"/>
                  <a:cs typeface="Times New Roman" pitchFamily="18" charset="0"/>
                  <a:sym typeface="Symbol" pitchFamily="18" charset="2"/>
                </a:rPr>
                <a:t> P</a:t>
              </a:r>
              <a:r>
                <a:rPr lang="en-GB" sz="2400">
                  <a:solidFill>
                    <a:schemeClr val="accent2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 </a:t>
              </a:r>
              <a:endParaRPr lang="en-US" sz="240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 smtClean="0"/>
              <a:t>Inverse solution: skin cancer diagnosis</a:t>
            </a:r>
            <a:endParaRPr lang="en-US" dirty="0"/>
          </a:p>
        </p:txBody>
      </p:sp>
      <p:pic>
        <p:nvPicPr>
          <p:cNvPr id="12291" name="Picture 3" descr="Z:\exc\Doc\InfoRadTalk\done\1493436_bl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2143125"/>
            <a:ext cx="28797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Z:\exc\Doc\InfoRadTalk\done\1493436_collag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3" y="4343400"/>
            <a:ext cx="28797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Z:\exc\Doc\InfoRadTalk\done\1493436_m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43125"/>
            <a:ext cx="28797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Z:\exc\Doc\InfoRadTalk\done\1493436_rg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600200"/>
            <a:ext cx="28797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4030291" y="3711575"/>
            <a:ext cx="1189038" cy="3070225"/>
            <a:chOff x="3446" y="2242"/>
            <a:chExt cx="749" cy="1934"/>
          </a:xfrm>
        </p:grpSpPr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3446" y="3926"/>
              <a:ext cx="7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>
                  <a:latin typeface="Helvetica" pitchFamily="34" charset="0"/>
                </a:rPr>
                <a:t>Collagen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flipH="1">
              <a:off x="3612" y="2242"/>
              <a:ext cx="380" cy="445"/>
            </a:xfrm>
            <a:prstGeom prst="downArrow">
              <a:avLst>
                <a:gd name="adj1" fmla="val 50000"/>
                <a:gd name="adj2" fmla="val 29276"/>
              </a:avLst>
            </a:prstGeom>
            <a:solidFill>
              <a:srgbClr val="006699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928938"/>
            <a:ext cx="2511425" cy="1849437"/>
            <a:chOff x="528" y="1749"/>
            <a:chExt cx="1582" cy="1165"/>
          </a:xfrm>
        </p:grpSpPr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 rot="4287148">
              <a:off x="1698" y="1716"/>
              <a:ext cx="380" cy="445"/>
            </a:xfrm>
            <a:prstGeom prst="downArrow">
              <a:avLst>
                <a:gd name="adj1" fmla="val 50000"/>
                <a:gd name="adj2" fmla="val 29276"/>
              </a:avLst>
            </a:prstGeom>
            <a:solidFill>
              <a:srgbClr val="006699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528" y="26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Helvetica" pitchFamily="34" charset="0"/>
                </a:rPr>
                <a:t>Melanin</a:t>
              </a:r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5715000" y="2928938"/>
            <a:ext cx="2393950" cy="1849437"/>
            <a:chOff x="3600" y="1749"/>
            <a:chExt cx="1508" cy="1165"/>
          </a:xfrm>
        </p:grpSpPr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4582" y="2664"/>
              <a:ext cx="5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Helvetica" pitchFamily="34" charset="0"/>
                </a:rPr>
                <a:t>Blood</a:t>
              </a:r>
            </a:p>
          </p:txBody>
        </p:sp>
        <p:sp>
          <p:nvSpPr>
            <p:cNvPr id="12305" name="AutoShape 17"/>
            <p:cNvSpPr>
              <a:spLocks noChangeArrowheads="1"/>
            </p:cNvSpPr>
            <p:nvPr/>
          </p:nvSpPr>
          <p:spPr bwMode="auto">
            <a:xfrm rot="17312852" flipH="1">
              <a:off x="3633" y="1716"/>
              <a:ext cx="380" cy="445"/>
            </a:xfrm>
            <a:prstGeom prst="downArrow">
              <a:avLst>
                <a:gd name="adj1" fmla="val 50000"/>
                <a:gd name="adj2" fmla="val 29276"/>
              </a:avLst>
            </a:prstGeom>
            <a:solidFill>
              <a:srgbClr val="006699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3946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685800" y="2819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How do the colours that we see on the surface arise?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34" descr="http://www.coateslorilleux.com/thd/services/COLTRAIN/COLUN2/images/prise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1663"/>
            <a:ext cx="8077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Light interaction with tissue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Light – some properties</a:t>
            </a:r>
          </a:p>
        </p:txBody>
      </p:sp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152400" y="1571625"/>
          <a:ext cx="758507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Bitmap Image" r:id="rId3" imgW="5885714" imgH="1390844" progId="Paint.Picture">
                  <p:embed/>
                </p:oleObj>
              </mc:Choice>
              <mc:Fallback>
                <p:oleObj name="Bitmap Image" r:id="rId3" imgW="5885714" imgH="139084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71625"/>
                        <a:ext cx="758507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207963" y="3219450"/>
          <a:ext cx="7470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Bitmap Image" r:id="rId5" imgW="5792008" imgH="657317" progId="Paint.Picture">
                  <p:embed/>
                </p:oleObj>
              </mc:Choice>
              <mc:Fallback>
                <p:oleObj name="Bitmap Image" r:id="rId5" imgW="5792008" imgH="6573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219450"/>
                        <a:ext cx="7470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04800" y="4200525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800 nm = 3.8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5468938" y="4200525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400 nm = 7.5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3122613" y="4732338"/>
            <a:ext cx="1679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600"/>
              <a:t>c = f </a:t>
            </a:r>
            <a:r>
              <a:rPr lang="en-GB" sz="3600">
                <a:sym typeface="Symbol" pitchFamily="18" charset="2"/>
              </a:rPr>
              <a:t> 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209800" y="5713413"/>
            <a:ext cx="320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c – speed of light in a vacuum</a:t>
            </a:r>
          </a:p>
          <a:p>
            <a:r>
              <a:rPr lang="en-GB" sz="1800"/>
              <a:t>f – frequency</a:t>
            </a:r>
          </a:p>
          <a:p>
            <a:r>
              <a:rPr lang="en-GB">
                <a:sym typeface="Symbol" pitchFamily="18" charset="2"/>
              </a:rPr>
              <a:t></a:t>
            </a:r>
            <a:r>
              <a:rPr lang="en-GB" sz="1800">
                <a:sym typeface="Symbol" pitchFamily="18" charset="2"/>
              </a:rPr>
              <a:t> </a:t>
            </a:r>
            <a:r>
              <a:rPr lang="en-GB" sz="1800"/>
              <a:t>– wavelength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7772400" y="2300288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Amplitude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7772400" y="19812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omlc.ogi.edu/classroom/ece532/class3/gifs/musd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0"/>
          <a:stretch>
            <a:fillRect/>
          </a:stretch>
        </p:blipFill>
        <p:spPr bwMode="auto">
          <a:xfrm>
            <a:off x="4943475" y="4343400"/>
            <a:ext cx="364807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 descr="http://omlc.ogi.edu/classroom/ece532/class3/gifs/muade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80"/>
          <a:stretch>
            <a:fillRect/>
          </a:stretch>
        </p:blipFill>
        <p:spPr bwMode="auto">
          <a:xfrm>
            <a:off x="4876800" y="2341563"/>
            <a:ext cx="3648075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0600" y="1524000"/>
            <a:ext cx="1398588" cy="2971800"/>
            <a:chOff x="3120" y="1152"/>
            <a:chExt cx="881" cy="1872"/>
          </a:xfrm>
        </p:grpSpPr>
        <p:sp>
          <p:nvSpPr>
            <p:cNvPr id="9228" name="Text Box 5"/>
            <p:cNvSpPr txBox="1">
              <a:spLocks noChangeArrowheads="1"/>
            </p:cNvSpPr>
            <p:nvPr/>
          </p:nvSpPr>
          <p:spPr bwMode="auto">
            <a:xfrm>
              <a:off x="3120" y="115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ea typeface="Lucida Grande" charset="0"/>
                  <a:cs typeface="Lucida Grande" charset="0"/>
                </a:rPr>
                <a:t>Absorption</a:t>
              </a: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3152" y="2774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ea typeface="Lucida Grande" charset="0"/>
                  <a:cs typeface="Lucida Grande" charset="0"/>
                </a:rPr>
                <a:t>Scatter</a:t>
              </a:r>
            </a:p>
          </p:txBody>
        </p:sp>
      </p:grpSp>
      <p:sp>
        <p:nvSpPr>
          <p:cNvPr id="9221" name="Text Box 7"/>
          <p:cNvSpPr txBox="1">
            <a:spLocks noChangeArrowheads="1"/>
          </p:cNvSpPr>
          <p:nvPr/>
        </p:nvSpPr>
        <p:spPr bwMode="auto">
          <a:xfrm rot="-5400000">
            <a:off x="7840663" y="3360737"/>
            <a:ext cx="2241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000">
                <a:ea typeface="Lucida Grande" charset="0"/>
                <a:cs typeface="Lucida Grande" charset="0"/>
              </a:rPr>
              <a:t>Graphs from Steve Jacques’ website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Image formation model</a:t>
            </a:r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0"/>
            <a:ext cx="3810000" cy="2590800"/>
          </a:xfrm>
        </p:spPr>
        <p:txBody>
          <a:bodyPr/>
          <a:lstStyle/>
          <a:p>
            <a:pPr marL="0" indent="0" eaLnBrk="1" hangingPunct="1"/>
            <a:r>
              <a:rPr lang="en-GB" sz="1800" smtClean="0"/>
              <a:t>The order of layers</a:t>
            </a:r>
          </a:p>
          <a:p>
            <a:pPr marL="0" indent="0" eaLnBrk="1" hangingPunct="1"/>
            <a:r>
              <a:rPr lang="en-GB" sz="1800" smtClean="0"/>
              <a:t>Layer thickness</a:t>
            </a:r>
          </a:p>
          <a:p>
            <a:pPr marL="0" indent="0" eaLnBrk="1" hangingPunct="1"/>
            <a:r>
              <a:rPr lang="en-GB" sz="1800" smtClean="0"/>
              <a:t>Optically active components</a:t>
            </a:r>
          </a:p>
          <a:p>
            <a:pPr lvl="1" eaLnBrk="1" hangingPunct="1"/>
            <a:r>
              <a:rPr lang="en-GB" sz="1600" smtClean="0"/>
              <a:t>Type</a:t>
            </a:r>
          </a:p>
          <a:p>
            <a:pPr lvl="1" eaLnBrk="1" hangingPunct="1"/>
            <a:r>
              <a:rPr lang="en-GB" sz="1600" smtClean="0"/>
              <a:t>Quantity</a:t>
            </a:r>
          </a:p>
          <a:p>
            <a:pPr lvl="1" eaLnBrk="1" hangingPunct="1"/>
            <a:r>
              <a:rPr lang="en-GB" sz="1600" smtClean="0"/>
              <a:t>Properties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457200" y="1476375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B40022"/>
                </a:solidFill>
                <a:ea typeface="Lucida Grande" charset="0"/>
                <a:cs typeface="Lucida Grande" charset="0"/>
              </a:rPr>
              <a:t>Tissue model</a:t>
            </a:r>
          </a:p>
        </p:txBody>
      </p:sp>
      <p:sp>
        <p:nvSpPr>
          <p:cNvPr id="9225" name="Rectangle 11" descr="Large confetti"/>
          <p:cNvSpPr>
            <a:spLocks noChangeArrowheads="1"/>
          </p:cNvSpPr>
          <p:nvPr/>
        </p:nvSpPr>
        <p:spPr bwMode="auto">
          <a:xfrm>
            <a:off x="533400" y="2286000"/>
            <a:ext cx="3048000" cy="212725"/>
          </a:xfrm>
          <a:prstGeom prst="rect">
            <a:avLst/>
          </a:prstGeom>
          <a:pattFill prst="lgConfetti">
            <a:fgClr>
              <a:srgbClr val="FF99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2" descr="Sphere"/>
          <p:cNvSpPr>
            <a:spLocks noChangeArrowheads="1"/>
          </p:cNvSpPr>
          <p:nvPr/>
        </p:nvSpPr>
        <p:spPr bwMode="auto">
          <a:xfrm>
            <a:off x="533400" y="2498725"/>
            <a:ext cx="3048000" cy="533400"/>
          </a:xfrm>
          <a:prstGeom prst="rect">
            <a:avLst/>
          </a:prstGeom>
          <a:pattFill prst="sphere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533400" y="3032125"/>
            <a:ext cx="3048000" cy="3206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 rot="-5400000">
            <a:off x="7688263" y="3284537"/>
            <a:ext cx="2241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000"/>
              <a:t>Graphs from Steve Jacques’ website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Object properties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>
                <a:solidFill>
                  <a:srgbClr val="B60023"/>
                </a:solidFill>
              </a:rPr>
              <a:t>Absorption</a:t>
            </a:r>
          </a:p>
        </p:txBody>
      </p: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79388" y="2492375"/>
            <a:ext cx="8547100" cy="615950"/>
            <a:chOff x="249" y="2572"/>
            <a:chExt cx="5384" cy="388"/>
          </a:xfrm>
        </p:grpSpPr>
        <p:graphicFrame>
          <p:nvGraphicFramePr>
            <p:cNvPr id="10250" name="Object 8"/>
            <p:cNvGraphicFramePr>
              <a:graphicFrameLocks noChangeAspect="1"/>
            </p:cNvGraphicFramePr>
            <p:nvPr/>
          </p:nvGraphicFramePr>
          <p:xfrm>
            <a:off x="249" y="2572"/>
            <a:ext cx="538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3" imgW="3708400" imgH="266700" progId="Equation.3">
                    <p:embed/>
                  </p:oleObj>
                </mc:Choice>
                <mc:Fallback>
                  <p:oleObj name="Equation" r:id="rId3" imgW="3708400" imgH="26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572"/>
                          <a:ext cx="538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5012" y="2614"/>
              <a:ext cx="18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>
                  <a:latin typeface="Comic Sans MS" pitchFamily="66" charset="0"/>
                  <a:cs typeface="Arial" charset="0"/>
                </a:rPr>
                <a:t>I</a:t>
              </a:r>
            </a:p>
          </p:txBody>
        </p:sp>
      </p:grp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979613" y="3068638"/>
            <a:ext cx="792162" cy="0"/>
          </a:xfrm>
          <a:prstGeom prst="line">
            <a:avLst/>
          </a:prstGeom>
          <a:noFill/>
          <a:ln w="38100">
            <a:solidFill>
              <a:srgbClr val="B32B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417638" y="4273550"/>
            <a:ext cx="5241925" cy="2108200"/>
            <a:chOff x="893" y="2692"/>
            <a:chExt cx="3302" cy="1328"/>
          </a:xfrm>
        </p:grpSpPr>
        <p:pic>
          <p:nvPicPr>
            <p:cNvPr id="10248" name="Picture 2" descr="muade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180"/>
            <a:stretch>
              <a:fillRect/>
            </a:stretch>
          </p:blipFill>
          <p:spPr bwMode="auto">
            <a:xfrm>
              <a:off x="893" y="2692"/>
              <a:ext cx="3302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2971" y="3693"/>
              <a:ext cx="33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>
                  <a:sym typeface="Symbol" pitchFamily="18" charset="2"/>
                </a:rPr>
                <a:t></a:t>
              </a:r>
              <a:r>
                <a:rPr lang="en-GB" sz="2800" baseline="-25000"/>
                <a:t>a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8394" y="6453336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http://omlc.ogi.edu/education/ece532/class3/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ad_v3_combined">
  <a:themeElements>
    <a:clrScheme name="InfoRad_v3_combin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foRad_v3_combin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foRad_v3_combin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ad_v3_combin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Rad_v3_combin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ad_v3_combin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ad_v3_combin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ad_v3_combin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ad_v3_combin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969696"/>
    </a:lt1>
    <a:dk2>
      <a:srgbClr val="000000"/>
    </a:dk2>
    <a:lt2>
      <a:srgbClr val="919191"/>
    </a:lt2>
    <a:accent1>
      <a:srgbClr val="FFFFFF"/>
    </a:accent1>
    <a:accent2>
      <a:srgbClr val="00AE00"/>
    </a:accent2>
    <a:accent3>
      <a:srgbClr val="C9C9C9"/>
    </a:accent3>
    <a:accent4>
      <a:srgbClr val="000000"/>
    </a:accent4>
    <a:accent5>
      <a:srgbClr val="FFFFFF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Settings\exc\My Documents\Doc\Presentations\InfoRad_v3_combined.ppt</Template>
  <TotalTime>2387</TotalTime>
  <Words>1097</Words>
  <Application>Microsoft Office PowerPoint</Application>
  <PresentationFormat>On-screen Show (4:3)</PresentationFormat>
  <Paragraphs>310</Paragraphs>
  <Slides>42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Times</vt:lpstr>
      <vt:lpstr>Times New Roman</vt:lpstr>
      <vt:lpstr>Symbol</vt:lpstr>
      <vt:lpstr>Lucida Grande</vt:lpstr>
      <vt:lpstr>Comic Sans MS</vt:lpstr>
      <vt:lpstr>Helvetica</vt:lpstr>
      <vt:lpstr>Geneva</vt:lpstr>
      <vt:lpstr>InfoRad_v3_combined</vt:lpstr>
      <vt:lpstr>Bitmap Image</vt:lpstr>
      <vt:lpstr>Microsoft Equation 3.0</vt:lpstr>
      <vt:lpstr>Modelling of light-tissue interactions</vt:lpstr>
      <vt:lpstr>Colour – a carrier of information</vt:lpstr>
      <vt:lpstr>Key ideas</vt:lpstr>
      <vt:lpstr>Key ideas</vt:lpstr>
      <vt:lpstr>PowerPoint Presentation</vt:lpstr>
      <vt:lpstr>Light interaction with tissue</vt:lpstr>
      <vt:lpstr>Light – some properties</vt:lpstr>
      <vt:lpstr>Image formation model</vt:lpstr>
      <vt:lpstr>Object properties</vt:lpstr>
      <vt:lpstr>Object properties</vt:lpstr>
      <vt:lpstr>Image formation model</vt:lpstr>
      <vt:lpstr>Transmittance and absorbance</vt:lpstr>
      <vt:lpstr>Object properties</vt:lpstr>
      <vt:lpstr>Main tissue scatterers</vt:lpstr>
      <vt:lpstr>Anisotropy</vt:lpstr>
      <vt:lpstr>Henyey-Greenstein scattering function</vt:lpstr>
      <vt:lpstr>Reduced scattering coefficient</vt:lpstr>
      <vt:lpstr>Object properties</vt:lpstr>
      <vt:lpstr>Examples of scatter coefficient</vt:lpstr>
      <vt:lpstr>Examples of scatter effects</vt:lpstr>
      <vt:lpstr>Refraction</vt:lpstr>
      <vt:lpstr>PowerPoint Presentation</vt:lpstr>
      <vt:lpstr>Optical model of the normal skin</vt:lpstr>
      <vt:lpstr>Image formation model</vt:lpstr>
      <vt:lpstr>Image formation model</vt:lpstr>
      <vt:lpstr>Image formation model</vt:lpstr>
      <vt:lpstr>What’s in the image data?</vt:lpstr>
      <vt:lpstr>Tissue reflectance model: the ground truth</vt:lpstr>
      <vt:lpstr>PowerPoint Presentation</vt:lpstr>
      <vt:lpstr>Absorption and scatter coefficients</vt:lpstr>
      <vt:lpstr>Replace by single chosen curves</vt:lpstr>
      <vt:lpstr>Forward mapping algorithm</vt:lpstr>
      <vt:lpstr>Image formation as a two-step mapping</vt:lpstr>
      <vt:lpstr>From parameters to spectra</vt:lpstr>
      <vt:lpstr>From parameters to spectra</vt:lpstr>
      <vt:lpstr>From spectra to colours</vt:lpstr>
      <vt:lpstr>Skin colour modelling</vt:lpstr>
      <vt:lpstr>Analysis of the ocular fundus</vt:lpstr>
      <vt:lpstr>Analysis of colon epithelium</vt:lpstr>
      <vt:lpstr>Analysis of colon epithelium</vt:lpstr>
      <vt:lpstr>Inverse solution</vt:lpstr>
      <vt:lpstr>Inverse solution: skin cancer diagnosis</vt:lpstr>
    </vt:vector>
  </TitlesOfParts>
  <Company>The 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</dc:creator>
  <cp:lastModifiedBy>exc</cp:lastModifiedBy>
  <cp:revision>241</cp:revision>
  <dcterms:created xsi:type="dcterms:W3CDTF">2003-02-13T16:47:27Z</dcterms:created>
  <dcterms:modified xsi:type="dcterms:W3CDTF">2013-07-31T12:25:44Z</dcterms:modified>
</cp:coreProperties>
</file>