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73" r:id="rId9"/>
    <p:sldId id="263" r:id="rId10"/>
    <p:sldId id="264" r:id="rId11"/>
    <p:sldId id="272" r:id="rId12"/>
    <p:sldId id="275" r:id="rId13"/>
    <p:sldId id="276" r:id="rId14"/>
    <p:sldId id="27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542" y="-4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1837-9709-4E2A-B4D6-EC7DD5A4CE07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B3B-0EC8-4984-8BA3-5ECBD07A2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73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1837-9709-4E2A-B4D6-EC7DD5A4CE07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B3B-0EC8-4984-8BA3-5ECBD07A2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85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1837-9709-4E2A-B4D6-EC7DD5A4CE07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B3B-0EC8-4984-8BA3-5ECBD07A2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9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1837-9709-4E2A-B4D6-EC7DD5A4CE07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B3B-0EC8-4984-8BA3-5ECBD07A2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31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1837-9709-4E2A-B4D6-EC7DD5A4CE07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B3B-0EC8-4984-8BA3-5ECBD07A2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3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1837-9709-4E2A-B4D6-EC7DD5A4CE07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B3B-0EC8-4984-8BA3-5ECBD07A2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59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1837-9709-4E2A-B4D6-EC7DD5A4CE07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B3B-0EC8-4984-8BA3-5ECBD07A2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75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1837-9709-4E2A-B4D6-EC7DD5A4CE07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B3B-0EC8-4984-8BA3-5ECBD07A2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55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1837-9709-4E2A-B4D6-EC7DD5A4CE07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B3B-0EC8-4984-8BA3-5ECBD07A2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14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1837-9709-4E2A-B4D6-EC7DD5A4CE07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B3B-0EC8-4984-8BA3-5ECBD07A2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04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1837-9709-4E2A-B4D6-EC7DD5A4CE07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1B3B-0EC8-4984-8BA3-5ECBD07A2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92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D1837-9709-4E2A-B4D6-EC7DD5A4CE07}" type="datetimeFigureOut">
              <a:rPr lang="en-GB" smtClean="0"/>
              <a:t>02/08/2013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21B3B-0EC8-4984-8BA3-5ECBD07A2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3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Reconstruction from projections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365104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GB" sz="1800" dirty="0" smtClean="0"/>
              <a:t>Acknowledgement:</a:t>
            </a:r>
          </a:p>
          <a:p>
            <a:pPr algn="l"/>
            <a:r>
              <a:rPr lang="en-GB" sz="1800" dirty="0" smtClean="0"/>
              <a:t>Blue-background slides compiles from a presentation of Terry Peters, </a:t>
            </a:r>
            <a:r>
              <a:rPr lang="en-GB" sz="1800" dirty="0" err="1" smtClean="0"/>
              <a:t>Robarts</a:t>
            </a:r>
            <a:r>
              <a:rPr lang="en-GB" sz="1800" dirty="0" smtClean="0"/>
              <a:t> </a:t>
            </a:r>
            <a:r>
              <a:rPr lang="en-GB" sz="1800" dirty="0"/>
              <a:t>Research </a:t>
            </a:r>
            <a:r>
              <a:rPr lang="en-GB" sz="1800" dirty="0" smtClean="0"/>
              <a:t>Institute, London </a:t>
            </a:r>
            <a:r>
              <a:rPr lang="en-GB" sz="1800" dirty="0"/>
              <a:t>Canada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53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579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96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993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04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Radon transform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916633" cy="82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23" y="2708920"/>
            <a:ext cx="7652717" cy="369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2627784" y="4555823"/>
            <a:ext cx="288032" cy="3133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19141298">
            <a:off x="6318317" y="4640368"/>
            <a:ext cx="460130" cy="470236"/>
          </a:xfrm>
          <a:prstGeom prst="arc">
            <a:avLst>
              <a:gd name="adj1" fmla="val 16200000"/>
              <a:gd name="adj2" fmla="val 200978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p</a:t>
            </a:r>
            <a:endParaRPr lang="en-GB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51298" y="60333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p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51203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Radon transform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916633" cy="82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24944"/>
            <a:ext cx="3826359" cy="184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412"/>
            <a:ext cx="3988472" cy="33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95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579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23928" y="5715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FFFF00"/>
                </a:solidFill>
              </a:rPr>
              <a:t>Blur</a:t>
            </a:r>
            <a:endParaRPr lang="en-GB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2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" y="0"/>
            <a:ext cx="92154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55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05"/>
            <a:ext cx="9145132" cy="685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42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279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49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903"/>
            <a:ext cx="9144000" cy="68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37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502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93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x-ray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901" y="1628800"/>
            <a:ext cx="365440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4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216"/>
            <a:ext cx="9204671" cy="687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5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772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678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Radon transform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7544" y="2348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err="1" smtClean="0">
                <a:solidFill>
                  <a:schemeClr val="tx2"/>
                </a:solidFill>
              </a:rPr>
              <a:t>Matlab</a:t>
            </a:r>
            <a:r>
              <a:rPr lang="en-GB" sz="3200" dirty="0" smtClean="0">
                <a:solidFill>
                  <a:schemeClr val="tx2"/>
                </a:solidFill>
              </a:rPr>
              <a:t> example</a:t>
            </a:r>
            <a:endParaRPr lang="en-GB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3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70" y="-1"/>
            <a:ext cx="9157469" cy="686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25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 of </a:t>
            </a:r>
            <a:r>
              <a:rPr lang="en-GB" dirty="0" err="1" smtClean="0"/>
              <a:t>backprojection</a:t>
            </a:r>
            <a:endParaRPr lang="en-GB" dirty="0"/>
          </a:p>
        </p:txBody>
      </p:sp>
      <p:pic>
        <p:nvPicPr>
          <p:cNvPr id="296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270125"/>
            <a:ext cx="2640012" cy="198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381000" y="4479925"/>
            <a:ext cx="381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800"/>
              <a:t>Each pixel in the image represents a voxel of tissue in the patient</a:t>
            </a:r>
          </a:p>
        </p:txBody>
      </p:sp>
      <p:pic>
        <p:nvPicPr>
          <p:cNvPr id="296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9"/>
          <a:stretch>
            <a:fillRect/>
          </a:stretch>
        </p:blipFill>
        <p:spPr bwMode="auto">
          <a:xfrm>
            <a:off x="5486400" y="1524000"/>
            <a:ext cx="2432050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6477000" y="4887913"/>
            <a:ext cx="2667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800" dirty="0"/>
              <a:t>A </a:t>
            </a:r>
            <a:r>
              <a:rPr lang="en-GB" sz="1800" dirty="0" err="1"/>
              <a:t>raysum</a:t>
            </a:r>
            <a:r>
              <a:rPr lang="en-GB" sz="1800" dirty="0"/>
              <a:t> is the sum of </a:t>
            </a:r>
            <a:r>
              <a:rPr lang="en-GB" sz="1800" dirty="0" smtClean="0"/>
              <a:t>absorption </a:t>
            </a:r>
            <a:r>
              <a:rPr lang="en-GB" sz="1800" dirty="0"/>
              <a:t>along the path of a single ray through the patient</a:t>
            </a:r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4953000" y="3821113"/>
            <a:ext cx="2133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800" dirty="0"/>
              <a:t>The transmission of a </a:t>
            </a:r>
            <a:r>
              <a:rPr lang="en-GB" sz="1800" dirty="0" smtClean="0"/>
              <a:t>beam </a:t>
            </a:r>
            <a:r>
              <a:rPr lang="en-GB" sz="1800" dirty="0"/>
              <a:t>through a single voxel</a:t>
            </a:r>
          </a:p>
        </p:txBody>
      </p:sp>
      <p:sp>
        <p:nvSpPr>
          <p:cNvPr id="296968" name="Line 8"/>
          <p:cNvSpPr>
            <a:spLocks noChangeShapeType="1"/>
          </p:cNvSpPr>
          <p:nvPr/>
        </p:nvSpPr>
        <p:spPr bwMode="auto">
          <a:xfrm>
            <a:off x="5943600" y="1828800"/>
            <a:ext cx="0" cy="1752600"/>
          </a:xfrm>
          <a:prstGeom prst="line">
            <a:avLst/>
          </a:prstGeom>
          <a:noFill/>
          <a:ln w="57150">
            <a:solidFill>
              <a:srgbClr val="FF0000">
                <a:alpha val="5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>
            <a:off x="7543800" y="1828800"/>
            <a:ext cx="0" cy="2895600"/>
          </a:xfrm>
          <a:prstGeom prst="line">
            <a:avLst/>
          </a:prstGeom>
          <a:noFill/>
          <a:ln w="57150">
            <a:solidFill>
              <a:srgbClr val="FF0000">
                <a:alpha val="5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76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 of </a:t>
            </a:r>
            <a:r>
              <a:rPr lang="en-GB" dirty="0" err="1"/>
              <a:t>backprojection</a:t>
            </a:r>
            <a:endParaRPr lang="en-GB" dirty="0"/>
          </a:p>
        </p:txBody>
      </p:sp>
      <p:graphicFrame>
        <p:nvGraphicFramePr>
          <p:cNvPr id="297987" name="Group 3"/>
          <p:cNvGraphicFramePr>
            <a:graphicFrameLocks noGrp="1"/>
          </p:cNvGraphicFramePr>
          <p:nvPr/>
        </p:nvGraphicFramePr>
        <p:xfrm>
          <a:off x="762000" y="2649538"/>
          <a:ext cx="1524000" cy="1574801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006" name="Group 22"/>
          <p:cNvGraphicFramePr>
            <a:graphicFrameLocks noGrp="1"/>
          </p:cNvGraphicFramePr>
          <p:nvPr/>
        </p:nvGraphicFramePr>
        <p:xfrm>
          <a:off x="3505200" y="2644775"/>
          <a:ext cx="508000" cy="1582738"/>
        </p:xfrm>
        <a:graphic>
          <a:graphicData uri="http://schemas.openxmlformats.org/drawingml/2006/table">
            <a:tbl>
              <a:tblPr/>
              <a:tblGrid>
                <a:gridCol w="508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017" name="Group 33"/>
          <p:cNvGraphicFramePr>
            <a:graphicFrameLocks noGrp="1"/>
          </p:cNvGraphicFramePr>
          <p:nvPr/>
        </p:nvGraphicFramePr>
        <p:xfrm>
          <a:off x="762000" y="5418138"/>
          <a:ext cx="1524000" cy="525463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98027" name="Group 43"/>
          <p:cNvGrpSpPr>
            <a:grpSpLocks/>
          </p:cNvGrpSpPr>
          <p:nvPr/>
        </p:nvGrpSpPr>
        <p:grpSpPr bwMode="auto">
          <a:xfrm>
            <a:off x="2590800" y="4503738"/>
            <a:ext cx="1143000" cy="1143000"/>
            <a:chOff x="2880" y="2304"/>
            <a:chExt cx="1008" cy="1008"/>
          </a:xfrm>
        </p:grpSpPr>
        <p:sp>
          <p:nvSpPr>
            <p:cNvPr id="298028" name="Rectangle 44"/>
            <p:cNvSpPr>
              <a:spLocks noChangeArrowheads="1"/>
            </p:cNvSpPr>
            <p:nvPr/>
          </p:nvSpPr>
          <p:spPr bwMode="auto">
            <a:xfrm>
              <a:off x="3552" y="2304"/>
              <a:ext cx="3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/>
                <a:t>3</a:t>
              </a:r>
            </a:p>
          </p:txBody>
        </p:sp>
        <p:sp>
          <p:nvSpPr>
            <p:cNvPr id="298029" name="Rectangle 45"/>
            <p:cNvSpPr>
              <a:spLocks noChangeArrowheads="1"/>
            </p:cNvSpPr>
            <p:nvPr/>
          </p:nvSpPr>
          <p:spPr bwMode="auto">
            <a:xfrm>
              <a:off x="3216" y="2640"/>
              <a:ext cx="3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/>
                <a:t>12</a:t>
              </a:r>
            </a:p>
          </p:txBody>
        </p:sp>
        <p:sp>
          <p:nvSpPr>
            <p:cNvPr id="298030" name="Rectangle 46"/>
            <p:cNvSpPr>
              <a:spLocks noChangeArrowheads="1"/>
            </p:cNvSpPr>
            <p:nvPr/>
          </p:nvSpPr>
          <p:spPr bwMode="auto">
            <a:xfrm>
              <a:off x="2880" y="2976"/>
              <a:ext cx="3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/>
                <a:t>4</a:t>
              </a:r>
            </a:p>
          </p:txBody>
        </p:sp>
      </p:grpSp>
      <p:grpSp>
        <p:nvGrpSpPr>
          <p:cNvPr id="298031" name="Group 47"/>
          <p:cNvGrpSpPr>
            <a:grpSpLocks/>
          </p:cNvGrpSpPr>
          <p:nvPr/>
        </p:nvGrpSpPr>
        <p:grpSpPr bwMode="auto">
          <a:xfrm>
            <a:off x="2743200" y="1303338"/>
            <a:ext cx="990600" cy="990600"/>
            <a:chOff x="2016" y="1296"/>
            <a:chExt cx="1008" cy="1008"/>
          </a:xfrm>
        </p:grpSpPr>
        <p:sp>
          <p:nvSpPr>
            <p:cNvPr id="298032" name="Rectangle 48"/>
            <p:cNvSpPr>
              <a:spLocks noChangeArrowheads="1"/>
            </p:cNvSpPr>
            <p:nvPr/>
          </p:nvSpPr>
          <p:spPr bwMode="auto">
            <a:xfrm>
              <a:off x="2016" y="1296"/>
              <a:ext cx="3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/>
                <a:t>3</a:t>
              </a:r>
            </a:p>
          </p:txBody>
        </p:sp>
        <p:sp>
          <p:nvSpPr>
            <p:cNvPr id="298033" name="Rectangle 49"/>
            <p:cNvSpPr>
              <a:spLocks noChangeArrowheads="1"/>
            </p:cNvSpPr>
            <p:nvPr/>
          </p:nvSpPr>
          <p:spPr bwMode="auto">
            <a:xfrm>
              <a:off x="2352" y="1632"/>
              <a:ext cx="3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/>
                <a:t>15</a:t>
              </a:r>
            </a:p>
          </p:txBody>
        </p:sp>
        <p:sp>
          <p:nvSpPr>
            <p:cNvPr id="298034" name="Rectangle 50"/>
            <p:cNvSpPr>
              <a:spLocks noChangeArrowheads="1"/>
            </p:cNvSpPr>
            <p:nvPr/>
          </p:nvSpPr>
          <p:spPr bwMode="auto">
            <a:xfrm>
              <a:off x="2688" y="1968"/>
              <a:ext cx="3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/>
                <a:t>4</a:t>
              </a:r>
            </a:p>
          </p:txBody>
        </p:sp>
      </p:grpSp>
      <p:grpSp>
        <p:nvGrpSpPr>
          <p:cNvPr id="298035" name="Group 51"/>
          <p:cNvGrpSpPr>
            <a:grpSpLocks/>
          </p:cNvGrpSpPr>
          <p:nvPr/>
        </p:nvGrpSpPr>
        <p:grpSpPr bwMode="auto">
          <a:xfrm>
            <a:off x="762000" y="1608138"/>
            <a:ext cx="2590800" cy="2590800"/>
            <a:chOff x="2400" y="1344"/>
            <a:chExt cx="1296" cy="1296"/>
          </a:xfrm>
        </p:grpSpPr>
        <p:sp>
          <p:nvSpPr>
            <p:cNvPr id="298036" name="Line 52"/>
            <p:cNvSpPr>
              <a:spLocks noChangeShapeType="1"/>
            </p:cNvSpPr>
            <p:nvPr/>
          </p:nvSpPr>
          <p:spPr bwMode="auto">
            <a:xfrm flipV="1">
              <a:off x="2400" y="1488"/>
              <a:ext cx="1152" cy="1152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8037" name="Line 53"/>
            <p:cNvSpPr>
              <a:spLocks noChangeShapeType="1"/>
            </p:cNvSpPr>
            <p:nvPr/>
          </p:nvSpPr>
          <p:spPr bwMode="auto">
            <a:xfrm flipV="1">
              <a:off x="2736" y="1680"/>
              <a:ext cx="960" cy="960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8038" name="Line 54"/>
            <p:cNvSpPr>
              <a:spLocks noChangeShapeType="1"/>
            </p:cNvSpPr>
            <p:nvPr/>
          </p:nvSpPr>
          <p:spPr bwMode="auto">
            <a:xfrm flipV="1">
              <a:off x="2400" y="1344"/>
              <a:ext cx="960" cy="960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8039" name="Group 55"/>
          <p:cNvGrpSpPr>
            <a:grpSpLocks/>
          </p:cNvGrpSpPr>
          <p:nvPr/>
        </p:nvGrpSpPr>
        <p:grpSpPr bwMode="auto">
          <a:xfrm>
            <a:off x="762000" y="2903538"/>
            <a:ext cx="2667000" cy="1066800"/>
            <a:chOff x="2400" y="1824"/>
            <a:chExt cx="1680" cy="672"/>
          </a:xfrm>
        </p:grpSpPr>
        <p:sp>
          <p:nvSpPr>
            <p:cNvPr id="298040" name="Line 56"/>
            <p:cNvSpPr>
              <a:spLocks noChangeShapeType="1"/>
            </p:cNvSpPr>
            <p:nvPr/>
          </p:nvSpPr>
          <p:spPr bwMode="auto">
            <a:xfrm>
              <a:off x="2400" y="1824"/>
              <a:ext cx="1680" cy="0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8041" name="Line 57"/>
            <p:cNvSpPr>
              <a:spLocks noChangeShapeType="1"/>
            </p:cNvSpPr>
            <p:nvPr/>
          </p:nvSpPr>
          <p:spPr bwMode="auto">
            <a:xfrm>
              <a:off x="2400" y="2160"/>
              <a:ext cx="1680" cy="0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8042" name="Line 58"/>
            <p:cNvSpPr>
              <a:spLocks noChangeShapeType="1"/>
            </p:cNvSpPr>
            <p:nvPr/>
          </p:nvSpPr>
          <p:spPr bwMode="auto">
            <a:xfrm>
              <a:off x="2400" y="2496"/>
              <a:ext cx="1680" cy="0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8043" name="Group 59"/>
          <p:cNvGrpSpPr>
            <a:grpSpLocks/>
          </p:cNvGrpSpPr>
          <p:nvPr/>
        </p:nvGrpSpPr>
        <p:grpSpPr bwMode="auto">
          <a:xfrm flipV="1">
            <a:off x="762000" y="2674938"/>
            <a:ext cx="2514600" cy="2590800"/>
            <a:chOff x="2400" y="1344"/>
            <a:chExt cx="1296" cy="1296"/>
          </a:xfrm>
        </p:grpSpPr>
        <p:sp>
          <p:nvSpPr>
            <p:cNvPr id="298044" name="Line 60"/>
            <p:cNvSpPr>
              <a:spLocks noChangeShapeType="1"/>
            </p:cNvSpPr>
            <p:nvPr/>
          </p:nvSpPr>
          <p:spPr bwMode="auto">
            <a:xfrm flipV="1">
              <a:off x="2400" y="1488"/>
              <a:ext cx="1152" cy="1152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8045" name="Line 61"/>
            <p:cNvSpPr>
              <a:spLocks noChangeShapeType="1"/>
            </p:cNvSpPr>
            <p:nvPr/>
          </p:nvSpPr>
          <p:spPr bwMode="auto">
            <a:xfrm flipV="1">
              <a:off x="2736" y="1680"/>
              <a:ext cx="960" cy="960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8046" name="Line 62"/>
            <p:cNvSpPr>
              <a:spLocks noChangeShapeType="1"/>
            </p:cNvSpPr>
            <p:nvPr/>
          </p:nvSpPr>
          <p:spPr bwMode="auto">
            <a:xfrm flipV="1">
              <a:off x="2400" y="1344"/>
              <a:ext cx="960" cy="960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8047" name="Group 63"/>
          <p:cNvGrpSpPr>
            <a:grpSpLocks/>
          </p:cNvGrpSpPr>
          <p:nvPr/>
        </p:nvGrpSpPr>
        <p:grpSpPr bwMode="auto">
          <a:xfrm rot="5400000">
            <a:off x="190500" y="3475038"/>
            <a:ext cx="2667000" cy="1066800"/>
            <a:chOff x="2400" y="1824"/>
            <a:chExt cx="1680" cy="672"/>
          </a:xfrm>
        </p:grpSpPr>
        <p:sp>
          <p:nvSpPr>
            <p:cNvPr id="298048" name="Line 64"/>
            <p:cNvSpPr>
              <a:spLocks noChangeShapeType="1"/>
            </p:cNvSpPr>
            <p:nvPr/>
          </p:nvSpPr>
          <p:spPr bwMode="auto">
            <a:xfrm>
              <a:off x="2400" y="1824"/>
              <a:ext cx="1680" cy="0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8049" name="Line 65"/>
            <p:cNvSpPr>
              <a:spLocks noChangeShapeType="1"/>
            </p:cNvSpPr>
            <p:nvPr/>
          </p:nvSpPr>
          <p:spPr bwMode="auto">
            <a:xfrm>
              <a:off x="2400" y="2160"/>
              <a:ext cx="1680" cy="0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8050" name="Line 66"/>
            <p:cNvSpPr>
              <a:spLocks noChangeShapeType="1"/>
            </p:cNvSpPr>
            <p:nvPr/>
          </p:nvSpPr>
          <p:spPr bwMode="auto">
            <a:xfrm>
              <a:off x="2400" y="2496"/>
              <a:ext cx="1680" cy="0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27047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80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80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8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8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 of </a:t>
            </a:r>
            <a:r>
              <a:rPr lang="en-GB" dirty="0" err="1"/>
              <a:t>backprojection</a:t>
            </a:r>
            <a:endParaRPr lang="en-GB" dirty="0"/>
          </a:p>
        </p:txBody>
      </p:sp>
      <p:graphicFrame>
        <p:nvGraphicFramePr>
          <p:cNvPr id="299011" name="Group 3"/>
          <p:cNvGraphicFramePr>
            <a:graphicFrameLocks noGrp="1"/>
          </p:cNvGraphicFramePr>
          <p:nvPr/>
        </p:nvGraphicFramePr>
        <p:xfrm>
          <a:off x="762000" y="2641600"/>
          <a:ext cx="1524000" cy="1574801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030" name="Group 22"/>
          <p:cNvGraphicFramePr>
            <a:graphicFrameLocks noGrp="1"/>
          </p:cNvGraphicFramePr>
          <p:nvPr/>
        </p:nvGraphicFramePr>
        <p:xfrm>
          <a:off x="3505200" y="2636838"/>
          <a:ext cx="508000" cy="1582738"/>
        </p:xfrm>
        <a:graphic>
          <a:graphicData uri="http://schemas.openxmlformats.org/drawingml/2006/table">
            <a:tbl>
              <a:tblPr/>
              <a:tblGrid>
                <a:gridCol w="508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041" name="Group 33"/>
          <p:cNvGraphicFramePr>
            <a:graphicFrameLocks noGrp="1"/>
          </p:cNvGraphicFramePr>
          <p:nvPr/>
        </p:nvGraphicFramePr>
        <p:xfrm>
          <a:off x="762000" y="5410200"/>
          <a:ext cx="1524000" cy="525463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99051" name="Group 43"/>
          <p:cNvGrpSpPr>
            <a:grpSpLocks/>
          </p:cNvGrpSpPr>
          <p:nvPr/>
        </p:nvGrpSpPr>
        <p:grpSpPr bwMode="auto">
          <a:xfrm>
            <a:off x="2590800" y="4495800"/>
            <a:ext cx="1143000" cy="1143000"/>
            <a:chOff x="2880" y="2304"/>
            <a:chExt cx="1008" cy="1008"/>
          </a:xfrm>
        </p:grpSpPr>
        <p:sp>
          <p:nvSpPr>
            <p:cNvPr id="299052" name="Rectangle 44"/>
            <p:cNvSpPr>
              <a:spLocks noChangeArrowheads="1"/>
            </p:cNvSpPr>
            <p:nvPr/>
          </p:nvSpPr>
          <p:spPr bwMode="auto">
            <a:xfrm>
              <a:off x="3552" y="2304"/>
              <a:ext cx="3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/>
                <a:t>3</a:t>
              </a:r>
            </a:p>
          </p:txBody>
        </p:sp>
        <p:sp>
          <p:nvSpPr>
            <p:cNvPr id="299053" name="Rectangle 45"/>
            <p:cNvSpPr>
              <a:spLocks noChangeArrowheads="1"/>
            </p:cNvSpPr>
            <p:nvPr/>
          </p:nvSpPr>
          <p:spPr bwMode="auto">
            <a:xfrm>
              <a:off x="3216" y="2640"/>
              <a:ext cx="3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/>
                <a:t>12</a:t>
              </a:r>
            </a:p>
          </p:txBody>
        </p:sp>
        <p:sp>
          <p:nvSpPr>
            <p:cNvPr id="299054" name="Rectangle 46"/>
            <p:cNvSpPr>
              <a:spLocks noChangeArrowheads="1"/>
            </p:cNvSpPr>
            <p:nvPr/>
          </p:nvSpPr>
          <p:spPr bwMode="auto">
            <a:xfrm>
              <a:off x="2880" y="2976"/>
              <a:ext cx="3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/>
                <a:t>4</a:t>
              </a:r>
            </a:p>
          </p:txBody>
        </p:sp>
      </p:grpSp>
      <p:grpSp>
        <p:nvGrpSpPr>
          <p:cNvPr id="299055" name="Group 47"/>
          <p:cNvGrpSpPr>
            <a:grpSpLocks/>
          </p:cNvGrpSpPr>
          <p:nvPr/>
        </p:nvGrpSpPr>
        <p:grpSpPr bwMode="auto">
          <a:xfrm>
            <a:off x="2743200" y="1295400"/>
            <a:ext cx="990600" cy="990600"/>
            <a:chOff x="2016" y="1296"/>
            <a:chExt cx="1008" cy="1008"/>
          </a:xfrm>
        </p:grpSpPr>
        <p:sp>
          <p:nvSpPr>
            <p:cNvPr id="299056" name="Rectangle 48"/>
            <p:cNvSpPr>
              <a:spLocks noChangeArrowheads="1"/>
            </p:cNvSpPr>
            <p:nvPr/>
          </p:nvSpPr>
          <p:spPr bwMode="auto">
            <a:xfrm>
              <a:off x="2016" y="1296"/>
              <a:ext cx="3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/>
                <a:t>3</a:t>
              </a:r>
            </a:p>
          </p:txBody>
        </p:sp>
        <p:sp>
          <p:nvSpPr>
            <p:cNvPr id="299057" name="Rectangle 49"/>
            <p:cNvSpPr>
              <a:spLocks noChangeArrowheads="1"/>
            </p:cNvSpPr>
            <p:nvPr/>
          </p:nvSpPr>
          <p:spPr bwMode="auto">
            <a:xfrm>
              <a:off x="2352" y="1632"/>
              <a:ext cx="3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/>
                <a:t>15</a:t>
              </a:r>
            </a:p>
          </p:txBody>
        </p:sp>
        <p:sp>
          <p:nvSpPr>
            <p:cNvPr id="299058" name="Rectangle 50"/>
            <p:cNvSpPr>
              <a:spLocks noChangeArrowheads="1"/>
            </p:cNvSpPr>
            <p:nvPr/>
          </p:nvSpPr>
          <p:spPr bwMode="auto">
            <a:xfrm>
              <a:off x="2688" y="1968"/>
              <a:ext cx="3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/>
                <a:t>4</a:t>
              </a:r>
            </a:p>
          </p:txBody>
        </p:sp>
      </p:grpSp>
      <p:grpSp>
        <p:nvGrpSpPr>
          <p:cNvPr id="299059" name="Group 51"/>
          <p:cNvGrpSpPr>
            <a:grpSpLocks/>
          </p:cNvGrpSpPr>
          <p:nvPr/>
        </p:nvGrpSpPr>
        <p:grpSpPr bwMode="auto">
          <a:xfrm>
            <a:off x="762000" y="1600200"/>
            <a:ext cx="2590800" cy="2590800"/>
            <a:chOff x="2400" y="1344"/>
            <a:chExt cx="1296" cy="1296"/>
          </a:xfrm>
        </p:grpSpPr>
        <p:sp>
          <p:nvSpPr>
            <p:cNvPr id="299060" name="Line 52"/>
            <p:cNvSpPr>
              <a:spLocks noChangeShapeType="1"/>
            </p:cNvSpPr>
            <p:nvPr/>
          </p:nvSpPr>
          <p:spPr bwMode="auto">
            <a:xfrm flipV="1">
              <a:off x="2400" y="1488"/>
              <a:ext cx="1152" cy="1152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9061" name="Line 53"/>
            <p:cNvSpPr>
              <a:spLocks noChangeShapeType="1"/>
            </p:cNvSpPr>
            <p:nvPr/>
          </p:nvSpPr>
          <p:spPr bwMode="auto">
            <a:xfrm flipV="1">
              <a:off x="2736" y="1680"/>
              <a:ext cx="960" cy="960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9062" name="Line 54"/>
            <p:cNvSpPr>
              <a:spLocks noChangeShapeType="1"/>
            </p:cNvSpPr>
            <p:nvPr/>
          </p:nvSpPr>
          <p:spPr bwMode="auto">
            <a:xfrm flipV="1">
              <a:off x="2400" y="1344"/>
              <a:ext cx="960" cy="960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9063" name="Group 55"/>
          <p:cNvGrpSpPr>
            <a:grpSpLocks/>
          </p:cNvGrpSpPr>
          <p:nvPr/>
        </p:nvGrpSpPr>
        <p:grpSpPr bwMode="auto">
          <a:xfrm>
            <a:off x="762000" y="2895600"/>
            <a:ext cx="2667000" cy="1066800"/>
            <a:chOff x="2400" y="1824"/>
            <a:chExt cx="1680" cy="672"/>
          </a:xfrm>
        </p:grpSpPr>
        <p:sp>
          <p:nvSpPr>
            <p:cNvPr id="299064" name="Line 56"/>
            <p:cNvSpPr>
              <a:spLocks noChangeShapeType="1"/>
            </p:cNvSpPr>
            <p:nvPr/>
          </p:nvSpPr>
          <p:spPr bwMode="auto">
            <a:xfrm>
              <a:off x="2400" y="1824"/>
              <a:ext cx="1680" cy="0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9065" name="Line 57"/>
            <p:cNvSpPr>
              <a:spLocks noChangeShapeType="1"/>
            </p:cNvSpPr>
            <p:nvPr/>
          </p:nvSpPr>
          <p:spPr bwMode="auto">
            <a:xfrm>
              <a:off x="2400" y="2160"/>
              <a:ext cx="1680" cy="0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9066" name="Line 58"/>
            <p:cNvSpPr>
              <a:spLocks noChangeShapeType="1"/>
            </p:cNvSpPr>
            <p:nvPr/>
          </p:nvSpPr>
          <p:spPr bwMode="auto">
            <a:xfrm>
              <a:off x="2400" y="2496"/>
              <a:ext cx="1680" cy="0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9067" name="Group 59"/>
          <p:cNvGrpSpPr>
            <a:grpSpLocks/>
          </p:cNvGrpSpPr>
          <p:nvPr/>
        </p:nvGrpSpPr>
        <p:grpSpPr bwMode="auto">
          <a:xfrm flipV="1">
            <a:off x="762000" y="2667000"/>
            <a:ext cx="2514600" cy="2590800"/>
            <a:chOff x="2400" y="1344"/>
            <a:chExt cx="1296" cy="1296"/>
          </a:xfrm>
        </p:grpSpPr>
        <p:sp>
          <p:nvSpPr>
            <p:cNvPr id="299068" name="Line 60"/>
            <p:cNvSpPr>
              <a:spLocks noChangeShapeType="1"/>
            </p:cNvSpPr>
            <p:nvPr/>
          </p:nvSpPr>
          <p:spPr bwMode="auto">
            <a:xfrm flipV="1">
              <a:off x="2400" y="1488"/>
              <a:ext cx="1152" cy="1152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9069" name="Line 61"/>
            <p:cNvSpPr>
              <a:spLocks noChangeShapeType="1"/>
            </p:cNvSpPr>
            <p:nvPr/>
          </p:nvSpPr>
          <p:spPr bwMode="auto">
            <a:xfrm flipV="1">
              <a:off x="2736" y="1680"/>
              <a:ext cx="960" cy="960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9070" name="Line 62"/>
            <p:cNvSpPr>
              <a:spLocks noChangeShapeType="1"/>
            </p:cNvSpPr>
            <p:nvPr/>
          </p:nvSpPr>
          <p:spPr bwMode="auto">
            <a:xfrm flipV="1">
              <a:off x="2400" y="1344"/>
              <a:ext cx="960" cy="960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9071" name="Group 63"/>
          <p:cNvGrpSpPr>
            <a:grpSpLocks/>
          </p:cNvGrpSpPr>
          <p:nvPr/>
        </p:nvGrpSpPr>
        <p:grpSpPr bwMode="auto">
          <a:xfrm rot="5400000">
            <a:off x="190500" y="3467100"/>
            <a:ext cx="2667000" cy="1066800"/>
            <a:chOff x="2400" y="1824"/>
            <a:chExt cx="1680" cy="672"/>
          </a:xfrm>
        </p:grpSpPr>
        <p:sp>
          <p:nvSpPr>
            <p:cNvPr id="299072" name="Line 64"/>
            <p:cNvSpPr>
              <a:spLocks noChangeShapeType="1"/>
            </p:cNvSpPr>
            <p:nvPr/>
          </p:nvSpPr>
          <p:spPr bwMode="auto">
            <a:xfrm>
              <a:off x="2400" y="1824"/>
              <a:ext cx="1680" cy="0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9073" name="Line 65"/>
            <p:cNvSpPr>
              <a:spLocks noChangeShapeType="1"/>
            </p:cNvSpPr>
            <p:nvPr/>
          </p:nvSpPr>
          <p:spPr bwMode="auto">
            <a:xfrm>
              <a:off x="2400" y="2160"/>
              <a:ext cx="1680" cy="0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9074" name="Line 66"/>
            <p:cNvSpPr>
              <a:spLocks noChangeShapeType="1"/>
            </p:cNvSpPr>
            <p:nvPr/>
          </p:nvSpPr>
          <p:spPr bwMode="auto">
            <a:xfrm>
              <a:off x="2400" y="2496"/>
              <a:ext cx="1680" cy="0"/>
            </a:xfrm>
            <a:prstGeom prst="line">
              <a:avLst/>
            </a:prstGeom>
            <a:noFill/>
            <a:ln w="57150">
              <a:solidFill>
                <a:srgbClr val="FF0000">
                  <a:alpha val="5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99075" name="Text Box 67"/>
          <p:cNvSpPr txBox="1">
            <a:spLocks noChangeArrowheads="1"/>
          </p:cNvSpPr>
          <p:nvPr/>
        </p:nvSpPr>
        <p:spPr bwMode="auto">
          <a:xfrm>
            <a:off x="5410200" y="1447800"/>
            <a:ext cx="31242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/>
              <a:t>X1+X2+X3=4</a:t>
            </a:r>
          </a:p>
          <a:p>
            <a:pPr eaLnBrk="1" hangingPunct="1">
              <a:spcBef>
                <a:spcPct val="50000"/>
              </a:spcBef>
            </a:pPr>
            <a:r>
              <a:rPr lang="en-GB"/>
              <a:t>.  .  .</a:t>
            </a:r>
          </a:p>
          <a:p>
            <a:pPr eaLnBrk="1" hangingPunct="1">
              <a:spcBef>
                <a:spcPct val="50000"/>
              </a:spcBef>
            </a:pPr>
            <a:r>
              <a:rPr lang="en-GB"/>
              <a:t>X4+X2=3</a:t>
            </a:r>
          </a:p>
          <a:p>
            <a:pPr eaLnBrk="1" hangingPunct="1">
              <a:spcBef>
                <a:spcPct val="50000"/>
              </a:spcBef>
            </a:pPr>
            <a:r>
              <a:rPr lang="en-GB"/>
              <a:t>.  .  .</a:t>
            </a:r>
          </a:p>
          <a:p>
            <a:pPr eaLnBrk="1" hangingPunct="1">
              <a:spcBef>
                <a:spcPct val="50000"/>
              </a:spcBef>
            </a:pPr>
            <a:r>
              <a:rPr lang="en-GB"/>
              <a:t>X1+X4+X7=6</a:t>
            </a:r>
          </a:p>
          <a:p>
            <a:pPr eaLnBrk="1" hangingPunct="1">
              <a:spcBef>
                <a:spcPct val="50000"/>
              </a:spcBef>
            </a:pPr>
            <a:r>
              <a:rPr lang="en-GB"/>
              <a:t>.  .  .</a:t>
            </a:r>
          </a:p>
          <a:p>
            <a:pPr eaLnBrk="1" hangingPunct="1">
              <a:spcBef>
                <a:spcPct val="50000"/>
              </a:spcBef>
            </a:pPr>
            <a:r>
              <a:rPr lang="en-GB"/>
              <a:t>X1+X5+X9=12</a:t>
            </a:r>
          </a:p>
          <a:p>
            <a:pPr eaLnBrk="1" hangingPunct="1">
              <a:spcBef>
                <a:spcPct val="50000"/>
              </a:spcBef>
            </a:pPr>
            <a:r>
              <a:rPr lang="en-GB"/>
              <a:t>.  .  .</a:t>
            </a:r>
          </a:p>
        </p:txBody>
      </p:sp>
      <p:grpSp>
        <p:nvGrpSpPr>
          <p:cNvPr id="299076" name="Group 68"/>
          <p:cNvGrpSpPr>
            <a:grpSpLocks/>
          </p:cNvGrpSpPr>
          <p:nvPr/>
        </p:nvGrpSpPr>
        <p:grpSpPr bwMode="auto">
          <a:xfrm>
            <a:off x="4953000" y="1524000"/>
            <a:ext cx="2303463" cy="4267200"/>
            <a:chOff x="3120" y="960"/>
            <a:chExt cx="1451" cy="2688"/>
          </a:xfrm>
        </p:grpSpPr>
        <p:sp>
          <p:nvSpPr>
            <p:cNvPr id="299077" name="AutoShape 69"/>
            <p:cNvSpPr>
              <a:spLocks/>
            </p:cNvSpPr>
            <p:nvPr/>
          </p:nvSpPr>
          <p:spPr bwMode="auto">
            <a:xfrm>
              <a:off x="3120" y="960"/>
              <a:ext cx="240" cy="216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9078" name="Rectangle 70"/>
            <p:cNvSpPr>
              <a:spLocks noChangeArrowheads="1"/>
            </p:cNvSpPr>
            <p:nvPr/>
          </p:nvSpPr>
          <p:spPr bwMode="auto">
            <a:xfrm>
              <a:off x="3168" y="3398"/>
              <a:ext cx="14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Solve for X1 ... X9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584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 of </a:t>
            </a:r>
            <a:r>
              <a:rPr lang="en-GB" dirty="0" err="1"/>
              <a:t>backprojection</a:t>
            </a:r>
            <a:endParaRPr lang="en-GB" dirty="0"/>
          </a:p>
        </p:txBody>
      </p:sp>
      <p:pic>
        <p:nvPicPr>
          <p:cNvPr id="300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78063"/>
            <a:ext cx="2076450" cy="313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0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1"/>
          <a:stretch>
            <a:fillRect/>
          </a:stretch>
        </p:blipFill>
        <p:spPr bwMode="auto">
          <a:xfrm>
            <a:off x="4876800" y="2243138"/>
            <a:ext cx="3286125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4876800" y="4945063"/>
            <a:ext cx="533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956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 of </a:t>
            </a:r>
            <a:r>
              <a:rPr lang="en-GB" dirty="0" err="1"/>
              <a:t>backprojection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7544" y="2348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err="1" smtClean="0">
                <a:solidFill>
                  <a:schemeClr val="tx2"/>
                </a:solidFill>
              </a:rPr>
              <a:t>Matlab</a:t>
            </a:r>
            <a:r>
              <a:rPr lang="en-GB" sz="3200" dirty="0" smtClean="0">
                <a:solidFill>
                  <a:schemeClr val="tx2"/>
                </a:solidFill>
              </a:rPr>
              <a:t> example</a:t>
            </a:r>
            <a:endParaRPr lang="en-GB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30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544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83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153</Words>
  <Application>Microsoft Office PowerPoint</Application>
  <PresentationFormat>On-screen Show (4:3)</PresentationFormat>
  <Paragraphs>71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Reconstruction from projections</vt:lpstr>
      <vt:lpstr>Standard x-ray</vt:lpstr>
      <vt:lpstr>PowerPoint Presentation</vt:lpstr>
      <vt:lpstr>Principle of backprojection</vt:lpstr>
      <vt:lpstr>Principle of backprojection</vt:lpstr>
      <vt:lpstr>Principle of backprojection</vt:lpstr>
      <vt:lpstr>Principle of backprojection</vt:lpstr>
      <vt:lpstr>Principle of backprojection</vt:lpstr>
      <vt:lpstr>PowerPoint Presentation</vt:lpstr>
      <vt:lpstr>PowerPoint Presentation</vt:lpstr>
      <vt:lpstr>PowerPoint Presentation</vt:lpstr>
      <vt:lpstr>Radon transform</vt:lpstr>
      <vt:lpstr>Radon transform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Radon transform</vt:lpstr>
    </vt:vector>
  </TitlesOfParts>
  <Company>University of Birmingham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</dc:creator>
  <cp:lastModifiedBy>exc</cp:lastModifiedBy>
  <cp:revision>10</cp:revision>
  <dcterms:created xsi:type="dcterms:W3CDTF">2013-07-31T09:28:47Z</dcterms:created>
  <dcterms:modified xsi:type="dcterms:W3CDTF">2013-08-02T11:58:46Z</dcterms:modified>
</cp:coreProperties>
</file>