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61" r:id="rId2"/>
    <p:sldId id="324" r:id="rId3"/>
    <p:sldId id="362" r:id="rId4"/>
    <p:sldId id="403" r:id="rId5"/>
    <p:sldId id="404" r:id="rId6"/>
    <p:sldId id="363" r:id="rId7"/>
    <p:sldId id="387" r:id="rId8"/>
    <p:sldId id="364" r:id="rId9"/>
    <p:sldId id="390" r:id="rId10"/>
    <p:sldId id="366" r:id="rId11"/>
    <p:sldId id="386" r:id="rId12"/>
    <p:sldId id="367" r:id="rId13"/>
    <p:sldId id="391" r:id="rId14"/>
    <p:sldId id="396" r:id="rId15"/>
    <p:sldId id="402" r:id="rId16"/>
    <p:sldId id="369" r:id="rId17"/>
    <p:sldId id="370" r:id="rId18"/>
    <p:sldId id="372" r:id="rId19"/>
    <p:sldId id="392" r:id="rId20"/>
    <p:sldId id="393" r:id="rId21"/>
    <p:sldId id="371" r:id="rId22"/>
    <p:sldId id="397" r:id="rId23"/>
    <p:sldId id="374" r:id="rId24"/>
    <p:sldId id="401" r:id="rId25"/>
    <p:sldId id="395" r:id="rId26"/>
    <p:sldId id="376" r:id="rId27"/>
    <p:sldId id="399" r:id="rId28"/>
    <p:sldId id="378" r:id="rId29"/>
    <p:sldId id="377" r:id="rId30"/>
    <p:sldId id="379" r:id="rId31"/>
    <p:sldId id="380" r:id="rId32"/>
    <p:sldId id="388" r:id="rId33"/>
    <p:sldId id="381" r:id="rId34"/>
    <p:sldId id="382" r:id="rId35"/>
    <p:sldId id="383" r:id="rId36"/>
    <p:sldId id="398" r:id="rId37"/>
    <p:sldId id="389" r:id="rId38"/>
    <p:sldId id="384" r:id="rId39"/>
    <p:sldId id="400" r:id="rId40"/>
    <p:sldId id="385" r:id="rId41"/>
    <p:sldId id="257" r:id="rId42"/>
    <p:sldId id="322" r:id="rId43"/>
    <p:sldId id="32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47"/>
    <a:srgbClr val="2905FF"/>
    <a:srgbClr val="FFFF00"/>
    <a:srgbClr val="6470CA"/>
    <a:srgbClr val="FF0000"/>
    <a:srgbClr val="C0C0C0"/>
    <a:srgbClr val="BFBFB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5994"/>
  </p:normalViewPr>
  <p:slideViewPr>
    <p:cSldViewPr>
      <p:cViewPr varScale="1">
        <p:scale>
          <a:sx n="128" d="100"/>
          <a:sy n="128" d="100"/>
        </p:scale>
        <p:origin x="94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12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6.xml"/><Relationship Id="rId13" Type="http://schemas.openxmlformats.org/officeDocument/2006/relationships/slide" Target="slides/slide22.xml"/><Relationship Id="rId18" Type="http://schemas.openxmlformats.org/officeDocument/2006/relationships/slide" Target="slides/slide28.xml"/><Relationship Id="rId26" Type="http://schemas.openxmlformats.org/officeDocument/2006/relationships/slide" Target="slides/slide40.xml"/><Relationship Id="rId3" Type="http://schemas.openxmlformats.org/officeDocument/2006/relationships/slide" Target="slides/slide3.xml"/><Relationship Id="rId21" Type="http://schemas.openxmlformats.org/officeDocument/2006/relationships/slide" Target="slides/slide31.xml"/><Relationship Id="rId7" Type="http://schemas.openxmlformats.org/officeDocument/2006/relationships/slide" Target="slides/slide12.xml"/><Relationship Id="rId12" Type="http://schemas.openxmlformats.org/officeDocument/2006/relationships/slide" Target="slides/slide21.xml"/><Relationship Id="rId17" Type="http://schemas.openxmlformats.org/officeDocument/2006/relationships/slide" Target="slides/slide27.xml"/><Relationship Id="rId25" Type="http://schemas.openxmlformats.org/officeDocument/2006/relationships/slide" Target="slides/slide38.xml"/><Relationship Id="rId2" Type="http://schemas.openxmlformats.org/officeDocument/2006/relationships/slide" Target="slides/slide2.xml"/><Relationship Id="rId16" Type="http://schemas.openxmlformats.org/officeDocument/2006/relationships/slide" Target="slides/slide26.xml"/><Relationship Id="rId20" Type="http://schemas.openxmlformats.org/officeDocument/2006/relationships/slide" Target="slides/slide30.xml"/><Relationship Id="rId29" Type="http://schemas.openxmlformats.org/officeDocument/2006/relationships/slide" Target="slides/slide43.xml"/><Relationship Id="rId1" Type="http://schemas.openxmlformats.org/officeDocument/2006/relationships/slide" Target="slides/slide1.xml"/><Relationship Id="rId6" Type="http://schemas.openxmlformats.org/officeDocument/2006/relationships/slide" Target="slides/slide10.xml"/><Relationship Id="rId11" Type="http://schemas.openxmlformats.org/officeDocument/2006/relationships/slide" Target="slides/slide20.xml"/><Relationship Id="rId24" Type="http://schemas.openxmlformats.org/officeDocument/2006/relationships/slide" Target="slides/slide35.xml"/><Relationship Id="rId5" Type="http://schemas.openxmlformats.org/officeDocument/2006/relationships/slide" Target="slides/slide8.xml"/><Relationship Id="rId15" Type="http://schemas.openxmlformats.org/officeDocument/2006/relationships/slide" Target="slides/slide24.xml"/><Relationship Id="rId23" Type="http://schemas.openxmlformats.org/officeDocument/2006/relationships/slide" Target="slides/slide34.xml"/><Relationship Id="rId28" Type="http://schemas.openxmlformats.org/officeDocument/2006/relationships/slide" Target="slides/slide42.xml"/><Relationship Id="rId10" Type="http://schemas.openxmlformats.org/officeDocument/2006/relationships/slide" Target="slides/slide18.xml"/><Relationship Id="rId19" Type="http://schemas.openxmlformats.org/officeDocument/2006/relationships/slide" Target="slides/slide29.xml"/><Relationship Id="rId4" Type="http://schemas.openxmlformats.org/officeDocument/2006/relationships/slide" Target="slides/slide6.xml"/><Relationship Id="rId9" Type="http://schemas.openxmlformats.org/officeDocument/2006/relationships/slide" Target="slides/slide17.xml"/><Relationship Id="rId14" Type="http://schemas.openxmlformats.org/officeDocument/2006/relationships/slide" Target="slides/slide23.xml"/><Relationship Id="rId22" Type="http://schemas.openxmlformats.org/officeDocument/2006/relationships/slide" Target="slides/slide33.xml"/><Relationship Id="rId27" Type="http://schemas.openxmlformats.org/officeDocument/2006/relationships/slide" Target="slides/slide4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3DE3D-C588-47AA-9520-FDD0CF585ED7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880AA-8D20-4811-860F-623AFD629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762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880AA-8D20-4811-860F-623AFD62981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880AA-8D20-4811-860F-623AFD62981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11294" y="116632"/>
            <a:ext cx="8919068" cy="6624736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628800"/>
            <a:ext cx="7772400" cy="1828800"/>
          </a:xfrm>
        </p:spPr>
        <p:txBody>
          <a:bodyPr lIns="45720" rIns="45720" bIns="45720">
            <a:normAutofit/>
          </a:bodyPr>
          <a:lstStyle>
            <a:lvl1pPr algn="r">
              <a:defRPr sz="3600" b="1">
                <a:solidFill>
                  <a:srgbClr val="6470CA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/>
          <a:lstStyle>
            <a:lvl1pPr>
              <a:defRPr>
                <a:solidFill>
                  <a:srgbClr val="6470CA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183880" cy="4536504"/>
          </a:xfrm>
        </p:spPr>
        <p:txBody>
          <a:bodyPr/>
          <a:lstStyle>
            <a:lvl2pPr>
              <a:spcBef>
                <a:spcPts val="0"/>
              </a:spcBef>
              <a:spcAft>
                <a:spcPts val="1200"/>
              </a:spcAft>
              <a:defRPr/>
            </a:lvl2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1294" y="116632"/>
            <a:ext cx="8919068" cy="6624736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29222" y="116632"/>
            <a:ext cx="8919068" cy="6624736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5" y="260648"/>
            <a:ext cx="8306809" cy="108012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80060" y="1700808"/>
            <a:ext cx="8183880" cy="4692008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rgbClr val="6470CA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rgbClr val="4C76D4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rgbClr val="4C76D4"/>
        </a:buClr>
        <a:buSzPct val="100000"/>
        <a:buFont typeface="Verdana"/>
        <a:buChar char="◦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rgbClr val="4C76D4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rgbClr val="4C76D4"/>
        </a:buClr>
        <a:buSzPct val="112000"/>
        <a:buFont typeface="Verdana"/>
        <a:buChar char="◦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rgbClr val="4C76D4"/>
        </a:buClr>
        <a:buSzPct val="100000"/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Digital image processing and analysis</a:t>
            </a:r>
            <a:br>
              <a:rPr lang="en-GB" dirty="0"/>
            </a:br>
            <a:r>
              <a:rPr lang="en-GB" sz="3100" dirty="0">
                <a:solidFill>
                  <a:schemeClr val="accent3"/>
                </a:solidFill>
              </a:rPr>
              <a:t>9</a:t>
            </a:r>
            <a:r>
              <a:rPr lang="en-GB" altLang="en-US" sz="3100" dirty="0">
                <a:solidFill>
                  <a:schemeClr val="accent3"/>
                </a:solidFill>
              </a:rPr>
              <a:t>. Segmentation</a:t>
            </a:r>
            <a:endParaRPr lang="en-GB" altLang="en-US" sz="3200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Professor Ela Claridge</a:t>
            </a:r>
          </a:p>
          <a:p>
            <a:r>
              <a:rPr lang="en-GB" dirty="0"/>
              <a:t>School of Computer Science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172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Representations for segmented image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hangingPunct="0"/>
            <a:r>
              <a:rPr lang="en-GB" sz="2000" dirty="0"/>
              <a:t>Input to segmentation is an image </a:t>
            </a:r>
          </a:p>
          <a:p>
            <a:pPr hangingPunct="0"/>
            <a:endParaRPr lang="en-GB" sz="2000" dirty="0"/>
          </a:p>
          <a:p>
            <a:pPr hangingPunct="0"/>
            <a:r>
              <a:rPr lang="en-GB" sz="2000" dirty="0"/>
              <a:t>Output of the segmentation can have several forms:</a:t>
            </a:r>
          </a:p>
          <a:p>
            <a:pPr lvl="1" hangingPunct="0">
              <a:spcBef>
                <a:spcPts val="0"/>
              </a:spcBef>
              <a:spcAft>
                <a:spcPts val="1200"/>
              </a:spcAft>
            </a:pPr>
            <a:endParaRPr lang="en-GB" sz="1800" dirty="0"/>
          </a:p>
          <a:p>
            <a:pPr lvl="1" hangingPunct="0">
              <a:spcBef>
                <a:spcPts val="0"/>
              </a:spcBef>
              <a:spcAft>
                <a:spcPts val="1200"/>
              </a:spcAft>
            </a:pPr>
            <a:r>
              <a:rPr lang="en-GB" sz="1800" dirty="0"/>
              <a:t>An </a:t>
            </a:r>
            <a:r>
              <a:rPr lang="en-GB" sz="1800" i="1" dirty="0"/>
              <a:t>image</a:t>
            </a:r>
            <a:r>
              <a:rPr lang="en-GB" sz="1800" dirty="0"/>
              <a:t> where a pixel value indicates whether the pixel belongs to edge/region or to the background (a binary image).</a:t>
            </a:r>
          </a:p>
          <a:p>
            <a:pPr lvl="1" hangingPunct="0">
              <a:spcBef>
                <a:spcPts val="0"/>
              </a:spcBef>
              <a:spcAft>
                <a:spcPts val="1200"/>
              </a:spcAft>
            </a:pPr>
            <a:endParaRPr lang="en-GB" sz="900" dirty="0"/>
          </a:p>
          <a:p>
            <a:pPr lvl="1" hangingPunct="0">
              <a:spcBef>
                <a:spcPts val="0"/>
              </a:spcBef>
              <a:spcAft>
                <a:spcPts val="1200"/>
              </a:spcAft>
            </a:pPr>
            <a:r>
              <a:rPr lang="en-GB" sz="1800" dirty="0"/>
              <a:t>An </a:t>
            </a:r>
            <a:r>
              <a:rPr lang="en-GB" sz="1800" i="1" dirty="0"/>
              <a:t>image</a:t>
            </a:r>
            <a:r>
              <a:rPr lang="en-GB" sz="1800" dirty="0"/>
              <a:t> where a pixel value is a region </a:t>
            </a:r>
            <a:r>
              <a:rPr lang="en-GB" sz="1800" b="1" i="1" dirty="0">
                <a:solidFill>
                  <a:srgbClr val="6470CA"/>
                </a:solidFill>
              </a:rPr>
              <a:t>label</a:t>
            </a:r>
            <a:r>
              <a:rPr lang="en-GB" sz="1800" dirty="0">
                <a:solidFill>
                  <a:srgbClr val="6470CA"/>
                </a:solidFill>
              </a:rPr>
              <a:t> </a:t>
            </a:r>
          </a:p>
          <a:p>
            <a:pPr lvl="2" hangingPunct="0">
              <a:spcBef>
                <a:spcPts val="0"/>
              </a:spcBef>
              <a:spcAft>
                <a:spcPts val="1200"/>
              </a:spcAft>
            </a:pPr>
            <a:r>
              <a:rPr lang="en-GB" sz="1600" dirty="0"/>
              <a:t>e.g. if there are five different regions in the image, there will be five different labels; all pixels belonging to the same region will have the same value in the label image</a:t>
            </a:r>
          </a:p>
          <a:p>
            <a:pPr marL="603504" lvl="2" indent="0" hangingPunct="0">
              <a:spcBef>
                <a:spcPts val="0"/>
              </a:spcBef>
              <a:spcAft>
                <a:spcPts val="1200"/>
              </a:spcAft>
              <a:buNone/>
            </a:pPr>
            <a:endParaRPr lang="en-GB" sz="800" dirty="0"/>
          </a:p>
          <a:p>
            <a:pPr lvl="1" hangingPunct="0">
              <a:spcBef>
                <a:spcPts val="0"/>
              </a:spcBef>
              <a:spcAft>
                <a:spcPts val="1200"/>
              </a:spcAft>
            </a:pPr>
            <a:r>
              <a:rPr lang="en-GB" sz="1800" dirty="0"/>
              <a:t>A </a:t>
            </a:r>
            <a:r>
              <a:rPr lang="en-GB" sz="1800" i="1" dirty="0"/>
              <a:t>data structure </a:t>
            </a:r>
            <a:r>
              <a:rPr lang="en-GB" sz="1800" dirty="0"/>
              <a:t>which describes the results of segmentation, for example a list of coordinates of the outline of a region.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980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Representations for segmented image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1412776"/>
            <a:ext cx="4464496" cy="26014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" t="23305" r="1614" b="2845"/>
          <a:stretch/>
        </p:blipFill>
        <p:spPr bwMode="auto">
          <a:xfrm>
            <a:off x="395536" y="4091050"/>
            <a:ext cx="4464496" cy="2578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5004048" y="2351202"/>
            <a:ext cx="388843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hangingPunct="0">
              <a:spcBef>
                <a:spcPts val="0"/>
              </a:spcBef>
            </a:pPr>
            <a:r>
              <a:rPr lang="en-GB" sz="1600" dirty="0"/>
              <a:t>Binary image:</a:t>
            </a:r>
          </a:p>
          <a:p>
            <a:pPr marL="0" lvl="1" hangingPunct="0">
              <a:spcBef>
                <a:spcPts val="0"/>
              </a:spcBef>
            </a:pPr>
            <a:r>
              <a:rPr lang="en-GB" sz="1600" dirty="0"/>
              <a:t>pixel value = 0 for the background</a:t>
            </a:r>
          </a:p>
          <a:p>
            <a:pPr marL="0" lvl="1" hangingPunct="0">
              <a:spcBef>
                <a:spcPts val="0"/>
              </a:spcBef>
            </a:pPr>
            <a:r>
              <a:rPr lang="en-GB" sz="1600" dirty="0"/>
              <a:t>pixel value = 1 for (any) object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55568" y="4725144"/>
            <a:ext cx="38884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hangingPunct="0">
              <a:spcBef>
                <a:spcPts val="0"/>
              </a:spcBef>
            </a:pPr>
            <a:r>
              <a:rPr lang="en-GB" sz="1600" dirty="0"/>
              <a:t>Label image:</a:t>
            </a:r>
          </a:p>
          <a:p>
            <a:pPr marL="0" lvl="1" hangingPunct="0">
              <a:spcBef>
                <a:spcPts val="0"/>
              </a:spcBef>
            </a:pPr>
            <a:r>
              <a:rPr lang="en-GB" sz="1600" dirty="0"/>
              <a:t>pixel value = 0 for the background</a:t>
            </a:r>
          </a:p>
          <a:p>
            <a:pPr marL="0" lvl="1" hangingPunct="0">
              <a:spcBef>
                <a:spcPts val="0"/>
              </a:spcBef>
            </a:pPr>
            <a:r>
              <a:rPr lang="en-GB" sz="1600" dirty="0"/>
              <a:t>pixel value = object number</a:t>
            </a:r>
          </a:p>
          <a:p>
            <a:pPr marL="0" lvl="1" hangingPunct="0">
              <a:spcBef>
                <a:spcPts val="0"/>
              </a:spcBef>
            </a:pPr>
            <a:r>
              <a:rPr lang="en-GB" sz="1600" dirty="0"/>
              <a:t>(each colour represents different number)</a:t>
            </a:r>
          </a:p>
        </p:txBody>
      </p:sp>
    </p:spTree>
    <p:extLst>
      <p:ext uri="{BB962C8B-B14F-4D97-AF65-F5344CB8AC3E}">
        <p14:creationId xmlns:p14="http://schemas.microsoft.com/office/powerpoint/2010/main" val="1901597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Region based segmentation</a:t>
            </a:r>
            <a:br>
              <a:rPr lang="en-US" sz="3600" dirty="0"/>
            </a:br>
            <a:r>
              <a:rPr lang="en-GB" sz="3100" dirty="0">
                <a:solidFill>
                  <a:srgbClr val="E68422"/>
                </a:solidFill>
              </a:rPr>
              <a:t>Formal definition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896544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GB" sz="1800" dirty="0"/>
              <a:t>The partitioning of an image into set of mutually non-overlapping regions, each of which is maximum connected uniform region.</a:t>
            </a:r>
          </a:p>
          <a:p>
            <a:pPr>
              <a:spcAft>
                <a:spcPts val="1200"/>
              </a:spcAft>
            </a:pPr>
            <a:endParaRPr lang="en-GB" sz="1600" i="1" dirty="0"/>
          </a:p>
          <a:p>
            <a:pPr lvl="1" hangingPunct="0"/>
            <a:r>
              <a:rPr lang="en-GB" sz="1600" b="1" i="1" dirty="0">
                <a:solidFill>
                  <a:srgbClr val="6470CA"/>
                </a:solidFill>
              </a:rPr>
              <a:t>Connected region</a:t>
            </a:r>
            <a:r>
              <a:rPr lang="en-GB" sz="1600" b="1" dirty="0">
                <a:solidFill>
                  <a:srgbClr val="6470CA"/>
                </a:solidFill>
              </a:rPr>
              <a:t> </a:t>
            </a:r>
            <a:r>
              <a:rPr lang="en-GB" sz="1600" dirty="0"/>
              <a:t>- each element of the region is adjacent to at least one other element of this region.</a:t>
            </a:r>
          </a:p>
          <a:p>
            <a:pPr lvl="1" hangingPunct="0"/>
            <a:r>
              <a:rPr lang="en-GB" sz="1600" b="1" i="1" dirty="0">
                <a:solidFill>
                  <a:srgbClr val="6470CA"/>
                </a:solidFill>
              </a:rPr>
              <a:t>Uniform region</a:t>
            </a:r>
            <a:r>
              <a:rPr lang="en-GB" sz="1600" b="1" dirty="0">
                <a:solidFill>
                  <a:srgbClr val="6470CA"/>
                </a:solidFill>
              </a:rPr>
              <a:t> </a:t>
            </a:r>
            <a:r>
              <a:rPr lang="en-GB" sz="1600" dirty="0"/>
              <a:t>- every subset of that region is uniform according to the same criterion</a:t>
            </a:r>
          </a:p>
          <a:p>
            <a:pPr lvl="1" hangingPunct="0"/>
            <a:r>
              <a:rPr lang="en-GB" sz="1600" b="1" i="1" dirty="0">
                <a:solidFill>
                  <a:srgbClr val="6470CA"/>
                </a:solidFill>
              </a:rPr>
              <a:t>Maximum connected uniform region</a:t>
            </a:r>
            <a:r>
              <a:rPr lang="en-GB" sz="1600" b="1" dirty="0">
                <a:solidFill>
                  <a:srgbClr val="6470CA"/>
                </a:solidFill>
              </a:rPr>
              <a:t> </a:t>
            </a:r>
            <a:r>
              <a:rPr lang="en-GB" sz="1600" dirty="0"/>
              <a:t>- no other pixel, adjacent to the region, can be added to it without the region becoming non </a:t>
            </a:r>
            <a:r>
              <a:rPr lang="mr-IN" sz="1600" dirty="0"/>
              <a:t>–</a:t>
            </a:r>
            <a:r>
              <a:rPr lang="en-GB" sz="1600" dirty="0"/>
              <a:t>uniform.</a:t>
            </a:r>
          </a:p>
          <a:p>
            <a:pPr lvl="1" hangingPunct="0"/>
            <a:r>
              <a:rPr lang="en-GB" sz="1600" b="1" i="1" dirty="0">
                <a:solidFill>
                  <a:srgbClr val="6470CA"/>
                </a:solidFill>
              </a:rPr>
              <a:t>Uniformity</a:t>
            </a:r>
            <a:r>
              <a:rPr lang="en-GB" sz="1600" i="1" dirty="0"/>
              <a:t> - </a:t>
            </a:r>
            <a:r>
              <a:rPr lang="en-GB" sz="1600" dirty="0"/>
              <a:t>homogeneity (of the same kind; consisting of parts of the same kind; uniform); e.g. constant grey level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941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based segmentation</a:t>
            </a:r>
            <a:br>
              <a:rPr lang="en-US" dirty="0"/>
            </a:br>
            <a:r>
              <a:rPr lang="en-GB" sz="2800" dirty="0">
                <a:solidFill>
                  <a:srgbClr val="E68422"/>
                </a:solidFill>
              </a:rPr>
              <a:t>4- and 8-connectivity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885123"/>
              </p:ext>
            </p:extLst>
          </p:nvPr>
        </p:nvGraphicFramePr>
        <p:xfrm>
          <a:off x="2771800" y="2132855"/>
          <a:ext cx="2736304" cy="27363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4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705570"/>
              </p:ext>
            </p:extLst>
          </p:nvPr>
        </p:nvGraphicFramePr>
        <p:xfrm>
          <a:off x="6012160" y="2132856"/>
          <a:ext cx="2736304" cy="27363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4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2412" y="5549010"/>
            <a:ext cx="288032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22412" y="5981058"/>
            <a:ext cx="288032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925073" y="5544683"/>
            <a:ext cx="18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8-connected pixels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5073" y="5914015"/>
            <a:ext cx="18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4-connected pixels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8495"/>
              </p:ext>
            </p:extLst>
          </p:nvPr>
        </p:nvGraphicFramePr>
        <p:xfrm>
          <a:off x="890599" y="3651787"/>
          <a:ext cx="1285290" cy="121822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7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622412" y="5080857"/>
            <a:ext cx="288032" cy="288032"/>
          </a:xfrm>
          <a:prstGeom prst="rect">
            <a:avLst/>
          </a:prstGeom>
          <a:solidFill>
            <a:srgbClr val="FFD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910593" y="5075892"/>
            <a:ext cx="1354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Current pixel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27289" y="4993430"/>
            <a:ext cx="233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8-connected pixels:</a:t>
            </a:r>
          </a:p>
          <a:p>
            <a:r>
              <a:rPr lang="en-GB" sz="1400" dirty="0"/>
              <a:t>All the pixels belong to the same region as the current pixel.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44208" y="5013175"/>
            <a:ext cx="23762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4-connected pixels:</a:t>
            </a:r>
          </a:p>
          <a:p>
            <a:r>
              <a:rPr lang="en-GB" sz="1400" dirty="0"/>
              <a:t>Only pixels highlighted blue belong to the same region as the current pixel.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9B76342-E9F6-C04E-B831-25D824458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156990"/>
              </p:ext>
            </p:extLst>
          </p:nvPr>
        </p:nvGraphicFramePr>
        <p:xfrm>
          <a:off x="882857" y="2139432"/>
          <a:ext cx="1285290" cy="12868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7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207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based segmentation</a:t>
            </a:r>
            <a:br>
              <a:rPr lang="en-US" dirty="0"/>
            </a:br>
            <a:r>
              <a:rPr lang="en-GB" sz="2800" dirty="0">
                <a:solidFill>
                  <a:srgbClr val="E68422"/>
                </a:solidFill>
              </a:rPr>
              <a:t>4- and 8-connectivity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003924"/>
              </p:ext>
            </p:extLst>
          </p:nvPr>
        </p:nvGraphicFramePr>
        <p:xfrm>
          <a:off x="1403648" y="2132855"/>
          <a:ext cx="2736304" cy="27363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4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154189"/>
              </p:ext>
            </p:extLst>
          </p:nvPr>
        </p:nvGraphicFramePr>
        <p:xfrm>
          <a:off x="5004048" y="2132855"/>
          <a:ext cx="2736304" cy="27363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4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7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7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C4F5C506-3B35-ED4C-A8E6-C2DCCE66BBAD}"/>
              </a:ext>
            </a:extLst>
          </p:cNvPr>
          <p:cNvSpPr txBox="1"/>
          <p:nvPr/>
        </p:nvSpPr>
        <p:spPr>
          <a:xfrm>
            <a:off x="1659136" y="4993430"/>
            <a:ext cx="2548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8-connected pixels:</a:t>
            </a:r>
          </a:p>
          <a:p>
            <a:r>
              <a:rPr lang="en-GB" sz="1400" dirty="0"/>
              <a:t>Two regions are detected.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422E4A-A0C8-A84A-A5BB-0F29BC53420D}"/>
              </a:ext>
            </a:extLst>
          </p:cNvPr>
          <p:cNvSpPr txBox="1"/>
          <p:nvPr/>
        </p:nvSpPr>
        <p:spPr>
          <a:xfrm>
            <a:off x="5177679" y="4993429"/>
            <a:ext cx="2706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4-connected pixels:</a:t>
            </a:r>
          </a:p>
          <a:p>
            <a:r>
              <a:rPr lang="en-GB" sz="1400" dirty="0"/>
              <a:t>Eight regions are detected.</a:t>
            </a:r>
          </a:p>
        </p:txBody>
      </p:sp>
    </p:spTree>
    <p:extLst>
      <p:ext uri="{BB962C8B-B14F-4D97-AF65-F5344CB8AC3E}">
        <p14:creationId xmlns:p14="http://schemas.microsoft.com/office/powerpoint/2010/main" val="193552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based segmentation</a:t>
            </a:r>
            <a:br>
              <a:rPr lang="en-US" dirty="0"/>
            </a:br>
            <a:r>
              <a:rPr lang="en-GB" sz="2800" dirty="0">
                <a:solidFill>
                  <a:srgbClr val="E68422"/>
                </a:solidFill>
              </a:rPr>
              <a:t>4- and 8-connectivity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202495"/>
              </p:ext>
            </p:extLst>
          </p:nvPr>
        </p:nvGraphicFramePr>
        <p:xfrm>
          <a:off x="1403648" y="2132855"/>
          <a:ext cx="2432272" cy="27363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4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0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0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0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034">
                  <a:extLst>
                    <a:ext uri="{9D8B030D-6E8A-4147-A177-3AD203B41FA5}">
                      <a16:colId xmlns:a16="http://schemas.microsoft.com/office/drawing/2014/main" val="2976937317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692419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C4F5C506-3B35-ED4C-A8E6-C2DCCE66BBAD}"/>
              </a:ext>
            </a:extLst>
          </p:cNvPr>
          <p:cNvSpPr txBox="1"/>
          <p:nvPr/>
        </p:nvSpPr>
        <p:spPr>
          <a:xfrm>
            <a:off x="1403648" y="5013176"/>
            <a:ext cx="2548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8-connected pixels:</a:t>
            </a:r>
          </a:p>
          <a:p>
            <a:r>
              <a:rPr lang="en-GB" sz="1400" dirty="0"/>
              <a:t>One region is detected.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422E4A-A0C8-A84A-A5BB-0F29BC53420D}"/>
              </a:ext>
            </a:extLst>
          </p:cNvPr>
          <p:cNvSpPr txBox="1"/>
          <p:nvPr/>
        </p:nvSpPr>
        <p:spPr>
          <a:xfrm>
            <a:off x="5076056" y="4993429"/>
            <a:ext cx="2706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4-connected pixels:</a:t>
            </a:r>
          </a:p>
          <a:p>
            <a:r>
              <a:rPr lang="en-GB" sz="1400" dirty="0"/>
              <a:t>Four regions are detected.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C04B93-A5B2-E84D-AA5D-A93927F83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873138"/>
              </p:ext>
            </p:extLst>
          </p:nvPr>
        </p:nvGraphicFramePr>
        <p:xfrm>
          <a:off x="5004048" y="2143605"/>
          <a:ext cx="2432272" cy="27363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4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0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0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0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034">
                  <a:extLst>
                    <a:ext uri="{9D8B030D-6E8A-4147-A177-3AD203B41FA5}">
                      <a16:colId xmlns:a16="http://schemas.microsoft.com/office/drawing/2014/main" val="2976937317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692419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05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900" b="0" dirty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</a:txBody>
                  <a:tcPr marL="78494" marR="78494" marT="39248" marB="3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50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Region based segmentation methods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>
              <a:spcBef>
                <a:spcPts val="0"/>
              </a:spcBef>
              <a:spcAft>
                <a:spcPts val="1200"/>
              </a:spcAft>
            </a:pPr>
            <a:r>
              <a:rPr lang="en-GB" sz="1800" dirty="0">
                <a:solidFill>
                  <a:srgbClr val="6470CA"/>
                </a:solidFill>
              </a:rPr>
              <a:t>Global</a:t>
            </a:r>
            <a:r>
              <a:rPr lang="en-GB" sz="1800" dirty="0"/>
              <a:t> - pixels are grouped into regions on the basis of the properties of a large population of pixels (image statistics).</a:t>
            </a:r>
          </a:p>
          <a:p>
            <a:pPr hangingPunct="0">
              <a:spcBef>
                <a:spcPts val="0"/>
              </a:spcBef>
              <a:spcAft>
                <a:spcPts val="1200"/>
              </a:spcAft>
            </a:pPr>
            <a:endParaRPr lang="en-GB" sz="1800" dirty="0"/>
          </a:p>
          <a:p>
            <a:pPr hangingPunct="0">
              <a:spcBef>
                <a:spcPts val="0"/>
              </a:spcBef>
              <a:spcAft>
                <a:spcPts val="1200"/>
              </a:spcAft>
            </a:pPr>
            <a:r>
              <a:rPr lang="en-GB" sz="1800" dirty="0">
                <a:solidFill>
                  <a:srgbClr val="6470CA"/>
                </a:solidFill>
              </a:rPr>
              <a:t>Local</a:t>
            </a:r>
            <a:r>
              <a:rPr lang="en-GB" sz="1800" dirty="0"/>
              <a:t> - pixels are assigned to regions on the basis of their close neighbours properties.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8145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Global methods</a:t>
            </a:r>
            <a:br>
              <a:rPr lang="en-US" dirty="0"/>
            </a:br>
            <a:r>
              <a:rPr lang="en-US" sz="3100" dirty="0">
                <a:solidFill>
                  <a:srgbClr val="E68422"/>
                </a:solidFill>
              </a:rPr>
              <a:t>Pixel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1800" dirty="0"/>
              <a:t>Region segmentation can be regarded as process of pixel classification.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1800" dirty="0"/>
              <a:t>The picture is segmented into subsets by assigning the individual pixels to classes.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1800" dirty="0"/>
              <a:t>The choice of the class depends on the global properties (statistics) of the image, e.g. image histogram.</a:t>
            </a:r>
          </a:p>
          <a:p>
            <a:endParaRPr lang="en-US" sz="1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21"/>
          <a:stretch/>
        </p:blipFill>
        <p:spPr bwMode="auto">
          <a:xfrm>
            <a:off x="2987824" y="4411283"/>
            <a:ext cx="2857500" cy="168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9164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Global methods</a:t>
            </a:r>
            <a:br>
              <a:rPr lang="en-US" dirty="0"/>
            </a:br>
            <a:r>
              <a:rPr lang="en-US" sz="3100" dirty="0">
                <a:solidFill>
                  <a:srgbClr val="E68422"/>
                </a:solidFill>
              </a:rPr>
              <a:t>Pixel classification: thresholding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>
              <a:spcBef>
                <a:spcPts val="0"/>
              </a:spcBef>
              <a:spcAft>
                <a:spcPts val="1200"/>
              </a:spcAft>
            </a:pPr>
            <a:r>
              <a:rPr lang="en-GB" sz="1800" b="1" dirty="0">
                <a:solidFill>
                  <a:srgbClr val="6470CA"/>
                </a:solidFill>
              </a:rPr>
              <a:t>Thresholding</a:t>
            </a:r>
            <a:r>
              <a:rPr lang="en-GB" sz="1800" dirty="0">
                <a:solidFill>
                  <a:srgbClr val="6470CA"/>
                </a:solidFill>
              </a:rPr>
              <a:t> </a:t>
            </a:r>
            <a:r>
              <a:rPr lang="en-GB" sz="1800" dirty="0"/>
              <a:t>uses a single property and assigns pixels into one of the two classes.</a:t>
            </a:r>
          </a:p>
          <a:p>
            <a:pPr hangingPunct="0">
              <a:spcBef>
                <a:spcPts val="0"/>
              </a:spcBef>
              <a:spcAft>
                <a:spcPts val="1200"/>
              </a:spcAft>
            </a:pPr>
            <a:r>
              <a:rPr lang="en-GB" sz="1800" dirty="0"/>
              <a:t>The classes are typically object(s) and a background</a:t>
            </a:r>
          </a:p>
          <a:p>
            <a:pPr hangingPunct="0">
              <a:spcBef>
                <a:spcPts val="0"/>
              </a:spcBef>
              <a:spcAft>
                <a:spcPts val="1200"/>
              </a:spcAft>
            </a:pPr>
            <a:r>
              <a:rPr lang="en-GB" sz="1800" dirty="0"/>
              <a:t>The property is typically a grey level value.</a:t>
            </a:r>
          </a:p>
          <a:p>
            <a:pPr marL="0" indent="0" hangingPunct="0">
              <a:buNone/>
            </a:pPr>
            <a:endParaRPr lang="en-GB" sz="1800" dirty="0"/>
          </a:p>
          <a:p>
            <a:endParaRPr lang="en-US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21"/>
          <a:stretch/>
        </p:blipFill>
        <p:spPr bwMode="auto">
          <a:xfrm>
            <a:off x="2987824" y="4509120"/>
            <a:ext cx="2857500" cy="168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969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Global methods</a:t>
            </a:r>
            <a:br>
              <a:rPr lang="en-US" dirty="0"/>
            </a:br>
            <a:r>
              <a:rPr lang="en-US" sz="3100" dirty="0">
                <a:solidFill>
                  <a:srgbClr val="E68422"/>
                </a:solidFill>
              </a:rPr>
              <a:t>Pixel classification: thresholding</a:t>
            </a:r>
            <a:endParaRPr lang="en-GB" sz="31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"/>
          <a:stretch/>
        </p:blipFill>
        <p:spPr bwMode="auto">
          <a:xfrm>
            <a:off x="323528" y="2671807"/>
            <a:ext cx="2699792" cy="263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3" t="10639" r="3234" b="5002"/>
          <a:stretch/>
        </p:blipFill>
        <p:spPr bwMode="auto">
          <a:xfrm>
            <a:off x="6153739" y="2671807"/>
            <a:ext cx="2666733" cy="263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154660" y="3259155"/>
            <a:ext cx="2857500" cy="1682013"/>
            <a:chOff x="3154660" y="3259155"/>
            <a:chExt cx="2857500" cy="1682013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421"/>
            <a:stretch/>
          </p:blipFill>
          <p:spPr bwMode="auto">
            <a:xfrm>
              <a:off x="3154660" y="3259155"/>
              <a:ext cx="2857500" cy="1682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" name="Elbow Connector 3"/>
            <p:cNvCxnSpPr/>
            <p:nvPr/>
          </p:nvCxnSpPr>
          <p:spPr>
            <a:xfrm>
              <a:off x="3316932" y="3387891"/>
              <a:ext cx="2448272" cy="1296144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375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Previous lecture: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000" dirty="0"/>
              <a:t>Edge detection filters</a:t>
            </a:r>
          </a:p>
          <a:p>
            <a:pPr lvl="1"/>
            <a:r>
              <a:rPr lang="en-GB" sz="1800" dirty="0"/>
              <a:t>Their types</a:t>
            </a:r>
          </a:p>
          <a:p>
            <a:pPr lvl="1"/>
            <a:r>
              <a:rPr lang="en-GB" sz="1800" dirty="0"/>
              <a:t>How and why they work</a:t>
            </a:r>
          </a:p>
          <a:p>
            <a:pPr lvl="1"/>
            <a:r>
              <a:rPr lang="en-GB" sz="1800" dirty="0"/>
              <a:t>How they can be combined</a:t>
            </a:r>
          </a:p>
          <a:p>
            <a:pPr lvl="1"/>
            <a:r>
              <a:rPr lang="en-GB" sz="1800" dirty="0"/>
              <a:t>Where they can be found in the brain</a:t>
            </a:r>
          </a:p>
          <a:p>
            <a:pPr lvl="1"/>
            <a:endParaRPr lang="en-GB" sz="1800" dirty="0"/>
          </a:p>
          <a:p>
            <a:r>
              <a:rPr lang="en-GB" sz="2000" dirty="0"/>
              <a:t>Median, min and max filters</a:t>
            </a:r>
          </a:p>
          <a:p>
            <a:endParaRPr lang="en-GB" sz="2000" dirty="0"/>
          </a:p>
          <a:p>
            <a:r>
              <a:rPr lang="en-GB" sz="2000" dirty="0"/>
              <a:t>Edge preserving smoothing </a:t>
            </a:r>
          </a:p>
          <a:p>
            <a:pPr lvl="1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003791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Global methods</a:t>
            </a:r>
            <a:br>
              <a:rPr lang="en-US" dirty="0"/>
            </a:br>
            <a:r>
              <a:rPr lang="en-US" sz="3100" dirty="0">
                <a:solidFill>
                  <a:srgbClr val="E68422"/>
                </a:solidFill>
              </a:rPr>
              <a:t>Pixel classification: thresholding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183880" cy="2520280"/>
          </a:xfrm>
        </p:spPr>
        <p:txBody>
          <a:bodyPr>
            <a:normAutofit/>
          </a:bodyPr>
          <a:lstStyle/>
          <a:p>
            <a:pPr hangingPunct="0">
              <a:spcBef>
                <a:spcPts val="0"/>
              </a:spcBef>
              <a:spcAft>
                <a:spcPts val="1200"/>
              </a:spcAft>
            </a:pPr>
            <a:r>
              <a:rPr lang="en-GB" sz="1800" dirty="0"/>
              <a:t>The main problem is to find a threshold value which would separate the two classes.</a:t>
            </a:r>
          </a:p>
          <a:p>
            <a:pPr hangingPunct="0">
              <a:spcBef>
                <a:spcPts val="0"/>
              </a:spcBef>
              <a:spcAft>
                <a:spcPts val="1200"/>
              </a:spcAft>
            </a:pPr>
            <a:r>
              <a:rPr lang="en-GB" sz="1800" dirty="0"/>
              <a:t>The simplest solution:- build a histogram and find the valley between two peaks (why? – see Exercise 9).</a:t>
            </a:r>
          </a:p>
          <a:p>
            <a:pPr hangingPunct="0">
              <a:spcBef>
                <a:spcPts val="0"/>
              </a:spcBef>
              <a:spcAft>
                <a:spcPts val="1200"/>
              </a:spcAft>
            </a:pPr>
            <a:r>
              <a:rPr lang="en-GB" sz="1800" dirty="0"/>
              <a:t>There exist methods for automatic threshold selection (see “Further reading and exploration”).</a:t>
            </a:r>
          </a:p>
          <a:p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2907704" y="4221088"/>
            <a:ext cx="2857500" cy="1682013"/>
            <a:chOff x="3154660" y="3259155"/>
            <a:chExt cx="2857500" cy="1682013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421"/>
            <a:stretch/>
          </p:blipFill>
          <p:spPr bwMode="auto">
            <a:xfrm>
              <a:off x="3154660" y="3259155"/>
              <a:ext cx="2857500" cy="1682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Elbow Connector 5"/>
            <p:cNvCxnSpPr/>
            <p:nvPr/>
          </p:nvCxnSpPr>
          <p:spPr>
            <a:xfrm>
              <a:off x="3316932" y="3387891"/>
              <a:ext cx="2448272" cy="1296144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59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Global methods</a:t>
            </a:r>
            <a:br>
              <a:rPr lang="en-US" dirty="0"/>
            </a:br>
            <a:r>
              <a:rPr lang="en-US" sz="3100" dirty="0">
                <a:solidFill>
                  <a:srgbClr val="E68422"/>
                </a:solidFill>
              </a:rPr>
              <a:t>Pixel classification: thresholding</a:t>
            </a:r>
            <a:endParaRPr lang="en-GB" sz="31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372072"/>
            <a:ext cx="2819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56048"/>
            <a:ext cx="52197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612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Global methods</a:t>
            </a:r>
            <a:br>
              <a:rPr lang="en-US" dirty="0"/>
            </a:br>
            <a:r>
              <a:rPr lang="en-US" sz="3100" dirty="0">
                <a:solidFill>
                  <a:srgbClr val="E68422"/>
                </a:solidFill>
              </a:rPr>
              <a:t>Pixel classification: thresholding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3"/>
            <a:ext cx="8183880" cy="4762805"/>
          </a:xfrm>
        </p:spPr>
        <p:txBody>
          <a:bodyPr>
            <a:normAutofit fontScale="92500" lnSpcReduction="10000"/>
          </a:bodyPr>
          <a:lstStyle/>
          <a:p>
            <a:pPr hangingPunct="0">
              <a:spcBef>
                <a:spcPts val="0"/>
              </a:spcBef>
              <a:spcAft>
                <a:spcPts val="1200"/>
              </a:spcAft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Thresholding uses a single property and assigns pixels into one of the two classes.</a:t>
            </a:r>
          </a:p>
          <a:p>
            <a:pPr hangingPunct="0">
              <a:spcBef>
                <a:spcPts val="0"/>
              </a:spcBef>
              <a:spcAft>
                <a:spcPts val="1200"/>
              </a:spcAft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The classes are typically object(s) and a background</a:t>
            </a:r>
          </a:p>
          <a:p>
            <a:pPr hangingPunct="0">
              <a:spcBef>
                <a:spcPts val="0"/>
              </a:spcBef>
              <a:spcAft>
                <a:spcPts val="1200"/>
              </a:spcAft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The property is typically a grey level value</a:t>
            </a:r>
            <a:r>
              <a:rPr lang="en-GB" sz="1800" dirty="0"/>
              <a:t>.</a:t>
            </a:r>
          </a:p>
          <a:p>
            <a:pPr marL="271463" indent="0" hangingPunct="0">
              <a:buNone/>
            </a:pPr>
            <a:r>
              <a:rPr lang="en-GB" sz="1800" dirty="0"/>
              <a:t>How is image segmentation computed for bright objects on a dark background?</a:t>
            </a:r>
          </a:p>
          <a:p>
            <a:pPr marL="0" indent="0" hangingPunct="0">
              <a:buNone/>
            </a:pPr>
            <a:endParaRPr lang="en-GB" sz="1800" dirty="0"/>
          </a:p>
          <a:p>
            <a:pPr marL="1077913" indent="0" hangingPunct="0">
              <a:buNone/>
            </a:pPr>
            <a:r>
              <a:rPr lang="en-GB" sz="2000" dirty="0"/>
              <a:t>Decide on a threshold value T</a:t>
            </a:r>
          </a:p>
          <a:p>
            <a:pPr marL="1077913" indent="0" hangingPunct="0">
              <a:buNone/>
            </a:pPr>
            <a:r>
              <a:rPr lang="en-GB" sz="2000" dirty="0"/>
              <a:t>Create a new empty image I’</a:t>
            </a:r>
          </a:p>
          <a:p>
            <a:pPr marL="1077913" indent="0" hangingPunct="0">
              <a:buNone/>
            </a:pPr>
            <a:r>
              <a:rPr lang="en-GB" sz="2000" dirty="0"/>
              <a:t>For every pixel in the original image I</a:t>
            </a:r>
          </a:p>
          <a:p>
            <a:pPr marL="1077913" indent="0" hangingPunct="0">
              <a:buNone/>
            </a:pPr>
            <a:r>
              <a:rPr lang="en-GB" sz="2000" dirty="0"/>
              <a:t>	if I(</a:t>
            </a:r>
            <a:r>
              <a:rPr lang="en-GB" sz="2000" dirty="0" err="1"/>
              <a:t>x,y</a:t>
            </a:r>
            <a:r>
              <a:rPr lang="en-GB" sz="2000" dirty="0"/>
              <a:t>) &gt; T </a:t>
            </a:r>
          </a:p>
          <a:p>
            <a:pPr marL="1077913" indent="0" hangingPunct="0">
              <a:buNone/>
            </a:pPr>
            <a:r>
              <a:rPr lang="en-GB" sz="2000" dirty="0"/>
              <a:t>		set I’(</a:t>
            </a:r>
            <a:r>
              <a:rPr lang="en-GB" sz="2000" dirty="0" err="1"/>
              <a:t>x,y</a:t>
            </a:r>
            <a:r>
              <a:rPr lang="en-GB" sz="2000" dirty="0"/>
              <a:t>) to 1</a:t>
            </a:r>
          </a:p>
          <a:p>
            <a:pPr marL="1077913" indent="0" hangingPunct="0">
              <a:buNone/>
            </a:pPr>
            <a:r>
              <a:rPr lang="en-GB" sz="2000" dirty="0"/>
              <a:t>	otherwise </a:t>
            </a:r>
          </a:p>
          <a:p>
            <a:pPr marL="1077913" indent="0" hangingPunct="0">
              <a:buNone/>
            </a:pPr>
            <a:r>
              <a:rPr lang="en-GB" sz="2000" dirty="0"/>
              <a:t>		set I’(</a:t>
            </a:r>
            <a:r>
              <a:rPr lang="en-GB" sz="2000" dirty="0" err="1"/>
              <a:t>x,y</a:t>
            </a:r>
            <a:r>
              <a:rPr lang="en-GB" sz="2000" dirty="0"/>
              <a:t>) to 0</a:t>
            </a:r>
          </a:p>
          <a:p>
            <a:pPr marL="0" indent="0" hangingPunct="0">
              <a:buNone/>
            </a:pPr>
            <a:endParaRPr lang="en-GB" sz="2000" dirty="0"/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259632" y="4005064"/>
            <a:ext cx="5472608" cy="2376264"/>
          </a:xfrm>
          <a:prstGeom prst="rect">
            <a:avLst/>
          </a:prstGeom>
          <a:noFill/>
          <a:ln>
            <a:solidFill>
              <a:srgbClr val="6470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07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Beyond simple thresholding</a:t>
            </a:r>
            <a:br>
              <a:rPr lang="en-GB" sz="3600" dirty="0">
                <a:effectLst/>
              </a:rPr>
            </a:br>
            <a:r>
              <a:rPr lang="en-GB" sz="3100" dirty="0">
                <a:solidFill>
                  <a:srgbClr val="E68422"/>
                </a:solidFill>
              </a:rPr>
              <a:t>Single property, several classes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7704856" cy="1224136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6470CA"/>
                </a:solidFill>
              </a:rPr>
              <a:t>Multi-level thresholding </a:t>
            </a:r>
            <a:r>
              <a:rPr lang="en-GB" sz="2000" dirty="0"/>
              <a:t>is segmentation into more than two classes.</a:t>
            </a:r>
          </a:p>
          <a:p>
            <a:endParaRPr lang="en-GB" sz="2000" dirty="0"/>
          </a:p>
          <a:p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64578"/>
            <a:ext cx="3810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64"/>
          <a:stretch/>
        </p:blipFill>
        <p:spPr bwMode="auto">
          <a:xfrm>
            <a:off x="5908104" y="2420888"/>
            <a:ext cx="2857500" cy="3160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FF320B-8D5D-834D-B922-B817AE8AD4B7}"/>
              </a:ext>
            </a:extLst>
          </p:cNvPr>
          <p:cNvSpPr txBox="1"/>
          <p:nvPr/>
        </p:nvSpPr>
        <p:spPr>
          <a:xfrm>
            <a:off x="6372200" y="5725670"/>
            <a:ext cx="2066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Colour</a:t>
            </a:r>
            <a:r>
              <a:rPr lang="en-US" sz="1600" dirty="0"/>
              <a:t> histograms</a:t>
            </a:r>
          </a:p>
        </p:txBody>
      </p:sp>
    </p:spTree>
    <p:extLst>
      <p:ext uri="{BB962C8B-B14F-4D97-AF65-F5344CB8AC3E}">
        <p14:creationId xmlns:p14="http://schemas.microsoft.com/office/powerpoint/2010/main" val="953320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Beyond simple thresholding</a:t>
            </a:r>
            <a:br>
              <a:rPr lang="en-GB" sz="3600" dirty="0">
                <a:effectLst/>
              </a:rPr>
            </a:br>
            <a:r>
              <a:rPr lang="en-GB" sz="3100" dirty="0">
                <a:solidFill>
                  <a:srgbClr val="E68422"/>
                </a:solidFill>
              </a:rPr>
              <a:t>Single property, several classes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7704856" cy="1224136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6470CA"/>
                </a:solidFill>
              </a:rPr>
              <a:t>Multi-level thresholding </a:t>
            </a:r>
            <a:r>
              <a:rPr lang="en-GB" sz="2000" dirty="0"/>
              <a:t>is segmentation into more than two classes.</a:t>
            </a:r>
          </a:p>
          <a:p>
            <a:endParaRPr lang="en-GB" sz="2000" dirty="0"/>
          </a:p>
          <a:p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64578"/>
            <a:ext cx="3810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64"/>
          <a:stretch/>
        </p:blipFill>
        <p:spPr bwMode="auto">
          <a:xfrm>
            <a:off x="5908104" y="2420888"/>
            <a:ext cx="2857500" cy="3160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A686F4-C6A4-CD48-B48B-10EE8BC24314}"/>
              </a:ext>
            </a:extLst>
          </p:cNvPr>
          <p:cNvSpPr txBox="1"/>
          <p:nvPr/>
        </p:nvSpPr>
        <p:spPr>
          <a:xfrm>
            <a:off x="6516216" y="5661248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White clouds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326E84-5FA7-0E49-9D41-C3FFC5E634EE}"/>
              </a:ext>
            </a:extLst>
          </p:cNvPr>
          <p:cNvSpPr txBox="1"/>
          <p:nvPr/>
        </p:nvSpPr>
        <p:spPr>
          <a:xfrm>
            <a:off x="6516216" y="5999802"/>
            <a:ext cx="1149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Blue water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933097-CB33-A649-A2AE-C946187CEDCA}"/>
              </a:ext>
            </a:extLst>
          </p:cNvPr>
          <p:cNvSpPr txBox="1"/>
          <p:nvPr/>
        </p:nvSpPr>
        <p:spPr>
          <a:xfrm>
            <a:off x="6516216" y="6307579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Green /brown land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50F52E-A7F1-3846-A1D8-595DAB4E550C}"/>
              </a:ext>
            </a:extLst>
          </p:cNvPr>
          <p:cNvSpPr/>
          <p:nvPr/>
        </p:nvSpPr>
        <p:spPr>
          <a:xfrm>
            <a:off x="7160857" y="2420888"/>
            <a:ext cx="1490567" cy="31607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12FA9F-9AA3-5742-8F6E-3E2EC112868A}"/>
              </a:ext>
            </a:extLst>
          </p:cNvPr>
          <p:cNvSpPr/>
          <p:nvPr/>
        </p:nvSpPr>
        <p:spPr>
          <a:xfrm>
            <a:off x="5908104" y="2420888"/>
            <a:ext cx="464096" cy="3160766"/>
          </a:xfrm>
          <a:prstGeom prst="rect">
            <a:avLst/>
          </a:prstGeom>
          <a:noFill/>
          <a:ln w="19050">
            <a:solidFill>
              <a:srgbClr val="290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16375C-6957-8649-9D88-6C588E02F652}"/>
              </a:ext>
            </a:extLst>
          </p:cNvPr>
          <p:cNvSpPr/>
          <p:nvPr/>
        </p:nvSpPr>
        <p:spPr>
          <a:xfrm>
            <a:off x="6410942" y="2420888"/>
            <a:ext cx="711173" cy="316076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A404A2-330B-4442-9D55-36020B7F5B9C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5908104" y="5805264"/>
            <a:ext cx="608112" cy="987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EB7D8-71B4-5F43-9A3B-8D452CC08F2A}"/>
              </a:ext>
            </a:extLst>
          </p:cNvPr>
          <p:cNvCxnSpPr>
            <a:cxnSpLocks/>
          </p:cNvCxnSpPr>
          <p:nvPr/>
        </p:nvCxnSpPr>
        <p:spPr>
          <a:xfrm flipH="1" flipV="1">
            <a:off x="5908104" y="6128428"/>
            <a:ext cx="608112" cy="9873"/>
          </a:xfrm>
          <a:prstGeom prst="line">
            <a:avLst/>
          </a:prstGeom>
          <a:ln w="76200">
            <a:solidFill>
              <a:srgbClr val="290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BC8619-07E8-7E4C-B275-7BC7C7E9FF55}"/>
              </a:ext>
            </a:extLst>
          </p:cNvPr>
          <p:cNvCxnSpPr>
            <a:cxnSpLocks/>
          </p:cNvCxnSpPr>
          <p:nvPr/>
        </p:nvCxnSpPr>
        <p:spPr>
          <a:xfrm flipH="1" flipV="1">
            <a:off x="5908104" y="6451594"/>
            <a:ext cx="608112" cy="987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534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Beyond simple thresholding</a:t>
            </a:r>
            <a:br>
              <a:rPr lang="en-GB" sz="4000" dirty="0">
                <a:effectLst/>
              </a:rPr>
            </a:br>
            <a:r>
              <a:rPr lang="en-GB" sz="3100" dirty="0">
                <a:solidFill>
                  <a:srgbClr val="E68422"/>
                </a:solidFill>
              </a:rPr>
              <a:t>Single property, several classes</a:t>
            </a:r>
            <a:endParaRPr lang="en-GB" sz="31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23" y="1916832"/>
            <a:ext cx="3601837" cy="1764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94"/>
          <a:stretch/>
        </p:blipFill>
        <p:spPr bwMode="auto">
          <a:xfrm>
            <a:off x="323528" y="3873421"/>
            <a:ext cx="4248471" cy="2379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1" t="19637" r="3339" b="7047"/>
          <a:stretch/>
        </p:blipFill>
        <p:spPr bwMode="auto">
          <a:xfrm>
            <a:off x="5024873" y="3225566"/>
            <a:ext cx="3519745" cy="1714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" t="19152" r="3791" b="7101"/>
          <a:stretch/>
        </p:blipFill>
        <p:spPr bwMode="auto">
          <a:xfrm>
            <a:off x="5045044" y="5016794"/>
            <a:ext cx="3499574" cy="172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9" t="19806" r="4968" b="6448"/>
          <a:stretch/>
        </p:blipFill>
        <p:spPr bwMode="auto">
          <a:xfrm>
            <a:off x="5045044" y="1424252"/>
            <a:ext cx="3499574" cy="17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10123" y="4041919"/>
            <a:ext cx="172198" cy="1796271"/>
          </a:xfrm>
          <a:prstGeom prst="rect">
            <a:avLst/>
          </a:prstGeom>
          <a:noFill/>
          <a:ln w="19050">
            <a:solidFill>
              <a:srgbClr val="290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828040" y="4041919"/>
            <a:ext cx="1583001" cy="17962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447763" y="4041919"/>
            <a:ext cx="1764197" cy="179627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155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Beyond simple thresholding</a:t>
            </a:r>
            <a:br>
              <a:rPr lang="en-GB" dirty="0">
                <a:effectLst/>
              </a:rPr>
            </a:br>
            <a:r>
              <a:rPr lang="en-GB" sz="3100" dirty="0">
                <a:solidFill>
                  <a:srgbClr val="E68422"/>
                </a:solidFill>
              </a:rPr>
              <a:t>Several properties, several classes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183880" cy="4680520"/>
          </a:xfrm>
        </p:spPr>
        <p:txBody>
          <a:bodyPr>
            <a:normAutofit/>
          </a:bodyPr>
          <a:lstStyle/>
          <a:p>
            <a:r>
              <a:rPr lang="en-GB" sz="2000" dirty="0"/>
              <a:t>General statistical classification methods are used.</a:t>
            </a:r>
          </a:p>
          <a:p>
            <a:endParaRPr lang="en-GB" sz="2000" dirty="0"/>
          </a:p>
          <a:p>
            <a:pPr hangingPunct="0"/>
            <a:r>
              <a:rPr lang="en-GB" sz="2000" b="1" dirty="0">
                <a:solidFill>
                  <a:srgbClr val="6470CA"/>
                </a:solidFill>
              </a:rPr>
              <a:t>Supervised classification</a:t>
            </a:r>
          </a:p>
          <a:p>
            <a:pPr lvl="1" hangingPunct="0"/>
            <a:endParaRPr lang="en-GB" sz="1800" dirty="0"/>
          </a:p>
          <a:p>
            <a:pPr lvl="1" hangingPunct="0"/>
            <a:r>
              <a:rPr lang="en-GB" sz="1800" dirty="0"/>
              <a:t>Classes are known in advance.</a:t>
            </a:r>
          </a:p>
          <a:p>
            <a:pPr lvl="1" hangingPunct="0"/>
            <a:r>
              <a:rPr lang="en-GB" sz="1800" dirty="0"/>
              <a:t>User selects initially some pixels from each possible class.</a:t>
            </a:r>
          </a:p>
          <a:p>
            <a:pPr lvl="1" hangingPunct="0"/>
            <a:r>
              <a:rPr lang="en-GB" sz="1800" dirty="0"/>
              <a:t>Classification algorithm determines characteristics of each class.</a:t>
            </a:r>
          </a:p>
          <a:p>
            <a:pPr lvl="1" hangingPunct="0"/>
            <a:r>
              <a:rPr lang="en-GB" sz="1800" dirty="0"/>
              <a:t>Each pixel is then assigned to a most likely class.</a:t>
            </a:r>
          </a:p>
          <a:p>
            <a:pPr lvl="1" hangingPunct="0"/>
            <a:r>
              <a:rPr lang="en-GB" sz="1800" dirty="0"/>
              <a:t>Stages: training and classification.</a:t>
            </a:r>
          </a:p>
          <a:p>
            <a:endParaRPr lang="en-GB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148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Beyond simple thresholding</a:t>
            </a:r>
            <a:br>
              <a:rPr lang="en-GB" sz="3600" dirty="0">
                <a:effectLst/>
              </a:rPr>
            </a:br>
            <a:r>
              <a:rPr lang="en-GB" sz="3100" dirty="0">
                <a:solidFill>
                  <a:srgbClr val="E68422"/>
                </a:solidFill>
              </a:rPr>
              <a:t>Several properties, several classes</a:t>
            </a:r>
            <a:endParaRPr lang="en-GB" sz="3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988840"/>
            <a:ext cx="710565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7653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Beyond simple thresholding</a:t>
            </a:r>
            <a:br>
              <a:rPr lang="en-GB" sz="4000" dirty="0">
                <a:effectLst/>
              </a:rPr>
            </a:br>
            <a:r>
              <a:rPr lang="en-GB" sz="3100" dirty="0">
                <a:solidFill>
                  <a:srgbClr val="E68422"/>
                </a:solidFill>
              </a:rPr>
              <a:t>Several properties, several classes</a:t>
            </a:r>
            <a:endParaRPr lang="en-GB" sz="31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42" y="1988840"/>
            <a:ext cx="710565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365104"/>
            <a:ext cx="3816424" cy="1688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60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Beyond simple thresholding</a:t>
            </a:r>
            <a:br>
              <a:rPr lang="en-GB" dirty="0">
                <a:effectLst/>
              </a:rPr>
            </a:br>
            <a:r>
              <a:rPr lang="en-GB" sz="3100" dirty="0">
                <a:solidFill>
                  <a:srgbClr val="E68422"/>
                </a:solidFill>
              </a:rPr>
              <a:t>Several properties, several classes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General statistical classification methods are used.</a:t>
            </a:r>
          </a:p>
          <a:p>
            <a:endParaRPr lang="en-GB" sz="2000" dirty="0"/>
          </a:p>
          <a:p>
            <a:pPr hangingPunct="0"/>
            <a:r>
              <a:rPr lang="en-GB" sz="2000" b="1" dirty="0">
                <a:solidFill>
                  <a:srgbClr val="6470CA"/>
                </a:solidFill>
              </a:rPr>
              <a:t>Unsupervised classification</a:t>
            </a:r>
          </a:p>
          <a:p>
            <a:pPr lvl="1" hangingPunct="0"/>
            <a:endParaRPr lang="en-GB" sz="1800" dirty="0"/>
          </a:p>
          <a:p>
            <a:pPr lvl="1" hangingPunct="0"/>
            <a:r>
              <a:rPr lang="en-GB" sz="1800" dirty="0"/>
              <a:t>Classes are not known in advance.</a:t>
            </a:r>
          </a:p>
          <a:p>
            <a:pPr lvl="1" hangingPunct="0"/>
            <a:r>
              <a:rPr lang="en-GB" sz="1800" dirty="0"/>
              <a:t>The classes are determined by the algorithm by locating </a:t>
            </a:r>
            <a:r>
              <a:rPr lang="en-GB" sz="1800" dirty="0">
                <a:solidFill>
                  <a:srgbClr val="6470CA"/>
                </a:solidFill>
              </a:rPr>
              <a:t>clusters</a:t>
            </a:r>
            <a:r>
              <a:rPr lang="en-GB" sz="1800" dirty="0"/>
              <a:t> in a </a:t>
            </a:r>
            <a:r>
              <a:rPr lang="en-GB" sz="1800" dirty="0">
                <a:solidFill>
                  <a:srgbClr val="6470CA"/>
                </a:solidFill>
              </a:rPr>
              <a:t>feature space.</a:t>
            </a:r>
          </a:p>
          <a:p>
            <a:pPr lvl="1" hangingPunct="0"/>
            <a:r>
              <a:rPr lang="en-GB" sz="1800" dirty="0"/>
              <a:t>Each cluster is assumed to correspond to a class.</a:t>
            </a:r>
          </a:p>
          <a:p>
            <a:pPr lvl="1" hangingPunct="0"/>
            <a:r>
              <a:rPr lang="en-GB" sz="1800" dirty="0"/>
              <a:t>Each pixel is then assigned to a most likely class.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525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 this lecture we shall find out about: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000" dirty="0"/>
              <a:t>What is image segmentation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000" dirty="0"/>
              <a:t>Principles of the region-based segmentation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000" dirty="0"/>
              <a:t>Global methods: pixel classification</a:t>
            </a:r>
          </a:p>
          <a:p>
            <a:pPr lvl="1"/>
            <a:r>
              <a:rPr lang="en-GB" sz="1800" dirty="0"/>
              <a:t>Thresholding</a:t>
            </a:r>
          </a:p>
          <a:p>
            <a:pPr lvl="1"/>
            <a:r>
              <a:rPr lang="en-GB" sz="1800" dirty="0"/>
              <a:t>Multi-object classification</a:t>
            </a:r>
          </a:p>
          <a:p>
            <a:pPr lvl="1"/>
            <a:r>
              <a:rPr lang="en-GB" sz="1800" dirty="0"/>
              <a:t>Feature spaces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000" dirty="0"/>
              <a:t>Local methods</a:t>
            </a:r>
          </a:p>
          <a:p>
            <a:pPr lvl="1"/>
            <a:r>
              <a:rPr lang="en-GB" sz="1800" dirty="0"/>
              <a:t>Bottom up: region growing</a:t>
            </a:r>
          </a:p>
          <a:p>
            <a:pPr lvl="1"/>
            <a:r>
              <a:rPr lang="en-GB" sz="1800" dirty="0"/>
              <a:t>Top down: image partitioning</a:t>
            </a:r>
          </a:p>
          <a:p>
            <a:pPr lvl="1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388767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Beyond simple thresholding</a:t>
            </a:r>
            <a:br>
              <a:rPr lang="en-GB" sz="2900" dirty="0">
                <a:effectLst/>
              </a:rPr>
            </a:br>
            <a:r>
              <a:rPr lang="en-GB" sz="2800" dirty="0">
                <a:solidFill>
                  <a:srgbClr val="E68422"/>
                </a:solidFill>
              </a:rPr>
              <a:t>Several properties, several classes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840979"/>
            <a:ext cx="407670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118" y="4620344"/>
            <a:ext cx="3810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8625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Beyond simple thresholding</a:t>
            </a:r>
            <a:br>
              <a:rPr lang="en-GB" dirty="0">
                <a:effectLst/>
              </a:rPr>
            </a:br>
            <a:r>
              <a:rPr lang="en-GB" sz="3100" dirty="0">
                <a:solidFill>
                  <a:srgbClr val="E68422"/>
                </a:solidFill>
              </a:rPr>
              <a:t>Feature spaces for pixel classification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>
              <a:spcBef>
                <a:spcPts val="0"/>
              </a:spcBef>
              <a:spcAft>
                <a:spcPts val="1200"/>
              </a:spcAft>
            </a:pPr>
            <a:r>
              <a:rPr lang="en-GB" sz="2000" dirty="0"/>
              <a:t>Histogram is a 1-dimensional feature space; a “feature” under consideration is grey level.</a:t>
            </a:r>
          </a:p>
          <a:p>
            <a:pPr hangingPunct="0">
              <a:spcBef>
                <a:spcPts val="0"/>
              </a:spcBef>
              <a:spcAft>
                <a:spcPts val="1200"/>
              </a:spcAft>
            </a:pPr>
            <a:endParaRPr lang="en-GB" sz="2000" dirty="0"/>
          </a:p>
          <a:p>
            <a:pPr hangingPunct="0">
              <a:spcBef>
                <a:spcPts val="0"/>
              </a:spcBef>
              <a:spcAft>
                <a:spcPts val="1200"/>
              </a:spcAft>
            </a:pPr>
            <a:r>
              <a:rPr lang="en-GB" sz="2000" dirty="0"/>
              <a:t>Scatter plot -  2 (or more) - dimensional histogram, e.g.</a:t>
            </a:r>
          </a:p>
          <a:p>
            <a:pPr lvl="1" hangingPunct="0"/>
            <a:r>
              <a:rPr lang="en-GB" sz="1800" dirty="0"/>
              <a:t>Grey level v/s average grey level in the neighbourhood</a:t>
            </a:r>
          </a:p>
          <a:p>
            <a:pPr lvl="1" hangingPunct="0"/>
            <a:r>
              <a:rPr lang="en-GB" sz="1800" dirty="0"/>
              <a:t>Intensity of red v/s intensity of blue</a:t>
            </a:r>
          </a:p>
          <a:p>
            <a:pPr lvl="1" hangingPunct="0"/>
            <a:r>
              <a:rPr lang="en-GB" sz="1800" dirty="0"/>
              <a:t>Grey level v/s grey level difference.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5411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Beyond simple thresholding</a:t>
            </a:r>
            <a:br>
              <a:rPr lang="en-GB" sz="2900" dirty="0">
                <a:effectLst/>
              </a:rPr>
            </a:br>
            <a:r>
              <a:rPr lang="en-GB" sz="2800" dirty="0">
                <a:solidFill>
                  <a:srgbClr val="E68422"/>
                </a:solidFill>
              </a:rPr>
              <a:t>Feature spaces for pixel classification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766" y="1556792"/>
            <a:ext cx="5578475" cy="477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4075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>
            <a:noAutofit/>
          </a:bodyPr>
          <a:lstStyle/>
          <a:p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Region based segmentation methods 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>
              <a:spcBef>
                <a:spcPts val="0"/>
              </a:spcBef>
              <a:spcAft>
                <a:spcPts val="1200"/>
              </a:spcAft>
            </a:pPr>
            <a:r>
              <a:rPr lang="en-GB" sz="2000" b="1" dirty="0">
                <a:solidFill>
                  <a:schemeClr val="bg1">
                    <a:lumMod val="75000"/>
                  </a:schemeClr>
                </a:solidFill>
              </a:rPr>
              <a:t>Global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</a:rPr>
              <a:t> - pixels are grouped into regions on the basis of the properties of a large population of pixels (image statistics).</a:t>
            </a:r>
          </a:p>
          <a:p>
            <a:pPr hangingPunct="0">
              <a:spcBef>
                <a:spcPts val="0"/>
              </a:spcBef>
              <a:spcAft>
                <a:spcPts val="1200"/>
              </a:spcAft>
            </a:pPr>
            <a:endParaRPr lang="en-GB" sz="2000" dirty="0">
              <a:solidFill>
                <a:schemeClr val="bg1">
                  <a:lumMod val="75000"/>
                </a:schemeClr>
              </a:solidFill>
            </a:endParaRPr>
          </a:p>
          <a:p>
            <a:pPr hangingPunct="0">
              <a:spcBef>
                <a:spcPts val="0"/>
              </a:spcBef>
              <a:spcAft>
                <a:spcPts val="1200"/>
              </a:spcAft>
            </a:pPr>
            <a:r>
              <a:rPr lang="en-GB" sz="2000" b="1" dirty="0">
                <a:solidFill>
                  <a:srgbClr val="6470CA"/>
                </a:solidFill>
              </a:rPr>
              <a:t>Local</a:t>
            </a:r>
            <a:r>
              <a:rPr lang="en-GB" sz="2000" dirty="0"/>
              <a:t> - pixels are assigned to regions on the basis of their close neighbours properties.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3191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Local methods</a:t>
            </a:r>
            <a:br>
              <a:rPr lang="en-US" sz="3600" dirty="0"/>
            </a:br>
            <a:r>
              <a:rPr lang="en-GB" sz="3100" dirty="0">
                <a:solidFill>
                  <a:srgbClr val="E68422"/>
                </a:solidFill>
              </a:rPr>
              <a:t>Sequential segmentation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>
              <a:spcBef>
                <a:spcPts val="0"/>
              </a:spcBef>
              <a:spcAft>
                <a:spcPts val="2400"/>
              </a:spcAft>
            </a:pPr>
            <a:r>
              <a:rPr lang="en-GB" sz="2000" dirty="0"/>
              <a:t>Global methods classify all pixels simultaneously, on the basis of the statistics of the whole population of pixels.</a:t>
            </a:r>
          </a:p>
          <a:p>
            <a:pPr hangingPunct="0">
              <a:spcBef>
                <a:spcPts val="0"/>
              </a:spcBef>
              <a:spcAft>
                <a:spcPts val="2400"/>
              </a:spcAft>
            </a:pPr>
            <a:r>
              <a:rPr lang="en-GB" sz="2000" dirty="0"/>
              <a:t>Local methods classify pixels or their groups sequentially.</a:t>
            </a:r>
          </a:p>
          <a:p>
            <a:pPr hangingPunct="0">
              <a:spcBef>
                <a:spcPts val="0"/>
              </a:spcBef>
              <a:spcAft>
                <a:spcPts val="2400"/>
              </a:spcAft>
            </a:pPr>
            <a:r>
              <a:rPr lang="en-GB" sz="2000" dirty="0"/>
              <a:t>Classification of a given pixel can take into account the result of classification of the pixels already classified. </a:t>
            </a:r>
          </a:p>
          <a:p>
            <a:pPr hangingPunct="0">
              <a:spcBef>
                <a:spcPts val="0"/>
              </a:spcBef>
              <a:spcAft>
                <a:spcPts val="2400"/>
              </a:spcAft>
            </a:pPr>
            <a:r>
              <a:rPr lang="en-GB" sz="2000" dirty="0"/>
              <a:t>Sequential segmentation can proceed either “bottom-up” or “top-down”.</a:t>
            </a:r>
          </a:p>
          <a:p>
            <a:pPr>
              <a:spcAft>
                <a:spcPts val="24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54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Local methods</a:t>
            </a:r>
            <a:br>
              <a:rPr lang="en-US" dirty="0"/>
            </a:br>
            <a:r>
              <a:rPr lang="en-GB" sz="3100" dirty="0">
                <a:solidFill>
                  <a:srgbClr val="E68422"/>
                </a:solidFill>
              </a:rPr>
              <a:t>Bottom-up: region growing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/>
            <a:r>
              <a:rPr lang="en-GB" dirty="0"/>
              <a:t>Typical steps</a:t>
            </a:r>
          </a:p>
          <a:p>
            <a:pPr lvl="1" hangingPunct="0"/>
            <a:endParaRPr lang="en-GB" dirty="0"/>
          </a:p>
          <a:p>
            <a:pPr lvl="1" hangingPunct="0"/>
            <a:r>
              <a:rPr lang="en-GB" dirty="0"/>
              <a:t>Find starting pixels (these are normally pixels in the centre of the identified objects).</a:t>
            </a:r>
          </a:p>
          <a:p>
            <a:pPr lvl="1" hangingPunct="0"/>
            <a:r>
              <a:rPr lang="en-GB" dirty="0"/>
              <a:t>Examine all the pixels adjacent to those already selected.</a:t>
            </a:r>
          </a:p>
          <a:p>
            <a:pPr lvl="1" hangingPunct="0"/>
            <a:r>
              <a:rPr lang="en-GB" dirty="0"/>
              <a:t>Incorporate those adjacent pixels for which a </a:t>
            </a:r>
            <a:r>
              <a:rPr lang="en-GB" dirty="0">
                <a:solidFill>
                  <a:srgbClr val="6470CA"/>
                </a:solidFill>
              </a:rPr>
              <a:t>similarity criterion</a:t>
            </a:r>
            <a:r>
              <a:rPr lang="en-GB" dirty="0"/>
              <a:t> is met.</a:t>
            </a:r>
          </a:p>
          <a:p>
            <a:pPr lvl="1" hangingPunct="0"/>
            <a:r>
              <a:rPr lang="en-GB" dirty="0"/>
              <a:t>Terminate if no more candidates found.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06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29" y="1458220"/>
            <a:ext cx="2968625" cy="234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741287" y="6300247"/>
            <a:ext cx="21319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Source: www.csd.uwo.ca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methods</a:t>
            </a:r>
            <a:br>
              <a:rPr lang="en-US" sz="2900" dirty="0"/>
            </a:br>
            <a:r>
              <a:rPr lang="en-GB" sz="2800" dirty="0">
                <a:solidFill>
                  <a:srgbClr val="E68422"/>
                </a:solidFill>
              </a:rPr>
              <a:t>Bottom-up: region growing</a:t>
            </a:r>
            <a:endParaRPr lang="en-GB" dirty="0"/>
          </a:p>
        </p:txBody>
      </p:sp>
      <p:grpSp>
        <p:nvGrpSpPr>
          <p:cNvPr id="20" name="Group 19"/>
          <p:cNvGrpSpPr/>
          <p:nvPr/>
        </p:nvGrpSpPr>
        <p:grpSpPr>
          <a:xfrm>
            <a:off x="3995936" y="1543946"/>
            <a:ext cx="4602684" cy="2255837"/>
            <a:chOff x="3995936" y="1543946"/>
            <a:chExt cx="4602684" cy="2255837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6995" y="1543946"/>
              <a:ext cx="2841625" cy="2255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3995936" y="2629001"/>
              <a:ext cx="1152128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006822" y="4023320"/>
            <a:ext cx="4866459" cy="2286000"/>
            <a:chOff x="4006822" y="4023320"/>
            <a:chExt cx="4866459" cy="2286000"/>
          </a:xfrm>
        </p:grpSpPr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4023320"/>
              <a:ext cx="3005137" cy="228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3" name="Straight Arrow Connector 22"/>
            <p:cNvCxnSpPr/>
            <p:nvPr/>
          </p:nvCxnSpPr>
          <p:spPr>
            <a:xfrm>
              <a:off x="4006822" y="5139207"/>
              <a:ext cx="1152128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55576" y="3501008"/>
            <a:ext cx="5001419" cy="2668689"/>
            <a:chOff x="755576" y="3501008"/>
            <a:chExt cx="5001419" cy="2668689"/>
          </a:xfrm>
        </p:grpSpPr>
        <p:grpSp>
          <p:nvGrpSpPr>
            <p:cNvPr id="9" name="Group 8"/>
            <p:cNvGrpSpPr/>
            <p:nvPr/>
          </p:nvGrpSpPr>
          <p:grpSpPr>
            <a:xfrm>
              <a:off x="755576" y="3920210"/>
              <a:ext cx="3067050" cy="2249487"/>
              <a:chOff x="5364088" y="3770704"/>
              <a:chExt cx="3067050" cy="2249487"/>
            </a:xfrm>
          </p:grpSpPr>
          <p:pic>
            <p:nvPicPr>
              <p:cNvPr id="4101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3770704"/>
                <a:ext cx="3067050" cy="22494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" name="Rectangle 4"/>
              <p:cNvSpPr/>
              <p:nvPr/>
            </p:nvSpPr>
            <p:spPr>
              <a:xfrm>
                <a:off x="5364088" y="3770704"/>
                <a:ext cx="288032" cy="3783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4" name="Straight Arrow Connector 23"/>
            <p:cNvCxnSpPr/>
            <p:nvPr/>
          </p:nvCxnSpPr>
          <p:spPr>
            <a:xfrm flipH="1">
              <a:off x="3718455" y="3501008"/>
              <a:ext cx="2038540" cy="60839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884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methods</a:t>
            </a:r>
            <a:br>
              <a:rPr lang="en-US" sz="2900" dirty="0"/>
            </a:br>
            <a:r>
              <a:rPr lang="en-GB" sz="2800" dirty="0">
                <a:solidFill>
                  <a:srgbClr val="E68422"/>
                </a:solidFill>
              </a:rPr>
              <a:t>Bottom-up: region growing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82"/>
          <a:stretch/>
        </p:blipFill>
        <p:spPr bwMode="auto">
          <a:xfrm>
            <a:off x="512794" y="4149080"/>
            <a:ext cx="3981450" cy="2062201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23"/>
          <a:stretch/>
        </p:blipFill>
        <p:spPr bwMode="auto">
          <a:xfrm>
            <a:off x="4860032" y="4149080"/>
            <a:ext cx="3981450" cy="2072581"/>
          </a:xfrm>
          <a:prstGeom prst="rect">
            <a:avLst/>
          </a:prstGeom>
          <a:noFill/>
          <a:ln w="5715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844824"/>
            <a:ext cx="3810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3707904" y="2204864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4067944" y="3284984"/>
            <a:ext cx="72008" cy="7200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9093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Local methods</a:t>
            </a:r>
            <a:br>
              <a:rPr lang="en-US" sz="3600" dirty="0"/>
            </a:br>
            <a:r>
              <a:rPr lang="en-GB" sz="3100" dirty="0">
                <a:solidFill>
                  <a:srgbClr val="E68422"/>
                </a:solidFill>
              </a:rPr>
              <a:t>Top down: image partitioning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>
              <a:spcBef>
                <a:spcPts val="0"/>
              </a:spcBef>
              <a:spcAft>
                <a:spcPts val="1200"/>
              </a:spcAft>
            </a:pPr>
            <a:r>
              <a:rPr lang="en-GB" sz="2000" dirty="0"/>
              <a:t>Start from an entire image and </a:t>
            </a:r>
            <a:r>
              <a:rPr lang="en-GB" sz="2000" i="1" dirty="0"/>
              <a:t>partition</a:t>
            </a:r>
            <a:r>
              <a:rPr lang="en-GB" sz="2000" dirty="0"/>
              <a:t> (split) it into uniform regions. </a:t>
            </a:r>
          </a:p>
          <a:p>
            <a:pPr hangingPunct="0">
              <a:spcBef>
                <a:spcPts val="0"/>
              </a:spcBef>
              <a:spcAft>
                <a:spcPts val="1200"/>
              </a:spcAft>
            </a:pPr>
            <a:r>
              <a:rPr lang="en-GB" sz="2000" dirty="0"/>
              <a:t>Typical steps</a:t>
            </a:r>
          </a:p>
          <a:p>
            <a:pPr lvl="1" hangingPunct="0"/>
            <a:r>
              <a:rPr lang="en-GB" sz="1800" dirty="0"/>
              <a:t>For each partition determine if it meets a similarity criterion.</a:t>
            </a:r>
          </a:p>
          <a:p>
            <a:pPr lvl="1" hangingPunct="0"/>
            <a:r>
              <a:rPr lang="en-GB" sz="1800" dirty="0"/>
              <a:t>If it does not, partition it further.</a:t>
            </a:r>
          </a:p>
          <a:p>
            <a:pPr lvl="1" hangingPunct="0"/>
            <a:r>
              <a:rPr lang="en-GB" sz="1800" dirty="0"/>
              <a:t>If it does, terminate and move to the next one.</a:t>
            </a:r>
          </a:p>
          <a:p>
            <a:pPr hangingPunct="0">
              <a:spcBef>
                <a:spcPts val="0"/>
              </a:spcBef>
              <a:spcAft>
                <a:spcPts val="1200"/>
              </a:spcAft>
            </a:pPr>
            <a:r>
              <a:rPr lang="en-GB" sz="2000" dirty="0"/>
              <a:t>Partitioning uses usually regular sub-divisions, e.g. a region is split into four further sub-regions.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6396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methods</a:t>
            </a:r>
            <a:br>
              <a:rPr lang="en-US" dirty="0"/>
            </a:br>
            <a:r>
              <a:rPr lang="en-GB" sz="2800" dirty="0">
                <a:solidFill>
                  <a:srgbClr val="E68422"/>
                </a:solidFill>
              </a:rPr>
              <a:t>Top down: image partitioning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600400" y="6343436"/>
            <a:ext cx="53640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/>
              <a:t>http://article.sapub.org/image/10.5923.j.biophysics.20120203.01_001.gif</a:t>
            </a:r>
          </a:p>
        </p:txBody>
      </p:sp>
      <p:pic>
        <p:nvPicPr>
          <p:cNvPr id="7" name="Picture 2" descr="http://article.sapub.org/image/10.5923.j.biophysics.20120203.01_0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556792"/>
            <a:ext cx="4540164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3122296" cy="315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467544" y="2348880"/>
            <a:ext cx="3122296" cy="3155163"/>
            <a:chOff x="467544" y="1576056"/>
            <a:chExt cx="3122296" cy="3155163"/>
          </a:xfrm>
        </p:grpSpPr>
        <p:cxnSp>
          <p:nvCxnSpPr>
            <p:cNvPr id="8" name="Straight Connector 7"/>
            <p:cNvCxnSpPr>
              <a:stCxn id="7171" idx="0"/>
              <a:endCxn id="7171" idx="2"/>
            </p:cNvCxnSpPr>
            <p:nvPr/>
          </p:nvCxnSpPr>
          <p:spPr>
            <a:xfrm>
              <a:off x="2028692" y="1576056"/>
              <a:ext cx="0" cy="315516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7171" idx="1"/>
              <a:endCxn id="7171" idx="3"/>
            </p:cNvCxnSpPr>
            <p:nvPr/>
          </p:nvCxnSpPr>
          <p:spPr>
            <a:xfrm>
              <a:off x="467544" y="3153638"/>
              <a:ext cx="312229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67544" y="2362068"/>
            <a:ext cx="1561148" cy="1577582"/>
            <a:chOff x="467544" y="1497972"/>
            <a:chExt cx="1561148" cy="1577582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67544" y="2276872"/>
              <a:ext cx="156114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259632" y="1497972"/>
              <a:ext cx="0" cy="157758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79058" y="2348880"/>
            <a:ext cx="1561148" cy="1590769"/>
            <a:chOff x="479058" y="1484784"/>
            <a:chExt cx="1561148" cy="1590769"/>
          </a:xfrm>
        </p:grpSpPr>
        <p:grpSp>
          <p:nvGrpSpPr>
            <p:cNvPr id="23" name="Group 22"/>
            <p:cNvGrpSpPr/>
            <p:nvPr/>
          </p:nvGrpSpPr>
          <p:grpSpPr>
            <a:xfrm>
              <a:off x="479058" y="2286763"/>
              <a:ext cx="780574" cy="788790"/>
              <a:chOff x="479058" y="2286763"/>
              <a:chExt cx="780574" cy="788790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479058" y="2708920"/>
                <a:ext cx="780574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869345" y="2286763"/>
                <a:ext cx="0" cy="78879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479058" y="1484784"/>
              <a:ext cx="780574" cy="788790"/>
              <a:chOff x="479058" y="2286763"/>
              <a:chExt cx="780574" cy="78879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479058" y="2708920"/>
                <a:ext cx="780574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869345" y="2286763"/>
                <a:ext cx="0" cy="78879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1259632" y="2276872"/>
              <a:ext cx="780574" cy="788790"/>
              <a:chOff x="479058" y="2286763"/>
              <a:chExt cx="780574" cy="78879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79058" y="2708920"/>
                <a:ext cx="780574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869345" y="2286763"/>
                <a:ext cx="0" cy="78879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75" name="Group 7174"/>
          <p:cNvGrpSpPr/>
          <p:nvPr/>
        </p:nvGrpSpPr>
        <p:grpSpPr>
          <a:xfrm>
            <a:off x="467544" y="2386533"/>
            <a:ext cx="792088" cy="754435"/>
            <a:chOff x="467544" y="1522437"/>
            <a:chExt cx="792088" cy="754435"/>
          </a:xfrm>
        </p:grpSpPr>
        <p:grpSp>
          <p:nvGrpSpPr>
            <p:cNvPr id="42" name="Group 41"/>
            <p:cNvGrpSpPr/>
            <p:nvPr/>
          </p:nvGrpSpPr>
          <p:grpSpPr>
            <a:xfrm>
              <a:off x="869345" y="1527699"/>
              <a:ext cx="390287" cy="394395"/>
              <a:chOff x="479058" y="2276872"/>
              <a:chExt cx="390287" cy="394395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683568" y="2276872"/>
                <a:ext cx="0" cy="39439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79058" y="2470771"/>
                <a:ext cx="390287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467544" y="1522437"/>
              <a:ext cx="390287" cy="394395"/>
              <a:chOff x="479058" y="2276872"/>
              <a:chExt cx="390287" cy="394395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683568" y="2276872"/>
                <a:ext cx="0" cy="39439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79058" y="2470771"/>
                <a:ext cx="390287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467544" y="1882477"/>
              <a:ext cx="390287" cy="394395"/>
              <a:chOff x="479058" y="2276872"/>
              <a:chExt cx="390287" cy="394395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683568" y="2276872"/>
                <a:ext cx="0" cy="39439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479058" y="2470771"/>
                <a:ext cx="390287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869345" y="1882477"/>
              <a:ext cx="390287" cy="394395"/>
              <a:chOff x="479058" y="2276872"/>
              <a:chExt cx="390287" cy="394395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683568" y="2276872"/>
                <a:ext cx="0" cy="39439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479058" y="2470771"/>
                <a:ext cx="390287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9185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Edge detection in the brain</a:t>
            </a:r>
            <a:br>
              <a:rPr lang="en-GB" dirty="0"/>
            </a:br>
            <a:r>
              <a:rPr lang="en-GB" sz="2700" dirty="0">
                <a:solidFill>
                  <a:srgbClr val="E68422"/>
                </a:solidFill>
              </a:rPr>
              <a:t>Visual illusions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E4553-673F-6246-A7CC-84E48BCB2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2743200"/>
            <a:ext cx="1687562" cy="17033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98237F-6A10-0641-9931-E7C94AB27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842" y="2317367"/>
            <a:ext cx="2397284" cy="2555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1C8FE6-B11A-E842-9578-8D138B89ED07}"/>
              </a:ext>
            </a:extLst>
          </p:cNvPr>
          <p:cNvSpPr txBox="1"/>
          <p:nvPr/>
        </p:nvSpPr>
        <p:spPr>
          <a:xfrm>
            <a:off x="827584" y="5373216"/>
            <a:ext cx="7679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Hypothesis: </a:t>
            </a:r>
          </a:p>
          <a:p>
            <a:r>
              <a:rPr lang="en-US" dirty="0"/>
              <a:t>Orientation-sensitive cells in the visual cortex generate perception of the edges that would be expected in the real 3-dimensional world.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3C9FD6-67D7-EC44-B484-B32A0E2A98BC}"/>
              </a:ext>
            </a:extLst>
          </p:cNvPr>
          <p:cNvSpPr/>
          <p:nvPr/>
        </p:nvSpPr>
        <p:spPr>
          <a:xfrm>
            <a:off x="395536" y="1617748"/>
            <a:ext cx="204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Previous lecture</a:t>
            </a:r>
          </a:p>
        </p:txBody>
      </p:sp>
    </p:spTree>
    <p:extLst>
      <p:ext uri="{BB962C8B-B14F-4D97-AF65-F5344CB8AC3E}">
        <p14:creationId xmlns:p14="http://schemas.microsoft.com/office/powerpoint/2010/main" val="44892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Segmentation</a:t>
            </a:r>
            <a:br>
              <a:rPr lang="en-US" sz="4000" dirty="0"/>
            </a:br>
            <a:r>
              <a:rPr lang="en-GB" sz="3100" dirty="0">
                <a:solidFill>
                  <a:srgbClr val="E68422"/>
                </a:solidFill>
              </a:rPr>
              <a:t>Post-processing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183880" cy="230425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Segmentation </a:t>
            </a:r>
            <a:r>
              <a:rPr lang="en-GB" sz="2000" dirty="0"/>
              <a:t>often produces objects with irregular boundaries and spurious “holes”, and “noise” in the background.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000" dirty="0"/>
              <a:t>These can be corrected with various post-processing methods.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" t="31578" r="2700" b="3384"/>
          <a:stretch/>
        </p:blipFill>
        <p:spPr bwMode="auto">
          <a:xfrm>
            <a:off x="4716016" y="4512129"/>
            <a:ext cx="3777343" cy="18832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2" y="4512129"/>
            <a:ext cx="3810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040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 this lecture we have covered: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000" dirty="0"/>
              <a:t>What is image segmentation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000" dirty="0"/>
              <a:t>Principles of the region-based segmentation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000" dirty="0"/>
              <a:t>Global methods: pixel classification</a:t>
            </a:r>
          </a:p>
          <a:p>
            <a:pPr lvl="1"/>
            <a:r>
              <a:rPr lang="en-GB" sz="1800" dirty="0"/>
              <a:t>Thresholding</a:t>
            </a:r>
          </a:p>
          <a:p>
            <a:pPr lvl="1"/>
            <a:r>
              <a:rPr lang="en-GB" sz="1800" dirty="0"/>
              <a:t>Multi-object classification</a:t>
            </a:r>
          </a:p>
          <a:p>
            <a:pPr lvl="1"/>
            <a:r>
              <a:rPr lang="en-GB" sz="1800" dirty="0"/>
              <a:t>Feature spaces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000" dirty="0"/>
              <a:t>Local methods</a:t>
            </a:r>
          </a:p>
          <a:p>
            <a:pPr lvl="1"/>
            <a:r>
              <a:rPr lang="en-GB" sz="1800" dirty="0"/>
              <a:t>Bottom up: region growing</a:t>
            </a:r>
          </a:p>
          <a:p>
            <a:pPr lvl="1"/>
            <a:r>
              <a:rPr lang="en-GB" sz="1800" dirty="0"/>
              <a:t>Top down: image partitioning</a:t>
            </a:r>
          </a:p>
          <a:p>
            <a:pPr marL="0" indent="0">
              <a:buNone/>
            </a:pPr>
            <a:endParaRPr lang="en-GB" sz="2000" dirty="0"/>
          </a:p>
          <a:p>
            <a:pPr lvl="1">
              <a:lnSpc>
                <a:spcPct val="150000"/>
              </a:lnSpc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1307204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lecture: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GB" dirty="0"/>
              <a:t>Post-processing methods</a:t>
            </a:r>
          </a:p>
          <a:p>
            <a:pPr lvl="1"/>
            <a:r>
              <a:rPr lang="en-GB" dirty="0"/>
              <a:t>Mathematical morphology – basic operations</a:t>
            </a:r>
          </a:p>
          <a:p>
            <a:pPr lvl="1"/>
            <a:endParaRPr lang="en-GB" dirty="0"/>
          </a:p>
          <a:p>
            <a:pPr>
              <a:spcAft>
                <a:spcPts val="1200"/>
              </a:spcAft>
            </a:pPr>
            <a:r>
              <a:rPr lang="en-GB" dirty="0"/>
              <a:t>Feature extraction</a:t>
            </a:r>
          </a:p>
          <a:p>
            <a:pPr lvl="1"/>
            <a:r>
              <a:rPr lang="en-GB" dirty="0"/>
              <a:t>Mathematical morphology – combined operations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26026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Further reading and experimentation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r>
              <a:rPr lang="en-GB" sz="1600" b="1" dirty="0"/>
              <a:t>Book chapters</a:t>
            </a:r>
            <a:r>
              <a:rPr lang="en-GB" sz="1600" dirty="0"/>
              <a:t>:</a:t>
            </a:r>
          </a:p>
          <a:p>
            <a:r>
              <a:rPr lang="en-GB" sz="1600" dirty="0"/>
              <a:t>Gonzalez, R.C. &amp; Woods, R.E. Digital Image Processing, Addison-Wesley  (various editions), 7.3.</a:t>
            </a:r>
          </a:p>
          <a:p>
            <a:r>
              <a:rPr lang="en-GB" sz="1600" dirty="0" err="1"/>
              <a:t>Sonka</a:t>
            </a:r>
            <a:r>
              <a:rPr lang="en-GB" sz="1600" dirty="0"/>
              <a:t>, M. </a:t>
            </a:r>
            <a:r>
              <a:rPr lang="en-GB" sz="1600" dirty="0" err="1"/>
              <a:t>Hlavac</a:t>
            </a:r>
            <a:r>
              <a:rPr lang="en-GB" sz="1600" dirty="0"/>
              <a:t>, V. Boyle, R. (various editions) Image Processing, Analysis and Machine Vision, Chapman &amp; Hall Computing, 5.</a:t>
            </a:r>
          </a:p>
          <a:p>
            <a:r>
              <a:rPr lang="en-GB" sz="1600" dirty="0" err="1"/>
              <a:t>Umbaugh</a:t>
            </a:r>
            <a:r>
              <a:rPr lang="en-GB" sz="1600" dirty="0"/>
              <a:t>, S.E. Computer vision and image processing : a practical approach using </a:t>
            </a:r>
            <a:r>
              <a:rPr lang="en-GB" sz="1600" dirty="0" err="1"/>
              <a:t>CVIPtools</a:t>
            </a:r>
            <a:r>
              <a:rPr lang="en-GB" sz="1600" dirty="0"/>
              <a:t> , Prentice Hall International (various editions), 2.4.</a:t>
            </a:r>
          </a:p>
          <a:p>
            <a:pPr marL="0" indent="0">
              <a:buNone/>
            </a:pPr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b="1" dirty="0"/>
              <a:t>Otsu thresholding</a:t>
            </a:r>
          </a:p>
          <a:p>
            <a:r>
              <a:rPr lang="en-GB" sz="1600" dirty="0"/>
              <a:t>https://</a:t>
            </a:r>
            <a:r>
              <a:rPr lang="en-GB" sz="1600" dirty="0" err="1"/>
              <a:t>en.wikipedia.org</a:t>
            </a:r>
            <a:r>
              <a:rPr lang="en-GB" sz="1600" dirty="0"/>
              <a:t>/wiki/</a:t>
            </a:r>
            <a:r>
              <a:rPr lang="en-GB" sz="1600" dirty="0" err="1"/>
              <a:t>Otsu's_method</a:t>
            </a:r>
            <a:endParaRPr lang="en-GB" sz="1600" dirty="0"/>
          </a:p>
          <a:p>
            <a:endParaRPr lang="en-GB" sz="1600" b="1" dirty="0"/>
          </a:p>
          <a:p>
            <a:r>
              <a:rPr lang="en-GB" sz="1600" i="1" dirty="0"/>
              <a:t>HIPR2 resources</a:t>
            </a:r>
          </a:p>
          <a:p>
            <a:r>
              <a:rPr lang="en-GB" sz="1600" b="1" dirty="0"/>
              <a:t>Pixel classification</a:t>
            </a:r>
            <a:endParaRPr lang="en-GB" sz="1600" dirty="0"/>
          </a:p>
          <a:p>
            <a:r>
              <a:rPr lang="en-GB" sz="1600" dirty="0"/>
              <a:t>http://</a:t>
            </a:r>
            <a:r>
              <a:rPr lang="en-GB" sz="1600" dirty="0" err="1"/>
              <a:t>homepages.inf.ed.ac.uk</a:t>
            </a:r>
            <a:r>
              <a:rPr lang="en-GB" sz="1600" dirty="0"/>
              <a:t>/</a:t>
            </a:r>
            <a:r>
              <a:rPr lang="en-GB" sz="1600" dirty="0" err="1"/>
              <a:t>rbf</a:t>
            </a:r>
            <a:r>
              <a:rPr lang="en-GB" sz="1600" dirty="0"/>
              <a:t>/HIPR2/</a:t>
            </a:r>
            <a:r>
              <a:rPr lang="en-GB" sz="1600" dirty="0" err="1"/>
              <a:t>classify.htm</a:t>
            </a:r>
            <a:endParaRPr lang="en-GB" sz="1600" dirty="0"/>
          </a:p>
          <a:p>
            <a:r>
              <a:rPr lang="en-GB" sz="1600" b="1" dirty="0"/>
              <a:t>Pixel labelling</a:t>
            </a:r>
          </a:p>
          <a:p>
            <a:r>
              <a:rPr lang="en-GB" sz="1600" dirty="0"/>
              <a:t>http://</a:t>
            </a:r>
            <a:r>
              <a:rPr lang="en-GB" sz="1600" dirty="0" err="1"/>
              <a:t>homepages.inf.ed.ac.uk</a:t>
            </a:r>
            <a:r>
              <a:rPr lang="en-GB" sz="1600" dirty="0"/>
              <a:t>/</a:t>
            </a:r>
            <a:r>
              <a:rPr lang="en-GB" sz="1600" dirty="0" err="1"/>
              <a:t>rbf</a:t>
            </a:r>
            <a:r>
              <a:rPr lang="en-GB" sz="1600" dirty="0"/>
              <a:t>/HIPR2/</a:t>
            </a:r>
            <a:r>
              <a:rPr lang="en-GB" sz="1600" dirty="0" err="1"/>
              <a:t>label.htm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91999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9B80-A86C-054D-AFC2-0DE1548D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D0F56B-28BA-5943-B676-7E0B95A4E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33"/>
          <a:stretch/>
        </p:blipFill>
        <p:spPr>
          <a:xfrm>
            <a:off x="560550" y="375987"/>
            <a:ext cx="4299482" cy="8927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18B8F5-37A7-A143-9A20-2864A683E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87" y="2176456"/>
            <a:ext cx="2637241" cy="2814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B154FF-8AE9-D249-8601-6C13DD846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076" y="2277818"/>
            <a:ext cx="4291348" cy="43195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E8D404-9B67-DF4F-882C-2DEE6B54A9D6}"/>
              </a:ext>
            </a:extLst>
          </p:cNvPr>
          <p:cNvSpPr txBox="1"/>
          <p:nvPr/>
        </p:nvSpPr>
        <p:spPr>
          <a:xfrm>
            <a:off x="613242" y="1782108"/>
            <a:ext cx="2097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Examples of filters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0C42C0-AFC1-C544-9940-D1F665270E98}"/>
              </a:ext>
            </a:extLst>
          </p:cNvPr>
          <p:cNvSpPr txBox="1"/>
          <p:nvPr/>
        </p:nvSpPr>
        <p:spPr>
          <a:xfrm>
            <a:off x="4663001" y="1905219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535547-9752-824C-BF2C-C15D874547E9}"/>
              </a:ext>
            </a:extLst>
          </p:cNvPr>
          <p:cNvSpPr txBox="1"/>
          <p:nvPr/>
        </p:nvSpPr>
        <p:spPr>
          <a:xfrm>
            <a:off x="5652120" y="1658998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Standard edge detection filter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13326A-4FE0-6746-89F0-1F663DD8AAD3}"/>
              </a:ext>
            </a:extLst>
          </p:cNvPr>
          <p:cNvSpPr txBox="1"/>
          <p:nvPr/>
        </p:nvSpPr>
        <p:spPr>
          <a:xfrm>
            <a:off x="7172120" y="1412776"/>
            <a:ext cx="1665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Edge completion method</a:t>
            </a:r>
          </a:p>
        </p:txBody>
      </p:sp>
    </p:spTree>
    <p:extLst>
      <p:ext uri="{BB962C8B-B14F-4D97-AF65-F5344CB8AC3E}">
        <p14:creationId xmlns:p14="http://schemas.microsoft.com/office/powerpoint/2010/main" val="364704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segmentation?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en-GB" sz="2000" dirty="0"/>
              <a:t>Human vision tends to organise the observed scene into</a:t>
            </a:r>
            <a:r>
              <a:rPr lang="en-GB" sz="2000" b="1" dirty="0"/>
              <a:t> </a:t>
            </a:r>
            <a:r>
              <a:rPr lang="en-GB" sz="2000" i="1" dirty="0"/>
              <a:t>meaningful units</a:t>
            </a:r>
            <a:r>
              <a:rPr lang="en-GB" sz="2000" b="1" dirty="0"/>
              <a:t> </a:t>
            </a:r>
            <a:r>
              <a:rPr lang="en-GB" sz="2000" dirty="0"/>
              <a:t>as a significant step towards image understanding. Further processing is necessary to </a:t>
            </a:r>
            <a:r>
              <a:rPr lang="en-GB" sz="2000" i="1" dirty="0"/>
              <a:t>group</a:t>
            </a:r>
            <a:r>
              <a:rPr lang="en-GB" sz="2000" dirty="0"/>
              <a:t> edge elements or groups of pixels into structures suited to </a:t>
            </a:r>
            <a:r>
              <a:rPr lang="en-GB" sz="2000" i="1" dirty="0"/>
              <a:t>interpretation.</a:t>
            </a:r>
            <a:endParaRPr lang="en-GB" sz="2000" dirty="0"/>
          </a:p>
          <a:p>
            <a:pPr hangingPunct="0"/>
            <a:r>
              <a:rPr lang="en-GB" sz="2000" dirty="0"/>
              <a:t> </a:t>
            </a:r>
          </a:p>
          <a:p>
            <a:pPr hangingPunct="0"/>
            <a:r>
              <a:rPr lang="en-GB" sz="2000" i="1" dirty="0">
                <a:solidFill>
                  <a:srgbClr val="6470CA"/>
                </a:solidFill>
              </a:rPr>
              <a:t>“The goal of segmentation is to partition an image into disjoined regions which correspond to objects or their parts.”</a:t>
            </a:r>
          </a:p>
          <a:p>
            <a:pPr marL="0" indent="0" hangingPunct="0">
              <a:buNone/>
            </a:pPr>
            <a:r>
              <a:rPr lang="en-GB" sz="2000" dirty="0"/>
              <a:t>							</a:t>
            </a:r>
            <a:r>
              <a:rPr lang="en-GB" sz="1400" dirty="0">
                <a:solidFill>
                  <a:srgbClr val="6470CA"/>
                </a:solidFill>
              </a:rPr>
              <a:t>(T. </a:t>
            </a:r>
            <a:r>
              <a:rPr lang="en-GB" sz="1400" dirty="0" err="1">
                <a:solidFill>
                  <a:srgbClr val="6470CA"/>
                </a:solidFill>
              </a:rPr>
              <a:t>Pavlidis</a:t>
            </a:r>
            <a:r>
              <a:rPr lang="en-GB" sz="1400" dirty="0">
                <a:solidFill>
                  <a:srgbClr val="6470CA"/>
                </a:solidFill>
              </a:rPr>
              <a:t>)</a:t>
            </a:r>
          </a:p>
          <a:p>
            <a:pPr hangingPunct="0"/>
            <a:endParaRPr lang="en-GB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15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segmentation?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993" y="1598254"/>
            <a:ext cx="4087586" cy="2381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2" y="4244453"/>
            <a:ext cx="4087586" cy="23818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749" y="4219543"/>
            <a:ext cx="4087586" cy="23818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25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main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en-GB" sz="2000" dirty="0"/>
              <a:t>Through extracting boundaries of regions</a:t>
            </a:r>
          </a:p>
          <a:p>
            <a:pPr lvl="1" hangingPunct="0"/>
            <a:r>
              <a:rPr lang="en-GB" sz="1800" dirty="0"/>
              <a:t>Based on discontinuities (e.g. in grey levels or statistical properties)</a:t>
            </a:r>
          </a:p>
          <a:p>
            <a:pPr lvl="1" hangingPunct="0"/>
            <a:endParaRPr lang="en-GB" sz="1800" dirty="0"/>
          </a:p>
          <a:p>
            <a:pPr hangingPunct="0"/>
            <a:r>
              <a:rPr lang="en-GB" sz="2000" dirty="0"/>
              <a:t>Through extracting regions</a:t>
            </a:r>
          </a:p>
          <a:p>
            <a:pPr lvl="1" hangingPunct="0"/>
            <a:r>
              <a:rPr lang="en-GB" sz="1800" dirty="0"/>
              <a:t>Based on similarities</a:t>
            </a:r>
          </a:p>
          <a:p>
            <a:pPr hangingPunct="0"/>
            <a:r>
              <a:rPr lang="en-GB" sz="2000" dirty="0"/>
              <a:t> </a:t>
            </a:r>
          </a:p>
          <a:p>
            <a:pPr hangingPunct="0"/>
            <a:r>
              <a:rPr lang="en-GB" sz="2000" dirty="0"/>
              <a:t>The two approaches are equivalent - one representation can be converted into the other.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405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main approaches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484784"/>
            <a:ext cx="2386802" cy="239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882124"/>
            <a:ext cx="2376264" cy="239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14" y="3882124"/>
            <a:ext cx="2529061" cy="2428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6990" y="6381328"/>
            <a:ext cx="303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Similarity of pixel values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52120" y="6346424"/>
            <a:ext cx="346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Dis-similarity of pixel values</a:t>
            </a:r>
          </a:p>
        </p:txBody>
      </p:sp>
    </p:spTree>
    <p:extLst>
      <p:ext uri="{BB962C8B-B14F-4D97-AF65-F5344CB8AC3E}">
        <p14:creationId xmlns:p14="http://schemas.microsoft.com/office/powerpoint/2010/main" val="1621914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Blu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LectureBlue</Template>
  <TotalTime>3169</TotalTime>
  <Words>1541</Words>
  <Application>Microsoft Macintosh PowerPoint</Application>
  <PresentationFormat>On-screen Show (4:3)</PresentationFormat>
  <Paragraphs>226</Paragraphs>
  <Slides>43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Calibri</vt:lpstr>
      <vt:lpstr>Mangal</vt:lpstr>
      <vt:lpstr>Verdana</vt:lpstr>
      <vt:lpstr>Wingdings 2</vt:lpstr>
      <vt:lpstr>LectureBlue</vt:lpstr>
      <vt:lpstr>Digital image processing and analysis 9. Segmentation</vt:lpstr>
      <vt:lpstr>Previous lecture:</vt:lpstr>
      <vt:lpstr>In this lecture we shall find out about:</vt:lpstr>
      <vt:lpstr>Edge detection in the brain Visual illusions</vt:lpstr>
      <vt:lpstr>PowerPoint Presentation</vt:lpstr>
      <vt:lpstr>What is segmentation?</vt:lpstr>
      <vt:lpstr>What is segmentation?</vt:lpstr>
      <vt:lpstr>Two main approaches</vt:lpstr>
      <vt:lpstr>Two main approaches</vt:lpstr>
      <vt:lpstr>Representations for segmented image</vt:lpstr>
      <vt:lpstr>Representations for segmented image</vt:lpstr>
      <vt:lpstr>Region based segmentation Formal definition</vt:lpstr>
      <vt:lpstr>Region based segmentation 4- and 8-connectivity</vt:lpstr>
      <vt:lpstr>Region based segmentation 4- and 8-connectivity</vt:lpstr>
      <vt:lpstr>Region based segmentation 4- and 8-connectivity</vt:lpstr>
      <vt:lpstr>Region based segmentation methods </vt:lpstr>
      <vt:lpstr>Global methods Pixel classification</vt:lpstr>
      <vt:lpstr>Global methods Pixel classification: thresholding</vt:lpstr>
      <vt:lpstr>Global methods Pixel classification: thresholding</vt:lpstr>
      <vt:lpstr>Global methods Pixel classification: thresholding</vt:lpstr>
      <vt:lpstr>Global methods Pixel classification: thresholding</vt:lpstr>
      <vt:lpstr>Global methods Pixel classification: thresholding</vt:lpstr>
      <vt:lpstr>Beyond simple thresholding Single property, several classes</vt:lpstr>
      <vt:lpstr>Beyond simple thresholding Single property, several classes</vt:lpstr>
      <vt:lpstr>Beyond simple thresholding Single property, several classes</vt:lpstr>
      <vt:lpstr>Beyond simple thresholding Several properties, several classes</vt:lpstr>
      <vt:lpstr>Beyond simple thresholding Several properties, several classes</vt:lpstr>
      <vt:lpstr>Beyond simple thresholding Several properties, several classes</vt:lpstr>
      <vt:lpstr>Beyond simple thresholding Several properties, several classes</vt:lpstr>
      <vt:lpstr>Beyond simple thresholding Several properties, several classes</vt:lpstr>
      <vt:lpstr>Beyond simple thresholding Feature spaces for pixel classification</vt:lpstr>
      <vt:lpstr>Beyond simple thresholding Feature spaces for pixel classification</vt:lpstr>
      <vt:lpstr>Region based segmentation methods </vt:lpstr>
      <vt:lpstr>Local methods Sequential segmentation</vt:lpstr>
      <vt:lpstr>Local methods Bottom-up: region growing</vt:lpstr>
      <vt:lpstr>Local methods Bottom-up: region growing</vt:lpstr>
      <vt:lpstr>Local methods Bottom-up: region growing</vt:lpstr>
      <vt:lpstr>Local methods Top down: image partitioning</vt:lpstr>
      <vt:lpstr>Local methods Top down: image partitioning</vt:lpstr>
      <vt:lpstr>Segmentation Post-processing</vt:lpstr>
      <vt:lpstr>In this lecture we have covered:</vt:lpstr>
      <vt:lpstr>Next lecture:</vt:lpstr>
      <vt:lpstr>Further reading and experimentation</vt:lpstr>
    </vt:vector>
  </TitlesOfParts>
  <Company>University of Birmingham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exc</dc:creator>
  <cp:lastModifiedBy>exc</cp:lastModifiedBy>
  <cp:revision>439</cp:revision>
  <dcterms:created xsi:type="dcterms:W3CDTF">2016-12-21T13:33:14Z</dcterms:created>
  <dcterms:modified xsi:type="dcterms:W3CDTF">2018-02-27T11:25:26Z</dcterms:modified>
</cp:coreProperties>
</file>