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6" d="100"/>
          <a:sy n="66" d="100"/>
        </p:scale>
        <p:origin x="-120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F55C5-7F94-4427-AC6E-B68A66649CA8}" type="datetimeFigureOut">
              <a:rPr lang="fr-FR" smtClean="0"/>
              <a:t>17/09/2014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C0AD0-4698-40B9-9B24-B1F3CB29CF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57AD097-CF25-400F-9C67-922D507E39E3}" type="datetime1">
              <a:rPr lang="fr-FR" smtClean="0"/>
              <a:t>17/09/2014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9857-C006-49ED-82CD-E790681050DC}" type="datetime1">
              <a:rPr lang="fr-FR" smtClean="0"/>
              <a:t>17/09/2014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0974-19F1-449C-919E-2C8366603CD1}" type="datetime1">
              <a:rPr lang="fr-FR" smtClean="0"/>
              <a:t>17/09/2014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865026-BDA5-4DC2-B00A-0513069CA084}" type="datetime1">
              <a:rPr lang="fr-FR" smtClean="0"/>
              <a:t>17/09/2014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C789780-CD60-413A-9061-7DBABD3D6AED}" type="datetime1">
              <a:rPr lang="fr-FR" smtClean="0"/>
              <a:t>17/09/2014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9DA2-C332-458D-AEE9-D9863488067A}" type="datetime1">
              <a:rPr lang="fr-FR" smtClean="0"/>
              <a:t>17/09/2014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864-99D4-45B4-AADD-04DC06778D45}" type="datetime1">
              <a:rPr lang="fr-FR" smtClean="0"/>
              <a:t>17/09/2014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4C6D35-5A34-4B39-A1A0-412224085525}" type="datetime1">
              <a:rPr lang="fr-FR" smtClean="0"/>
              <a:t>17/09/2014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D590-7819-428A-83D8-2A609DA0F2C8}" type="datetime1">
              <a:rPr lang="fr-FR" smtClean="0"/>
              <a:t>17/09/2014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623AD0-8980-4C29-A58A-6AB0E36F0D8E}" type="datetime1">
              <a:rPr lang="fr-FR" smtClean="0"/>
              <a:t>17/09/2014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A04EA8-727F-4941-9878-F8E38D4B16C7}" type="datetime1">
              <a:rPr lang="fr-FR" smtClean="0"/>
              <a:t>17/09/2014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59945B3-C1AE-4CD9-90D7-C9EAD56DB5B5}" type="datetime1">
              <a:rPr lang="fr-FR" smtClean="0"/>
              <a:t>17/09/2014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://fr.wikipedia.org/wiki/IBM_Personal_System/2" TargetMode="External"/><Relationship Id="rId18" Type="http://schemas.openxmlformats.org/officeDocument/2006/relationships/hyperlink" Target="http://fr.wikipedia.org/wiki/Nokia" TargetMode="External"/><Relationship Id="rId26" Type="http://schemas.openxmlformats.org/officeDocument/2006/relationships/hyperlink" Target="http://fr.wikipedia.org/wiki/Syst%C3%A8me_d'exploitation#cite_note-50" TargetMode="External"/><Relationship Id="rId39" Type="http://schemas.openxmlformats.org/officeDocument/2006/relationships/hyperlink" Target="http://fr.wikipedia.org/wiki/Architecture_MIPS" TargetMode="External"/><Relationship Id="rId3" Type="http://schemas.openxmlformats.org/officeDocument/2006/relationships/hyperlink" Target="http://fr.wikipedia.org/wiki/R2E" TargetMode="External"/><Relationship Id="rId21" Type="http://schemas.openxmlformats.org/officeDocument/2006/relationships/hyperlink" Target="http://fr.wikipedia.org/wiki/Panasonic" TargetMode="External"/><Relationship Id="rId34" Type="http://schemas.openxmlformats.org/officeDocument/2006/relationships/hyperlink" Target="http://fr.wikipedia.org/wiki/OpenBSD" TargetMode="External"/><Relationship Id="rId42" Type="http://schemas.openxmlformats.org/officeDocument/2006/relationships/hyperlink" Target="http://fr.wikipedia.org/wiki/Syst%C3%A8me_d'exploitation#cite_note-61" TargetMode="External"/><Relationship Id="rId47" Type="http://schemas.openxmlformats.org/officeDocument/2006/relationships/hyperlink" Target="http://fr.wikipedia.org/wiki/BlackBerry" TargetMode="External"/><Relationship Id="rId50" Type="http://schemas.openxmlformats.org/officeDocument/2006/relationships/hyperlink" Target="http://fr.wikipedia.org/wiki/IOS_(Apple)" TargetMode="External"/><Relationship Id="rId7" Type="http://schemas.openxmlformats.org/officeDocument/2006/relationships/hyperlink" Target="http://fr.wikipedia.org/wiki/Microsoft" TargetMode="External"/><Relationship Id="rId12" Type="http://schemas.openxmlformats.org/officeDocument/2006/relationships/hyperlink" Target="http://fr.wikipedia.org/wiki/OS/2" TargetMode="External"/><Relationship Id="rId17" Type="http://schemas.openxmlformats.org/officeDocument/2006/relationships/hyperlink" Target="http://fr.wikipedia.org/wiki/Syst%C3%A8me_d'exploitation#cite_note-48" TargetMode="External"/><Relationship Id="rId25" Type="http://schemas.openxmlformats.org/officeDocument/2006/relationships/hyperlink" Target="http://fr.wikipedia.org/wiki/GNU/Linux" TargetMode="External"/><Relationship Id="rId33" Type="http://schemas.openxmlformats.org/officeDocument/2006/relationships/hyperlink" Target="http://fr.wikipedia.org/wiki/Syst%C3%A8me_d'exploitation#cite_note-55" TargetMode="External"/><Relationship Id="rId38" Type="http://schemas.openxmlformats.org/officeDocument/2006/relationships/hyperlink" Target="http://fr.wikipedia.org/wiki/X86" TargetMode="External"/><Relationship Id="rId46" Type="http://schemas.openxmlformats.org/officeDocument/2006/relationships/hyperlink" Target="http://fr.wikipedia.org/wiki/Research_In_Motion" TargetMode="External"/><Relationship Id="rId2" Type="http://schemas.openxmlformats.org/officeDocument/2006/relationships/hyperlink" Target="http://fr.wikipedia.org/wiki/SYSMIC" TargetMode="External"/><Relationship Id="rId16" Type="http://schemas.openxmlformats.org/officeDocument/2006/relationships/hyperlink" Target="http://fr.wikipedia.org/wiki/Symbian_ltd" TargetMode="External"/><Relationship Id="rId20" Type="http://schemas.openxmlformats.org/officeDocument/2006/relationships/hyperlink" Target="http://fr.wikipedia.org/wiki/Samsung_Electronics" TargetMode="External"/><Relationship Id="rId29" Type="http://schemas.openxmlformats.org/officeDocument/2006/relationships/hyperlink" Target="http://fr.wikipedia.org/wiki/Syst%C3%A8me_d'exploitation#cite_note-bsd-53" TargetMode="External"/><Relationship Id="rId41" Type="http://schemas.openxmlformats.org/officeDocument/2006/relationships/hyperlink" Target="http://fr.wikipedia.org/wiki/Syst%C3%A8me_d'exploitation#cite_note-58" TargetMode="External"/><Relationship Id="rId54" Type="http://schemas.openxmlformats.org/officeDocument/2006/relationships/hyperlink" Target="http://fr.wikipedia.org/wiki/Tablette_tacti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r.wikipedia.org/wiki/International_Business_Machines" TargetMode="External"/><Relationship Id="rId11" Type="http://schemas.openxmlformats.org/officeDocument/2006/relationships/hyperlink" Target="http://fr.wikipedia.org/wiki/Macintosh" TargetMode="External"/><Relationship Id="rId24" Type="http://schemas.openxmlformats.org/officeDocument/2006/relationships/hyperlink" Target="http://fr.wikipedia.org/wiki/Sun_Microsystems" TargetMode="External"/><Relationship Id="rId32" Type="http://schemas.openxmlformats.org/officeDocument/2006/relationships/hyperlink" Target="http://fr.wikipedia.org/wiki/FreeBSD" TargetMode="External"/><Relationship Id="rId37" Type="http://schemas.openxmlformats.org/officeDocument/2006/relationships/hyperlink" Target="http://fr.wikipedia.org/wiki/Windows_CE" TargetMode="External"/><Relationship Id="rId40" Type="http://schemas.openxmlformats.org/officeDocument/2006/relationships/hyperlink" Target="http://fr.wikipedia.org/wiki/Processeur_ARM" TargetMode="External"/><Relationship Id="rId45" Type="http://schemas.openxmlformats.org/officeDocument/2006/relationships/hyperlink" Target="http://fr.wikipedia.org/wiki/BlackBerry_OS" TargetMode="External"/><Relationship Id="rId53" Type="http://schemas.openxmlformats.org/officeDocument/2006/relationships/hyperlink" Target="http://fr.wikipedia.org/wiki/IPad" TargetMode="External"/><Relationship Id="rId5" Type="http://schemas.openxmlformats.org/officeDocument/2006/relationships/hyperlink" Target="http://fr.wikipedia.org/wiki/DOS" TargetMode="External"/><Relationship Id="rId15" Type="http://schemas.openxmlformats.org/officeDocument/2006/relationships/hyperlink" Target="http://fr.wikipedia.org/wiki/Syst%C3%A8me_d'exploitation#cite_note-47" TargetMode="External"/><Relationship Id="rId23" Type="http://schemas.openxmlformats.org/officeDocument/2006/relationships/hyperlink" Target="http://fr.wikipedia.org/wiki/Solaris_(syst%C3%A8me_d%27exploitation)" TargetMode="External"/><Relationship Id="rId28" Type="http://schemas.openxmlformats.org/officeDocument/2006/relationships/hyperlink" Target="http://fr.wikipedia.org/wiki/Windows_NT" TargetMode="External"/><Relationship Id="rId36" Type="http://schemas.openxmlformats.org/officeDocument/2006/relationships/hyperlink" Target="http://fr.wikipedia.org/wiki/Windows_95" TargetMode="External"/><Relationship Id="rId49" Type="http://schemas.openxmlformats.org/officeDocument/2006/relationships/hyperlink" Target="http://fr.wikipedia.org/wiki/Open_Handset_Alliance" TargetMode="External"/><Relationship Id="rId10" Type="http://schemas.openxmlformats.org/officeDocument/2006/relationships/hyperlink" Target="http://fr.wikipedia.org/wiki/Apple" TargetMode="External"/><Relationship Id="rId19" Type="http://schemas.openxmlformats.org/officeDocument/2006/relationships/hyperlink" Target="http://fr.wikipedia.org/wiki/Siemens_(entreprise)" TargetMode="External"/><Relationship Id="rId31" Type="http://schemas.openxmlformats.org/officeDocument/2006/relationships/hyperlink" Target="http://fr.wikipedia.org/wiki/Syst%C3%A8me_d'exploitation#cite_note-54" TargetMode="External"/><Relationship Id="rId44" Type="http://schemas.openxmlformats.org/officeDocument/2006/relationships/hyperlink" Target="http://fr.wikipedia.org/wiki/PowerPC" TargetMode="External"/><Relationship Id="rId52" Type="http://schemas.openxmlformats.org/officeDocument/2006/relationships/hyperlink" Target="http://fr.wikipedia.org/wiki/IPod" TargetMode="External"/><Relationship Id="rId4" Type="http://schemas.openxmlformats.org/officeDocument/2006/relationships/hyperlink" Target="http://fr.wikipedia.org/wiki/Micral" TargetMode="External"/><Relationship Id="rId9" Type="http://schemas.openxmlformats.org/officeDocument/2006/relationships/hyperlink" Target="http://fr.wikipedia.org/wiki/Mac_OS" TargetMode="External"/><Relationship Id="rId14" Type="http://schemas.openxmlformats.org/officeDocument/2006/relationships/hyperlink" Target="http://fr.wikipedia.org/wiki/Symbian_OS" TargetMode="External"/><Relationship Id="rId22" Type="http://schemas.openxmlformats.org/officeDocument/2006/relationships/hyperlink" Target="http://fr.wikipedia.org/wiki/Smartphone" TargetMode="External"/><Relationship Id="rId27" Type="http://schemas.openxmlformats.org/officeDocument/2006/relationships/hyperlink" Target="http://fr.wikipedia.org/wiki/Syst%C3%A8me_d'exploitation#cite_note-52" TargetMode="External"/><Relationship Id="rId30" Type="http://schemas.openxmlformats.org/officeDocument/2006/relationships/hyperlink" Target="http://fr.wikipedia.org/wiki/NetBSD" TargetMode="External"/><Relationship Id="rId35" Type="http://schemas.openxmlformats.org/officeDocument/2006/relationships/hyperlink" Target="http://fr.wikipedia.org/wiki/Syst%C3%A8me_d'exploitation#cite_note-56" TargetMode="External"/><Relationship Id="rId43" Type="http://schemas.openxmlformats.org/officeDocument/2006/relationships/hyperlink" Target="http://fr.wikipedia.org/wiki/Mac_OS_X" TargetMode="External"/><Relationship Id="rId48" Type="http://schemas.openxmlformats.org/officeDocument/2006/relationships/hyperlink" Target="http://fr.wikipedia.org/wiki/Android" TargetMode="External"/><Relationship Id="rId8" Type="http://schemas.openxmlformats.org/officeDocument/2006/relationships/hyperlink" Target="http://fr.wikipedia.org/wiki/Compatible_PC" TargetMode="External"/><Relationship Id="rId51" Type="http://schemas.openxmlformats.org/officeDocument/2006/relationships/hyperlink" Target="http://fr.wikipedia.org/wiki/IPhon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0838" y="334534"/>
            <a:ext cx="8607626" cy="2014345"/>
          </a:xfrm>
        </p:spPr>
        <p:txBody>
          <a:bodyPr>
            <a:normAutofit/>
          </a:bodyPr>
          <a:lstStyle/>
          <a:p>
            <a:r>
              <a:rPr lang="fr-FR" dirty="0" smtClean="0"/>
              <a:t>Informatique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Systèmes d’exploitation et environnements de développement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75656" y="2132856"/>
            <a:ext cx="6172200" cy="1371600"/>
          </a:xfrm>
        </p:spPr>
        <p:txBody>
          <a:bodyPr/>
          <a:lstStyle/>
          <a:p>
            <a:r>
              <a:rPr lang="fr-FR" dirty="0" smtClean="0"/>
              <a:t>PTSI – 2014 – 2015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Enseignements\GitHub\Informatique\CI_01_Architecture\02_OS\png\ubun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982" y="4978304"/>
            <a:ext cx="1012637" cy="104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Enseignements\GitHub\Informatique\CI_01_Architecture\02_OS\png\androi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0" y="5013175"/>
            <a:ext cx="1113370" cy="103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Enseignements\GitHub\Informatique\CI_01_Architecture\02_OS\png\debi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873" y="5013176"/>
            <a:ext cx="783483" cy="103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Enseignements\GitHub\Informatique\CI_01_Architecture\02_OS\png\gento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159" y="4942061"/>
            <a:ext cx="834384" cy="113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Enseignements\GitHub\Informatique\CI_01_Architecture\02_OS\png\linu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013176"/>
            <a:ext cx="832804" cy="103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Enseignements\GitHub\Informatique\CI_01_Architecture\02_OS\png\os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03" y="6049152"/>
            <a:ext cx="1747028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Enseignements\GitHub\Informatique\CI_01_Architecture\02_OS\png\w8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6215901"/>
            <a:ext cx="2525018" cy="53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Systèmes d’exploitation</a:t>
            </a:r>
            <a:br>
              <a:rPr lang="fr-FR" dirty="0" smtClean="0"/>
            </a:br>
            <a:r>
              <a:rPr lang="fr-FR" dirty="0" smtClean="0"/>
              <a:t>Introduction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3680704"/>
              </p:ext>
            </p:extLst>
          </p:nvPr>
        </p:nvGraphicFramePr>
        <p:xfrm>
          <a:off x="539552" y="1196752"/>
          <a:ext cx="7776864" cy="51262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96144"/>
                <a:gridCol w="1296144"/>
                <a:gridCol w="1296144"/>
                <a:gridCol w="1296144"/>
                <a:gridCol w="1296144"/>
                <a:gridCol w="1296144"/>
              </a:tblGrid>
              <a:tr h="102411">
                <a:tc>
                  <a:txBody>
                    <a:bodyPr/>
                    <a:lstStyle/>
                    <a:p>
                      <a:pPr algn="ctr"/>
                      <a:r>
                        <a:rPr lang="fr-FR" sz="1000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Année d'apparition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Nom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Famille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Éditeur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Matériel supporté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Utilisation</a:t>
                      </a:r>
                    </a:p>
                  </a:txBody>
                  <a:tcPr marL="5390" marR="5390" marT="2695" marB="2695" anchor="ctr"/>
                </a:tc>
              </a:tr>
              <a:tr h="215602"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1973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" tooltip="SYSMIC"/>
                        </a:rPr>
                        <a:t>SYSMIC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3" tooltip="R2E"/>
                        </a:rPr>
                        <a:t>R2E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4" tooltip="Micral"/>
                        </a:rPr>
                        <a:t>Micral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ordinateurs personnels, stations de travail</a:t>
                      </a:r>
                    </a:p>
                  </a:txBody>
                  <a:tcPr marL="5390" marR="5390" marT="2695" marB="2695" anchor="ctr"/>
                </a:tc>
              </a:tr>
              <a:tr h="118581">
                <a:tc>
                  <a:txBody>
                    <a:bodyPr/>
                    <a:lstStyle/>
                    <a:p>
                      <a:r>
                        <a:rPr lang="fr-FR" sz="1000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1981-1990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5" tooltip="DOS"/>
                        </a:rPr>
                        <a:t>DOS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6" tooltip="International Business Machines"/>
                        </a:rPr>
                        <a:t>IBM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&amp; 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7" tooltip="Microsoft"/>
                        </a:rPr>
                        <a:t>Microsoft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8" tooltip="Compatible PC"/>
                        </a:rPr>
                        <a:t>Compatible PC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ordinateurs personnels</a:t>
                      </a:r>
                    </a:p>
                  </a:txBody>
                  <a:tcPr marL="5390" marR="5390" marT="2695" marB="2695" anchor="ctr"/>
                </a:tc>
              </a:tr>
              <a:tr h="118581">
                <a:tc>
                  <a:txBody>
                    <a:bodyPr/>
                    <a:lstStyle/>
                    <a:p>
                      <a:r>
                        <a:rPr lang="fr-FR" sz="1000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1984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9" tooltip="Mac OS"/>
                        </a:rPr>
                        <a:t>Mac OS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10" tooltip="Apple"/>
                        </a:rPr>
                        <a:t>Apple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10" tooltip="Apple"/>
                        </a:rPr>
                        <a:t>Apple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11" tooltip="Macintosh"/>
                        </a:rPr>
                        <a:t>Macintosh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ordinateurs personnels</a:t>
                      </a:r>
                    </a:p>
                  </a:txBody>
                  <a:tcPr marL="5390" marR="5390" marT="2695" marB="2695" anchor="ctr"/>
                </a:tc>
              </a:tr>
              <a:tr h="118581">
                <a:tc>
                  <a:txBody>
                    <a:bodyPr/>
                    <a:lstStyle/>
                    <a:p>
                      <a:r>
                        <a:rPr lang="fr-FR" sz="1000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1987-2006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12" tooltip="OS/2"/>
                        </a:rPr>
                        <a:t>OS/2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6" tooltip="International Business Machines"/>
                        </a:rPr>
                        <a:t>IBM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et 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7" tooltip="Microsoft"/>
                        </a:rPr>
                        <a:t>Microsoft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13" tooltip="IBM Personal System/2"/>
                        </a:rPr>
                        <a:t>PS/2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et Compatible PC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ordinateurs personnels</a:t>
                      </a:r>
                    </a:p>
                  </a:txBody>
                  <a:tcPr marL="5390" marR="5390" marT="2695" marB="2695" anchor="ctr"/>
                </a:tc>
              </a:tr>
              <a:tr h="247942">
                <a:tc>
                  <a:txBody>
                    <a:bodyPr/>
                    <a:lstStyle/>
                    <a:p>
                      <a:r>
                        <a:rPr lang="fr-FR" sz="1000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1989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14" tooltip="Symbian OS"/>
                        </a:rPr>
                        <a:t>Symbian OS</a:t>
                      </a:r>
                      <a:r>
                        <a:rPr lang="fr-FR" sz="1000" u="none" strike="noStrike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15"/>
                        </a:rPr>
                        <a:t>N 9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16" tooltip="Symbian ltd"/>
                        </a:rPr>
                        <a:t>Symbian ltd</a:t>
                      </a:r>
                      <a:r>
                        <a:rPr lang="fr-FR" sz="1000" u="none" strike="noStrike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17"/>
                        </a:rPr>
                        <a:t>N 10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18" tooltip="Nokia"/>
                        </a:rPr>
                        <a:t>Nokia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 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19" tooltip="Siemens (entreprise)"/>
                        </a:rPr>
                        <a:t>Siemens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0" tooltip="Samsung Electronics"/>
                        </a:rPr>
                        <a:t>Samsung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 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1" tooltip="Panasonic"/>
                        </a:rPr>
                        <a:t>Panasonic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téléphones mobiles,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2" tooltip="Smartphone"/>
                        </a:rPr>
                        <a:t>smartphone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assistants personnel</a:t>
                      </a:r>
                    </a:p>
                  </a:txBody>
                  <a:tcPr marL="5390" marR="5390" marT="2695" marB="2695" anchor="ctr"/>
                </a:tc>
              </a:tr>
              <a:tr h="231772"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1991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3" tooltip="Solaris (système d'exploitation)"/>
                        </a:rPr>
                        <a:t>Solaris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Unix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4" tooltip="Sun Microsystems"/>
                        </a:rPr>
                        <a:t>Sun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machines de 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4" tooltip="Sun Microsystems"/>
                        </a:rPr>
                        <a:t>Sun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et x86/64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serveurs, stations de travail, superordinateurs</a:t>
                      </a:r>
                    </a:p>
                  </a:txBody>
                  <a:tcPr marL="5390" marR="5390" marT="2695" marB="2695" anchor="ctr"/>
                </a:tc>
              </a:tr>
              <a:tr h="86241"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1991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5" tooltip="GNU/Linux"/>
                        </a:rPr>
                        <a:t>GNU/Linux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Unix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(communautaire)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nombreux</a:t>
                      </a:r>
                      <a:r>
                        <a:rPr lang="fr-FR" sz="1000" u="none" strike="noStrike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6"/>
                        </a:rPr>
                        <a:t>N 11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tous</a:t>
                      </a:r>
                    </a:p>
                  </a:txBody>
                  <a:tcPr marL="5390" marR="5390" marT="2695" marB="2695" anchor="ctr"/>
                </a:tc>
              </a:tr>
              <a:tr h="264112"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1991</a:t>
                      </a:r>
                      <a:r>
                        <a:rPr lang="fr-FR" sz="1000" u="none" strike="noStrike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7"/>
                        </a:rPr>
                        <a:t>N 13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8" tooltip="Windows NT"/>
                        </a:rPr>
                        <a:t>Windows NT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Windows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7" tooltip="Microsoft"/>
                        </a:rPr>
                        <a:t>Microsoft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Compatible PC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serveurs, stations de travail, ordinateurs personnels</a:t>
                      </a:r>
                    </a:p>
                  </a:txBody>
                  <a:tcPr marL="5390" marR="5390" marT="2695" marB="2695" anchor="ctr"/>
                </a:tc>
              </a:tr>
              <a:tr h="86241"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1994</a:t>
                      </a:r>
                      <a:r>
                        <a:rPr lang="fr-FR" sz="1000" u="none" strike="noStrike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9"/>
                        </a:rPr>
                        <a:t>N 14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30" tooltip="NetBSD"/>
                        </a:rPr>
                        <a:t>NetBSD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Unix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(communautaire)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nombreux</a:t>
                      </a:r>
                      <a:r>
                        <a:rPr lang="fr-FR" sz="1000" u="none" strike="noStrike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31"/>
                        </a:rPr>
                        <a:t>N 15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tous</a:t>
                      </a:r>
                    </a:p>
                  </a:txBody>
                  <a:tcPr marL="5390" marR="5390" marT="2695" marB="2695" anchor="ctr"/>
                </a:tc>
              </a:tr>
              <a:tr h="86241"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1994</a:t>
                      </a:r>
                      <a:r>
                        <a:rPr lang="fr-FR" sz="1000" u="none" strike="noStrike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9"/>
                        </a:rPr>
                        <a:t>N 14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32" tooltip="FreeBSD"/>
                        </a:rPr>
                        <a:t>FreeBSD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Unix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(communautaire)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nombreux</a:t>
                      </a:r>
                      <a:r>
                        <a:rPr lang="fr-FR" sz="1000" u="none" strike="noStrike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33"/>
                        </a:rPr>
                        <a:t>N 16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tous</a:t>
                      </a:r>
                    </a:p>
                  </a:txBody>
                  <a:tcPr marL="5390" marR="5390" marT="2695" marB="2695" anchor="ctr"/>
                </a:tc>
              </a:tr>
              <a:tr h="86241"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1994</a:t>
                      </a:r>
                      <a:r>
                        <a:rPr lang="fr-FR" sz="1000" u="none" strike="noStrike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9"/>
                        </a:rPr>
                        <a:t>N 14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34" tooltip="OpenBSD"/>
                        </a:rPr>
                        <a:t>OpenBSD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Unix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(communautaire)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nombreux</a:t>
                      </a:r>
                      <a:r>
                        <a:rPr lang="fr-FR" sz="1000" u="none" strike="noStrike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35"/>
                        </a:rPr>
                        <a:t>N 17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tous</a:t>
                      </a:r>
                    </a:p>
                  </a:txBody>
                  <a:tcPr marL="5390" marR="5390" marT="2695" marB="2695" anchor="ctr"/>
                </a:tc>
              </a:tr>
              <a:tr h="118581"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36" tooltip="Windows 95"/>
                        </a:rPr>
                        <a:t>Windows 95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Windows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7" tooltip="Microsoft"/>
                        </a:rPr>
                        <a:t>Microsoft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Compatible PC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ordinateurs personnels</a:t>
                      </a:r>
                    </a:p>
                  </a:txBody>
                  <a:tcPr marL="5390" marR="5390" marT="2695" marB="2695" anchor="ctr"/>
                </a:tc>
              </a:tr>
              <a:tr h="280282"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1996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37" tooltip="Windows CE"/>
                        </a:rPr>
                        <a:t>Windows CE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Windows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7" tooltip="Microsoft"/>
                        </a:rPr>
                        <a:t>Microsoft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38" tooltip="X86"/>
                        </a:rPr>
                        <a:t>x86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 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39" tooltip="Architecture MIPS"/>
                        </a:rPr>
                        <a:t>MIPS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 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40" tooltip="Processeur ARM"/>
                        </a:rPr>
                        <a:t>ARM</a:t>
                      </a:r>
                      <a:r>
                        <a:rPr lang="fr-FR" sz="1000" u="none" strike="noStrike" baseline="300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41"/>
                        </a:rPr>
                        <a:t>27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2" tooltip="Smartphone"/>
                        </a:rPr>
                        <a:t>smartphone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assistants personnels, automates industriels</a:t>
                      </a:r>
                    </a:p>
                  </a:txBody>
                  <a:tcPr marL="5390" marR="5390" marT="2695" marB="2695" anchor="ctr"/>
                </a:tc>
              </a:tr>
              <a:tr h="264112">
                <a:tc>
                  <a:txBody>
                    <a:bodyPr/>
                    <a:lstStyle/>
                    <a:p>
                      <a:r>
                        <a:rPr lang="fr-FR" sz="1000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  <a:r>
                        <a:rPr lang="fr-FR" sz="1000" u="none" strike="noStrike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42"/>
                        </a:rPr>
                        <a:t>N 18</a:t>
                      </a:r>
                      <a:endParaRPr lang="fr-FR" sz="100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43" tooltip="Mac OS X"/>
                        </a:rPr>
                        <a:t>Mac OS X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Unix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10" tooltip="Apple"/>
                        </a:rPr>
                        <a:t>Apple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38" tooltip="X86"/>
                        </a:rPr>
                        <a:t>x86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 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44" tooltip="PowerPC"/>
                        </a:rPr>
                        <a:t>PowerPC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de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10" tooltip="Apple"/>
                        </a:rPr>
                        <a:t>Apple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ordinateurs personnels, serveurs, station de travail</a:t>
                      </a:r>
                    </a:p>
                  </a:txBody>
                  <a:tcPr marL="5390" marR="5390" marT="2695" marB="2695" anchor="ctr"/>
                </a:tc>
              </a:tr>
              <a:tr h="150921">
                <a:tc>
                  <a:txBody>
                    <a:bodyPr/>
                    <a:lstStyle/>
                    <a:p>
                      <a:r>
                        <a:rPr lang="fr-FR" sz="1000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45" tooltip="BlackBerry OS"/>
                        </a:rPr>
                        <a:t>BlackBerry OS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46" tooltip="Research In Motion"/>
                        </a:rPr>
                        <a:t>Research In Motion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téléphones mobiles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47" tooltip="BlackBerry"/>
                        </a:rPr>
                        <a:t>BlackBerry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téléphones mobiles</a:t>
                      </a:r>
                    </a:p>
                  </a:txBody>
                  <a:tcPr marL="5390" marR="5390" marT="2695" marB="2695" anchor="ctr"/>
                </a:tc>
              </a:tr>
              <a:tr h="264112"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48" tooltip="Android"/>
                        </a:rPr>
                        <a:t>Android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Unix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consortium 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49" tooltip="Open Handset Alliance"/>
                        </a:rPr>
                        <a:t>Open Handset Alliance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produits des fabricants du 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49" tooltip="Open Handset Alliance"/>
                        </a:rPr>
                        <a:t>Open Handset Alliance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téléphones mobiles,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2" tooltip="Smartphone"/>
                        </a:rPr>
                        <a:t>smartphone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assistants personnels</a:t>
                      </a:r>
                    </a:p>
                  </a:txBody>
                  <a:tcPr marL="5390" marR="5390" marT="2695" marB="2695" anchor="ctr"/>
                </a:tc>
              </a:tr>
              <a:tr h="280282"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50" tooltip="IOS (Apple)"/>
                        </a:rPr>
                        <a:t>iOS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Unix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10" tooltip="Apple"/>
                        </a:rPr>
                        <a:t>Apple</a:t>
                      </a:r>
                      <a:endParaRPr lang="fr-FR" sz="1000" u="non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appareils de Apple (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51" tooltip="IPhone"/>
                        </a:rPr>
                        <a:t>iPhone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 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52" tooltip="IPod"/>
                        </a:rPr>
                        <a:t>iPod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 </a:t>
                      </a:r>
                      <a:r>
                        <a:rPr lang="fr-FR" sz="10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53" tooltip="IPad"/>
                        </a:rPr>
                        <a:t>iPad</a:t>
                      </a:r>
                      <a:r>
                        <a:rPr lang="fr-FR" sz="1000" u="non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,...)</a:t>
                      </a:r>
                    </a:p>
                  </a:txBody>
                  <a:tcPr marL="5390" marR="5390" marT="2695" marB="2695" anchor="ctr"/>
                </a:tc>
                <a:tc>
                  <a:txBody>
                    <a:bodyPr/>
                    <a:lstStyle/>
                    <a:p>
                      <a:r>
                        <a:rPr lang="fr-FR" sz="10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22" tooltip="Smartphone"/>
                        </a:rPr>
                        <a:t>smartphone</a:t>
                      </a:r>
                      <a:r>
                        <a:rPr lang="fr-FR" sz="1000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 </a:t>
                      </a:r>
                      <a:r>
                        <a:rPr lang="fr-FR" sz="10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54" tooltip="Tablette tactile"/>
                        </a:rPr>
                        <a:t>tablette électronique</a:t>
                      </a:r>
                      <a:r>
                        <a:rPr lang="fr-FR" sz="1000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baladeur numérique</a:t>
                      </a:r>
                    </a:p>
                  </a:txBody>
                  <a:tcPr marL="5390" marR="5390" marT="2695" marB="2695" anchor="ctr"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826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Systèmes d’exploitation</a:t>
            </a:r>
            <a:br>
              <a:rPr lang="fr-FR" dirty="0"/>
            </a:br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  <p:pic>
        <p:nvPicPr>
          <p:cNvPr id="2050" name="Picture 2" descr="http://upload.wikimedia.org/wikipedia/commons/thumb/e/ed/Operating_system_placement-fr.svg/250px-Operating_system_placement-f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916832"/>
            <a:ext cx="2381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12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Systèmes d’exploitation</a:t>
            </a:r>
            <a:br>
              <a:rPr lang="fr-FR" dirty="0"/>
            </a:br>
            <a:r>
              <a:rPr lang="fr-FR" dirty="0" smtClean="0"/>
              <a:t>Les distributions Linux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  <p:pic>
        <p:nvPicPr>
          <p:cNvPr id="3076" name="Picture 4" descr="C:\Enseignements\GitHub\Informatique\CI_01_Architecture\02_OS\images\debi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64307"/>
            <a:ext cx="4241800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Enseignements\GitHub\Informatique\CI_01_Architecture\02_OS\images\orig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68832"/>
            <a:ext cx="35623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78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quoi ressemble Linux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50089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295</TotalTime>
  <Words>217</Words>
  <Application>Microsoft Office PowerPoint</Application>
  <PresentationFormat>Affichage à l'écran (4:3)</PresentationFormat>
  <Paragraphs>113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Oriel</vt:lpstr>
      <vt:lpstr>Informatique  Systèmes d’exploitation et environnements de développement</vt:lpstr>
      <vt:lpstr>Systèmes d’exploitation Introduction</vt:lpstr>
      <vt:lpstr>Systèmes d’exploitation Introduction</vt:lpstr>
      <vt:lpstr>Systèmes d’exploitation Les distributions Linux</vt:lpstr>
      <vt:lpstr>A quoi ressemble Linux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33</cp:revision>
  <dcterms:created xsi:type="dcterms:W3CDTF">2014-07-08T14:08:53Z</dcterms:created>
  <dcterms:modified xsi:type="dcterms:W3CDTF">2014-09-17T19:57:08Z</dcterms:modified>
</cp:coreProperties>
</file>