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9" r:id="rId11"/>
    <p:sldId id="270" r:id="rId12"/>
    <p:sldId id="271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7B6C9A1-E4F2-4EF2-A0C7-ACE4C2B54E67}">
          <p14:sldIdLst>
            <p14:sldId id="256"/>
            <p14:sldId id="257"/>
            <p14:sldId id="258"/>
            <p14:sldId id="259"/>
            <p14:sldId id="260"/>
            <p14:sldId id="267"/>
            <p14:sldId id="261"/>
            <p14:sldId id="268"/>
            <p14:sldId id="262"/>
            <p14:sldId id="269"/>
            <p14:sldId id="270"/>
            <p14:sldId id="271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70" d="100"/>
          <a:sy n="70" d="100"/>
        </p:scale>
        <p:origin x="-139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55C5-7F94-4427-AC6E-B68A66649CA8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0AD0-4698-40B9-9B24-B1F3CB29C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7AD097-CF25-400F-9C67-922D507E39E3}" type="datetime1">
              <a:rPr lang="fr-FR" smtClean="0"/>
              <a:t>17/09/2014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857-C006-49ED-82CD-E790681050DC}" type="datetime1">
              <a:rPr lang="fr-FR" smtClean="0"/>
              <a:t>17/09/2014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0974-19F1-449C-919E-2C8366603CD1}" type="datetime1">
              <a:rPr lang="fr-FR" smtClean="0"/>
              <a:t>17/09/2014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865026-BDA5-4DC2-B00A-0513069CA084}" type="datetime1">
              <a:rPr lang="fr-FR" smtClean="0"/>
              <a:t>17/09/2014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789780-CD60-413A-9061-7DBABD3D6AED}" type="datetime1">
              <a:rPr lang="fr-FR" smtClean="0"/>
              <a:t>17/09/2014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DA2-C332-458D-AEE9-D9863488067A}" type="datetime1">
              <a:rPr lang="fr-FR" smtClean="0"/>
              <a:t>17/09/2014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864-99D4-45B4-AADD-04DC06778D45}" type="datetime1">
              <a:rPr lang="fr-FR" smtClean="0"/>
              <a:t>17/09/2014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C6D35-5A34-4B39-A1A0-412224085525}" type="datetime1">
              <a:rPr lang="fr-FR" smtClean="0"/>
              <a:t>17/09/2014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D590-7819-428A-83D8-2A609DA0F2C8}" type="datetime1">
              <a:rPr lang="fr-FR" smtClean="0"/>
              <a:t>17/09/2014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623AD0-8980-4C29-A58A-6AB0E36F0D8E}" type="datetime1">
              <a:rPr lang="fr-FR" smtClean="0"/>
              <a:t>17/09/2014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A04EA8-727F-4941-9878-F8E38D4B16C7}" type="datetime1">
              <a:rPr lang="fr-FR" smtClean="0"/>
              <a:t>17/09/2014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9945B3-C1AE-4CD9-90D7-C9EAD56DB5B5}" type="datetime1">
              <a:rPr lang="fr-FR" smtClean="0"/>
              <a:t>17/09/2014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838" y="334534"/>
            <a:ext cx="8607626" cy="2014345"/>
          </a:xfrm>
        </p:spPr>
        <p:txBody>
          <a:bodyPr>
            <a:normAutofit/>
          </a:bodyPr>
          <a:lstStyle/>
          <a:p>
            <a:r>
              <a:rPr lang="fr-FR" dirty="0" smtClean="0"/>
              <a:t>Informatique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Représentation des entiers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2132856"/>
            <a:ext cx="6172200" cy="1371600"/>
          </a:xfrm>
        </p:spPr>
        <p:txBody>
          <a:bodyPr/>
          <a:lstStyle/>
          <a:p>
            <a:r>
              <a:rPr lang="fr-FR" dirty="0" smtClean="0"/>
              <a:t>PTSI – 2014 – 2015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nombres entiers naturels</a:t>
            </a:r>
            <a:br>
              <a:rPr lang="fr-FR" sz="2400" dirty="0" smtClean="0"/>
            </a:br>
            <a:r>
              <a:rPr lang="fr-FR" sz="2400" dirty="0" smtClean="0"/>
              <a:t>Capacités de la représentation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203194"/>
            <a:ext cx="8208912" cy="112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492896"/>
            <a:ext cx="8208912" cy="209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65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Représentation des nombres entiers naturels</a:t>
            </a:r>
            <a:br>
              <a:rPr lang="fr-FR" sz="2400" dirty="0"/>
            </a:br>
            <a:r>
              <a:rPr lang="fr-FR" sz="2400" dirty="0"/>
              <a:t>Capacités de la </a:t>
            </a:r>
            <a:r>
              <a:rPr lang="fr-FR" sz="2400" dirty="0" smtClean="0"/>
              <a:t>représentation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3933056"/>
            <a:ext cx="7903220" cy="2540896"/>
          </a:xfrm>
        </p:spPr>
        <p:txBody>
          <a:bodyPr/>
          <a:lstStyle/>
          <a:p>
            <a:r>
              <a:rPr lang="fr-FR" dirty="0" smtClean="0"/>
              <a:t>Faire la somme de (247)10 et (53)10 en binaire. </a:t>
            </a:r>
          </a:p>
          <a:p>
            <a:r>
              <a:rPr lang="fr-FR" dirty="0" smtClean="0"/>
              <a:t>Que se passe-t-il si les nombres sont codés sur 1 octet dans la machine ?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196752"/>
            <a:ext cx="803689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86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Pour chacun des nombres suivants, donner leur conversion en binaire, hexadécimal ou décimal :</a:t>
            </a:r>
          </a:p>
          <a:p>
            <a:pPr lvl="1"/>
            <a:r>
              <a:rPr lang="fr-FR" dirty="0" smtClean="0"/>
              <a:t>(10050)</a:t>
            </a:r>
            <a:r>
              <a:rPr lang="fr-FR" baseline="-25000" dirty="0" smtClean="0"/>
              <a:t>10</a:t>
            </a:r>
          </a:p>
          <a:p>
            <a:pPr lvl="1"/>
            <a:r>
              <a:rPr lang="fr-FR" dirty="0" smtClean="0"/>
              <a:t>(10010001)</a:t>
            </a:r>
            <a:r>
              <a:rPr lang="fr-FR" baseline="-25000" dirty="0" smtClean="0"/>
              <a:t>2</a:t>
            </a:r>
          </a:p>
          <a:p>
            <a:pPr lvl="1"/>
            <a:r>
              <a:rPr lang="fr-FR" dirty="0" smtClean="0"/>
              <a:t>(A3F)</a:t>
            </a:r>
            <a:r>
              <a:rPr lang="fr-FR" baseline="-25000" dirty="0" smtClean="0"/>
              <a:t>16</a:t>
            </a:r>
          </a:p>
          <a:p>
            <a:pPr lvl="1"/>
            <a:endParaRPr lang="fr-FR" dirty="0"/>
          </a:p>
          <a:p>
            <a:r>
              <a:rPr lang="fr-FR" dirty="0" smtClean="0"/>
              <a:t>On désire utiliser 12 bits pour comptabiliser les des objets. </a:t>
            </a:r>
          </a:p>
          <a:p>
            <a:pPr lvl="1"/>
            <a:r>
              <a:rPr lang="fr-FR" dirty="0" smtClean="0"/>
              <a:t>Quel est le nombre maximal d’objet qu’on peut compter ?</a:t>
            </a:r>
          </a:p>
          <a:p>
            <a:pPr lvl="1"/>
            <a:r>
              <a:rPr lang="fr-FR" dirty="0" smtClean="0"/>
              <a:t>Indiquer le premier et le dernier nombre en binaire, décimal et hexadécimal. </a:t>
            </a:r>
          </a:p>
          <a:p>
            <a:pPr lvl="1"/>
            <a:endParaRPr lang="fr-FR" dirty="0"/>
          </a:p>
          <a:p>
            <a:r>
              <a:rPr lang="fr-FR" dirty="0" smtClean="0"/>
              <a:t>On désire compter 65000 objets. </a:t>
            </a:r>
          </a:p>
          <a:p>
            <a:pPr lvl="1"/>
            <a:r>
              <a:rPr lang="fr-FR" dirty="0" smtClean="0"/>
              <a:t>Combien de bits sont nécessaires ?</a:t>
            </a:r>
          </a:p>
          <a:p>
            <a:pPr lvl="1"/>
            <a:r>
              <a:rPr lang="fr-FR" dirty="0" smtClean="0"/>
              <a:t>Quel est le numéro du premier et du dernier objet ?</a:t>
            </a:r>
          </a:p>
          <a:p>
            <a:pPr lvl="1"/>
            <a:endParaRPr lang="fr-FR" dirty="0"/>
          </a:p>
          <a:p>
            <a:r>
              <a:rPr lang="fr-FR" dirty="0" smtClean="0"/>
              <a:t>Dans un système où les nombres sont codés sur 8 bits, réaliser en binaire la somme suivante : </a:t>
            </a:r>
          </a:p>
          <a:p>
            <a:pPr lvl="1"/>
            <a:r>
              <a:rPr lang="fr-FR" dirty="0" smtClean="0"/>
              <a:t>71  + 35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542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entiers relatifs</a:t>
            </a:r>
            <a:br>
              <a:rPr lang="fr-FR" sz="2400" dirty="0" smtClean="0"/>
            </a:br>
            <a:r>
              <a:rPr lang="fr-FR" sz="2400" dirty="0" smtClean="0"/>
              <a:t>Première approche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865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entiers relatifs</a:t>
            </a:r>
            <a:br>
              <a:rPr lang="fr-FR" sz="2400" dirty="0" smtClean="0"/>
            </a:br>
            <a:r>
              <a:rPr lang="fr-FR" sz="2400" dirty="0" smtClean="0"/>
              <a:t>Représentation en complément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102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entiers relatifs</a:t>
            </a:r>
            <a:br>
              <a:rPr lang="fr-FR" sz="2400" dirty="0" smtClean="0"/>
            </a:br>
            <a:r>
              <a:rPr lang="fr-FR" sz="2400" dirty="0" smtClean="0"/>
              <a:t>Capacité de représentation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693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entiers relatifs</a:t>
            </a:r>
            <a:br>
              <a:rPr lang="fr-FR" sz="2400" dirty="0" smtClean="0"/>
            </a:br>
            <a:r>
              <a:rPr lang="fr-FR" sz="2400" dirty="0" smtClean="0"/>
              <a:t>Notation Hexadécimale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665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Généralités</a:t>
            </a:r>
            <a:br>
              <a:rPr lang="fr-FR" dirty="0" smtClean="0"/>
            </a:br>
            <a:r>
              <a:rPr lang="fr-FR" dirty="0" smtClean="0"/>
              <a:t>Logique Binaire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69951"/>
            <a:ext cx="8424936" cy="101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8424936" cy="316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58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Généralités</a:t>
            </a:r>
            <a:br>
              <a:rPr lang="fr-FR" dirty="0" smtClean="0"/>
            </a:br>
            <a:r>
              <a:rPr lang="fr-FR" dirty="0" smtClean="0"/>
              <a:t>Notion de mot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340768"/>
            <a:ext cx="852275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71"/>
          <a:stretch/>
        </p:blipFill>
        <p:spPr bwMode="auto">
          <a:xfrm>
            <a:off x="179512" y="5445224"/>
            <a:ext cx="793210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Généralités</a:t>
            </a:r>
            <a:br>
              <a:rPr lang="fr-FR" dirty="0" smtClean="0"/>
            </a:br>
            <a:r>
              <a:rPr lang="fr-FR" dirty="0" smtClean="0"/>
              <a:t>Notion de pondération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3"/>
            <a:ext cx="7992888" cy="28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437112"/>
            <a:ext cx="7382024" cy="217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42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nombres entiers naturels</a:t>
            </a:r>
            <a:br>
              <a:rPr lang="fr-FR" sz="2400" dirty="0" smtClean="0"/>
            </a:br>
            <a:r>
              <a:rPr lang="fr-FR" sz="2400" dirty="0" smtClean="0"/>
              <a:t>De la base k à la base 10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467600" cy="135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36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nombres entiers naturels</a:t>
            </a:r>
            <a:br>
              <a:rPr lang="fr-FR" sz="2400" dirty="0" smtClean="0"/>
            </a:br>
            <a:r>
              <a:rPr lang="fr-FR" sz="2400" dirty="0" smtClean="0"/>
              <a:t>De la base k à la base 10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Convertir (10101)</a:t>
            </a:r>
            <a:r>
              <a:rPr lang="fr-FR" baseline="-25000" dirty="0" smtClean="0"/>
              <a:t>2  </a:t>
            </a:r>
            <a:r>
              <a:rPr lang="fr-FR" dirty="0" smtClean="0"/>
              <a:t>en base 10.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264072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nombres entiers naturels</a:t>
            </a:r>
            <a:br>
              <a:rPr lang="fr-FR" sz="2400" dirty="0" smtClean="0"/>
            </a:br>
            <a:r>
              <a:rPr lang="fr-FR" sz="2400" dirty="0" smtClean="0"/>
              <a:t>De la base 10 vers la base k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Méthode des divisions successives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Convertir (247)</a:t>
            </a:r>
            <a:r>
              <a:rPr lang="fr-FR" baseline="-25000" dirty="0" smtClean="0"/>
              <a:t>10</a:t>
            </a:r>
            <a:r>
              <a:rPr lang="fr-FR" dirty="0" smtClean="0"/>
              <a:t> en binaire.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76872"/>
            <a:ext cx="8102822" cy="268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30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nombres entiers naturels</a:t>
            </a:r>
            <a:br>
              <a:rPr lang="fr-FR" sz="2400" dirty="0" smtClean="0"/>
            </a:br>
            <a:r>
              <a:rPr lang="fr-FR" sz="2400" dirty="0" smtClean="0"/>
              <a:t>De la base 10 vers la base k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Méthode  de la plus grande puissance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Convertir (247)</a:t>
            </a:r>
            <a:r>
              <a:rPr lang="fr-FR" baseline="-25000" dirty="0" smtClean="0"/>
              <a:t>10</a:t>
            </a:r>
            <a:r>
              <a:rPr lang="fr-FR" dirty="0" smtClean="0"/>
              <a:t> en binaire.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31683"/>
            <a:ext cx="8604448" cy="110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24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nombres entiers naturels</a:t>
            </a:r>
            <a:br>
              <a:rPr lang="fr-FR" sz="2400" dirty="0" smtClean="0"/>
            </a:br>
            <a:r>
              <a:rPr lang="fr-FR" sz="2400" dirty="0" smtClean="0"/>
              <a:t>Capacités de la représentation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2204864"/>
            <a:ext cx="7467600" cy="42690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8" y="1440266"/>
            <a:ext cx="8563816" cy="79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7" y="2373916"/>
            <a:ext cx="8347793" cy="227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895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325</TotalTime>
  <Words>235</Words>
  <Application>Microsoft Office PowerPoint</Application>
  <PresentationFormat>Affichage à l'écran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Oriel</vt:lpstr>
      <vt:lpstr>Informatique  Représentation des entiers</vt:lpstr>
      <vt:lpstr>Généralités Logique Binaire</vt:lpstr>
      <vt:lpstr>Généralités Notion de mot</vt:lpstr>
      <vt:lpstr>Généralités Notion de pondération</vt:lpstr>
      <vt:lpstr>Représentation des nombres entiers naturels De la base k à la base 10</vt:lpstr>
      <vt:lpstr>Représentation des nombres entiers naturels De la base k à la base 10</vt:lpstr>
      <vt:lpstr>Représentation des nombres entiers naturels De la base 10 vers la base k</vt:lpstr>
      <vt:lpstr>Représentation des nombres entiers naturels De la base 10 vers la base k</vt:lpstr>
      <vt:lpstr>Représentation des nombres entiers naturels Capacités de la représentation</vt:lpstr>
      <vt:lpstr>Représentation des nombres entiers naturels Capacités de la représentation</vt:lpstr>
      <vt:lpstr>Représentation des nombres entiers naturels Capacités de la représentation</vt:lpstr>
      <vt:lpstr>Exercices</vt:lpstr>
      <vt:lpstr>Représentation des entiers relatifs Première approche</vt:lpstr>
      <vt:lpstr>Représentation des entiers relatifs Représentation en complément</vt:lpstr>
      <vt:lpstr>Représentation des entiers relatifs Capacité de représentation</vt:lpstr>
      <vt:lpstr>Représentation des entiers relatifs Notation Hexadécimale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37</cp:revision>
  <dcterms:created xsi:type="dcterms:W3CDTF">2014-07-08T14:08:53Z</dcterms:created>
  <dcterms:modified xsi:type="dcterms:W3CDTF">2014-09-17T20:28:28Z</dcterms:modified>
</cp:coreProperties>
</file>