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38073-8BC3-40EE-AF59-80399CB238B7}" v="513" dt="2022-04-20T08:15:16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25" d="100"/>
          <a:sy n="25" d="100"/>
        </p:scale>
        <p:origin x="1896" y="-2597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jpg"/><Relationship Id="rId10" Type="http://schemas.openxmlformats.org/officeDocument/2006/relationships/image" Target="../media/image9.emf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412728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286000" y="257326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ounded Rectangle 18"/>
          <p:cNvSpPr/>
          <p:nvPr/>
        </p:nvSpPr>
        <p:spPr>
          <a:xfrm>
            <a:off x="20183692" y="14185975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ounded Rectangle 18"/>
          <p:cNvSpPr/>
          <p:nvPr/>
        </p:nvSpPr>
        <p:spPr>
          <a:xfrm>
            <a:off x="20285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29999" y="30877090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820000" cy="50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energy systems are a crucial step against climate change and global warming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energy sources are getting cheaper and are more available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energy systems allow fully autonomous and local control of the power supply, using mini-grids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energy mini-grids allow economic efficiency under variety of constraints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052638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560214"/>
            <a:ext cx="8820000" cy="349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the total cost required for a complete renewable energy mini-grid 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100% renewable energy, including generation and storage 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operation under various weather and power demand conditions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213772"/>
            <a:ext cx="8820000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Severe weather conditions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needed for power plants (solar panels and wind turbines)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characteristic and integration treatment</a:t>
            </a:r>
            <a:r>
              <a:rPr lang="he-IL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dispatch model for the generation and storage sources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5070772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682990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Comparison 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09370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7926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4203481"/>
            <a:ext cx="860515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Possible Projects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5683730"/>
            <a:ext cx="8641154" cy="596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analysis, using nuclear energy facilities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Categorizing generating and storage sources, with different weight in the analysis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comprehensive modeling and accurate analysis: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electrical characteristics under consideration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analysis and response, using short-term weather forecast, dynamic control and adaptive signal processing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Matching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Energy for a Crucial Facility</a:t>
            </a:r>
          </a:p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lacking of Resources</a:t>
            </a:r>
            <a:endParaRPr lang="en-US" sz="10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Elad</a:t>
            </a: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Itzhak and Guy Dauber, Supervised by Michael Perl</a:t>
            </a: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0490251" y="14245932"/>
            <a:ext cx="880202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Benefit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44104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Cases</a:t>
            </a: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900000" y="38089681"/>
            <a:ext cx="8820000" cy="336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analysis was implemented using MATLAB, with user friendly interface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 was used at first, without consideration the whole available data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analysis includes a simple model for the storage sources’ state of charge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980106" y="20243783"/>
            <a:ext cx="9119291" cy="45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energy mini-grid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4"/>
              <p:cNvSpPr>
                <a:spLocks noChangeArrowheads="1"/>
              </p:cNvSpPr>
              <p:nvPr/>
            </p:nvSpPr>
            <p:spPr bwMode="auto">
              <a:xfrm>
                <a:off x="20556000" y="27051972"/>
                <a:ext cx="8474400" cy="7128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matching method leads to more realistic costs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sufficient duration of time (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30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𝑦𝑒𝑎𝑟𝑠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our solution is more beneficial for down to inflation value of 0.925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Our optimization reached significantly cheaper operating cost, but the capital cost was more expensive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is more beneficial to optimize over operating cost, rather than capital cost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might be helpful to partially use our analysis, and add more green energy source if possible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6000" y="27051972"/>
                <a:ext cx="8474400" cy="7128758"/>
              </a:xfrm>
              <a:prstGeom prst="rect">
                <a:avLst/>
              </a:prstGeom>
              <a:blipFill>
                <a:blip r:embed="rId2"/>
                <a:stretch>
                  <a:fillRect l="-2086" t="-2139" r="-19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2022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3"/>
            <a:ext cx="9360000" cy="2178810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4"/>
            <a:ext cx="9360000" cy="2413264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0877090"/>
            <a:ext cx="9360000" cy="109064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4127280"/>
            <a:ext cx="9360000" cy="7647195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99"/>
          <p:cNvSpPr/>
          <p:nvPr/>
        </p:nvSpPr>
        <p:spPr>
          <a:xfrm>
            <a:off x="20285999" y="8623033"/>
            <a:ext cx="9360000" cy="522735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99"/>
          <p:cNvSpPr/>
          <p:nvPr/>
        </p:nvSpPr>
        <p:spPr>
          <a:xfrm>
            <a:off x="20183692" y="14185976"/>
            <a:ext cx="9360000" cy="1088593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25732691"/>
            <a:ext cx="9360000" cy="8093283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138" name="Picture 2" descr="minigrid">
            <a:extLst>
              <a:ext uri="{FF2B5EF4-FFF2-40B4-BE49-F238E27FC236}">
                <a16:creationId xmlns:a16="http://schemas.microsoft.com/office/drawing/2014/main" id="{12E67A26-8EF1-48C5-BBD7-6B26FE029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19" y="15153481"/>
            <a:ext cx="7934987" cy="47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">
            <a:extLst>
              <a:ext uri="{FF2B5EF4-FFF2-40B4-BE49-F238E27FC236}">
                <a16:creationId xmlns:a16="http://schemas.microsoft.com/office/drawing/2014/main" id="{B7B9B149-57F8-462D-84E0-5EAA8163BC55}"/>
              </a:ext>
            </a:extLst>
          </p:cNvPr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189" y="32213107"/>
            <a:ext cx="9138854" cy="5800374"/>
          </a:xfrm>
          <a:prstGeom prst="rect">
            <a:avLst/>
          </a:prstGeom>
        </p:spPr>
      </p:pic>
      <p:pic>
        <p:nvPicPr>
          <p:cNvPr id="148" name="Picture 8">
            <a:extLst>
              <a:ext uri="{FF2B5EF4-FFF2-40B4-BE49-F238E27FC236}">
                <a16:creationId xmlns:a16="http://schemas.microsoft.com/office/drawing/2014/main" id="{405656CD-5952-4667-B0ED-64CA51B48558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1" t="2473" r="7394" b="4102"/>
          <a:stretch/>
        </p:blipFill>
        <p:spPr bwMode="auto">
          <a:xfrm>
            <a:off x="10584004" y="18624351"/>
            <a:ext cx="9025807" cy="44612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C8164D6-ED3A-4556-BE70-CC1BE725B1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84704" y="10004613"/>
            <a:ext cx="9216615" cy="1293560"/>
          </a:xfrm>
          <a:prstGeom prst="rect">
            <a:avLst/>
          </a:prstGeom>
        </p:spPr>
      </p:pic>
      <p:sp>
        <p:nvSpPr>
          <p:cNvPr id="179" name="Rectangle 4">
            <a:extLst>
              <a:ext uri="{FF2B5EF4-FFF2-40B4-BE49-F238E27FC236}">
                <a16:creationId xmlns:a16="http://schemas.microsoft.com/office/drawing/2014/main" id="{99E34BE8-A7BB-4334-881C-8C57335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837" y="12363349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got better annual operating cost, but worse capital cost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0" name="Picture 9">
            <a:extLst>
              <a:ext uri="{FF2B5EF4-FFF2-40B4-BE49-F238E27FC236}">
                <a16:creationId xmlns:a16="http://schemas.microsoft.com/office/drawing/2014/main" id="{391A1035-9F39-47F0-9571-AD24D3AA03BC}"/>
              </a:ext>
            </a:extLst>
          </p:cNvPr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2965" r="7909" b="4306"/>
          <a:stretch/>
        </p:blipFill>
        <p:spPr bwMode="auto">
          <a:xfrm>
            <a:off x="20446057" y="15373593"/>
            <a:ext cx="8931563" cy="46123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Picture 59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 r="7214" b="894"/>
          <a:stretch/>
        </p:blipFill>
        <p:spPr bwMode="auto">
          <a:xfrm>
            <a:off x="10382211" y="9692038"/>
            <a:ext cx="9389080" cy="66376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281227" y="29762524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spcBef>
                <a:spcPts val="1682"/>
              </a:spcBef>
            </a:pPr>
            <a:r>
              <a:rPr lang="en-US" sz="2200" b="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Matching Summary</a:t>
            </a: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31085" y="16452478"/>
            <a:ext cx="9025807" cy="215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use of </a:t>
            </a: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energy is with the help of solar </a:t>
            </a: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endParaRPr lang="en-GB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storage sources is lower in the summer months as we might expect</a:t>
            </a: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857580" y="15974961"/>
            <a:ext cx="41873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spcBef>
                <a:spcPts val="1682"/>
              </a:spcBef>
            </a:pPr>
            <a:r>
              <a:rPr lang="en-US" sz="2200" b="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Matching Use by source</a:t>
            </a: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27999" y="23547752"/>
            <a:ext cx="8781546" cy="1690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less use of storage sources in the summer.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critical days are in the winter days</a:t>
            </a: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653200" y="23124214"/>
            <a:ext cx="45961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spcBef>
                <a:spcPts val="1682"/>
              </a:spcBef>
            </a:pPr>
            <a:r>
              <a:rPr lang="en-US" sz="2200" b="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Matching – State of Charge</a:t>
            </a: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45923" y="30287354"/>
            <a:ext cx="8766985" cy="215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charging occurs when possible.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peaks for wind energy and solar energy are significantly higher and therefore the costs are higher.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12"/>
          <a:stretch>
            <a:fillRect/>
          </a:stretch>
        </p:blipFill>
        <p:spPr>
          <a:xfrm>
            <a:off x="11784806" y="25541911"/>
            <a:ext cx="6458161" cy="3990554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11784806" y="26213772"/>
            <a:ext cx="6458161" cy="123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Rounded Rectangle 18"/>
          <p:cNvSpPr/>
          <p:nvPr/>
        </p:nvSpPr>
        <p:spPr>
          <a:xfrm>
            <a:off x="10458000" y="33058962"/>
            <a:ext cx="9360000" cy="1074259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10764001" y="33118919"/>
            <a:ext cx="9024464" cy="96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ounded Rectangle 199"/>
          <p:cNvSpPr/>
          <p:nvPr/>
        </p:nvSpPr>
        <p:spPr>
          <a:xfrm>
            <a:off x="10458000" y="33058962"/>
            <a:ext cx="9360000" cy="8724539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תמונה 12">
            <a:extLst>
              <a:ext uri="{FF2B5EF4-FFF2-40B4-BE49-F238E27FC236}">
                <a16:creationId xmlns:a16="http://schemas.microsoft.com/office/drawing/2014/main" id="{EDCA7D59-9C91-426D-B2AA-2234107F80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35536" y="34335671"/>
            <a:ext cx="8571071" cy="402968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975095" y="38237058"/>
            <a:ext cx="3496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spcBef>
                <a:spcPts val="1682"/>
              </a:spcBef>
            </a:pPr>
            <a:r>
              <a:rPr lang="en-US" sz="2200" b="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 </a:t>
            </a:r>
            <a:r>
              <a:rPr lang="en-US" sz="2200" b="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Compairson</a:t>
            </a: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28000" y="39093292"/>
            <a:ext cx="8781546" cy="215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Matching: Capital </a:t>
            </a: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operating costs are very high but more realistic</a:t>
            </a: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ï</a:t>
            </a:r>
            <a:r>
              <a:rPr lang="en-GB" sz="2990" b="0" dirty="0" err="1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gives a very far assessment from our final </a:t>
            </a: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740293" y="20008695"/>
            <a:ext cx="59602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spcBef>
                <a:spcPts val="1682"/>
              </a:spcBef>
            </a:pPr>
            <a:r>
              <a:rPr lang="en-US" sz="2200" b="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Matching costs Vs. other articles costs</a:t>
            </a: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416649" y="21224521"/>
            <a:ext cx="8990377" cy="328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inflation rates </a:t>
            </a: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optimization is almost always below the </a:t>
            </a: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endParaRPr lang="en-GB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𝛼 = 0.9 this does not hold within the 30-year time </a:t>
            </a: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endParaRPr lang="en-GB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GB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be concluded </a:t>
            </a:r>
            <a:r>
              <a:rPr lang="en-GB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by operating costs is more beneficial optimization.</a:t>
            </a:r>
            <a:endParaRPr lang="en-GB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852606" y="11356737"/>
            <a:ext cx="7956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Matching costs Vs. other articles costs</a:t>
            </a: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504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2022-04-21T12:49:59Z</dcterms:modified>
</cp:coreProperties>
</file>