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50"/>
  </p:notesMasterIdLst>
  <p:handoutMasterIdLst>
    <p:handoutMasterId r:id="rId51"/>
  </p:handoutMasterIdLst>
  <p:sldIdLst>
    <p:sldId id="257" r:id="rId2"/>
    <p:sldId id="275" r:id="rId3"/>
    <p:sldId id="312" r:id="rId4"/>
    <p:sldId id="263" r:id="rId5"/>
    <p:sldId id="265" r:id="rId6"/>
    <p:sldId id="272" r:id="rId7"/>
    <p:sldId id="266" r:id="rId8"/>
    <p:sldId id="273" r:id="rId9"/>
    <p:sldId id="276" r:id="rId10"/>
    <p:sldId id="277" r:id="rId11"/>
    <p:sldId id="279" r:id="rId12"/>
    <p:sldId id="267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90" r:id="rId21"/>
    <p:sldId id="287" r:id="rId22"/>
    <p:sldId id="288" r:id="rId23"/>
    <p:sldId id="289" r:id="rId24"/>
    <p:sldId id="268" r:id="rId25"/>
    <p:sldId id="291" r:id="rId26"/>
    <p:sldId id="295" r:id="rId27"/>
    <p:sldId id="303" r:id="rId28"/>
    <p:sldId id="294" r:id="rId29"/>
    <p:sldId id="293" r:id="rId30"/>
    <p:sldId id="296" r:id="rId31"/>
    <p:sldId id="292" r:id="rId32"/>
    <p:sldId id="297" r:id="rId33"/>
    <p:sldId id="300" r:id="rId34"/>
    <p:sldId id="298" r:id="rId35"/>
    <p:sldId id="299" r:id="rId36"/>
    <p:sldId id="301" r:id="rId37"/>
    <p:sldId id="270" r:id="rId38"/>
    <p:sldId id="305" r:id="rId39"/>
    <p:sldId id="306" r:id="rId40"/>
    <p:sldId id="308" r:id="rId41"/>
    <p:sldId id="309" r:id="rId42"/>
    <p:sldId id="310" r:id="rId43"/>
    <p:sldId id="311" r:id="rId44"/>
    <p:sldId id="313" r:id="rId45"/>
    <p:sldId id="314" r:id="rId46"/>
    <p:sldId id="315" r:id="rId47"/>
    <p:sldId id="271" r:id="rId48"/>
    <p:sldId id="31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020"/>
    <a:srgbClr val="006600"/>
    <a:srgbClr val="BD582C"/>
    <a:srgbClr val="0101FF"/>
    <a:srgbClr val="008000"/>
    <a:srgbClr val="BFBF00"/>
    <a:srgbClr val="FF0000"/>
    <a:srgbClr val="FF7575"/>
    <a:srgbClr val="3A923A"/>
    <a:srgbClr val="E18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סגנון בהיר 1 - הדגשה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סגנון בהיר 1 - הדגשה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סגנון בהיר 2 - הדגשה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סגנון בהיר 1 - הדגשה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סגנון בהיר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סגנון בהיר 3 - הדגשה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6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9851FE7B-9295-4C15-BA97-F1C15A3884A8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כ"ד/תמוז/תש"ף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2C33ADDF-418B-4AEE-81B9-E77B3218F8B3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BC5D600-F26B-4EC2-85F6-20A6C866FB5F}" type="datetime1">
              <a:rPr lang="he-IL" noProof="0" smtClean="0"/>
              <a:pPr/>
              <a:t>כ"ד/תמוז/תש"ף</a:t>
            </a:fld>
            <a:endParaRPr lang="he-IL" noProof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2275029A-2D1E-47A5-9598-4A9AC47B3AC1}" type="slidenum">
              <a:rPr lang="he-IL" noProof="0" smtClean="0"/>
              <a:pPr algn="l"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10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49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11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90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12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40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13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14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14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46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15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78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16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8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17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18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28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19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2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12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20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12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21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73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22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335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23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99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24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25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04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26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84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27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18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28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59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29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081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30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88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31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056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32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51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33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686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34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93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35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76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36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509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37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06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38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07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39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5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695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40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317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41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069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42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469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43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220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44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51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45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686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46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671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47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969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48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55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5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65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6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8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7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64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8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40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9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38200179-199B-44C9-9DA0-1CE6838BE394}" type="datetime1">
              <a:rPr lang="he-IL" noProof="0" smtClean="0"/>
              <a:t>כ"ד/תמוז/תש"ף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 noProof="0"/>
              <a:t>הוסף כותרת תחתונה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6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A4AE9E13-B962-4E6E-8210-93FEB1E5B6C8}" type="datetime1">
              <a:rPr lang="he-IL" noProof="0" smtClean="0"/>
              <a:t>כ"ד/תמוז/תש"ף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 noProof="0"/>
              <a:t>הוסף כותרת תחתונה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0971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3E538DB-2B20-412D-9028-C156979EFDD4}" type="datetime1">
              <a:rPr lang="he-IL" noProof="0" smtClean="0"/>
              <a:t>כ"ד/תמוז/תש"ף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 noProof="0"/>
              <a:t>הוסף כותרת תחתונה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15477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203004E-1B7D-4E24-9DE0-5D3CFF9456D2}" type="datetime1">
              <a:rPr lang="he-IL" noProof="0" smtClean="0"/>
              <a:t>כ"ד/תמוז/תש"ף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 noProof="0"/>
              <a:t>הוסף כותרת תחתונה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4919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9D7EDC51-F1DF-4265-8E8F-14FCABEEF50A}" type="datetime1">
              <a:rPr lang="he-IL" noProof="0" smtClean="0"/>
              <a:t>כ"ד/תמוז/תש"ף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88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2B873E5C-E761-45C0-BA5F-A530C5D76B32}" type="datetime1">
              <a:rPr lang="he-IL" noProof="0" smtClean="0"/>
              <a:t>כ"ד/תמוז/תש"ף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1053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336BE676-3424-4CB3-BB3E-24AD820E0C6D}" type="datetime1">
              <a:rPr lang="he-IL" noProof="0" smtClean="0"/>
              <a:t>כ"ד/תמוז/תש"ף</a:t>
            </a:fld>
            <a:endParaRPr lang="he-I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 noProof="0"/>
              <a:t>הוסף כותרת תחתונה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50496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68806C3E-CDFA-4C39-AB23-BFD51FEB8818}" type="datetime1">
              <a:rPr lang="he-IL" noProof="0" smtClean="0"/>
              <a:t>כ"ד/תמוז/תש"ף</a:t>
            </a:fld>
            <a:endParaRPr lang="he-IL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649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66D4E3B1-61B1-4167-919D-4913C3CACA73}" type="datetime1">
              <a:rPr lang="he-IL" noProof="0" smtClean="0"/>
              <a:t>כ"ד/תמוז/תש"ף</a:t>
            </a:fld>
            <a:endParaRPr lang="he-I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538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1"/>
            <a:fld id="{77D340ED-9CB1-413E-8408-62B93EF8B87C}" type="datetime1">
              <a:rPr lang="he-IL" noProof="0" smtClean="0"/>
              <a:t>כ"ד/תמוז/תש"ף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he-IL" noProof="0"/>
              <a:t>הוסף כותרת תחתונה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D6987-FB6D-4DB8-81B8-AD0F35E3BB5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9195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F9D408B1-24FB-43A1-8545-024724614F6E}" type="datetime1">
              <a:rPr lang="he-IL" noProof="0" smtClean="0"/>
              <a:t>כ"ד/תמוז/תש"ף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 noProof="0"/>
              <a:t>הוסף כותרת תחתונה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2775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28CC4A-C8AA-4E03-8C5B-CE95A594CF23}" type="datetime1">
              <a:rPr lang="he-IL" noProof="0" smtClean="0"/>
              <a:t>כ"ד/תמוז/תש"ף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D6987-FB6D-4DB8-81B8-AD0F35E3BB5F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72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ad96c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mailto:avibarhom1111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chart/top?ref_=nv_mv_25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imdb.com/search/title/?title_type=feature&amp;release_date=1990-01-01,2020-01-01&amp;num_votes=1000,&amp;countries=us&amp;languages=en&amp;sort=num_votes,desc&amp;count=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781396" y="1041400"/>
            <a:ext cx="9886604" cy="2387600"/>
          </a:xfrm>
        </p:spPr>
        <p:txBody>
          <a:bodyPr rtlCol="1"/>
          <a:lstStyle/>
          <a:p>
            <a:r>
              <a:rPr lang="en-US" dirty="0"/>
              <a:t>IMDB Movies characteristics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226233" y="4455620"/>
            <a:ext cx="4932218" cy="432264"/>
          </a:xfrm>
        </p:spPr>
        <p:txBody>
          <a:bodyPr rtlCol="1"/>
          <a:lstStyle/>
          <a:p>
            <a:pPr algn="r" rtl="1"/>
            <a:r>
              <a:rPr lang="en-US" dirty="0"/>
              <a:t>Data Science – Final Project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F91B56-C51E-4DD8-BE0C-E2E9B0990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1" y="1259380"/>
            <a:ext cx="2381250" cy="120015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69876B-7135-4773-9564-380ABB66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5390" y="6442677"/>
            <a:ext cx="1312025" cy="365125"/>
          </a:xfrm>
        </p:spPr>
        <p:txBody>
          <a:bodyPr/>
          <a:lstStyle/>
          <a:p>
            <a:fld id="{062D6987-FB6D-4DB8-81B8-AD0F35E3BB5F}" type="slidenum">
              <a:rPr lang="he-IL" noProof="0" smtClean="0"/>
              <a:pPr/>
              <a:t>1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Acquisition – The code (3/4)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2CE5172-3CE8-42A2-82DB-E603BE3D8D95}"/>
              </a:ext>
            </a:extLst>
          </p:cNvPr>
          <p:cNvSpPr txBox="1"/>
          <p:nvPr/>
        </p:nvSpPr>
        <p:spPr>
          <a:xfrm>
            <a:off x="202344" y="1959659"/>
            <a:ext cx="6472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Stage 3:</a:t>
            </a:r>
            <a:r>
              <a:rPr lang="en-US" dirty="0"/>
              <a:t> Define the dataframe and its columns.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42BBECC-EA79-4E8B-BF0E-FDE694956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40" y="1959659"/>
            <a:ext cx="7422660" cy="2078640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A9FB087-7BD1-4E9C-9C06-088CAA2C8C0E}"/>
              </a:ext>
            </a:extLst>
          </p:cNvPr>
          <p:cNvSpPr txBox="1"/>
          <p:nvPr/>
        </p:nvSpPr>
        <p:spPr>
          <a:xfrm>
            <a:off x="202344" y="4260598"/>
            <a:ext cx="111860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Stage 4:</a:t>
            </a:r>
            <a:r>
              <a:rPr lang="en-US" dirty="0"/>
              <a:t> Scrap using Python’s Beautiful Soup library (HTML tag selection) 	–  The code for this part can be seen</a:t>
            </a:r>
            <a:br>
              <a:rPr lang="en-US" dirty="0"/>
            </a:br>
            <a:r>
              <a:rPr lang="en-US" dirty="0"/>
              <a:t>inside the Jupiter notebook.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354D6A2-E340-4B7A-B311-101DB5BD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10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12024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Acquisition – The code (4/4)</a:t>
            </a:r>
            <a:endParaRPr lang="he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3ED442D-6E23-4BAB-B6A0-ACEBD735F3A6}"/>
              </a:ext>
            </a:extLst>
          </p:cNvPr>
          <p:cNvSpPr txBox="1"/>
          <p:nvPr/>
        </p:nvSpPr>
        <p:spPr>
          <a:xfrm>
            <a:off x="789710" y="1830512"/>
            <a:ext cx="404829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Stage 5:</a:t>
            </a:r>
            <a:r>
              <a:rPr lang="en-US" dirty="0"/>
              <a:t> Data review and CSV Export</a:t>
            </a:r>
          </a:p>
          <a:p>
            <a:endParaRPr lang="en-US" dirty="0"/>
          </a:p>
          <a:p>
            <a:r>
              <a:rPr lang="en-US" dirty="0"/>
              <a:t>As we can see, the initial data looks good and can be transferred to the next phase (Data cleaning) using csv export.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3C27E25-6357-4364-A6D7-7D006878A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788" y="1830512"/>
            <a:ext cx="6230584" cy="4394437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2D369BD9-DE70-4AA8-B919-FA47EA92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11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0579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- Overview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1097280" y="2863580"/>
            <a:ext cx="10058400" cy="3237961"/>
          </a:xfrm>
        </p:spPr>
        <p:txBody>
          <a:bodyPr rtlCol="1">
            <a:normAutofit/>
          </a:bodyPr>
          <a:lstStyle/>
          <a:p>
            <a:pPr lvl="0" algn="l" rtl="0"/>
            <a:r>
              <a:rPr lang="en-US" dirty="0"/>
              <a:t>Now that we have the data as presented on IMDB’s website,</a:t>
            </a:r>
            <a:br>
              <a:rPr lang="en-US" dirty="0"/>
            </a:br>
            <a:r>
              <a:rPr lang="en-US" dirty="0"/>
              <a:t>We need process it in a way it will be available for analysis.</a:t>
            </a:r>
          </a:p>
          <a:p>
            <a:pPr lvl="0" algn="l" rtl="0"/>
            <a:r>
              <a:rPr lang="en-US" dirty="0"/>
              <a:t>In order to keep the presentation clear and simple,  We will examine the cleaning process using the following format: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each Column in the dataframe which needs to be cleaned, We will present:</a:t>
            </a:r>
          </a:p>
          <a:p>
            <a:pPr lvl="1" algn="l" rtl="0"/>
            <a:r>
              <a:rPr lang="en-US" dirty="0"/>
              <a:t>- Column Name &amp; Description</a:t>
            </a:r>
          </a:p>
          <a:p>
            <a:pPr lvl="1" algn="l" rtl="0"/>
            <a:r>
              <a:rPr lang="en-US" dirty="0"/>
              <a:t>- Bad data example / Why cleaning is required</a:t>
            </a:r>
          </a:p>
          <a:p>
            <a:pPr lvl="1" algn="l" rtl="0"/>
            <a:r>
              <a:rPr lang="en-US" dirty="0"/>
              <a:t>- The Code Block</a:t>
            </a:r>
          </a:p>
          <a:p>
            <a:pPr lvl="1" algn="l" rtl="0"/>
            <a:r>
              <a:rPr lang="en-US" dirty="0"/>
              <a:t>- Expected result</a:t>
            </a:r>
          </a:p>
        </p:txBody>
      </p:sp>
      <p:sp>
        <p:nvSpPr>
          <p:cNvPr id="4" name="מציין מיקום תוכן 13">
            <a:extLst>
              <a:ext uri="{FF2B5EF4-FFF2-40B4-BE49-F238E27FC236}">
                <a16:creationId xmlns:a16="http://schemas.microsoft.com/office/drawing/2014/main" id="{52A7536A-35B1-4126-AEB8-631CB1606AF7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789401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400" dirty="0"/>
              <a:t>The Jupiter notebooks relevant for this part are:</a:t>
            </a:r>
          </a:p>
          <a:p>
            <a:pPr lvl="1" algn="l" rtl="0"/>
            <a:r>
              <a:rPr lang="en-US" sz="1000" dirty="0"/>
              <a:t>Data Cleaning-250.ipynb (</a:t>
            </a:r>
            <a:r>
              <a:rPr lang="en-US" sz="1000" b="1" dirty="0"/>
              <a:t>import</a:t>
            </a:r>
            <a:r>
              <a:rPr lang="en-US" sz="1000" dirty="0"/>
              <a:t>: IMDB_250_Dataset.csv </a:t>
            </a:r>
            <a:r>
              <a:rPr lang="en-US" sz="1000" b="1" dirty="0"/>
              <a:t>export</a:t>
            </a:r>
            <a:r>
              <a:rPr lang="en-US" sz="1000" dirty="0"/>
              <a:t>: 250_Dataset_Cleaned.csv)		// Top 250 Data Cleaned</a:t>
            </a:r>
          </a:p>
          <a:p>
            <a:pPr lvl="1" algn="l" rtl="0"/>
            <a:r>
              <a:rPr lang="en-US" sz="1000" dirty="0"/>
              <a:t>Data Cleaning-Many.ipynb (</a:t>
            </a:r>
            <a:r>
              <a:rPr lang="en-US" sz="1000" b="1" dirty="0"/>
              <a:t>import</a:t>
            </a:r>
            <a:r>
              <a:rPr lang="en-US" sz="1000" dirty="0"/>
              <a:t>: IMDB_ManyRatings_Dataset.csv </a:t>
            </a:r>
            <a:r>
              <a:rPr lang="en-US" sz="1000" b="1" dirty="0"/>
              <a:t>export</a:t>
            </a:r>
            <a:r>
              <a:rPr lang="en-US" sz="1000" dirty="0"/>
              <a:t>: ManyRatings_Dataset_Cleaned.csv)	// 1990 – 2020 Movies (50 most rated of each year) Data Cleaned</a:t>
            </a:r>
          </a:p>
          <a:p>
            <a:pPr marL="201168" lvl="1" indent="0" algn="l" rtl="0">
              <a:buFont typeface="Calibri" pitchFamily="34" charset="0"/>
              <a:buNone/>
            </a:pPr>
            <a:endParaRPr lang="en-US" sz="1000" dirty="0"/>
          </a:p>
          <a:p>
            <a:pPr marL="201168" lvl="1" indent="0" algn="l" rtl="0">
              <a:buFont typeface="Calibri" pitchFamily="34" charset="0"/>
              <a:buNone/>
            </a:pPr>
            <a:endParaRPr lang="en-US" sz="1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F0FF869-BF38-4077-A0C5-48D979D20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40" y="282318"/>
            <a:ext cx="2049780" cy="1449194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65E3614-176F-4457-B9DC-4487459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12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70923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The code (1/5)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1066800" y="2090497"/>
            <a:ext cx="4136967" cy="993525"/>
          </a:xfrm>
        </p:spPr>
        <p:txBody>
          <a:bodyPr rtlCol="1">
            <a:normAutofit/>
          </a:bodyPr>
          <a:lstStyle/>
          <a:p>
            <a:pPr lvl="1" algn="l" rtl="0"/>
            <a:r>
              <a:rPr lang="en-US" sz="1400" dirty="0"/>
              <a:t>- Column Name &amp; Description: </a:t>
            </a:r>
            <a:r>
              <a:rPr lang="en-US" sz="1400" b="1" dirty="0" err="1"/>
              <a:t>Release_Year</a:t>
            </a:r>
            <a:endParaRPr lang="en-US" sz="1400" b="1" dirty="0"/>
          </a:p>
          <a:p>
            <a:pPr lvl="1" algn="l" rtl="0"/>
            <a:r>
              <a:rPr lang="en-US" sz="1400" dirty="0"/>
              <a:t>- Bad data example / Why cleaning is required:</a:t>
            </a:r>
          </a:p>
          <a:p>
            <a:pPr marL="201168" lvl="1" indent="0" algn="l" rtl="0">
              <a:buNone/>
            </a:pPr>
            <a:r>
              <a:rPr lang="en-US" sz="1400" dirty="0"/>
              <a:t>	Movies should be between 1990 - 2020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C638E47-2B2E-4A73-BEDF-E9CF1CD42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44" y="3071552"/>
            <a:ext cx="2518825" cy="70038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53F0582-BEC4-4A81-9885-051A844B7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244" y="3809348"/>
            <a:ext cx="2493123" cy="1991928"/>
          </a:xfrm>
          <a:prstGeom prst="rect">
            <a:avLst/>
          </a:prstGeom>
        </p:spPr>
      </p:pic>
      <p:sp>
        <p:nvSpPr>
          <p:cNvPr id="11" name="מציין מיקום תוכן 13">
            <a:extLst>
              <a:ext uri="{FF2B5EF4-FFF2-40B4-BE49-F238E27FC236}">
                <a16:creationId xmlns:a16="http://schemas.microsoft.com/office/drawing/2014/main" id="{D062912E-9D01-455E-B7E8-7ABC0E4AF762}"/>
              </a:ext>
            </a:extLst>
          </p:cNvPr>
          <p:cNvSpPr txBox="1">
            <a:spLocks/>
          </p:cNvSpPr>
          <p:nvPr/>
        </p:nvSpPr>
        <p:spPr>
          <a:xfrm>
            <a:off x="5808449" y="2127750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We chose to drop the irrelevant rows.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9F49591-2CD7-4D1A-882D-2801320D0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726" y="2587259"/>
            <a:ext cx="4879572" cy="776296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16DBE32E-B364-4820-85DA-B25F482D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13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53823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The code (2/5)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318654" y="1914368"/>
            <a:ext cx="5541818" cy="993525"/>
          </a:xfrm>
        </p:spPr>
        <p:txBody>
          <a:bodyPr rtlCol="1">
            <a:normAutofit/>
          </a:bodyPr>
          <a:lstStyle/>
          <a:p>
            <a:pPr lvl="1" algn="l" rtl="0"/>
            <a:r>
              <a:rPr lang="en-US" sz="1400" dirty="0"/>
              <a:t>- Column Name &amp; Description: </a:t>
            </a:r>
            <a:r>
              <a:rPr lang="en-US" sz="1400" b="1" dirty="0"/>
              <a:t>Metascore (Critic Score)</a:t>
            </a:r>
          </a:p>
          <a:p>
            <a:pPr lvl="1" algn="l" rtl="0"/>
            <a:r>
              <a:rPr lang="en-US" sz="1400" dirty="0"/>
              <a:t>- Bad data example / Why cleaning is required:</a:t>
            </a:r>
          </a:p>
          <a:p>
            <a:pPr marL="201168" lvl="1" indent="0" algn="l" rtl="0">
              <a:buNone/>
            </a:pPr>
            <a:r>
              <a:rPr lang="en-US" sz="1400" dirty="0"/>
              <a:t>	For some movies Metascore is unavailable.</a:t>
            </a:r>
          </a:p>
        </p:txBody>
      </p:sp>
      <p:sp>
        <p:nvSpPr>
          <p:cNvPr id="11" name="מציין מיקום תוכן 13">
            <a:extLst>
              <a:ext uri="{FF2B5EF4-FFF2-40B4-BE49-F238E27FC236}">
                <a16:creationId xmlns:a16="http://schemas.microsoft.com/office/drawing/2014/main" id="{D062912E-9D01-455E-B7E8-7ABC0E4AF762}"/>
              </a:ext>
            </a:extLst>
          </p:cNvPr>
          <p:cNvSpPr txBox="1">
            <a:spLocks/>
          </p:cNvSpPr>
          <p:nvPr/>
        </p:nvSpPr>
        <p:spPr>
          <a:xfrm>
            <a:off x="318653" y="3599103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marL="201168" lvl="1" indent="0" algn="l" rtl="0">
              <a:buNone/>
            </a:pPr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Fill irrelevant rows with NaN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44FF965-DED6-4027-9DA5-E5A6F977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9" y="2720331"/>
            <a:ext cx="4298322" cy="70451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190FFB9-D841-4F20-B707-3359A2B29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1" y="3950108"/>
            <a:ext cx="5652913" cy="481099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A3D38DA9-2A02-4D65-8B39-A76C0F135DBB}"/>
              </a:ext>
            </a:extLst>
          </p:cNvPr>
          <p:cNvCxnSpPr/>
          <p:nvPr/>
        </p:nvCxnSpPr>
        <p:spPr>
          <a:xfrm>
            <a:off x="5926975" y="1737360"/>
            <a:ext cx="0" cy="459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ציין מיקום תוכן 13">
            <a:extLst>
              <a:ext uri="{FF2B5EF4-FFF2-40B4-BE49-F238E27FC236}">
                <a16:creationId xmlns:a16="http://schemas.microsoft.com/office/drawing/2014/main" id="{97608A0E-8E2A-4F53-9DDB-70CDB4E03C0E}"/>
              </a:ext>
            </a:extLst>
          </p:cNvPr>
          <p:cNvSpPr txBox="1">
            <a:spLocks/>
          </p:cNvSpPr>
          <p:nvPr/>
        </p:nvSpPr>
        <p:spPr>
          <a:xfrm>
            <a:off x="6265026" y="1914368"/>
            <a:ext cx="4136967" cy="993525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Column Name &amp; Description: </a:t>
            </a:r>
            <a:r>
              <a:rPr lang="en-US" sz="1400" b="1" dirty="0" err="1"/>
              <a:t>Reviewer_count</a:t>
            </a:r>
            <a:endParaRPr lang="en-US" sz="1400" b="1" dirty="0"/>
          </a:p>
          <a:p>
            <a:pPr lvl="1" algn="l" rtl="0"/>
            <a:r>
              <a:rPr lang="en-US" sz="1400" dirty="0"/>
              <a:t>- Bad data example / Why cleaning is required:</a:t>
            </a:r>
          </a:p>
          <a:p>
            <a:pPr marL="201168" lvl="1" indent="0" algn="l" rtl="0">
              <a:buFont typeface="Calibri" pitchFamily="34" charset="0"/>
              <a:buNone/>
            </a:pPr>
            <a:r>
              <a:rPr lang="en-US" sz="1400" dirty="0"/>
              <a:t>	Data stored as Object (Not numeric)</a:t>
            </a:r>
          </a:p>
        </p:txBody>
      </p:sp>
      <p:sp>
        <p:nvSpPr>
          <p:cNvPr id="16" name="מציין מיקום תוכן 13">
            <a:extLst>
              <a:ext uri="{FF2B5EF4-FFF2-40B4-BE49-F238E27FC236}">
                <a16:creationId xmlns:a16="http://schemas.microsoft.com/office/drawing/2014/main" id="{2B4184A6-EC50-47F6-8828-64F8FF6F6380}"/>
              </a:ext>
            </a:extLst>
          </p:cNvPr>
          <p:cNvSpPr txBox="1">
            <a:spLocks/>
          </p:cNvSpPr>
          <p:nvPr/>
        </p:nvSpPr>
        <p:spPr>
          <a:xfrm>
            <a:off x="6323475" y="3943358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marL="201168" lvl="1" indent="0" algn="l" rtl="0">
              <a:buNone/>
            </a:pPr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Values as numeric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A3348F5D-945A-4336-AD0A-D5A20CDF9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658" y="2753582"/>
            <a:ext cx="2350063" cy="1196526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F76B3164-B830-46BC-828C-FD9D0D9E6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495" y="4226280"/>
            <a:ext cx="4814243" cy="759293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02C2795B-B4A8-40AA-A746-177F2150B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833" y="5672732"/>
            <a:ext cx="2741895" cy="483374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923AD9D-B858-4E6B-A91A-576CD1A6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14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98054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The code (3/5)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318654" y="1914368"/>
            <a:ext cx="5541818" cy="993525"/>
          </a:xfrm>
        </p:spPr>
        <p:txBody>
          <a:bodyPr rtlCol="1">
            <a:normAutofit/>
          </a:bodyPr>
          <a:lstStyle/>
          <a:p>
            <a:pPr lvl="1" algn="l" rtl="0"/>
            <a:r>
              <a:rPr lang="en-US" sz="1400" dirty="0"/>
              <a:t>- Column Name &amp; Description: </a:t>
            </a:r>
            <a:r>
              <a:rPr lang="en-US" sz="1400" b="1" dirty="0" err="1"/>
              <a:t>Movie_Length</a:t>
            </a:r>
            <a:endParaRPr lang="en-US" sz="1400" b="1" dirty="0"/>
          </a:p>
          <a:p>
            <a:pPr lvl="1" algn="l" rtl="0"/>
            <a:r>
              <a:rPr lang="en-US" sz="1400" dirty="0"/>
              <a:t>- Bad data example / Why cleaning is required:</a:t>
            </a:r>
          </a:p>
          <a:p>
            <a:pPr marL="201168" lvl="1" indent="0" algn="l" rtl="0">
              <a:buNone/>
            </a:pPr>
            <a:r>
              <a:rPr lang="en-US" sz="1400" dirty="0"/>
              <a:t>	Length represented as String</a:t>
            </a:r>
          </a:p>
        </p:txBody>
      </p:sp>
      <p:sp>
        <p:nvSpPr>
          <p:cNvPr id="11" name="מציין מיקום תוכן 13">
            <a:extLst>
              <a:ext uri="{FF2B5EF4-FFF2-40B4-BE49-F238E27FC236}">
                <a16:creationId xmlns:a16="http://schemas.microsoft.com/office/drawing/2014/main" id="{D062912E-9D01-455E-B7E8-7ABC0E4AF762}"/>
              </a:ext>
            </a:extLst>
          </p:cNvPr>
          <p:cNvSpPr txBox="1">
            <a:spLocks/>
          </p:cNvSpPr>
          <p:nvPr/>
        </p:nvSpPr>
        <p:spPr>
          <a:xfrm>
            <a:off x="318653" y="3599103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marL="201168" lvl="1" indent="0" algn="l" rtl="0">
              <a:buNone/>
            </a:pPr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New column:</a:t>
            </a:r>
          </a:p>
          <a:p>
            <a:pPr marL="201168" lvl="1" indent="0" algn="l" rtl="0">
              <a:buNone/>
            </a:pPr>
            <a:r>
              <a:rPr lang="en-US" sz="1400" dirty="0"/>
              <a:t>	“</a:t>
            </a:r>
            <a:r>
              <a:rPr lang="en-US" sz="1400" dirty="0" err="1"/>
              <a:t>Length_in_minutes</a:t>
            </a:r>
            <a:r>
              <a:rPr lang="en-US" sz="1400" dirty="0"/>
              <a:t>”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A3D38DA9-2A02-4D65-8B39-A76C0F135DBB}"/>
              </a:ext>
            </a:extLst>
          </p:cNvPr>
          <p:cNvCxnSpPr/>
          <p:nvPr/>
        </p:nvCxnSpPr>
        <p:spPr>
          <a:xfrm>
            <a:off x="5926975" y="1737360"/>
            <a:ext cx="0" cy="459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ציין מיקום תוכן 13">
            <a:extLst>
              <a:ext uri="{FF2B5EF4-FFF2-40B4-BE49-F238E27FC236}">
                <a16:creationId xmlns:a16="http://schemas.microsoft.com/office/drawing/2014/main" id="{97608A0E-8E2A-4F53-9DDB-70CDB4E03C0E}"/>
              </a:ext>
            </a:extLst>
          </p:cNvPr>
          <p:cNvSpPr txBox="1">
            <a:spLocks/>
          </p:cNvSpPr>
          <p:nvPr/>
        </p:nvSpPr>
        <p:spPr>
          <a:xfrm>
            <a:off x="6265026" y="1914368"/>
            <a:ext cx="4790901" cy="1352534"/>
          </a:xfrm>
          <a:prstGeom prst="rect">
            <a:avLst/>
          </a:prstGeom>
        </p:spPr>
        <p:txBody>
          <a:bodyPr vert="horz" lIns="0" tIns="45720" rIns="0" bIns="45720" rtlCol="1">
            <a:normAutofit fontScale="85000" lnSpcReduction="200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Column Name &amp; Description: </a:t>
            </a:r>
            <a:r>
              <a:rPr lang="en-US" sz="1400" b="1" dirty="0" err="1"/>
              <a:t>Release_Date</a:t>
            </a:r>
            <a:endParaRPr lang="en-US" sz="1400" b="1" dirty="0"/>
          </a:p>
          <a:p>
            <a:pPr lvl="1" algn="l" rtl="0"/>
            <a:r>
              <a:rPr lang="en-US" sz="1400" dirty="0"/>
              <a:t>- Bad data example / Why cleaning is required:</a:t>
            </a:r>
          </a:p>
          <a:p>
            <a:pPr marL="201168" lvl="1" indent="0" algn="l" rtl="0">
              <a:buNone/>
            </a:pPr>
            <a:r>
              <a:rPr lang="en-US" sz="1400" dirty="0"/>
              <a:t>	We don’t need the country’s name and the year –</a:t>
            </a:r>
          </a:p>
          <a:p>
            <a:pPr marL="201168" lvl="1" indent="0" algn="l" rtl="0">
              <a:buNone/>
            </a:pPr>
            <a:r>
              <a:rPr lang="en-US" sz="1400" dirty="0"/>
              <a:t>	as country is already filtered to be U.S and the year</a:t>
            </a:r>
          </a:p>
          <a:p>
            <a:pPr marL="201168" lvl="1" indent="0" algn="l" rtl="0">
              <a:buNone/>
            </a:pPr>
            <a:r>
              <a:rPr lang="en-US" sz="1400" dirty="0"/>
              <a:t>	is already available as “</a:t>
            </a:r>
            <a:r>
              <a:rPr lang="en-US" sz="1400" dirty="0" err="1"/>
              <a:t>Release_Year</a:t>
            </a:r>
            <a:r>
              <a:rPr lang="en-US" sz="1400" dirty="0"/>
              <a:t>”.</a:t>
            </a:r>
          </a:p>
          <a:p>
            <a:pPr marL="201168" lvl="1" indent="0" algn="l" rtl="0">
              <a:buFont typeface="Calibri" pitchFamily="34" charset="0"/>
              <a:buNone/>
            </a:pPr>
            <a:r>
              <a:rPr lang="en-US" sz="1400" dirty="0"/>
              <a:t>	</a:t>
            </a:r>
          </a:p>
        </p:txBody>
      </p:sp>
      <p:sp>
        <p:nvSpPr>
          <p:cNvPr id="16" name="מציין מיקום תוכן 13">
            <a:extLst>
              <a:ext uri="{FF2B5EF4-FFF2-40B4-BE49-F238E27FC236}">
                <a16:creationId xmlns:a16="http://schemas.microsoft.com/office/drawing/2014/main" id="{2B4184A6-EC50-47F6-8828-64F8FF6F6380}"/>
              </a:ext>
            </a:extLst>
          </p:cNvPr>
          <p:cNvSpPr txBox="1">
            <a:spLocks/>
          </p:cNvSpPr>
          <p:nvPr/>
        </p:nvSpPr>
        <p:spPr>
          <a:xfrm>
            <a:off x="6323475" y="3943358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marL="201168" lvl="1" indent="0" algn="l" rtl="0">
              <a:buNone/>
            </a:pPr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New column:</a:t>
            </a:r>
          </a:p>
          <a:p>
            <a:pPr marL="201168" lvl="1" indent="0" algn="l" rtl="0">
              <a:buNone/>
            </a:pPr>
            <a:r>
              <a:rPr lang="en-US" sz="1400" dirty="0"/>
              <a:t>	“</a:t>
            </a:r>
            <a:r>
              <a:rPr lang="en-US" sz="1400" dirty="0" err="1"/>
              <a:t>Release_Month</a:t>
            </a:r>
            <a:r>
              <a:rPr lang="en-US" sz="1400" dirty="0"/>
              <a:t>”</a:t>
            </a:r>
          </a:p>
          <a:p>
            <a:pPr marL="201168" lvl="1" indent="0" algn="l" rtl="0">
              <a:buNone/>
            </a:pPr>
            <a:r>
              <a:rPr lang="en-US" sz="1400" dirty="0"/>
              <a:t>	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D255A38-1CE1-453F-B263-A2610197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86" y="2776568"/>
            <a:ext cx="2444542" cy="82253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501BE70-2946-4F3E-A8F4-41AB23CAE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58" y="3791678"/>
            <a:ext cx="3595168" cy="133924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5C6015A-8458-49E8-B8D4-406D60453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84" y="5373150"/>
            <a:ext cx="2178564" cy="677635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7EC72ECF-8D22-486B-85BF-FCF89474E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81" y="3041147"/>
            <a:ext cx="2722149" cy="775705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6AE4620F-A795-43DC-8675-F58669AA9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3475" y="4309167"/>
            <a:ext cx="5412529" cy="634464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AA3F50C7-6398-4CBF-8545-FA0A6FB677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9739" y="5106976"/>
            <a:ext cx="2312149" cy="782684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F0C494AE-544E-4990-89E1-38B38B14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15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4385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The code (4/5)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318654" y="1914368"/>
            <a:ext cx="5541818" cy="1450757"/>
          </a:xfrm>
        </p:spPr>
        <p:txBody>
          <a:bodyPr rtlCol="1">
            <a:normAutofit/>
          </a:bodyPr>
          <a:lstStyle/>
          <a:p>
            <a:pPr lvl="1" algn="l" rtl="0"/>
            <a:r>
              <a:rPr lang="en-US" sz="1400" dirty="0"/>
              <a:t>- Column Name &amp; Description:  </a:t>
            </a:r>
            <a:r>
              <a:rPr lang="en-US" sz="1400" b="1" dirty="0"/>
              <a:t>Budget</a:t>
            </a:r>
          </a:p>
          <a:p>
            <a:pPr lvl="1" algn="l" rtl="0"/>
            <a:r>
              <a:rPr lang="en-US" sz="1400" dirty="0"/>
              <a:t>- Bad data example / Why cleaning is required:</a:t>
            </a:r>
          </a:p>
          <a:p>
            <a:pPr marL="201168" lvl="1" indent="0" algn="l" rtl="0">
              <a:buNone/>
            </a:pPr>
            <a:r>
              <a:rPr lang="en-US" sz="1400" dirty="0"/>
              <a:t>	Budget represented as String</a:t>
            </a:r>
          </a:p>
        </p:txBody>
      </p:sp>
      <p:sp>
        <p:nvSpPr>
          <p:cNvPr id="11" name="מציין מיקום תוכן 13">
            <a:extLst>
              <a:ext uri="{FF2B5EF4-FFF2-40B4-BE49-F238E27FC236}">
                <a16:creationId xmlns:a16="http://schemas.microsoft.com/office/drawing/2014/main" id="{D062912E-9D01-455E-B7E8-7ABC0E4AF762}"/>
              </a:ext>
            </a:extLst>
          </p:cNvPr>
          <p:cNvSpPr txBox="1">
            <a:spLocks/>
          </p:cNvSpPr>
          <p:nvPr/>
        </p:nvSpPr>
        <p:spPr>
          <a:xfrm>
            <a:off x="318653" y="3599103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marL="201168" lvl="1" indent="0" algn="l" rtl="0">
              <a:buNone/>
            </a:pPr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A3D38DA9-2A02-4D65-8B39-A76C0F135DBB}"/>
              </a:ext>
            </a:extLst>
          </p:cNvPr>
          <p:cNvCxnSpPr/>
          <p:nvPr/>
        </p:nvCxnSpPr>
        <p:spPr>
          <a:xfrm>
            <a:off x="5926975" y="1737360"/>
            <a:ext cx="0" cy="459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ציין מיקום תוכן 13">
            <a:extLst>
              <a:ext uri="{FF2B5EF4-FFF2-40B4-BE49-F238E27FC236}">
                <a16:creationId xmlns:a16="http://schemas.microsoft.com/office/drawing/2014/main" id="{97608A0E-8E2A-4F53-9DDB-70CDB4E03C0E}"/>
              </a:ext>
            </a:extLst>
          </p:cNvPr>
          <p:cNvSpPr txBox="1">
            <a:spLocks/>
          </p:cNvSpPr>
          <p:nvPr/>
        </p:nvSpPr>
        <p:spPr>
          <a:xfrm>
            <a:off x="6265026" y="1914368"/>
            <a:ext cx="5497479" cy="993525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Column Name &amp; Description: </a:t>
            </a:r>
            <a:r>
              <a:rPr lang="en-US" sz="1400" b="1" dirty="0" err="1"/>
              <a:t>Gross_USA</a:t>
            </a:r>
            <a:r>
              <a:rPr lang="en-US" sz="1400" b="1" dirty="0"/>
              <a:t> (Profit in USA)</a:t>
            </a:r>
          </a:p>
          <a:p>
            <a:pPr lvl="1" algn="l" rtl="0"/>
            <a:r>
              <a:rPr lang="en-US" sz="1400" dirty="0"/>
              <a:t>- Bad data example / Why cleaning is required:</a:t>
            </a:r>
          </a:p>
          <a:p>
            <a:pPr marL="201168" lvl="1" indent="0" algn="l" rtl="0">
              <a:buNone/>
            </a:pPr>
            <a:r>
              <a:rPr lang="en-US" sz="1400" dirty="0"/>
              <a:t>	</a:t>
            </a:r>
            <a:r>
              <a:rPr lang="en-US" sz="1400" dirty="0" err="1"/>
              <a:t>Gross_USA</a:t>
            </a:r>
            <a:r>
              <a:rPr lang="en-US" sz="1400" dirty="0"/>
              <a:t> represented as String</a:t>
            </a:r>
          </a:p>
        </p:txBody>
      </p:sp>
      <p:sp>
        <p:nvSpPr>
          <p:cNvPr id="16" name="מציין מיקום תוכן 13">
            <a:extLst>
              <a:ext uri="{FF2B5EF4-FFF2-40B4-BE49-F238E27FC236}">
                <a16:creationId xmlns:a16="http://schemas.microsoft.com/office/drawing/2014/main" id="{2B4184A6-EC50-47F6-8828-64F8FF6F6380}"/>
              </a:ext>
            </a:extLst>
          </p:cNvPr>
          <p:cNvSpPr txBox="1">
            <a:spLocks/>
          </p:cNvSpPr>
          <p:nvPr/>
        </p:nvSpPr>
        <p:spPr>
          <a:xfrm>
            <a:off x="6265026" y="3851918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marL="201168" lvl="1" indent="0" algn="l" rtl="0">
              <a:buNone/>
            </a:pPr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1816FD4-C58F-4A4A-8A40-E781E0957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59" y="4159865"/>
            <a:ext cx="3986644" cy="75976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22D7734-6AA9-4B65-837A-4477BC8F7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869" y="4118303"/>
            <a:ext cx="4531734" cy="80123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ADDFB28-7EFC-445E-A079-CABF14B73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77" y="2760170"/>
            <a:ext cx="2722118" cy="781963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4CF8FAFC-081B-47B4-8BD6-FBDE2B417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425" y="2765259"/>
            <a:ext cx="2352761" cy="818037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D02DF089-87E7-4B54-9361-F246B8A004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077" y="5285629"/>
            <a:ext cx="2508345" cy="857485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89C17EA1-D9F6-4E0D-A62D-D788474A1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4400" y="5285629"/>
            <a:ext cx="2541179" cy="890222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E7DA395-4AF8-4370-BC81-FD6A35F6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16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8611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The code (5/5)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318654" y="1914368"/>
            <a:ext cx="5541818" cy="993525"/>
          </a:xfrm>
        </p:spPr>
        <p:txBody>
          <a:bodyPr rtlCol="1">
            <a:normAutofit/>
          </a:bodyPr>
          <a:lstStyle/>
          <a:p>
            <a:pPr lvl="1" algn="l" rtl="0"/>
            <a:r>
              <a:rPr lang="en-US" sz="1400" dirty="0"/>
              <a:t>- Column Name &amp; Description:  </a:t>
            </a:r>
            <a:r>
              <a:rPr lang="en-US" sz="1400" b="1" dirty="0" err="1"/>
              <a:t>Cum_Worldwide_Gross</a:t>
            </a:r>
            <a:endParaRPr lang="en-US" sz="1400" b="1" dirty="0"/>
          </a:p>
          <a:p>
            <a:pPr lvl="1" algn="l" rtl="0"/>
            <a:r>
              <a:rPr lang="en-US" sz="1400" dirty="0"/>
              <a:t>- Bad data example / Why cleaning is required:	</a:t>
            </a:r>
          </a:p>
          <a:p>
            <a:pPr lvl="1" algn="l" rtl="0"/>
            <a:r>
              <a:rPr lang="en-US" sz="1400" dirty="0"/>
              <a:t>	Budget represented as String</a:t>
            </a:r>
          </a:p>
          <a:p>
            <a:pPr marL="201168" lvl="1" indent="0" algn="l" rtl="0">
              <a:buNone/>
            </a:pPr>
            <a:endParaRPr lang="en-US" sz="1400" dirty="0"/>
          </a:p>
        </p:txBody>
      </p:sp>
      <p:sp>
        <p:nvSpPr>
          <p:cNvPr id="11" name="מציין מיקום תוכן 13">
            <a:extLst>
              <a:ext uri="{FF2B5EF4-FFF2-40B4-BE49-F238E27FC236}">
                <a16:creationId xmlns:a16="http://schemas.microsoft.com/office/drawing/2014/main" id="{D062912E-9D01-455E-B7E8-7ABC0E4AF762}"/>
              </a:ext>
            </a:extLst>
          </p:cNvPr>
          <p:cNvSpPr txBox="1">
            <a:spLocks/>
          </p:cNvSpPr>
          <p:nvPr/>
        </p:nvSpPr>
        <p:spPr>
          <a:xfrm>
            <a:off x="318653" y="3599103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marL="201168" lvl="1" indent="0" algn="l" rtl="0">
              <a:buNone/>
            </a:pPr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F357F77-11C3-402E-A713-443773CC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1" y="4191178"/>
            <a:ext cx="4994563" cy="71143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6C98862-F01F-4B44-A340-1ACE714DC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81" y="2800053"/>
            <a:ext cx="3120136" cy="917687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BA8E6A1-F54F-42CC-96FB-80115B4DB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81" y="5308388"/>
            <a:ext cx="3015443" cy="877510"/>
          </a:xfrm>
          <a:prstGeom prst="rect">
            <a:avLst/>
          </a:prstGeom>
        </p:spPr>
      </p:pic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9BC72CE5-8C18-42AB-A4F8-AFFD755D94E4}"/>
              </a:ext>
            </a:extLst>
          </p:cNvPr>
          <p:cNvCxnSpPr/>
          <p:nvPr/>
        </p:nvCxnSpPr>
        <p:spPr>
          <a:xfrm>
            <a:off x="5926975" y="1737360"/>
            <a:ext cx="0" cy="459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>
            <a:extLst>
              <a:ext uri="{FF2B5EF4-FFF2-40B4-BE49-F238E27FC236}">
                <a16:creationId xmlns:a16="http://schemas.microsoft.com/office/drawing/2014/main" id="{98F881F1-A351-4B2C-9A57-F4F7D1C02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178" y="4191178"/>
            <a:ext cx="4905375" cy="504825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AF2C39-AFDB-4AE8-88F2-360E4783FBE8}"/>
              </a:ext>
            </a:extLst>
          </p:cNvPr>
          <p:cNvSpPr txBox="1"/>
          <p:nvPr/>
        </p:nvSpPr>
        <p:spPr>
          <a:xfrm>
            <a:off x="6999316" y="1914368"/>
            <a:ext cx="4314305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Another cleaning process –</a:t>
            </a:r>
          </a:p>
          <a:p>
            <a:r>
              <a:rPr lang="en-US" dirty="0"/>
              <a:t>Is the duplication cleaning.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only want to remove duplications and not just movies with the same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achieved by filtering using “</a:t>
            </a:r>
            <a:r>
              <a:rPr lang="en-US" dirty="0" err="1"/>
              <a:t>Movie_name</a:t>
            </a:r>
            <a:r>
              <a:rPr lang="en-US" dirty="0"/>
              <a:t>” AND “</a:t>
            </a:r>
            <a:r>
              <a:rPr lang="en-US" dirty="0" err="1"/>
              <a:t>Release_Year</a:t>
            </a:r>
            <a:r>
              <a:rPr lang="en-US" dirty="0"/>
              <a:t>” 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9FA8EB-685A-4FE1-A9E8-83FAD014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17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60909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Outliers (1/5)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E35E956-BB78-458B-B48C-1A203B5B42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844" y="384103"/>
            <a:ext cx="2602093" cy="135325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753A638F-7853-4021-8161-52CBB41FD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442" y="2153260"/>
            <a:ext cx="6308321" cy="3656816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163DC35-C58A-4DA5-8740-83B31CA79957}"/>
              </a:ext>
            </a:extLst>
          </p:cNvPr>
          <p:cNvSpPr txBox="1"/>
          <p:nvPr/>
        </p:nvSpPr>
        <p:spPr>
          <a:xfrm>
            <a:off x="263237" y="2153260"/>
            <a:ext cx="515389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previous steps of the data cleaning have caused each column to be formatted to its correct dtype (String object, int64, float64 …)</a:t>
            </a:r>
          </a:p>
          <a:p>
            <a:endParaRPr lang="en-US" dirty="0"/>
          </a:p>
          <a:p>
            <a:r>
              <a:rPr lang="en-US" dirty="0"/>
              <a:t>Now we can get the right description for both categorial data (top) and numeric data (bottom).</a:t>
            </a:r>
          </a:p>
          <a:p>
            <a:endParaRPr lang="en-US" dirty="0"/>
          </a:p>
          <a:p>
            <a:r>
              <a:rPr lang="en-US" dirty="0"/>
              <a:t>Our next (and final) goal of the data cleaning will be: Outliers detection and treatment.</a:t>
            </a:r>
          </a:p>
          <a:p>
            <a:endParaRPr lang="en-US" dirty="0"/>
          </a:p>
          <a:p>
            <a:r>
              <a:rPr lang="en-US" dirty="0"/>
              <a:t>The process was the same for both of the datasets we acquired.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56245BB-4B84-451D-8F3F-68E8ADD0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18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09746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Outliers (2/5)</a:t>
            </a:r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053119F6-251B-42EB-8121-79A456707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837" y="2150052"/>
            <a:ext cx="6505575" cy="363855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5B899891-3DAF-427A-B079-A6DDEEA29BA9}"/>
              </a:ext>
            </a:extLst>
          </p:cNvPr>
          <p:cNvSpPr txBox="1"/>
          <p:nvPr/>
        </p:nvSpPr>
        <p:spPr>
          <a:xfrm>
            <a:off x="324196" y="2078182"/>
            <a:ext cx="4746568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When it comes to the Movie Industry,</a:t>
            </a:r>
          </a:p>
          <a:p>
            <a:r>
              <a:rPr lang="en-US" sz="1600" dirty="0"/>
              <a:t>The production budget and gross are much varied.</a:t>
            </a:r>
          </a:p>
          <a:p>
            <a:endParaRPr lang="en-US" sz="1600" dirty="0"/>
          </a:p>
          <a:p>
            <a:r>
              <a:rPr lang="en-US" sz="1600" dirty="0"/>
              <a:t>In order to evaluate whether the results we received are accurate, we had to compare them to the highest budget films ever created.</a:t>
            </a:r>
          </a:p>
          <a:p>
            <a:endParaRPr lang="en-US" sz="1600" dirty="0"/>
          </a:p>
          <a:p>
            <a:r>
              <a:rPr lang="en-US" sz="1600" dirty="0"/>
              <a:t>As we can see:</a:t>
            </a:r>
          </a:p>
          <a:p>
            <a:r>
              <a:rPr lang="en-US" sz="1600" dirty="0"/>
              <a:t>	- Production Budget &lt; </a:t>
            </a:r>
            <a:r>
              <a:rPr lang="en-US" sz="1600" b="1" dirty="0"/>
              <a:t>4e+8 $</a:t>
            </a:r>
          </a:p>
          <a:p>
            <a:r>
              <a:rPr lang="en-US" sz="1600" dirty="0"/>
              <a:t>	- USA Gross &lt; </a:t>
            </a:r>
            <a:r>
              <a:rPr lang="en-US" sz="1600" b="1" dirty="0"/>
              <a:t>9e+8 $</a:t>
            </a:r>
          </a:p>
          <a:p>
            <a:r>
              <a:rPr lang="en-US" sz="1600" dirty="0"/>
              <a:t>	- Worldwide Gross &lt; </a:t>
            </a:r>
            <a:r>
              <a:rPr lang="en-US" sz="1600" b="1" dirty="0"/>
              <a:t>2.8e+9 $</a:t>
            </a:r>
          </a:p>
          <a:p>
            <a:endParaRPr lang="en-US" sz="1600" dirty="0"/>
          </a:p>
          <a:p>
            <a:r>
              <a:rPr lang="en-US" sz="1600" dirty="0"/>
              <a:t>As for a minimum cap for movie budget we chose to set it as: </a:t>
            </a:r>
            <a:r>
              <a:rPr lang="en-US" sz="1600" b="1" dirty="0"/>
              <a:t>1e+6 $</a:t>
            </a:r>
            <a:r>
              <a:rPr lang="en-US" sz="1600" dirty="0"/>
              <a:t>(Which counts as very low budget film)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54B115B4-C35F-41A2-BA0D-2BC35244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19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17992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Project Members: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AFCB5B0-4DA1-49D6-AE7D-99F82A120438}"/>
              </a:ext>
            </a:extLst>
          </p:cNvPr>
          <p:cNvSpPr txBox="1"/>
          <p:nvPr/>
        </p:nvSpPr>
        <p:spPr>
          <a:xfrm>
            <a:off x="2161078" y="2261062"/>
            <a:ext cx="8587047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en-US" u="sng" dirty="0"/>
              <a:t>Member A:</a:t>
            </a:r>
          </a:p>
          <a:p>
            <a:pPr lvl="0"/>
            <a:r>
              <a:rPr lang="en-US" dirty="0"/>
              <a:t>Name: Elad Cohen</a:t>
            </a:r>
          </a:p>
          <a:p>
            <a:r>
              <a:rPr lang="en-US" dirty="0"/>
              <a:t>ID: 208931394</a:t>
            </a:r>
          </a:p>
          <a:p>
            <a:r>
              <a:rPr lang="en-US" dirty="0"/>
              <a:t>Email: </a:t>
            </a:r>
            <a:r>
              <a:rPr lang="en-US" u="sng" dirty="0">
                <a:hlinkClick r:id="rId3"/>
              </a:rPr>
              <a:t>elad96c@gmail.com</a:t>
            </a:r>
            <a:endParaRPr lang="en-US" dirty="0"/>
          </a:p>
          <a:p>
            <a:pPr lvl="0"/>
            <a:endParaRPr lang="en-US" dirty="0"/>
          </a:p>
          <a:p>
            <a:r>
              <a:rPr lang="en-US" u="sng" dirty="0"/>
              <a:t>Member B:</a:t>
            </a:r>
            <a:endParaRPr lang="en-US" dirty="0"/>
          </a:p>
          <a:p>
            <a:pPr lvl="0"/>
            <a:r>
              <a:rPr lang="en-US" dirty="0"/>
              <a:t>Name: Avi Barhom</a:t>
            </a:r>
          </a:p>
          <a:p>
            <a:r>
              <a:rPr lang="en-US" dirty="0"/>
              <a:t>ID: 203572748</a:t>
            </a:r>
          </a:p>
          <a:p>
            <a:r>
              <a:rPr lang="en-US" dirty="0"/>
              <a:t>Email: </a:t>
            </a:r>
            <a:r>
              <a:rPr lang="en-US" dirty="0">
                <a:hlinkClick r:id="rId4"/>
              </a:rPr>
              <a:t>avibarhom1111@gmail.com</a:t>
            </a:r>
            <a:endParaRPr lang="en-US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C8F3224-971D-4ADA-B550-652F34CC44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97547"/>
            <a:ext cx="995911" cy="99591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A9AC71E-9195-4458-839A-87F8A28DEC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30798"/>
            <a:ext cx="995911" cy="995911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E452489-8D79-4786-8721-F2B7BE07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02379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Outliers (3/5)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CEFEAFF-05B0-49E2-AD4A-21ED055E3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7" y="2049287"/>
            <a:ext cx="3667125" cy="250507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ED38F4F-D9C5-4F4B-A220-525707016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736" y="2049287"/>
            <a:ext cx="3305175" cy="246697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61DE2668-A510-4BDF-8B94-66CF734C2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717" y="4866289"/>
            <a:ext cx="6351963" cy="132478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E27C270-DAAD-4C67-BB5A-160D490BF70F}"/>
              </a:ext>
            </a:extLst>
          </p:cNvPr>
          <p:cNvSpPr txBox="1"/>
          <p:nvPr/>
        </p:nvSpPr>
        <p:spPr>
          <a:xfrm>
            <a:off x="638089" y="2049287"/>
            <a:ext cx="350164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Examination of the Budget column</a:t>
            </a:r>
            <a:br>
              <a:rPr lang="en-US" dirty="0"/>
            </a:br>
            <a:r>
              <a:rPr lang="en-US" dirty="0"/>
              <a:t>against the budget threshold would only cause movies reduction due to budget being too low. (outliers)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1C354B-55F6-4735-B995-E7E66DF1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20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861356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Outliers (4/5)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3EE575A-9055-4C89-B136-46E382DA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630" y="2010900"/>
            <a:ext cx="3695700" cy="255270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E1B5C90B-B262-4D7B-A34C-55F999AA1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104" y="2044238"/>
            <a:ext cx="3381375" cy="2486025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E73B661C-EBCB-4CA1-94DD-B626C5F15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712" y="4870478"/>
            <a:ext cx="8631901" cy="982073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4E41484F-13B0-45B1-BA7A-EE917599F060}"/>
              </a:ext>
            </a:extLst>
          </p:cNvPr>
          <p:cNvSpPr txBox="1"/>
          <p:nvPr/>
        </p:nvSpPr>
        <p:spPr>
          <a:xfrm>
            <a:off x="638089" y="2049287"/>
            <a:ext cx="350164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Examination of the Worldwide gross column against the Worldwide gross threshold would not cause any movies to be seen as outliers.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69A599F-A214-4059-B420-4B6B3F0B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21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44385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Outliers (5/5)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650FBDC-BA85-4F8E-86A0-AF362499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629" y="2108142"/>
            <a:ext cx="3714750" cy="253365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3C7332F-464C-4FEC-B3A8-7D1EE7D6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736" y="2108142"/>
            <a:ext cx="3305175" cy="2533650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4C4807D7-0EA9-4827-A9F6-FD205B40E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055" y="5186991"/>
            <a:ext cx="7244856" cy="771849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627AB86-29C5-40E1-8D64-E897790AEAF5}"/>
              </a:ext>
            </a:extLst>
          </p:cNvPr>
          <p:cNvSpPr txBox="1"/>
          <p:nvPr/>
        </p:nvSpPr>
        <p:spPr>
          <a:xfrm>
            <a:off x="638089" y="2049287"/>
            <a:ext cx="350164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Examination of the USA gross column against the USA gross threshold would cause only to one movie to be seen as outlier.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1AC414D-924D-4226-B5CD-0145DC7B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22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06419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Final Result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0705CA7-2C63-4561-8ACF-B059956A08C0}"/>
              </a:ext>
            </a:extLst>
          </p:cNvPr>
          <p:cNvSpPr txBox="1"/>
          <p:nvPr/>
        </p:nvSpPr>
        <p:spPr>
          <a:xfrm>
            <a:off x="1221971" y="1845425"/>
            <a:ext cx="101249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After completing the whole cleaning process, the result we achieved: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B574AEB-0A72-4D69-8949-2524182FB327}"/>
              </a:ext>
            </a:extLst>
          </p:cNvPr>
          <p:cNvSpPr txBox="1"/>
          <p:nvPr/>
        </p:nvSpPr>
        <p:spPr>
          <a:xfrm>
            <a:off x="901128" y="2676259"/>
            <a:ext cx="519487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File</a:t>
            </a:r>
            <a:r>
              <a:rPr lang="en-US" sz="1600" dirty="0"/>
              <a:t>: ManyRatings_Dataset_Cleaned.csv</a:t>
            </a:r>
          </a:p>
          <a:p>
            <a:r>
              <a:rPr lang="en-US" sz="1600" b="1" dirty="0"/>
              <a:t>Contains</a:t>
            </a:r>
            <a:r>
              <a:rPr lang="en-US" sz="1600" dirty="0"/>
              <a:t>: 1354 Many rated movies (1990-2020)</a:t>
            </a:r>
          </a:p>
          <a:p>
            <a:r>
              <a:rPr lang="en-US" sz="1600" b="1" dirty="0"/>
              <a:t>Categorial Columns:</a:t>
            </a:r>
          </a:p>
          <a:p>
            <a:r>
              <a:rPr lang="en-US" sz="1600" dirty="0"/>
              <a:t>Movie Name, Censor Board Rating, Genres, Director, Writers, Stars, Plot Keywords, Production Company.</a:t>
            </a:r>
          </a:p>
          <a:p>
            <a:r>
              <a:rPr lang="en-US" sz="1600" b="1" dirty="0"/>
              <a:t>Numeric Columns:</a:t>
            </a:r>
            <a:endParaRPr lang="en-US" sz="1600" dirty="0"/>
          </a:p>
          <a:p>
            <a:r>
              <a:rPr lang="en-US" sz="1600" dirty="0"/>
              <a:t>Release Year, IMDB Rating, Metascore (Critics Rating), Reviewer count, Budget, Gross USA, Gross Worldwide, Length (Minutes), Release Month</a:t>
            </a:r>
            <a:endParaRPr lang="he-IL" sz="16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157826F-71E9-45FF-95C3-BC5BCBACCEAF}"/>
              </a:ext>
            </a:extLst>
          </p:cNvPr>
          <p:cNvSpPr txBox="1"/>
          <p:nvPr/>
        </p:nvSpPr>
        <p:spPr>
          <a:xfrm>
            <a:off x="6436384" y="2676259"/>
            <a:ext cx="5194872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File</a:t>
            </a:r>
            <a:r>
              <a:rPr lang="en-US" sz="1600" dirty="0"/>
              <a:t>: 250_Dataset_Cleaned.csv</a:t>
            </a:r>
          </a:p>
          <a:p>
            <a:r>
              <a:rPr lang="en-US" sz="1600" b="1" dirty="0"/>
              <a:t>Contains</a:t>
            </a:r>
            <a:r>
              <a:rPr lang="en-US" sz="1600" dirty="0"/>
              <a:t>: 174 Top IMDB Movies</a:t>
            </a:r>
          </a:p>
          <a:p>
            <a:r>
              <a:rPr lang="en-US" sz="1600" b="1" dirty="0"/>
              <a:t>Categorial Columns:</a:t>
            </a:r>
          </a:p>
          <a:p>
            <a:r>
              <a:rPr lang="en-US" sz="1600" dirty="0"/>
              <a:t>Movie Name, Censor Board Rating, Genres, Director, Writers, Stars, Plot Keywords, Production Company.</a:t>
            </a:r>
          </a:p>
          <a:p>
            <a:r>
              <a:rPr lang="en-US" sz="1600" b="1" dirty="0"/>
              <a:t>Numeric Columns:</a:t>
            </a:r>
            <a:endParaRPr lang="en-US" sz="1600" dirty="0"/>
          </a:p>
          <a:p>
            <a:r>
              <a:rPr lang="en-US" sz="1600" dirty="0"/>
              <a:t>Release Year, IMDB Rating, Metascore (Critics Rating), Reviewer count, Budget, Gross USA, Gross Worldwide, Length (Minutes), Release Month</a:t>
            </a:r>
          </a:p>
          <a:p>
            <a:r>
              <a:rPr lang="en-US" sz="1600" b="1" dirty="0"/>
              <a:t>Note:</a:t>
            </a:r>
            <a:r>
              <a:rPr lang="en-US" sz="1600" dirty="0"/>
              <a:t> The reason we received less movies is mainly because the top 250 movies list contains very old movies which lack of important information.</a:t>
            </a:r>
            <a:endParaRPr lang="he-IL" sz="1600" b="1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97E4844-C90E-46DA-B127-AAC54236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65" y="286604"/>
            <a:ext cx="1928154" cy="1928154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D1B7549-A5F9-435D-ADD6-D66A01B1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23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941272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 - Overview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7A348D7-81FD-454D-8D99-3A917EE4ACB6}"/>
              </a:ext>
            </a:extLst>
          </p:cNvPr>
          <p:cNvSpPr txBox="1"/>
          <p:nvPr/>
        </p:nvSpPr>
        <p:spPr>
          <a:xfrm>
            <a:off x="1097280" y="1920240"/>
            <a:ext cx="10332720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following slides focuses on different plots and graphs.</a:t>
            </a:r>
          </a:p>
          <a:p>
            <a:r>
              <a:rPr lang="en-US" dirty="0"/>
              <a:t>Each plot will give us visual representation of the data,</a:t>
            </a:r>
            <a:br>
              <a:rPr lang="en-US" dirty="0"/>
            </a:br>
            <a:r>
              <a:rPr lang="en-US" dirty="0"/>
              <a:t>and will be used to achieve useful insights.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 recall,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Our main research goal is:</a:t>
            </a:r>
          </a:p>
          <a:p>
            <a:pPr lvl="0">
              <a:lnSpc>
                <a:spcPct val="150000"/>
              </a:lnSpc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“ What are the most important attributes to predict gross income? ”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addition, we found those topics interesting as well:</a:t>
            </a:r>
          </a:p>
          <a:p>
            <a:pPr lvl="0">
              <a:lnSpc>
                <a:spcPct val="150000"/>
              </a:lnSpc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“Which year was the best for movie production?”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“Do user rating similar to critics ratings?”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“How long should a successful movie be?”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“Which genres people rate higher?”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DA76C97-A2FE-4D6B-8250-1745C7E960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64" y="2194559"/>
            <a:ext cx="4137894" cy="2327565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E264FBA-66F5-472C-AE56-0E1C4FE7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24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256372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Q1: “Which year was the best for movie production?”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07B339F-3974-454E-A8C7-ECB13D9293D2}"/>
              </a:ext>
            </a:extLst>
          </p:cNvPr>
          <p:cNvSpPr txBox="1"/>
          <p:nvPr/>
        </p:nvSpPr>
        <p:spPr>
          <a:xfrm>
            <a:off x="789709" y="2219498"/>
            <a:ext cx="5419898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 order to answer this question, first we need to define the meaning of “best for movie production”.</a:t>
            </a:r>
          </a:p>
          <a:p>
            <a:r>
              <a:rPr lang="en-US" dirty="0"/>
              <a:t>As we see it, there are 2 measuring aspects for movie production: Rating aspect and Economic aspect.</a:t>
            </a:r>
          </a:p>
          <a:p>
            <a:endParaRPr lang="en-US" dirty="0"/>
          </a:p>
          <a:p>
            <a:r>
              <a:rPr lang="en-US" u="sng" dirty="0"/>
              <a:t>Rating:</a:t>
            </a:r>
            <a:r>
              <a:rPr lang="en-US" dirty="0"/>
              <a:t> The rating (Metascore) average has a constant value of 60 for the past 30 years of our data, therefore it won’t be useful in our question determination.</a:t>
            </a:r>
          </a:p>
          <a:p>
            <a:endParaRPr lang="en-US" u="sng" dirty="0"/>
          </a:p>
          <a:p>
            <a:r>
              <a:rPr lang="en-US" u="sng" dirty="0"/>
              <a:t>Economic:</a:t>
            </a:r>
            <a:r>
              <a:rPr lang="en-US" dirty="0"/>
              <a:t> The worldwide gross gives us a linear rising graph. Which may indicate the movie’s industry constant growth.</a:t>
            </a:r>
            <a:endParaRPr lang="en-US" u="sng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48DE2B9-09D1-4B86-901F-C4EFB62F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775" y="1865854"/>
            <a:ext cx="4582737" cy="185563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AFBEBE7-AA29-45CF-91DB-9F08F3A51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385" y="3721487"/>
            <a:ext cx="4718127" cy="261775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255F7C5-AC4A-44B8-B090-CE3330C8B4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" y="1322020"/>
            <a:ext cx="830680" cy="830680"/>
          </a:xfrm>
          <a:prstGeom prst="rect">
            <a:avLst/>
          </a:prstGeom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B91D79-EBCB-46BB-B145-5BA76B2E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25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78915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Q1: “Which year was the best for movie production?”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07B339F-3974-454E-A8C7-ECB13D9293D2}"/>
              </a:ext>
            </a:extLst>
          </p:cNvPr>
          <p:cNvSpPr txBox="1"/>
          <p:nvPr/>
        </p:nvSpPr>
        <p:spPr>
          <a:xfrm>
            <a:off x="789709" y="2219498"/>
            <a:ext cx="5968538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Examination of the budget graph will show us that not only the worldwide gross has increased over the years, but also the budget. Therefore we will plot a new graph using:</a:t>
            </a:r>
          </a:p>
          <a:p>
            <a:endParaRPr lang="en-US" dirty="0"/>
          </a:p>
          <a:p>
            <a:r>
              <a:rPr lang="en-US" dirty="0" err="1"/>
              <a:t>EarningRatio</a:t>
            </a:r>
            <a:r>
              <a:rPr lang="en-US" dirty="0"/>
              <a:t> = </a:t>
            </a:r>
            <a:r>
              <a:rPr lang="en-US" dirty="0" err="1"/>
              <a:t>Worldwide_Gross</a:t>
            </a:r>
            <a:r>
              <a:rPr lang="en-US" dirty="0"/>
              <a:t> / Budget</a:t>
            </a:r>
          </a:p>
          <a:p>
            <a:endParaRPr lang="en-US" dirty="0"/>
          </a:p>
          <a:p>
            <a:r>
              <a:rPr lang="en-US" dirty="0"/>
              <a:t>The new plot gives us a much more clear answer:</a:t>
            </a:r>
          </a:p>
          <a:p>
            <a:r>
              <a:rPr lang="en-US" b="1" i="1" dirty="0"/>
              <a:t>The average profit ratio was the highest (6) at 2010.</a:t>
            </a:r>
          </a:p>
          <a:p>
            <a:endParaRPr lang="en-US" dirty="0"/>
          </a:p>
          <a:p>
            <a:r>
              <a:rPr lang="en-US" dirty="0"/>
              <a:t>Also, we can say the </a:t>
            </a:r>
            <a:r>
              <a:rPr lang="en-US" b="1" dirty="0"/>
              <a:t>worst</a:t>
            </a:r>
            <a:r>
              <a:rPr lang="en-US" dirty="0"/>
              <a:t> year for movie production was </a:t>
            </a:r>
            <a:r>
              <a:rPr lang="en-US" b="1" dirty="0"/>
              <a:t>1998</a:t>
            </a:r>
            <a:r>
              <a:rPr lang="en-US" dirty="0"/>
              <a:t> with only </a:t>
            </a:r>
            <a:r>
              <a:rPr lang="en-US" b="1" dirty="0"/>
              <a:t>half</a:t>
            </a:r>
            <a:r>
              <a:rPr lang="en-US" dirty="0"/>
              <a:t> of the average profit ratio (</a:t>
            </a:r>
            <a:r>
              <a:rPr lang="en-US" b="1" dirty="0"/>
              <a:t>3</a:t>
            </a:r>
            <a:r>
              <a:rPr lang="en-US" dirty="0"/>
              <a:t>)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72F2D23-5015-487E-8907-064BDC528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051" y="1906135"/>
            <a:ext cx="3317697" cy="188505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68725252-ADE2-4170-805C-F937B5C0C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196" y="3946599"/>
            <a:ext cx="4987637" cy="2307341"/>
          </a:xfrm>
          <a:prstGeom prst="rect">
            <a:avLst/>
          </a:prstGeom>
        </p:spPr>
      </p:pic>
      <p:sp>
        <p:nvSpPr>
          <p:cNvPr id="12" name="אליפסה 11">
            <a:extLst>
              <a:ext uri="{FF2B5EF4-FFF2-40B4-BE49-F238E27FC236}">
                <a16:creationId xmlns:a16="http://schemas.microsoft.com/office/drawing/2014/main" id="{9D7A1787-CDCC-46BB-AFCE-AD212C356017}"/>
              </a:ext>
            </a:extLst>
          </p:cNvPr>
          <p:cNvSpPr/>
          <p:nvPr/>
        </p:nvSpPr>
        <p:spPr>
          <a:xfrm>
            <a:off x="11563004" y="4655127"/>
            <a:ext cx="182880" cy="166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31AC3EDB-4625-47EE-AD5E-3E956EC79DA1}"/>
              </a:ext>
            </a:extLst>
          </p:cNvPr>
          <p:cNvSpPr/>
          <p:nvPr/>
        </p:nvSpPr>
        <p:spPr>
          <a:xfrm>
            <a:off x="11172305" y="4630189"/>
            <a:ext cx="182880" cy="166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9ED4D7B7-5A41-480B-8FFF-17B21DEBAF01}"/>
              </a:ext>
            </a:extLst>
          </p:cNvPr>
          <p:cNvSpPr/>
          <p:nvPr/>
        </p:nvSpPr>
        <p:spPr>
          <a:xfrm>
            <a:off x="10607041" y="4671753"/>
            <a:ext cx="182880" cy="166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C7787924-D12F-4BD2-B62D-221A202EDA88}"/>
              </a:ext>
            </a:extLst>
          </p:cNvPr>
          <p:cNvSpPr/>
          <p:nvPr/>
        </p:nvSpPr>
        <p:spPr>
          <a:xfrm>
            <a:off x="10412150" y="4738254"/>
            <a:ext cx="182880" cy="166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3174DBC6-25BA-4442-809D-7EB4FD8F3D41}"/>
              </a:ext>
            </a:extLst>
          </p:cNvPr>
          <p:cNvSpPr/>
          <p:nvPr/>
        </p:nvSpPr>
        <p:spPr>
          <a:xfrm>
            <a:off x="9934627" y="4771504"/>
            <a:ext cx="182880" cy="166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035FBD4D-8FBC-4608-95C2-6C13AC918A20}"/>
              </a:ext>
            </a:extLst>
          </p:cNvPr>
          <p:cNvSpPr/>
          <p:nvPr/>
        </p:nvSpPr>
        <p:spPr>
          <a:xfrm>
            <a:off x="9261296" y="4738254"/>
            <a:ext cx="182880" cy="166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CFFD20F-B7CE-4AFB-8D00-AAA6B8B9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26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158112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Q1: “Which year was the best for movie production?”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07B339F-3974-454E-A8C7-ECB13D9293D2}"/>
              </a:ext>
            </a:extLst>
          </p:cNvPr>
          <p:cNvSpPr txBox="1"/>
          <p:nvPr/>
        </p:nvSpPr>
        <p:spPr>
          <a:xfrm>
            <a:off x="268227" y="2195390"/>
            <a:ext cx="6619399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i="1" dirty="0"/>
              <a:t>Bonus insight: Which month is the most profitable?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Plots Explanation &amp; Insights: </a:t>
            </a:r>
          </a:p>
          <a:p>
            <a:r>
              <a:rPr lang="en-US" sz="1600" b="1" u="sng" dirty="0"/>
              <a:t>A:</a:t>
            </a:r>
            <a:r>
              <a:rPr lang="en-US" sz="1600" dirty="0"/>
              <a:t> </a:t>
            </a:r>
            <a:r>
              <a:rPr lang="en-US" sz="1600" b="1" dirty="0"/>
              <a:t>Most</a:t>
            </a:r>
            <a:r>
              <a:rPr lang="en-US" sz="1600" dirty="0"/>
              <a:t> of the movies are released at: </a:t>
            </a:r>
            <a:r>
              <a:rPr lang="en-US" sz="1600" b="1" dirty="0"/>
              <a:t>July</a:t>
            </a:r>
            <a:r>
              <a:rPr lang="en-US" sz="1600" dirty="0"/>
              <a:t>, </a:t>
            </a:r>
            <a:r>
              <a:rPr lang="en-US" sz="1600" b="1" dirty="0"/>
              <a:t>August</a:t>
            </a:r>
            <a:r>
              <a:rPr lang="en-US" sz="1600" dirty="0"/>
              <a:t>, </a:t>
            </a:r>
            <a:r>
              <a:rPr lang="en-US" sz="1600" b="1" dirty="0"/>
              <a:t>December</a:t>
            </a:r>
            <a:r>
              <a:rPr lang="en-US" sz="1600" dirty="0"/>
              <a:t>.</a:t>
            </a:r>
          </a:p>
          <a:p>
            <a:r>
              <a:rPr lang="en-US" sz="1600" dirty="0"/>
              <a:t>     The </a:t>
            </a:r>
            <a:r>
              <a:rPr lang="en-US" sz="1600" b="1" dirty="0"/>
              <a:t>least</a:t>
            </a:r>
            <a:r>
              <a:rPr lang="en-US" sz="1600" dirty="0"/>
              <a:t> were released at </a:t>
            </a:r>
            <a:r>
              <a:rPr lang="en-US" sz="1600" b="1" dirty="0"/>
              <a:t>April</a:t>
            </a:r>
            <a:r>
              <a:rPr lang="en-US" sz="1600" dirty="0"/>
              <a:t>, </a:t>
            </a:r>
            <a:r>
              <a:rPr lang="en-US" sz="1600" b="1" dirty="0"/>
              <a:t>September</a:t>
            </a:r>
            <a:r>
              <a:rPr lang="en-US" sz="1600" dirty="0"/>
              <a:t>.</a:t>
            </a:r>
          </a:p>
          <a:p>
            <a:endParaRPr lang="en-US" sz="1600" b="1" u="sng" dirty="0"/>
          </a:p>
          <a:p>
            <a:r>
              <a:rPr lang="en-US" sz="1600" b="1" u="sng" dirty="0"/>
              <a:t>B:</a:t>
            </a:r>
            <a:r>
              <a:rPr lang="en-US" sz="1600" dirty="0"/>
              <a:t> The </a:t>
            </a:r>
            <a:r>
              <a:rPr lang="en-US" sz="1600" b="1" dirty="0"/>
              <a:t>highest</a:t>
            </a:r>
            <a:r>
              <a:rPr lang="en-US" sz="1600" dirty="0"/>
              <a:t> Earning Ratio (Budget : Gross) is at: </a:t>
            </a:r>
            <a:r>
              <a:rPr lang="en-US" sz="1600" b="1" dirty="0"/>
              <a:t>January, July, August.</a:t>
            </a:r>
            <a:endParaRPr lang="en-US" sz="1600" dirty="0"/>
          </a:p>
          <a:p>
            <a:endParaRPr lang="en-US" sz="1600" b="1" u="sng" dirty="0"/>
          </a:p>
          <a:p>
            <a:r>
              <a:rPr lang="en-US" sz="1600" b="1" u="sng" dirty="0"/>
              <a:t>C:</a:t>
            </a:r>
            <a:r>
              <a:rPr lang="en-US" sz="1600" dirty="0"/>
              <a:t> The </a:t>
            </a:r>
            <a:r>
              <a:rPr lang="en-US" sz="1600" b="1" dirty="0"/>
              <a:t>highest</a:t>
            </a:r>
            <a:r>
              <a:rPr lang="en-US" sz="1600" dirty="0"/>
              <a:t> worldwide gross average of movies is at: </a:t>
            </a:r>
            <a:r>
              <a:rPr lang="en-US" sz="1600" b="1" dirty="0"/>
              <a:t>May, June, July</a:t>
            </a:r>
          </a:p>
          <a:p>
            <a:endParaRPr lang="en-US" sz="1600" b="1" u="sng" dirty="0"/>
          </a:p>
          <a:p>
            <a:r>
              <a:rPr lang="en-US" sz="1600" b="1" i="1" u="sng" dirty="0"/>
              <a:t>Conclusion</a:t>
            </a:r>
            <a:r>
              <a:rPr lang="en-US" sz="1600" dirty="0"/>
              <a:t>: By the results above we can conclude that </a:t>
            </a:r>
            <a:r>
              <a:rPr lang="en-US" sz="1600" b="1" dirty="0"/>
              <a:t>July</a:t>
            </a:r>
            <a:r>
              <a:rPr lang="en-US" sz="1600" dirty="0"/>
              <a:t> is the most profitable release month for movies.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4529E29-BF92-40F1-8891-DD520834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528" y="2845356"/>
            <a:ext cx="2663472" cy="183711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29CDC90F-AA5A-45D3-AA10-9E8929B27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552" y="2886922"/>
            <a:ext cx="2663472" cy="1842872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02B39F12-D550-4C75-AEC9-0A7E0E47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550" y="4775517"/>
            <a:ext cx="2663473" cy="1472661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165BF167-29A2-4462-A61A-EAC3ACB03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968" y="356589"/>
            <a:ext cx="3407779" cy="2283385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560DBF61-B535-4014-AA30-95661CAB4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3110" y="4729794"/>
            <a:ext cx="2658890" cy="1518384"/>
          </a:xfrm>
          <a:prstGeom prst="rect">
            <a:avLst/>
          </a:prstGeom>
        </p:spPr>
      </p:pic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C08351F4-092B-4599-991E-D3E7C159EF2A}"/>
              </a:ext>
            </a:extLst>
          </p:cNvPr>
          <p:cNvSpPr txBox="1"/>
          <p:nvPr/>
        </p:nvSpPr>
        <p:spPr>
          <a:xfrm>
            <a:off x="9228195" y="527186"/>
            <a:ext cx="4676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(A)</a:t>
            </a:r>
            <a:endParaRPr lang="he-IL" b="1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5287D063-8137-4807-AA5F-229E972191A2}"/>
              </a:ext>
            </a:extLst>
          </p:cNvPr>
          <p:cNvSpPr txBox="1"/>
          <p:nvPr/>
        </p:nvSpPr>
        <p:spPr>
          <a:xfrm>
            <a:off x="11162919" y="2916236"/>
            <a:ext cx="4676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(C)</a:t>
            </a:r>
            <a:endParaRPr lang="he-IL" b="1" dirty="0"/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8911C950-462B-4649-B3FC-17833994E744}"/>
              </a:ext>
            </a:extLst>
          </p:cNvPr>
          <p:cNvSpPr txBox="1"/>
          <p:nvPr/>
        </p:nvSpPr>
        <p:spPr>
          <a:xfrm>
            <a:off x="11162919" y="4853564"/>
            <a:ext cx="4676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(C)</a:t>
            </a:r>
            <a:endParaRPr lang="he-IL" b="1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4E15954C-29D1-468B-9469-A44016F7E4CC}"/>
              </a:ext>
            </a:extLst>
          </p:cNvPr>
          <p:cNvSpPr txBox="1"/>
          <p:nvPr/>
        </p:nvSpPr>
        <p:spPr>
          <a:xfrm>
            <a:off x="7704822" y="2937689"/>
            <a:ext cx="4676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(B)</a:t>
            </a:r>
            <a:endParaRPr lang="he-IL" b="1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2C7E2B5F-0BBA-467B-9884-BB99B221CE86}"/>
              </a:ext>
            </a:extLst>
          </p:cNvPr>
          <p:cNvSpPr txBox="1"/>
          <p:nvPr/>
        </p:nvSpPr>
        <p:spPr>
          <a:xfrm>
            <a:off x="7704823" y="4772589"/>
            <a:ext cx="4676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(B)</a:t>
            </a:r>
            <a:endParaRPr lang="he-IL" b="1" dirty="0"/>
          </a:p>
        </p:txBody>
      </p: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2A4C5E8F-A73F-41B0-AB03-3C71D35163AC}"/>
              </a:ext>
            </a:extLst>
          </p:cNvPr>
          <p:cNvCxnSpPr/>
          <p:nvPr/>
        </p:nvCxnSpPr>
        <p:spPr>
          <a:xfrm>
            <a:off x="9842269" y="5278582"/>
            <a:ext cx="23414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25CB3311-7E2D-4870-8AB0-6F4ABA80AE07}"/>
              </a:ext>
            </a:extLst>
          </p:cNvPr>
          <p:cNvCxnSpPr/>
          <p:nvPr/>
        </p:nvCxnSpPr>
        <p:spPr>
          <a:xfrm>
            <a:off x="9850582" y="5133608"/>
            <a:ext cx="23414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F52A3645-D2E3-4FC1-8876-30F0C781D4FC}"/>
              </a:ext>
            </a:extLst>
          </p:cNvPr>
          <p:cNvCxnSpPr/>
          <p:nvPr/>
        </p:nvCxnSpPr>
        <p:spPr>
          <a:xfrm>
            <a:off x="9850582" y="5419898"/>
            <a:ext cx="23414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A8CEB8D2-BD86-498C-845C-EFA8A1419AC5}"/>
              </a:ext>
            </a:extLst>
          </p:cNvPr>
          <p:cNvCxnSpPr/>
          <p:nvPr/>
        </p:nvCxnSpPr>
        <p:spPr>
          <a:xfrm>
            <a:off x="9850582" y="5561215"/>
            <a:ext cx="23414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B72E10EE-96E8-4C5C-AF8C-668A30FEDB9B}"/>
              </a:ext>
            </a:extLst>
          </p:cNvPr>
          <p:cNvCxnSpPr>
            <a:cxnSpLocks/>
          </p:cNvCxnSpPr>
          <p:nvPr/>
        </p:nvCxnSpPr>
        <p:spPr>
          <a:xfrm>
            <a:off x="7079040" y="5158547"/>
            <a:ext cx="23414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E0DCE7D6-2A62-4412-B5CD-C838EA6BC5D7}"/>
              </a:ext>
            </a:extLst>
          </p:cNvPr>
          <p:cNvCxnSpPr>
            <a:cxnSpLocks/>
          </p:cNvCxnSpPr>
          <p:nvPr/>
        </p:nvCxnSpPr>
        <p:spPr>
          <a:xfrm>
            <a:off x="7062415" y="4950728"/>
            <a:ext cx="23580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CEE2FEDF-060F-43A5-9F8A-3E83A9821B2D}"/>
              </a:ext>
            </a:extLst>
          </p:cNvPr>
          <p:cNvCxnSpPr/>
          <p:nvPr/>
        </p:nvCxnSpPr>
        <p:spPr>
          <a:xfrm>
            <a:off x="9850582" y="4992293"/>
            <a:ext cx="23414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33CA60-35C7-465E-A1FC-3BAF7ED2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27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97384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29047"/>
            <a:ext cx="5419898" cy="4648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Q2: “Do user ratings similar to critics ratings?”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7B8D473-170E-46BF-A827-CF46B3E4D113}"/>
              </a:ext>
            </a:extLst>
          </p:cNvPr>
          <p:cNvSpPr txBox="1"/>
          <p:nvPr/>
        </p:nvSpPr>
        <p:spPr>
          <a:xfrm>
            <a:off x="789707" y="2219498"/>
            <a:ext cx="7514707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For this question we need to define 2 types of ratings:</a:t>
            </a:r>
          </a:p>
          <a:p>
            <a:r>
              <a:rPr lang="en-US" sz="1400" b="1" i="1" dirty="0" err="1"/>
              <a:t>IMDB_Rating</a:t>
            </a:r>
            <a:r>
              <a:rPr lang="en-US" sz="1400" i="1" dirty="0"/>
              <a:t>: </a:t>
            </a:r>
            <a:r>
              <a:rPr lang="en-US" sz="1400" dirty="0"/>
              <a:t>User’s ratings (Scale: 1-10)</a:t>
            </a:r>
          </a:p>
          <a:p>
            <a:r>
              <a:rPr lang="en-US" sz="1400" b="1" i="1" dirty="0"/>
              <a:t>Metascore</a:t>
            </a:r>
            <a:r>
              <a:rPr lang="en-US" sz="1400" i="1" dirty="0"/>
              <a:t>: </a:t>
            </a:r>
            <a:r>
              <a:rPr lang="en-US" sz="1400" dirty="0"/>
              <a:t>Ratings from Metacritic.com , Created by the world’s most respected critics (Scale: 1-100)</a:t>
            </a:r>
          </a:p>
          <a:p>
            <a:endParaRPr lang="en-US" sz="1400" dirty="0"/>
          </a:p>
          <a:p>
            <a:r>
              <a:rPr lang="en-US" sz="1400" dirty="0"/>
              <a:t>By those 2 values, we can calculate a new value:</a:t>
            </a:r>
          </a:p>
          <a:p>
            <a:r>
              <a:rPr lang="en-US" sz="1400" dirty="0" err="1"/>
              <a:t>RatingDiff</a:t>
            </a:r>
            <a:r>
              <a:rPr lang="en-US" sz="1400" dirty="0"/>
              <a:t> = </a:t>
            </a:r>
            <a:r>
              <a:rPr lang="en-US" sz="1400" dirty="0" err="1"/>
              <a:t>IMDB_Rating</a:t>
            </a:r>
            <a:r>
              <a:rPr lang="en-US" sz="1400" dirty="0"/>
              <a:t> * 10 / Metascore</a:t>
            </a:r>
          </a:p>
          <a:p>
            <a:endParaRPr lang="en-US" sz="1400" dirty="0"/>
          </a:p>
          <a:p>
            <a:r>
              <a:rPr lang="en-US" sz="1400" dirty="0" err="1"/>
              <a:t>RatingDiff</a:t>
            </a:r>
            <a:r>
              <a:rPr lang="en-US" sz="1400" dirty="0"/>
              <a:t> = 1 means user rate the same as the critics</a:t>
            </a:r>
          </a:p>
          <a:p>
            <a:r>
              <a:rPr lang="en-US" sz="1400" dirty="0" err="1"/>
              <a:t>RatingDiff</a:t>
            </a:r>
            <a:r>
              <a:rPr lang="en-US" sz="1400" dirty="0"/>
              <a:t> &gt; 1 means users rate movies higher than critics</a:t>
            </a:r>
          </a:p>
          <a:p>
            <a:r>
              <a:rPr lang="en-US" sz="1400" dirty="0" err="1"/>
              <a:t>RatingDiff</a:t>
            </a:r>
            <a:r>
              <a:rPr lang="en-US" sz="1400" dirty="0"/>
              <a:t> &lt; 1 means critics rate movies higher than users</a:t>
            </a:r>
          </a:p>
          <a:p>
            <a:endParaRPr lang="en-US" sz="1400" dirty="0"/>
          </a:p>
          <a:p>
            <a:r>
              <a:rPr lang="en-US" sz="1400" dirty="0"/>
              <a:t>By the first plot we can </a:t>
            </a:r>
            <a:r>
              <a:rPr lang="en-US" sz="1400" b="1" dirty="0"/>
              <a:t>conclude</a:t>
            </a:r>
            <a:r>
              <a:rPr lang="en-US" sz="1400" dirty="0"/>
              <a:t>:</a:t>
            </a:r>
          </a:p>
          <a:p>
            <a:pPr marL="342900" indent="-342900">
              <a:buAutoNum type="alphaUcPeriod"/>
            </a:pPr>
            <a:r>
              <a:rPr lang="en-US" sz="1400" dirty="0"/>
              <a:t>For Movies rated </a:t>
            </a:r>
            <a:r>
              <a:rPr lang="en-US" sz="1400" b="1" dirty="0"/>
              <a:t>around 75/100 </a:t>
            </a:r>
            <a:r>
              <a:rPr lang="en-US" sz="1400" dirty="0"/>
              <a:t>the critics’ and user’s rating are </a:t>
            </a:r>
            <a:r>
              <a:rPr lang="en-US" sz="1400" b="1" dirty="0"/>
              <a:t>similar</a:t>
            </a:r>
            <a:r>
              <a:rPr lang="en-US" sz="1400" dirty="0"/>
              <a:t>.</a:t>
            </a:r>
          </a:p>
          <a:p>
            <a:pPr marL="342900" indent="-342900">
              <a:buAutoNum type="alphaUcPeriod"/>
            </a:pPr>
            <a:r>
              <a:rPr lang="en-US" sz="1400" dirty="0"/>
              <a:t>When it comes to low rated movies (</a:t>
            </a:r>
            <a:r>
              <a:rPr lang="en-US" sz="1400" b="1" dirty="0"/>
              <a:t>rating &lt; 70</a:t>
            </a:r>
            <a:r>
              <a:rPr lang="en-US" sz="1400" dirty="0"/>
              <a:t>), users tend to give a </a:t>
            </a:r>
            <a:r>
              <a:rPr lang="en-US" sz="1400" b="1" dirty="0"/>
              <a:t>much better </a:t>
            </a:r>
            <a:r>
              <a:rPr lang="en-US" sz="1400" dirty="0"/>
              <a:t>rating.</a:t>
            </a:r>
          </a:p>
          <a:p>
            <a:pPr marL="342900" indent="-342900">
              <a:buAutoNum type="alphaUcPeriod"/>
            </a:pPr>
            <a:r>
              <a:rPr lang="en-US" sz="1400" dirty="0"/>
              <a:t>When it comes to high rated movies (</a:t>
            </a:r>
            <a:r>
              <a:rPr lang="en-US" sz="1400" b="1" dirty="0"/>
              <a:t>rating &gt;  80</a:t>
            </a:r>
            <a:r>
              <a:rPr lang="en-US" sz="1400" dirty="0"/>
              <a:t>), users tend to give a </a:t>
            </a:r>
            <a:r>
              <a:rPr lang="en-US" sz="1400" b="1" dirty="0"/>
              <a:t>lower</a:t>
            </a:r>
            <a:r>
              <a:rPr lang="en-US" sz="1400" dirty="0"/>
              <a:t> rating.</a:t>
            </a:r>
          </a:p>
          <a:p>
            <a:pPr marL="342900" indent="-342900">
              <a:buAutoNum type="alphaUcPeriod"/>
            </a:pPr>
            <a:endParaRPr lang="en-US" sz="1400" dirty="0"/>
          </a:p>
          <a:p>
            <a:r>
              <a:rPr lang="en-US" sz="1400" dirty="0"/>
              <a:t>The second plot shows that user’s rating centers around </a:t>
            </a:r>
            <a:r>
              <a:rPr lang="en-US" sz="1400" b="1" dirty="0"/>
              <a:t>7.2</a:t>
            </a:r>
            <a:r>
              <a:rPr lang="en-US" sz="1400" dirty="0"/>
              <a:t> and more </a:t>
            </a:r>
            <a:r>
              <a:rPr lang="en-US" sz="1400" b="1" dirty="0"/>
              <a:t>narrowed</a:t>
            </a:r>
            <a:r>
              <a:rPr lang="en-US" sz="1400" dirty="0"/>
              <a:t>, while critics’ rating  centers around </a:t>
            </a:r>
            <a:r>
              <a:rPr lang="en-US" sz="1400" b="1" dirty="0"/>
              <a:t>63</a:t>
            </a:r>
            <a:r>
              <a:rPr lang="en-US" sz="1400" dirty="0"/>
              <a:t> but much </a:t>
            </a:r>
            <a:r>
              <a:rPr lang="en-US" sz="1400" b="1" dirty="0"/>
              <a:t>varied</a:t>
            </a:r>
            <a:r>
              <a:rPr lang="en-US" sz="1400" dirty="0"/>
              <a:t>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1E16A58-B955-4456-AE3C-EC7AC6748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909" y="1820488"/>
            <a:ext cx="3169382" cy="216130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3FEDC73-57E2-46A8-9A40-32CEC7755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909" y="3981797"/>
            <a:ext cx="3169382" cy="2167660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39C05428-4193-4B87-B3CE-C5C94767316A}"/>
              </a:ext>
            </a:extLst>
          </p:cNvPr>
          <p:cNvCxnSpPr/>
          <p:nvPr/>
        </p:nvCxnSpPr>
        <p:spPr>
          <a:xfrm>
            <a:off x="8620298" y="3470564"/>
            <a:ext cx="27016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EC57BA2C-38AF-46D1-A99A-0186FE004C24}"/>
              </a:ext>
            </a:extLst>
          </p:cNvPr>
          <p:cNvCxnSpPr/>
          <p:nvPr/>
        </p:nvCxnSpPr>
        <p:spPr>
          <a:xfrm>
            <a:off x="10507287" y="3470564"/>
            <a:ext cx="0" cy="203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0157DBEB-6B40-4B40-9415-213C3A6CF4F4}"/>
              </a:ext>
            </a:extLst>
          </p:cNvPr>
          <p:cNvCxnSpPr/>
          <p:nvPr/>
        </p:nvCxnSpPr>
        <p:spPr>
          <a:xfrm flipH="1">
            <a:off x="8620298" y="4754880"/>
            <a:ext cx="15378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3590BA68-F10B-454D-906B-5B13060E6A88}"/>
              </a:ext>
            </a:extLst>
          </p:cNvPr>
          <p:cNvCxnSpPr/>
          <p:nvPr/>
        </p:nvCxnSpPr>
        <p:spPr>
          <a:xfrm>
            <a:off x="10158153" y="4754880"/>
            <a:ext cx="0" cy="10723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89F3D97B-D372-4B67-9CD7-E689B0CF3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0" y="1350125"/>
            <a:ext cx="774469" cy="774469"/>
          </a:xfrm>
          <a:prstGeom prst="rect">
            <a:avLst/>
          </a:prstGeom>
        </p:spPr>
      </p:pic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09A45838-2765-4793-A1E6-A9C7F3DE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28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71163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4648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Q3: “How long should a successful movie be?”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9E1B997-B8E3-4C71-BF2F-B50D6DD51665}"/>
              </a:ext>
            </a:extLst>
          </p:cNvPr>
          <p:cNvSpPr txBox="1"/>
          <p:nvPr/>
        </p:nvSpPr>
        <p:spPr>
          <a:xfrm>
            <a:off x="789709" y="2219498"/>
            <a:ext cx="5419898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Like the first question, we need to define the meaning of “successful movie”:</a:t>
            </a:r>
          </a:p>
          <a:p>
            <a:r>
              <a:rPr lang="en-US" dirty="0"/>
              <a:t>As we see it, there are 2 measuring aspects for movies’ success: Rating aspect and Economic aspect.</a:t>
            </a:r>
          </a:p>
          <a:p>
            <a:endParaRPr lang="en-US" dirty="0"/>
          </a:p>
          <a:p>
            <a:r>
              <a:rPr lang="en-US" dirty="0"/>
              <a:t>In order to answer this question, a new column has been created: “</a:t>
            </a:r>
            <a:r>
              <a:rPr lang="en-US" b="1" dirty="0" err="1"/>
              <a:t>LengthTens</a:t>
            </a:r>
            <a:r>
              <a:rPr lang="en-US" dirty="0"/>
              <a:t>”, which is simply the movie length divided by 10 – This is used to present constant sequence differences.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E53A5EF-2D51-4FFB-96D1-DF6E85B4F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988" y="1759616"/>
            <a:ext cx="3077298" cy="212009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F96D078-4E84-4773-B687-F1CD67B11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150" y="3825862"/>
            <a:ext cx="3136136" cy="212009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815BD13-8E90-47D2-90DB-C0A0DE844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589" y="4903014"/>
            <a:ext cx="3790950" cy="371475"/>
          </a:xfrm>
          <a:prstGeom prst="rect">
            <a:avLst/>
          </a:prstGeom>
        </p:spPr>
      </p:pic>
      <p:graphicFrame>
        <p:nvGraphicFramePr>
          <p:cNvPr id="3" name="אובייקט 2">
            <a:extLst>
              <a:ext uri="{FF2B5EF4-FFF2-40B4-BE49-F238E27FC236}">
                <a16:creationId xmlns:a16="http://schemas.microsoft.com/office/drawing/2014/main" id="{F8DDAC43-71A4-4398-96A1-C198211D9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871467"/>
              </p:ext>
            </p:extLst>
          </p:nvPr>
        </p:nvGraphicFramePr>
        <p:xfrm>
          <a:off x="396875" y="1417637"/>
          <a:ext cx="639445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" name="‏‏תמונת מפת סיביות" r:id="rId7" imgW="4876920" imgH="4876920" progId="Paint.Picture">
                  <p:embed/>
                </p:oleObj>
              </mc:Choice>
              <mc:Fallback>
                <p:oleObj name="‏‏תמונת מפת סיביות" r:id="rId7" imgW="4876920" imgH="487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875" y="1417637"/>
                        <a:ext cx="639445" cy="639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3303D58E-DFEF-4972-A363-25650AB3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29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40115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241964" cy="1450757"/>
          </a:xfrm>
        </p:spPr>
        <p:txBody>
          <a:bodyPr rtlCol="1"/>
          <a:lstStyle/>
          <a:p>
            <a:r>
              <a:rPr lang="en-US" u="sng" dirty="0"/>
              <a:t>Contents:</a:t>
            </a:r>
            <a:endParaRPr lang="he-IL" u="sng" dirty="0"/>
          </a:p>
        </p:txBody>
      </p:sp>
      <p:graphicFrame>
        <p:nvGraphicFramePr>
          <p:cNvPr id="2" name="טבלה 3">
            <a:extLst>
              <a:ext uri="{FF2B5EF4-FFF2-40B4-BE49-F238E27FC236}">
                <a16:creationId xmlns:a16="http://schemas.microsoft.com/office/drawing/2014/main" id="{01D29282-FCCD-4FFB-8928-9CE0505CC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33923"/>
              </p:ext>
            </p:extLst>
          </p:nvPr>
        </p:nvGraphicFramePr>
        <p:xfrm>
          <a:off x="3208710" y="2389324"/>
          <a:ext cx="5669284" cy="3337560"/>
        </p:xfrm>
        <a:graphic>
          <a:graphicData uri="http://schemas.openxmlformats.org/drawingml/2006/table">
            <a:tbl>
              <a:tblPr rtl="1" firstRow="1" bandRow="1">
                <a:tableStyleId>{5DA37D80-6434-44D0-A028-1B22A696006F}</a:tableStyleId>
              </a:tblPr>
              <a:tblGrid>
                <a:gridCol w="2367226">
                  <a:extLst>
                    <a:ext uri="{9D8B030D-6E8A-4147-A177-3AD203B41FA5}">
                      <a16:colId xmlns:a16="http://schemas.microsoft.com/office/drawing/2014/main" val="284349431"/>
                    </a:ext>
                  </a:extLst>
                </a:gridCol>
                <a:gridCol w="3302058">
                  <a:extLst>
                    <a:ext uri="{9D8B030D-6E8A-4147-A177-3AD203B41FA5}">
                      <a16:colId xmlns:a16="http://schemas.microsoft.com/office/drawing/2014/main" val="96409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Slide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Topic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52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Abstract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6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Background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Introduction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 – 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Acquisition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12 – 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Cleaning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9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24 – 36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Exploratory data analysis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0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37 – 45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Predicative &amp; Learning Experiments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3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46 - 47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Conclusion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22411"/>
                  </a:ext>
                </a:extLst>
              </a:tr>
            </a:tbl>
          </a:graphicData>
        </a:graphic>
      </p:graphicFrame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855D592-9556-4A8F-98E0-A94FBF05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</a:t>
            </a:fld>
            <a:endParaRPr lang="he-IL" noProof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017CB9-3EBD-4AEE-8FC5-0CA8BE68EA53}"/>
              </a:ext>
            </a:extLst>
          </p:cNvPr>
          <p:cNvSpPr txBox="1"/>
          <p:nvPr/>
        </p:nvSpPr>
        <p:spPr>
          <a:xfrm>
            <a:off x="939337" y="1878676"/>
            <a:ext cx="64340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 this contents table as  reference for a specific chapter: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6475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4648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Q3: “How long should a successful movie be?”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4D20220-5052-4E24-882A-245169B6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716" y="1820489"/>
            <a:ext cx="3141284" cy="214468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2874B48-979A-49CD-A009-B412EFBE7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469" y="1820490"/>
            <a:ext cx="3002558" cy="214468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5F43800-6CA5-4F91-8F1B-40BF42169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751" y="4048299"/>
            <a:ext cx="3053815" cy="207818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0641A362-0DD8-4F91-812D-FA66F4409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469" y="4048299"/>
            <a:ext cx="3002558" cy="2001705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D684919A-8349-45D9-898B-D4B8C18E40B1}"/>
              </a:ext>
            </a:extLst>
          </p:cNvPr>
          <p:cNvSpPr txBox="1"/>
          <p:nvPr/>
        </p:nvSpPr>
        <p:spPr>
          <a:xfrm>
            <a:off x="340823" y="2450968"/>
            <a:ext cx="5195454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u="sng" dirty="0"/>
              <a:t>Plot A</a:t>
            </a:r>
            <a:r>
              <a:rPr lang="en-US" sz="1400" dirty="0"/>
              <a:t>: Worldwide gross against </a:t>
            </a:r>
            <a:r>
              <a:rPr lang="en-US" sz="1400" dirty="0" err="1"/>
              <a:t>MovieLength</a:t>
            </a:r>
            <a:r>
              <a:rPr lang="en-US" sz="1400" dirty="0"/>
              <a:t>: The movies which earned the most money are </a:t>
            </a:r>
            <a:r>
              <a:rPr lang="en-US" sz="1400" b="1" dirty="0"/>
              <a:t>(160min)</a:t>
            </a:r>
            <a:r>
              <a:rPr lang="en-US" sz="1400" dirty="0"/>
              <a:t> or </a:t>
            </a:r>
            <a:r>
              <a:rPr lang="en-US" sz="1400" b="1" dirty="0"/>
              <a:t>(190min)</a:t>
            </a:r>
            <a:r>
              <a:rPr lang="en-US" sz="1400" dirty="0"/>
              <a:t> long.</a:t>
            </a:r>
          </a:p>
          <a:p>
            <a:endParaRPr lang="en-US" sz="1400" dirty="0"/>
          </a:p>
          <a:p>
            <a:r>
              <a:rPr lang="en-US" sz="1400" u="sng" dirty="0"/>
              <a:t>Plot B</a:t>
            </a:r>
            <a:r>
              <a:rPr lang="en-US" sz="1400" dirty="0"/>
              <a:t>: </a:t>
            </a:r>
            <a:r>
              <a:rPr lang="en-US" sz="1400" dirty="0" err="1"/>
              <a:t>EarningRatio</a:t>
            </a:r>
            <a:r>
              <a:rPr lang="en-US" sz="1400" dirty="0"/>
              <a:t> (Gross/Budget) against </a:t>
            </a:r>
            <a:r>
              <a:rPr lang="en-US" sz="1400" dirty="0" err="1"/>
              <a:t>MovieLength</a:t>
            </a:r>
            <a:r>
              <a:rPr lang="en-US" sz="1400" dirty="0"/>
              <a:t>: The movies which earned the most money </a:t>
            </a:r>
            <a:r>
              <a:rPr lang="en-US" sz="1400" b="1" dirty="0"/>
              <a:t>compared to their budget</a:t>
            </a:r>
            <a:r>
              <a:rPr lang="en-US" sz="1400" dirty="0"/>
              <a:t> was actually </a:t>
            </a:r>
            <a:r>
              <a:rPr lang="en-US" sz="1400" b="1" dirty="0"/>
              <a:t>(90min)</a:t>
            </a:r>
            <a:r>
              <a:rPr lang="en-US" sz="1400" dirty="0"/>
              <a:t> or </a:t>
            </a:r>
            <a:r>
              <a:rPr lang="en-US" sz="1400" b="1" dirty="0"/>
              <a:t>(180min+)</a:t>
            </a:r>
            <a:r>
              <a:rPr lang="en-US" sz="1400" dirty="0"/>
              <a:t> long</a:t>
            </a:r>
          </a:p>
          <a:p>
            <a:endParaRPr lang="en-US" sz="1400" b="1" u="sng" dirty="0"/>
          </a:p>
          <a:p>
            <a:r>
              <a:rPr lang="en-US" sz="1400" u="sng" dirty="0"/>
              <a:t>Plot C/D</a:t>
            </a:r>
            <a:r>
              <a:rPr lang="en-US" sz="1400" dirty="0"/>
              <a:t>: Movies ratings against </a:t>
            </a:r>
            <a:r>
              <a:rPr lang="en-US" sz="1400" dirty="0" err="1"/>
              <a:t>MovieLength</a:t>
            </a:r>
            <a:r>
              <a:rPr lang="en-US" sz="1400" dirty="0"/>
              <a:t>:  The highest rated movie’s are actually the shortest </a:t>
            </a:r>
            <a:r>
              <a:rPr lang="en-US" sz="1400" b="1" dirty="0"/>
              <a:t>(70min-)</a:t>
            </a:r>
            <a:r>
              <a:rPr lang="en-US" sz="1400" dirty="0"/>
              <a:t> or the longest </a:t>
            </a:r>
            <a:r>
              <a:rPr lang="en-US" sz="1400" b="1" dirty="0"/>
              <a:t>(180min+)</a:t>
            </a:r>
            <a:endParaRPr lang="en-US" sz="1400" dirty="0"/>
          </a:p>
          <a:p>
            <a:endParaRPr lang="en-US" sz="1400" b="1" u="sng" dirty="0"/>
          </a:p>
          <a:p>
            <a:r>
              <a:rPr lang="en-US" sz="1400" b="1" u="sng" dirty="0"/>
              <a:t>Conclusion</a:t>
            </a:r>
            <a:r>
              <a:rPr lang="en-US" sz="1400" b="1" dirty="0"/>
              <a:t>:</a:t>
            </a:r>
            <a:r>
              <a:rPr lang="en-US" sz="1400" dirty="0"/>
              <a:t> If production company wants their movie to be both profitable and high rated (successful), it is the best to aim for a long movie (180min+).</a:t>
            </a:r>
          </a:p>
          <a:p>
            <a:r>
              <a:rPr lang="en-US" sz="1400" dirty="0"/>
              <a:t>Otherwise, if only profit is the goal – it is the best to aim for a 90min movie – which will give them </a:t>
            </a:r>
            <a:r>
              <a:rPr lang="en-US" sz="1400" b="1" dirty="0"/>
              <a:t>x6</a:t>
            </a:r>
            <a:r>
              <a:rPr lang="en-US" sz="1400" dirty="0"/>
              <a:t> earnings compared to their budget, but an average rating score between </a:t>
            </a:r>
            <a:r>
              <a:rPr lang="en-US" sz="1400" b="1" dirty="0"/>
              <a:t>50-65</a:t>
            </a:r>
            <a:r>
              <a:rPr lang="en-US" sz="1400" dirty="0"/>
              <a:t>.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45FDB66-6146-488A-AF9A-BE0143B92E49}"/>
              </a:ext>
            </a:extLst>
          </p:cNvPr>
          <p:cNvSpPr txBox="1"/>
          <p:nvPr/>
        </p:nvSpPr>
        <p:spPr>
          <a:xfrm>
            <a:off x="6458989" y="2100690"/>
            <a:ext cx="4655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(A)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208672E-60B6-41FB-97C9-83700DDA9724}"/>
              </a:ext>
            </a:extLst>
          </p:cNvPr>
          <p:cNvSpPr txBox="1"/>
          <p:nvPr/>
        </p:nvSpPr>
        <p:spPr>
          <a:xfrm>
            <a:off x="10025149" y="2081636"/>
            <a:ext cx="4655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(B)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030DB4FA-2C00-4016-B521-ED91FCFE67FB}"/>
              </a:ext>
            </a:extLst>
          </p:cNvPr>
          <p:cNvSpPr txBox="1"/>
          <p:nvPr/>
        </p:nvSpPr>
        <p:spPr>
          <a:xfrm>
            <a:off x="6517178" y="4282079"/>
            <a:ext cx="4655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(C)</a:t>
            </a:r>
            <a:endParaRPr lang="he-IL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9326E7A-7B28-47CB-8751-2A4493EB7956}"/>
              </a:ext>
            </a:extLst>
          </p:cNvPr>
          <p:cNvSpPr txBox="1"/>
          <p:nvPr/>
        </p:nvSpPr>
        <p:spPr>
          <a:xfrm>
            <a:off x="9990884" y="4282079"/>
            <a:ext cx="4655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(D)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C63E808-DC3E-40AB-9B1D-BE40757E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30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698801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Q4: “Which genres people rate higher?”</a:t>
            </a:r>
            <a:endParaRPr lang="en-US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F80FBBB-2D9C-42D3-87E1-E7038B84ADF4}"/>
              </a:ext>
            </a:extLst>
          </p:cNvPr>
          <p:cNvSpPr txBox="1"/>
          <p:nvPr/>
        </p:nvSpPr>
        <p:spPr>
          <a:xfrm>
            <a:off x="698269" y="2259265"/>
            <a:ext cx="5561215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Usually, movies can be categorized into genres – such as Drama, Action, Comedy, Adventure, etc.</a:t>
            </a:r>
          </a:p>
          <a:p>
            <a:endParaRPr lang="en-US" dirty="0"/>
          </a:p>
          <a:p>
            <a:r>
              <a:rPr lang="en-US" dirty="0"/>
              <a:t>Often (94.3%) a movie will be categorized into more than one genre: A main genre and secondary genre.</a:t>
            </a:r>
          </a:p>
          <a:p>
            <a:endParaRPr lang="en-US" dirty="0"/>
          </a:p>
          <a:p>
            <a:r>
              <a:rPr lang="en-US" dirty="0"/>
              <a:t>In order to answer our question, we will have to understand the relationship between the genres, and the ratings of the movies. </a:t>
            </a:r>
            <a:endParaRPr lang="he-IL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46545E3C-B07D-4552-96B5-B4B9C7E8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556" y="1847212"/>
            <a:ext cx="3039512" cy="2916649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A58D7B8D-F29D-41A8-B373-622A177FD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172" y="3551927"/>
            <a:ext cx="2321763" cy="242386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6D17385-31C4-4F28-91D9-EC5541B0E2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" y="1384056"/>
            <a:ext cx="706608" cy="706608"/>
          </a:xfrm>
          <a:prstGeom prst="rect">
            <a:avLst/>
          </a:prstGeom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175619-5A6B-49C5-B039-C8A7EE43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31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65498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Q4: “Which genres people rate higher?”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A103A96-ED23-4A9C-8DA6-808EA7E9F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248" y="2399066"/>
            <a:ext cx="6954203" cy="3025393"/>
          </a:xfrm>
          <a:prstGeom prst="rect">
            <a:avLst/>
          </a:prstGeom>
        </p:spPr>
      </p:pic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D093D5AD-3182-475F-BC76-FF66AB0CF6B7}"/>
              </a:ext>
            </a:extLst>
          </p:cNvPr>
          <p:cNvCxnSpPr/>
          <p:nvPr/>
        </p:nvCxnSpPr>
        <p:spPr>
          <a:xfrm>
            <a:off x="5162203" y="3532910"/>
            <a:ext cx="669174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73B4C90D-FF1D-4CD3-A5E1-203D2DC8E4F8}"/>
              </a:ext>
            </a:extLst>
          </p:cNvPr>
          <p:cNvCxnSpPr/>
          <p:nvPr/>
        </p:nvCxnSpPr>
        <p:spPr>
          <a:xfrm>
            <a:off x="5153891" y="3915297"/>
            <a:ext cx="669174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B5B80EF-D486-4DAA-BBBB-AF3759BF9084}"/>
              </a:ext>
            </a:extLst>
          </p:cNvPr>
          <p:cNvSpPr txBox="1"/>
          <p:nvPr/>
        </p:nvSpPr>
        <p:spPr>
          <a:xfrm>
            <a:off x="182880" y="2299313"/>
            <a:ext cx="469669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following graph represents the user’s Rating range of each </a:t>
            </a:r>
            <a:r>
              <a:rPr lang="en-US" b="1" dirty="0"/>
              <a:t>Main</a:t>
            </a:r>
            <a:r>
              <a:rPr lang="en-US" dirty="0"/>
              <a:t> Genre.</a:t>
            </a:r>
          </a:p>
          <a:p>
            <a:endParaRPr lang="en-US" dirty="0"/>
          </a:p>
          <a:p>
            <a:r>
              <a:rPr lang="en-US" dirty="0"/>
              <a:t>Examination of the different genres </a:t>
            </a:r>
            <a:r>
              <a:rPr lang="en-US" b="1" dirty="0"/>
              <a:t>medians</a:t>
            </a:r>
            <a:r>
              <a:rPr lang="en-US" dirty="0"/>
              <a:t>,</a:t>
            </a:r>
          </a:p>
          <a:p>
            <a:r>
              <a:rPr lang="en-US" dirty="0"/>
              <a:t>Shows the following ranking:</a:t>
            </a:r>
          </a:p>
          <a:p>
            <a:r>
              <a:rPr lang="en-US" dirty="0"/>
              <a:t>	1. </a:t>
            </a:r>
            <a:r>
              <a:rPr lang="en-US" b="1" dirty="0"/>
              <a:t>Biography</a:t>
            </a:r>
            <a:r>
              <a:rPr lang="en-US" dirty="0"/>
              <a:t>:	7.6</a:t>
            </a:r>
          </a:p>
          <a:p>
            <a:r>
              <a:rPr lang="en-US" dirty="0"/>
              <a:t>	2. </a:t>
            </a:r>
            <a:r>
              <a:rPr lang="en-US" b="1" dirty="0"/>
              <a:t>Drama</a:t>
            </a:r>
            <a:r>
              <a:rPr lang="en-US" dirty="0"/>
              <a:t>:	7.5</a:t>
            </a:r>
          </a:p>
          <a:p>
            <a:r>
              <a:rPr lang="en-US" dirty="0"/>
              <a:t>	3. </a:t>
            </a:r>
            <a:r>
              <a:rPr lang="en-US" b="1" dirty="0"/>
              <a:t>Crime</a:t>
            </a:r>
            <a:r>
              <a:rPr lang="en-US" dirty="0"/>
              <a:t>:		7.5</a:t>
            </a:r>
          </a:p>
          <a:p>
            <a:r>
              <a:rPr lang="en-US" dirty="0"/>
              <a:t>	4. </a:t>
            </a:r>
            <a:r>
              <a:rPr lang="en-US" b="1" dirty="0"/>
              <a:t>Animation</a:t>
            </a:r>
            <a:r>
              <a:rPr lang="en-US" dirty="0"/>
              <a:t>:	7.4</a:t>
            </a:r>
          </a:p>
          <a:p>
            <a:endParaRPr lang="en-US" dirty="0"/>
          </a:p>
          <a:p>
            <a:r>
              <a:rPr lang="en-US" dirty="0"/>
              <a:t>At the bottom we can see: “</a:t>
            </a:r>
            <a:r>
              <a:rPr lang="en-US" b="1" dirty="0"/>
              <a:t>Fantasy</a:t>
            </a:r>
            <a:r>
              <a:rPr lang="en-US" dirty="0"/>
              <a:t>” and “</a:t>
            </a:r>
            <a:r>
              <a:rPr lang="en-US" b="1" dirty="0"/>
              <a:t>Horror</a:t>
            </a:r>
            <a:r>
              <a:rPr lang="en-US" dirty="0"/>
              <a:t>” with a median of (6.6) only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71C8CE-7A58-4CD1-8B25-F3411BA3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32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659732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CF6E3283-EF07-4DDA-91A8-692C4E0A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662" y="2430444"/>
            <a:ext cx="6937025" cy="2923812"/>
          </a:xfrm>
          <a:prstGeom prst="rect">
            <a:avLst/>
          </a:prstGeom>
        </p:spPr>
      </p:pic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Q4: “Which genres people rate higher?”</a:t>
            </a:r>
            <a:endParaRPr lang="en-US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D093D5AD-3182-475F-BC76-FF66AB0CF6B7}"/>
              </a:ext>
            </a:extLst>
          </p:cNvPr>
          <p:cNvCxnSpPr>
            <a:cxnSpLocks/>
          </p:cNvCxnSpPr>
          <p:nvPr/>
        </p:nvCxnSpPr>
        <p:spPr>
          <a:xfrm>
            <a:off x="5128953" y="3541221"/>
            <a:ext cx="672499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B5B80EF-D486-4DAA-BBBB-AF3759BF9084}"/>
              </a:ext>
            </a:extLst>
          </p:cNvPr>
          <p:cNvSpPr txBox="1"/>
          <p:nvPr/>
        </p:nvSpPr>
        <p:spPr>
          <a:xfrm>
            <a:off x="182880" y="2299313"/>
            <a:ext cx="4696691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following graph represents the user’s Rating range of each </a:t>
            </a:r>
            <a:r>
              <a:rPr lang="en-US" b="1" dirty="0"/>
              <a:t>Secondary</a:t>
            </a:r>
            <a:r>
              <a:rPr lang="en-US" dirty="0"/>
              <a:t> Genre.</a:t>
            </a:r>
          </a:p>
          <a:p>
            <a:endParaRPr lang="en-US" dirty="0"/>
          </a:p>
          <a:p>
            <a:r>
              <a:rPr lang="en-US" dirty="0"/>
              <a:t>Examination of the different genres </a:t>
            </a:r>
            <a:r>
              <a:rPr lang="en-US" b="1" dirty="0"/>
              <a:t>medians</a:t>
            </a:r>
            <a:r>
              <a:rPr lang="en-US" dirty="0"/>
              <a:t>,</a:t>
            </a:r>
          </a:p>
          <a:p>
            <a:r>
              <a:rPr lang="en-US" dirty="0"/>
              <a:t>Shows the following ranking:</a:t>
            </a:r>
          </a:p>
          <a:p>
            <a:r>
              <a:rPr lang="en-US" dirty="0"/>
              <a:t>	1. </a:t>
            </a:r>
            <a:r>
              <a:rPr lang="en-US" b="1" dirty="0"/>
              <a:t>War</a:t>
            </a:r>
            <a:r>
              <a:rPr lang="en-US" dirty="0"/>
              <a:t>:		7.8</a:t>
            </a:r>
          </a:p>
          <a:p>
            <a:r>
              <a:rPr lang="en-US" dirty="0"/>
              <a:t>	2. </a:t>
            </a:r>
            <a:r>
              <a:rPr lang="en-US" b="1" dirty="0"/>
              <a:t>History</a:t>
            </a:r>
            <a:r>
              <a:rPr lang="en-US" dirty="0"/>
              <a:t>:	7.6</a:t>
            </a:r>
          </a:p>
          <a:p>
            <a:r>
              <a:rPr lang="en-US" dirty="0"/>
              <a:t>	3. </a:t>
            </a:r>
            <a:r>
              <a:rPr lang="en-US" b="1" dirty="0"/>
              <a:t>Action</a:t>
            </a:r>
            <a:r>
              <a:rPr lang="en-US" dirty="0"/>
              <a:t>:		7.5</a:t>
            </a:r>
          </a:p>
          <a:p>
            <a:r>
              <a:rPr lang="en-US" dirty="0"/>
              <a:t>At the bottom we can see:</a:t>
            </a:r>
          </a:p>
          <a:p>
            <a:r>
              <a:rPr lang="en-US" dirty="0"/>
              <a:t>	1. “</a:t>
            </a:r>
            <a:r>
              <a:rPr lang="en-US" b="1" dirty="0"/>
              <a:t>Musical</a:t>
            </a:r>
            <a:r>
              <a:rPr lang="en-US" dirty="0"/>
              <a:t>”					6.5</a:t>
            </a:r>
          </a:p>
          <a:p>
            <a:r>
              <a:rPr lang="en-US" dirty="0"/>
              <a:t>	2. “</a:t>
            </a:r>
            <a:r>
              <a:rPr lang="en-US" b="1" dirty="0"/>
              <a:t>Horror</a:t>
            </a:r>
            <a:r>
              <a:rPr lang="en-US" dirty="0"/>
              <a:t>”/”</a:t>
            </a:r>
            <a:r>
              <a:rPr lang="en-US" b="1" dirty="0"/>
              <a:t>Fantasy</a:t>
            </a:r>
            <a:r>
              <a:rPr lang="en-US" dirty="0"/>
              <a:t>”/”</a:t>
            </a:r>
            <a:r>
              <a:rPr lang="en-US" b="1" dirty="0"/>
              <a:t>Sci-Fi</a:t>
            </a:r>
            <a:r>
              <a:rPr lang="en-US" dirty="0"/>
              <a:t>” 	6.7</a:t>
            </a:r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EA73BB93-5DC9-4F60-810F-83A410B543A5}"/>
              </a:ext>
            </a:extLst>
          </p:cNvPr>
          <p:cNvCxnSpPr>
            <a:cxnSpLocks/>
          </p:cNvCxnSpPr>
          <p:nvPr/>
        </p:nvCxnSpPr>
        <p:spPr>
          <a:xfrm>
            <a:off x="5128953" y="3940232"/>
            <a:ext cx="672499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57F7E91-40D9-40D4-8496-E91DB430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33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937520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Q4: “Which genres people rate higher?”</a:t>
            </a:r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C4A2D24-7505-435B-A2EF-18149CF1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72" y="2268072"/>
            <a:ext cx="7522932" cy="3856935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59D83BE5-E2B6-4BBD-A061-9D1DA69B6306}"/>
              </a:ext>
            </a:extLst>
          </p:cNvPr>
          <p:cNvCxnSpPr/>
          <p:nvPr/>
        </p:nvCxnSpPr>
        <p:spPr>
          <a:xfrm flipH="1">
            <a:off x="4729942" y="2468880"/>
            <a:ext cx="60599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A2B8FC58-53EB-4F1E-986A-9F84F972E7FB}"/>
              </a:ext>
            </a:extLst>
          </p:cNvPr>
          <p:cNvCxnSpPr/>
          <p:nvPr/>
        </p:nvCxnSpPr>
        <p:spPr>
          <a:xfrm flipH="1">
            <a:off x="4729942" y="3350029"/>
            <a:ext cx="37074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0D5AD842-09D6-4764-8B9A-1277B2B2BD9C}"/>
              </a:ext>
            </a:extLst>
          </p:cNvPr>
          <p:cNvCxnSpPr/>
          <p:nvPr/>
        </p:nvCxnSpPr>
        <p:spPr>
          <a:xfrm>
            <a:off x="4729942" y="2685006"/>
            <a:ext cx="722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8F5C57C5-7E08-41ED-BB9F-486D4E7913AF}"/>
              </a:ext>
            </a:extLst>
          </p:cNvPr>
          <p:cNvCxnSpPr/>
          <p:nvPr/>
        </p:nvCxnSpPr>
        <p:spPr>
          <a:xfrm>
            <a:off x="4729942" y="3034145"/>
            <a:ext cx="722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DC12207-B3D6-478A-8605-CCF979A99D8B}"/>
              </a:ext>
            </a:extLst>
          </p:cNvPr>
          <p:cNvSpPr txBox="1"/>
          <p:nvPr/>
        </p:nvSpPr>
        <p:spPr>
          <a:xfrm>
            <a:off x="33251" y="2265290"/>
            <a:ext cx="469669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following plot represents the average rating of each Genres </a:t>
            </a:r>
            <a:r>
              <a:rPr lang="en-US" b="1" dirty="0"/>
              <a:t>combination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highest</a:t>
            </a:r>
            <a:r>
              <a:rPr lang="en-US" dirty="0"/>
              <a:t> rated combination are:</a:t>
            </a:r>
          </a:p>
          <a:p>
            <a:r>
              <a:rPr lang="en-US" dirty="0"/>
              <a:t>	1. (Drama, Western)	8.3</a:t>
            </a:r>
          </a:p>
          <a:p>
            <a:r>
              <a:rPr lang="en-US" dirty="0"/>
              <a:t>	2. (Drama, War)		8.0</a:t>
            </a:r>
          </a:p>
          <a:p>
            <a:r>
              <a:rPr lang="en-US" dirty="0"/>
              <a:t>	3. (Animation, Family)	7.8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lowest</a:t>
            </a:r>
            <a:r>
              <a:rPr lang="en-US" dirty="0"/>
              <a:t> rated combinations are:</a:t>
            </a:r>
          </a:p>
          <a:p>
            <a:r>
              <a:rPr lang="en-US" dirty="0"/>
              <a:t>	1. (Comedy, Mystery)	5.5</a:t>
            </a:r>
          </a:p>
          <a:p>
            <a:r>
              <a:rPr lang="en-US" dirty="0"/>
              <a:t>	2. (Comedy, Family)		6.1</a:t>
            </a:r>
          </a:p>
          <a:p>
            <a:r>
              <a:rPr lang="en-US" dirty="0"/>
              <a:t>	3. (Comedy, Sci-Fi)		6.2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D9447E6-689A-450D-BE1D-DFE7661C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34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48872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Q4: “Which genres people rate higher?”</a:t>
            </a: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1C9D1D7-E2EA-4DFB-B501-62E55D28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1" y="2198684"/>
            <a:ext cx="7838901" cy="3971284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84DF729-C4C4-4FB6-B780-444EB93294F9}"/>
              </a:ext>
            </a:extLst>
          </p:cNvPr>
          <p:cNvCxnSpPr/>
          <p:nvPr/>
        </p:nvCxnSpPr>
        <p:spPr>
          <a:xfrm>
            <a:off x="4505498" y="3915295"/>
            <a:ext cx="749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3578E45-3774-4957-AEC4-A960EED3F22A}"/>
              </a:ext>
            </a:extLst>
          </p:cNvPr>
          <p:cNvSpPr txBox="1"/>
          <p:nvPr/>
        </p:nvSpPr>
        <p:spPr>
          <a:xfrm>
            <a:off x="113609" y="2124697"/>
            <a:ext cx="4051068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i="1" dirty="0"/>
              <a:t>Bonus insight: Which genres are the most profitable?</a:t>
            </a:r>
            <a:endParaRPr lang="en-US" sz="1400" dirty="0"/>
          </a:p>
          <a:p>
            <a:endParaRPr lang="en-US" sz="1400" b="1" i="1" dirty="0"/>
          </a:p>
          <a:p>
            <a:r>
              <a:rPr lang="en-US" sz="1400" dirty="0"/>
              <a:t>The following plot represents the average </a:t>
            </a:r>
            <a:r>
              <a:rPr lang="en-US" sz="1400" b="1" dirty="0"/>
              <a:t>earning ratio</a:t>
            </a:r>
            <a:r>
              <a:rPr lang="en-US" sz="1400" dirty="0"/>
              <a:t> (Gross/Budget) of each Genres </a:t>
            </a:r>
            <a:r>
              <a:rPr lang="en-US" sz="1400" b="1" dirty="0"/>
              <a:t>combination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We can see the genres with the </a:t>
            </a:r>
            <a:r>
              <a:rPr lang="en-US" sz="1400" b="1" dirty="0"/>
              <a:t>highest</a:t>
            </a:r>
            <a:r>
              <a:rPr lang="en-US" sz="1400" dirty="0"/>
              <a:t> profit are:</a:t>
            </a:r>
          </a:p>
          <a:p>
            <a:endParaRPr lang="en-US" sz="1400" dirty="0"/>
          </a:p>
          <a:p>
            <a:r>
              <a:rPr lang="en-US" sz="1400" dirty="0"/>
              <a:t>		</a:t>
            </a:r>
            <a:r>
              <a:rPr lang="en-US" sz="1050" dirty="0"/>
              <a:t>(Genres)</a:t>
            </a:r>
            <a:r>
              <a:rPr lang="en-US" sz="1400" dirty="0"/>
              <a:t>		</a:t>
            </a:r>
            <a:r>
              <a:rPr lang="en-US" sz="1050" dirty="0"/>
              <a:t>(Gross : Budget)</a:t>
            </a:r>
          </a:p>
          <a:p>
            <a:r>
              <a:rPr lang="en-US" sz="1400" dirty="0"/>
              <a:t>	1. (Horror, Mystery)	x23 	</a:t>
            </a:r>
          </a:p>
          <a:p>
            <a:r>
              <a:rPr lang="en-US" sz="1400" dirty="0"/>
              <a:t>	2. (Crime, Horror)		x16</a:t>
            </a:r>
          </a:p>
          <a:p>
            <a:r>
              <a:rPr lang="en-US" sz="1400" dirty="0"/>
              <a:t>	3. (Animation, Family)	x12</a:t>
            </a:r>
          </a:p>
          <a:p>
            <a:endParaRPr lang="en-US" sz="1400" dirty="0"/>
          </a:p>
          <a:p>
            <a:r>
              <a:rPr lang="en-US" sz="1400" dirty="0"/>
              <a:t>And the </a:t>
            </a:r>
            <a:r>
              <a:rPr lang="en-US" sz="1400" b="1" dirty="0"/>
              <a:t>lowest</a:t>
            </a:r>
            <a:r>
              <a:rPr lang="en-US" sz="1400" dirty="0"/>
              <a:t>:</a:t>
            </a:r>
          </a:p>
          <a:p>
            <a:r>
              <a:rPr lang="en-US" sz="1400" dirty="0"/>
              <a:t>		</a:t>
            </a:r>
            <a:r>
              <a:rPr lang="en-US" sz="1050" dirty="0"/>
              <a:t>(Genres)</a:t>
            </a:r>
            <a:r>
              <a:rPr lang="en-US" sz="1400" dirty="0"/>
              <a:t>		</a:t>
            </a:r>
            <a:r>
              <a:rPr lang="en-US" sz="1050" dirty="0"/>
              <a:t>(Gross : Budget)</a:t>
            </a:r>
          </a:p>
          <a:p>
            <a:r>
              <a:rPr lang="en-US" sz="1400" dirty="0"/>
              <a:t>	1. (Action, Romance)	x1 	</a:t>
            </a:r>
          </a:p>
          <a:p>
            <a:r>
              <a:rPr lang="en-US" sz="1400" dirty="0"/>
              <a:t>	2. (Crime, Romance)	x1</a:t>
            </a:r>
          </a:p>
          <a:p>
            <a:r>
              <a:rPr lang="en-US" sz="1400" dirty="0"/>
              <a:t>	3. (Comedy, Sci-Fi)		x1.5</a:t>
            </a:r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9E209937-FFAA-4140-A58F-ED02B38DEFE4}"/>
              </a:ext>
            </a:extLst>
          </p:cNvPr>
          <p:cNvCxnSpPr/>
          <p:nvPr/>
        </p:nvCxnSpPr>
        <p:spPr>
          <a:xfrm>
            <a:off x="4505498" y="4929447"/>
            <a:ext cx="749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55FD32-FB55-456E-8666-C6480718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35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545010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Q4: “Which genres people rate higher?”</a:t>
            </a:r>
            <a:endParaRPr lang="en-US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3578E45-3774-4957-AEC4-A960EED3F22A}"/>
              </a:ext>
            </a:extLst>
          </p:cNvPr>
          <p:cNvSpPr txBox="1"/>
          <p:nvPr/>
        </p:nvSpPr>
        <p:spPr>
          <a:xfrm>
            <a:off x="-1" y="2106692"/>
            <a:ext cx="4239491" cy="36137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i="1" u="sng" dirty="0"/>
              <a:t>Conclusion:</a:t>
            </a:r>
            <a:r>
              <a:rPr lang="en-US" sz="1400" dirty="0"/>
              <a:t> </a:t>
            </a:r>
            <a:r>
              <a:rPr lang="en-US" sz="1200" dirty="0"/>
              <a:t>(at the right – Genre Budget Plot)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/>
              <a:t>Biography</a:t>
            </a:r>
            <a:r>
              <a:rPr lang="en-US" sz="1400" dirty="0"/>
              <a:t>, </a:t>
            </a:r>
            <a:r>
              <a:rPr lang="en-US" sz="1400" b="1" dirty="0"/>
              <a:t>Action</a:t>
            </a:r>
            <a:r>
              <a:rPr lang="en-US" sz="1400" dirty="0"/>
              <a:t>, </a:t>
            </a:r>
            <a:r>
              <a:rPr lang="en-US" sz="1400" b="1" dirty="0"/>
              <a:t>Drama</a:t>
            </a:r>
            <a:r>
              <a:rPr lang="en-US" sz="1400" dirty="0"/>
              <a:t> and </a:t>
            </a:r>
            <a:r>
              <a:rPr lang="en-US" sz="1400" b="1" dirty="0"/>
              <a:t>Animation</a:t>
            </a:r>
            <a:r>
              <a:rPr lang="en-US" sz="1400" dirty="0"/>
              <a:t> movies got the highest rating.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/>
              <a:t>Action </a:t>
            </a:r>
            <a:r>
              <a:rPr lang="en-US" sz="1400" dirty="0"/>
              <a:t>and </a:t>
            </a:r>
            <a:r>
              <a:rPr lang="en-US" sz="1400" b="1" dirty="0"/>
              <a:t>Animation</a:t>
            </a:r>
            <a:r>
              <a:rPr lang="en-US" sz="1400" dirty="0"/>
              <a:t> movies have much higher budget than </a:t>
            </a:r>
            <a:r>
              <a:rPr lang="en-US" sz="1400" b="1" dirty="0"/>
              <a:t>Biography</a:t>
            </a:r>
            <a:r>
              <a:rPr lang="en-US" sz="1400" dirty="0"/>
              <a:t> and </a:t>
            </a:r>
            <a:r>
              <a:rPr lang="en-US" sz="1400" b="1" dirty="0"/>
              <a:t>Drama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/>
              <a:t>Horror</a:t>
            </a:r>
            <a:r>
              <a:rPr lang="en-US" sz="1400" dirty="0"/>
              <a:t> movies are very profitable despite their low rating and Budget.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By the secondary genre ratings, we can assume people tend to rate “</a:t>
            </a:r>
            <a:r>
              <a:rPr lang="en-US" sz="1400" b="1" dirty="0"/>
              <a:t>realistic</a:t>
            </a:r>
            <a:r>
              <a:rPr lang="en-US" sz="1400" dirty="0"/>
              <a:t>” movies </a:t>
            </a:r>
            <a:r>
              <a:rPr lang="en-US" sz="1400" b="1" dirty="0"/>
              <a:t>higher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(War and History </a:t>
            </a:r>
            <a:r>
              <a:rPr lang="en-US" sz="1400" b="1" dirty="0"/>
              <a:t>vs</a:t>
            </a:r>
            <a:r>
              <a:rPr lang="en-US" sz="1400" dirty="0"/>
              <a:t> Fantasy and Sci-Fi)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0DD419E-C002-470A-856F-7E3CD4E3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1" y="2329941"/>
            <a:ext cx="7652039" cy="3238590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3B974C5-026E-4332-81A9-1E21D3BC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36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556115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Predicative &amp; Learning Experiments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785552" y="1829108"/>
            <a:ext cx="10681855" cy="4023360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/>
              <a:t>In this part we will cover the Predicative &amp; Learning experiments used to answer our question:</a:t>
            </a:r>
          </a:p>
          <a:p>
            <a:pPr algn="l" rtl="0"/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“ What are the most important attributes to predict gross income? ”</a:t>
            </a:r>
            <a:endParaRPr lang="en-US" dirty="0"/>
          </a:p>
          <a:p>
            <a:pPr algn="l" rtl="0"/>
            <a:r>
              <a:rPr lang="en-US" dirty="0"/>
              <a:t>In order to understand the importance of the different attributes, we used “</a:t>
            </a:r>
            <a:r>
              <a:rPr lang="en-US" b="1" dirty="0"/>
              <a:t>Scikit</a:t>
            </a:r>
            <a:r>
              <a:rPr lang="en-US" dirty="0"/>
              <a:t>” library to create predicting models and measured their performance – Which gave us insight about their ability to learn from specific columns (attributes).</a:t>
            </a:r>
          </a:p>
          <a:p>
            <a:pPr algn="l" rtl="0"/>
            <a:r>
              <a:rPr lang="en-US" dirty="0"/>
              <a:t>The chosen models are:</a:t>
            </a:r>
          </a:p>
          <a:p>
            <a:pPr lvl="1" algn="l" rtl="0"/>
            <a:r>
              <a:rPr lang="en-US" b="1" dirty="0"/>
              <a:t>- Linear Regression</a:t>
            </a:r>
            <a:endParaRPr lang="en-US" dirty="0"/>
          </a:p>
          <a:p>
            <a:pPr lvl="1" algn="l" rtl="0"/>
            <a:r>
              <a:rPr lang="en-US" b="1" dirty="0"/>
              <a:t>- Random Forest Classifier</a:t>
            </a:r>
          </a:p>
          <a:p>
            <a:pPr lvl="1" algn="l" rtl="0"/>
            <a:r>
              <a:rPr lang="en-US" b="1" dirty="0"/>
              <a:t>- SVM Classifier</a:t>
            </a:r>
          </a:p>
          <a:p>
            <a:pPr lvl="1" algn="l" rtl="0"/>
            <a:r>
              <a:rPr lang="en-US" b="1" dirty="0"/>
              <a:t>- Neural Network</a:t>
            </a:r>
          </a:p>
          <a:p>
            <a:pPr lvl="1" algn="l" rtl="0"/>
            <a:r>
              <a:rPr lang="en-US" b="1" dirty="0"/>
              <a:t>- K-Means Clustering (Will be discussed later)</a:t>
            </a:r>
          </a:p>
          <a:p>
            <a:pPr lvl="1" algn="l" rtl="0"/>
            <a:endParaRPr lang="en-US" b="1" dirty="0"/>
          </a:p>
          <a:p>
            <a:pPr lvl="1" algn="l" rtl="0"/>
            <a:endParaRPr lang="en-US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C448308-B8D2-42E0-B5C4-737D60DCC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75" y="465511"/>
            <a:ext cx="1924086" cy="1035800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39349C-DE3B-473A-AD98-9B8689D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37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112608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008418" y="1144985"/>
            <a:ext cx="3295997" cy="592375"/>
          </a:xfrm>
        </p:spPr>
        <p:txBody>
          <a:bodyPr rtlCol="1">
            <a:normAutofit/>
          </a:bodyPr>
          <a:lstStyle/>
          <a:p>
            <a:pPr marL="201168" lvl="1" indent="0" algn="ctr" rtl="0">
              <a:buNone/>
            </a:pPr>
            <a:r>
              <a:rPr lang="en-US" sz="3200" b="1" dirty="0">
                <a:solidFill>
                  <a:srgbClr val="BD582C"/>
                </a:solidFill>
              </a:rPr>
              <a:t>Linear Regression</a:t>
            </a:r>
            <a:endParaRPr lang="en-US" sz="3200" dirty="0">
              <a:solidFill>
                <a:srgbClr val="BD582C"/>
              </a:solidFill>
            </a:endParaRPr>
          </a:p>
        </p:txBody>
      </p:sp>
      <p:sp>
        <p:nvSpPr>
          <p:cNvPr id="5" name="מציין מיקום תוכן 13">
            <a:extLst>
              <a:ext uri="{FF2B5EF4-FFF2-40B4-BE49-F238E27FC236}">
                <a16:creationId xmlns:a16="http://schemas.microsoft.com/office/drawing/2014/main" id="{85021055-183F-4F09-AF25-2E55EDFF61B2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5527964" cy="357139"/>
          </a:xfrm>
          <a:prstGeom prst="rect">
            <a:avLst/>
          </a:prstGeom>
        </p:spPr>
        <p:txBody>
          <a:bodyPr vert="horz" lIns="0" tIns="45720" rIns="0" bIns="45720" rtlCol="1">
            <a:normAutofit fontScale="925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400" dirty="0"/>
              <a:t>* The Jupiter notebook relevant for this part is: </a:t>
            </a:r>
            <a:r>
              <a:rPr lang="en-US" sz="1400" b="1" dirty="0"/>
              <a:t>ML-Linear </a:t>
            </a:r>
            <a:r>
              <a:rPr lang="en-US" sz="1400" b="1" dirty="0" err="1"/>
              <a:t>Regression.ipynb</a:t>
            </a:r>
            <a:endParaRPr lang="en-US" sz="1000" dirty="0"/>
          </a:p>
          <a:p>
            <a:pPr marL="201168" lvl="1" indent="0" algn="l" rtl="0">
              <a:buFont typeface="Calibri" pitchFamily="34" charset="0"/>
              <a:buNone/>
            </a:pPr>
            <a:endParaRPr lang="en-US" sz="10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A0B7945-DF63-4E74-82B2-15EBFCBB5AB9}"/>
              </a:ext>
            </a:extLst>
          </p:cNvPr>
          <p:cNvSpPr txBox="1"/>
          <p:nvPr/>
        </p:nvSpPr>
        <p:spPr>
          <a:xfrm>
            <a:off x="1005840" y="2202873"/>
            <a:ext cx="10088880" cy="3008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/>
              <a:t>Experimental setup: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- Source dataframe: ManyRatings_Dataset_Cleaned.csv // (1990 - 2020 Most rated movies)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- Categorial variables were encoded using LabelEnconder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- Correlation Matrix of our data (Next Slide)</a:t>
            </a:r>
          </a:p>
          <a:p>
            <a:pPr>
              <a:lnSpc>
                <a:spcPct val="150000"/>
              </a:lnSpc>
            </a:pPr>
            <a:r>
              <a:rPr lang="en-US" sz="1600" u="sng" dirty="0"/>
              <a:t>The Experiment: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In order to understand “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What are the most important attributes to predict gross income?”,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ran the Linear Regression model with different attributes as input – than we measured the model’s r-squared score as a measurement for the model’s prediction success.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C857C40-5462-4DC1-A25D-23D9BFAB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38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072938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008418" y="1144985"/>
            <a:ext cx="3295997" cy="592375"/>
          </a:xfrm>
        </p:spPr>
        <p:txBody>
          <a:bodyPr rtlCol="1">
            <a:normAutofit/>
          </a:bodyPr>
          <a:lstStyle/>
          <a:p>
            <a:pPr marL="201168" lvl="1" indent="0" algn="ctr" rtl="0">
              <a:buNone/>
            </a:pPr>
            <a:r>
              <a:rPr lang="en-US" sz="3200" b="1" dirty="0">
                <a:solidFill>
                  <a:srgbClr val="BD582C"/>
                </a:solidFill>
              </a:rPr>
              <a:t>Linear Regression</a:t>
            </a:r>
            <a:endParaRPr lang="en-US" sz="3200" dirty="0">
              <a:solidFill>
                <a:srgbClr val="BD582C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900B8AD-503A-4764-A2A1-7C4E7A86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31" y="1745673"/>
            <a:ext cx="6425739" cy="4592533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B616685-530D-4C3C-8523-2BED9E94ACA0}"/>
              </a:ext>
            </a:extLst>
          </p:cNvPr>
          <p:cNvSpPr txBox="1"/>
          <p:nvPr/>
        </p:nvSpPr>
        <p:spPr>
          <a:xfrm>
            <a:off x="290945" y="1812175"/>
            <a:ext cx="5411586" cy="4124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correlation matrix helps us decide which attributes to consider using in our model.</a:t>
            </a:r>
          </a:p>
          <a:p>
            <a:endParaRPr lang="en-US" dirty="0"/>
          </a:p>
          <a:p>
            <a:r>
              <a:rPr lang="en-US" dirty="0"/>
              <a:t>Green Circle = Scalar Variables</a:t>
            </a:r>
          </a:p>
          <a:p>
            <a:r>
              <a:rPr lang="en-US" dirty="0"/>
              <a:t>Red Circle = Categorial Variables</a:t>
            </a:r>
          </a:p>
          <a:p>
            <a:endParaRPr lang="en-US" dirty="0"/>
          </a:p>
          <a:p>
            <a:r>
              <a:rPr lang="en-US" sz="1400" dirty="0"/>
              <a:t>By this matrix we can see a correlation between </a:t>
            </a:r>
            <a:r>
              <a:rPr lang="en-US" sz="1400" b="1" dirty="0"/>
              <a:t>Worldwide Gross </a:t>
            </a:r>
            <a:r>
              <a:rPr lang="en-US" sz="1400" dirty="0"/>
              <a:t>and: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USA Gross </a:t>
            </a:r>
            <a:r>
              <a:rPr lang="en-US" sz="1400" dirty="0"/>
              <a:t>(Trivial – Won’t be included)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Budget</a:t>
            </a:r>
            <a:r>
              <a:rPr lang="en-US" sz="1400" dirty="0"/>
              <a:t> (0.71)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Reviewer’s Amount</a:t>
            </a:r>
            <a:r>
              <a:rPr lang="en-US" sz="1400" dirty="0"/>
              <a:t> (0.47)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Release Year</a:t>
            </a:r>
            <a:r>
              <a:rPr lang="en-US" sz="1400" dirty="0"/>
              <a:t> (0.33)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Genre</a:t>
            </a:r>
            <a:r>
              <a:rPr lang="en-US" sz="1400" dirty="0"/>
              <a:t> (-0.29)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Length</a:t>
            </a:r>
            <a:r>
              <a:rPr lang="en-US" sz="1400" dirty="0"/>
              <a:t> (0.27)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b="1" u="sng" dirty="0"/>
              <a:t>Results:</a:t>
            </a:r>
            <a:r>
              <a:rPr lang="en-US" sz="1400" dirty="0"/>
              <a:t> The best results for Linear Regression were achieved using the </a:t>
            </a:r>
            <a:r>
              <a:rPr lang="en-US" sz="1400" b="1" dirty="0"/>
              <a:t>above attributes </a:t>
            </a:r>
            <a:r>
              <a:rPr lang="en-US" sz="1400" dirty="0"/>
              <a:t>and gave us a score of: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R-squared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0.733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7551DD7-384A-4D76-8642-91B0955C4ADB}"/>
              </a:ext>
            </a:extLst>
          </p:cNvPr>
          <p:cNvSpPr/>
          <p:nvPr/>
        </p:nvSpPr>
        <p:spPr>
          <a:xfrm>
            <a:off x="10249593" y="1812176"/>
            <a:ext cx="315883" cy="379891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B65E27F-7880-4632-912D-7356E764DB49}"/>
              </a:ext>
            </a:extLst>
          </p:cNvPr>
          <p:cNvSpPr/>
          <p:nvPr/>
        </p:nvSpPr>
        <p:spPr>
          <a:xfrm>
            <a:off x="6583680" y="4729942"/>
            <a:ext cx="4821381" cy="216131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701BBA94-4E23-4DA2-97E4-C41FF2ADB733}"/>
              </a:ext>
            </a:extLst>
          </p:cNvPr>
          <p:cNvSpPr/>
          <p:nvPr/>
        </p:nvSpPr>
        <p:spPr>
          <a:xfrm>
            <a:off x="5737283" y="1853738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C4FC7E1D-6C90-4AFE-9AF0-6D92FEF40E7F}"/>
              </a:ext>
            </a:extLst>
          </p:cNvPr>
          <p:cNvSpPr/>
          <p:nvPr/>
        </p:nvSpPr>
        <p:spPr>
          <a:xfrm>
            <a:off x="5737283" y="2066463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5A73387F-58E9-44E3-8C26-BD108BEED9B7}"/>
              </a:ext>
            </a:extLst>
          </p:cNvPr>
          <p:cNvSpPr/>
          <p:nvPr/>
        </p:nvSpPr>
        <p:spPr>
          <a:xfrm>
            <a:off x="5737283" y="2275167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80EF67D2-F8CC-4FC3-801D-DA4E832727C8}"/>
              </a:ext>
            </a:extLst>
          </p:cNvPr>
          <p:cNvSpPr/>
          <p:nvPr/>
        </p:nvSpPr>
        <p:spPr>
          <a:xfrm>
            <a:off x="5737282" y="2520927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AEA17BF9-CA3F-4B37-A088-77249C689F89}"/>
              </a:ext>
            </a:extLst>
          </p:cNvPr>
          <p:cNvSpPr/>
          <p:nvPr/>
        </p:nvSpPr>
        <p:spPr>
          <a:xfrm>
            <a:off x="5735953" y="4306686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0778A2A7-8565-454F-A865-9F6C2034E8AD}"/>
              </a:ext>
            </a:extLst>
          </p:cNvPr>
          <p:cNvSpPr/>
          <p:nvPr/>
        </p:nvSpPr>
        <p:spPr>
          <a:xfrm>
            <a:off x="5735953" y="4552446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9986C3AE-42CE-4010-843D-50A9B1BEB527}"/>
              </a:ext>
            </a:extLst>
          </p:cNvPr>
          <p:cNvSpPr/>
          <p:nvPr/>
        </p:nvSpPr>
        <p:spPr>
          <a:xfrm>
            <a:off x="5735953" y="4777105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24057EE2-815E-449C-B7D8-E8965E14C85A}"/>
              </a:ext>
            </a:extLst>
          </p:cNvPr>
          <p:cNvSpPr/>
          <p:nvPr/>
        </p:nvSpPr>
        <p:spPr>
          <a:xfrm>
            <a:off x="5732199" y="5228913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96FC55F9-F9CD-4F46-AFEE-8E04FD880F4B}"/>
              </a:ext>
            </a:extLst>
          </p:cNvPr>
          <p:cNvSpPr/>
          <p:nvPr/>
        </p:nvSpPr>
        <p:spPr>
          <a:xfrm>
            <a:off x="5732199" y="5453572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AB30F8BA-24D8-4253-A393-C19B95516BCF}"/>
              </a:ext>
            </a:extLst>
          </p:cNvPr>
          <p:cNvSpPr/>
          <p:nvPr/>
        </p:nvSpPr>
        <p:spPr>
          <a:xfrm>
            <a:off x="5732199" y="4108991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94895969-8533-47B5-858B-8AADD84843A8}"/>
              </a:ext>
            </a:extLst>
          </p:cNvPr>
          <p:cNvSpPr/>
          <p:nvPr/>
        </p:nvSpPr>
        <p:spPr>
          <a:xfrm>
            <a:off x="5732199" y="3866588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2D205EB3-9566-4547-80E3-6E28DCFBA275}"/>
              </a:ext>
            </a:extLst>
          </p:cNvPr>
          <p:cNvSpPr/>
          <p:nvPr/>
        </p:nvSpPr>
        <p:spPr>
          <a:xfrm>
            <a:off x="5732199" y="3646539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67D2541A-CAFB-495C-B7A8-93A6563F4C54}"/>
              </a:ext>
            </a:extLst>
          </p:cNvPr>
          <p:cNvSpPr/>
          <p:nvPr/>
        </p:nvSpPr>
        <p:spPr>
          <a:xfrm>
            <a:off x="5732199" y="3414780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334F0F81-4067-47D3-A272-6991F1C9A465}"/>
              </a:ext>
            </a:extLst>
          </p:cNvPr>
          <p:cNvSpPr/>
          <p:nvPr/>
        </p:nvSpPr>
        <p:spPr>
          <a:xfrm>
            <a:off x="5732199" y="2962972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BB2745EB-DCA1-42E5-B962-3BE0011E0F51}"/>
              </a:ext>
            </a:extLst>
          </p:cNvPr>
          <p:cNvSpPr/>
          <p:nvPr/>
        </p:nvSpPr>
        <p:spPr>
          <a:xfrm>
            <a:off x="5732198" y="3189074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>
            <a:extLst>
              <a:ext uri="{FF2B5EF4-FFF2-40B4-BE49-F238E27FC236}">
                <a16:creationId xmlns:a16="http://schemas.microsoft.com/office/drawing/2014/main" id="{D747A9EC-E7E6-4F74-91EC-1B7921DD5F8C}"/>
              </a:ext>
            </a:extLst>
          </p:cNvPr>
          <p:cNvSpPr/>
          <p:nvPr/>
        </p:nvSpPr>
        <p:spPr>
          <a:xfrm>
            <a:off x="5732197" y="2745585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F8898F81-E1CB-404F-A027-B9724DDEE429}"/>
              </a:ext>
            </a:extLst>
          </p:cNvPr>
          <p:cNvSpPr/>
          <p:nvPr/>
        </p:nvSpPr>
        <p:spPr>
          <a:xfrm>
            <a:off x="5732197" y="5011129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9A97B690-26CC-41A4-B326-08D65C300E23}"/>
              </a:ext>
            </a:extLst>
          </p:cNvPr>
          <p:cNvSpPr/>
          <p:nvPr/>
        </p:nvSpPr>
        <p:spPr>
          <a:xfrm>
            <a:off x="141316" y="2746140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>
            <a:extLst>
              <a:ext uri="{FF2B5EF4-FFF2-40B4-BE49-F238E27FC236}">
                <a16:creationId xmlns:a16="http://schemas.microsoft.com/office/drawing/2014/main" id="{9222013F-E912-460E-A5C3-FA02E6845830}"/>
              </a:ext>
            </a:extLst>
          </p:cNvPr>
          <p:cNvSpPr/>
          <p:nvPr/>
        </p:nvSpPr>
        <p:spPr>
          <a:xfrm>
            <a:off x="141315" y="3036035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020BF793-77B1-41BB-993D-D35C037B383C}"/>
              </a:ext>
            </a:extLst>
          </p:cNvPr>
          <p:cNvSpPr/>
          <p:nvPr/>
        </p:nvSpPr>
        <p:spPr>
          <a:xfrm>
            <a:off x="126482" y="3779858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>
            <a:extLst>
              <a:ext uri="{FF2B5EF4-FFF2-40B4-BE49-F238E27FC236}">
                <a16:creationId xmlns:a16="http://schemas.microsoft.com/office/drawing/2014/main" id="{D91E1B12-4D25-4A25-9F2C-C554E7618F1B}"/>
              </a:ext>
            </a:extLst>
          </p:cNvPr>
          <p:cNvSpPr/>
          <p:nvPr/>
        </p:nvSpPr>
        <p:spPr>
          <a:xfrm>
            <a:off x="126480" y="3992063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>
            <a:extLst>
              <a:ext uri="{FF2B5EF4-FFF2-40B4-BE49-F238E27FC236}">
                <a16:creationId xmlns:a16="http://schemas.microsoft.com/office/drawing/2014/main" id="{89908052-42C0-4033-BE99-AF6973B472C1}"/>
              </a:ext>
            </a:extLst>
          </p:cNvPr>
          <p:cNvSpPr/>
          <p:nvPr/>
        </p:nvSpPr>
        <p:spPr>
          <a:xfrm>
            <a:off x="124605" y="4198622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>
            <a:extLst>
              <a:ext uri="{FF2B5EF4-FFF2-40B4-BE49-F238E27FC236}">
                <a16:creationId xmlns:a16="http://schemas.microsoft.com/office/drawing/2014/main" id="{99D65E96-5D6F-48F7-B33F-5AFBE6468990}"/>
              </a:ext>
            </a:extLst>
          </p:cNvPr>
          <p:cNvSpPr/>
          <p:nvPr/>
        </p:nvSpPr>
        <p:spPr>
          <a:xfrm>
            <a:off x="123582" y="4417130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>
            <a:extLst>
              <a:ext uri="{FF2B5EF4-FFF2-40B4-BE49-F238E27FC236}">
                <a16:creationId xmlns:a16="http://schemas.microsoft.com/office/drawing/2014/main" id="{EE75F59B-FD47-4C7C-BFCD-F2712B72384C}"/>
              </a:ext>
            </a:extLst>
          </p:cNvPr>
          <p:cNvSpPr/>
          <p:nvPr/>
        </p:nvSpPr>
        <p:spPr>
          <a:xfrm>
            <a:off x="123582" y="4831649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>
            <a:extLst>
              <a:ext uri="{FF2B5EF4-FFF2-40B4-BE49-F238E27FC236}">
                <a16:creationId xmlns:a16="http://schemas.microsoft.com/office/drawing/2014/main" id="{798DC86A-9BD9-43B3-A5B0-E30BBD6945B2}"/>
              </a:ext>
            </a:extLst>
          </p:cNvPr>
          <p:cNvSpPr/>
          <p:nvPr/>
        </p:nvSpPr>
        <p:spPr>
          <a:xfrm>
            <a:off x="122473" y="4627533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C5CBA004-EC7B-4A3F-B7F0-8EF4D49D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39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89609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255222" y="239931"/>
            <a:ext cx="10058400" cy="1450757"/>
          </a:xfrm>
        </p:spPr>
        <p:txBody>
          <a:bodyPr rtlCol="1"/>
          <a:lstStyle/>
          <a:p>
            <a:pPr rtl="1"/>
            <a:r>
              <a:rPr lang="en-US" u="sng" dirty="0"/>
              <a:t>Abstract</a:t>
            </a:r>
            <a:endParaRPr lang="he-IL" u="sng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 flipH="1">
            <a:off x="838200" y="1782128"/>
            <a:ext cx="10515600" cy="4351338"/>
          </a:xfrm>
        </p:spPr>
        <p:txBody>
          <a:bodyPr rtlCol="1">
            <a:normAutofit fontScale="70000" lnSpcReduction="20000"/>
          </a:bodyPr>
          <a:lstStyle/>
          <a:p>
            <a:pPr algn="l" rtl="0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this project, we will analyze the data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IMDB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(The Internet Movie Database) -</a:t>
            </a:r>
          </a:p>
          <a:p>
            <a:pPr algn="l" rtl="0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Website which provides information related to Movies, TV-shows, and Video games. In our research we will focus at the information related to Films (Worldwide) .</a:t>
            </a:r>
          </a:p>
          <a:p>
            <a:pPr algn="l" rtl="0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Due to the amount of data gathered over the years, we are hoping to find significant insights related to movies.</a:t>
            </a:r>
          </a:p>
          <a:p>
            <a:pPr algn="l" rtl="0">
              <a:lnSpc>
                <a:spcPct val="120000"/>
              </a:lnSpc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Our main research goal is:</a:t>
            </a:r>
          </a:p>
          <a:p>
            <a:pPr lvl="0" algn="l" rtl="0">
              <a:lnSpc>
                <a:spcPct val="12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“ What are the most important attributes to predict gross income? 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addition, we found those topics interesting as well:</a:t>
            </a:r>
          </a:p>
          <a:p>
            <a:pPr lvl="0" algn="l" rtl="0">
              <a:lnSpc>
                <a:spcPct val="12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“Which year was the best for movie production?”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12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“Do user ratings similar to critics ratings?”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12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“How long should a successful movie be?”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12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“Which genres people rate higher?”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2315DBF-0E2A-469D-B5DC-22A7B5989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14" y="3552100"/>
            <a:ext cx="3251367" cy="2397248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816A948D-1AA1-47FC-B563-D6588402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184171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856315" y="360610"/>
            <a:ext cx="3711633" cy="1330844"/>
          </a:xfrm>
        </p:spPr>
        <p:txBody>
          <a:bodyPr rtlCol="1">
            <a:normAutofit/>
          </a:bodyPr>
          <a:lstStyle/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</a:t>
            </a:r>
            <a:r>
              <a:rPr lang="fr-FR" sz="2400" b="1" dirty="0" err="1">
                <a:solidFill>
                  <a:srgbClr val="BD582C"/>
                </a:solidFill>
              </a:rPr>
              <a:t>Random</a:t>
            </a:r>
            <a:r>
              <a:rPr lang="fr-FR" sz="2400" b="1" dirty="0">
                <a:solidFill>
                  <a:srgbClr val="BD582C"/>
                </a:solidFill>
              </a:rPr>
              <a:t> Forest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SVM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Neural Network</a:t>
            </a:r>
          </a:p>
        </p:txBody>
      </p:sp>
      <p:sp>
        <p:nvSpPr>
          <p:cNvPr id="5" name="מציין מיקום תוכן 13">
            <a:extLst>
              <a:ext uri="{FF2B5EF4-FFF2-40B4-BE49-F238E27FC236}">
                <a16:creationId xmlns:a16="http://schemas.microsoft.com/office/drawing/2014/main" id="{85021055-183F-4F09-AF25-2E55EDFF61B2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5527964" cy="357139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400" dirty="0"/>
              <a:t>* The Jupiter notebook relevant for this part is: </a:t>
            </a:r>
            <a:r>
              <a:rPr lang="en-US" sz="1300" b="1" dirty="0"/>
              <a:t>ML-</a:t>
            </a:r>
            <a:r>
              <a:rPr lang="en-US" sz="1300" b="1" dirty="0" err="1"/>
              <a:t>World_Gross.ipynb</a:t>
            </a:r>
            <a:endParaRPr lang="en-US" sz="1300" b="1" dirty="0"/>
          </a:p>
          <a:p>
            <a:pPr marL="201168" lvl="1" indent="0" algn="l" rtl="0">
              <a:buFont typeface="Calibri" pitchFamily="34" charset="0"/>
              <a:buNone/>
            </a:pPr>
            <a:endParaRPr lang="en-US" sz="10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A0B7945-DF63-4E74-82B2-15EBFCBB5AB9}"/>
              </a:ext>
            </a:extLst>
          </p:cNvPr>
          <p:cNvSpPr txBox="1"/>
          <p:nvPr/>
        </p:nvSpPr>
        <p:spPr>
          <a:xfrm>
            <a:off x="1005840" y="2202873"/>
            <a:ext cx="10088880" cy="41167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/>
              <a:t>Experimental setup: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Source dataframe: ManyRatings_Dataset_Cleaned.csv // (1990 - 2020 Most rated movies)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Categorial variables were encoded using LabelEnconder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Scalar Variables were standardized using SKLearn </a:t>
            </a:r>
            <a:r>
              <a:rPr lang="en-US" sz="1600" dirty="0" err="1"/>
              <a:t>StandardScaler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u="sng" dirty="0"/>
              <a:t>The Experiment: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This time we use Classifier models in order to predict the Worldwide Gross Income of movies, which requires us to transform the predicted value </a:t>
            </a:r>
            <a:r>
              <a:rPr lang="en-US" sz="1600" b="1" dirty="0"/>
              <a:t>from Scalar to Categorial variable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We divided the “</a:t>
            </a:r>
            <a:r>
              <a:rPr lang="en-US" sz="1600" b="1" dirty="0"/>
              <a:t>Worldwide Gross</a:t>
            </a:r>
            <a:r>
              <a:rPr lang="en-US" sz="1600" dirty="0"/>
              <a:t>” column into </a:t>
            </a:r>
            <a:r>
              <a:rPr lang="en-US" sz="1600" b="1" dirty="0"/>
              <a:t>3</a:t>
            </a:r>
            <a:r>
              <a:rPr lang="en-US" sz="1600" dirty="0"/>
              <a:t> Categories (</a:t>
            </a:r>
            <a:r>
              <a:rPr lang="en-US" sz="1600" b="1" dirty="0"/>
              <a:t>Plot A</a:t>
            </a:r>
            <a:r>
              <a:rPr lang="en-US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3274A1"/>
                </a:solidFill>
              </a:rPr>
              <a:t>Low Gross:	0$ - 200M$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E1812C"/>
                </a:solidFill>
              </a:rPr>
              <a:t>Medium Gross:	200M$ - 400M$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3A923A"/>
                </a:solidFill>
              </a:rPr>
              <a:t>High Gross:	400M$ - inf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BEC1FB2-994F-4148-930C-75FEC2CC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052" y="2024303"/>
            <a:ext cx="2471604" cy="1672892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08BB9BC-6C54-4238-B6EE-F8C3D7678A36}"/>
              </a:ext>
            </a:extLst>
          </p:cNvPr>
          <p:cNvSpPr txBox="1"/>
          <p:nvPr/>
        </p:nvSpPr>
        <p:spPr>
          <a:xfrm>
            <a:off x="11421688" y="2202873"/>
            <a:ext cx="498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(A)</a:t>
            </a:r>
            <a:endParaRPr lang="he-IL" b="1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36EDA96-108C-44F5-9A36-62400BE2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40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771805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856315" y="360610"/>
            <a:ext cx="3711633" cy="1330844"/>
          </a:xfrm>
        </p:spPr>
        <p:txBody>
          <a:bodyPr rtlCol="1">
            <a:normAutofit/>
          </a:bodyPr>
          <a:lstStyle/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</a:t>
            </a:r>
            <a:r>
              <a:rPr lang="fr-FR" sz="2400" b="1" dirty="0" err="1">
                <a:solidFill>
                  <a:srgbClr val="BD582C"/>
                </a:solidFill>
              </a:rPr>
              <a:t>Random</a:t>
            </a:r>
            <a:r>
              <a:rPr lang="fr-FR" sz="2400" b="1" dirty="0">
                <a:solidFill>
                  <a:srgbClr val="BD582C"/>
                </a:solidFill>
              </a:rPr>
              <a:t> Forest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SVM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Neural Network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A88FC8F-7778-4859-8279-471B3A5B3927}"/>
              </a:ext>
            </a:extLst>
          </p:cNvPr>
          <p:cNvSpPr txBox="1"/>
          <p:nvPr/>
        </p:nvSpPr>
        <p:spPr>
          <a:xfrm>
            <a:off x="897774" y="1853738"/>
            <a:ext cx="655042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Results:</a:t>
            </a:r>
            <a:endParaRPr lang="en-US" dirty="0"/>
          </a:p>
          <a:p>
            <a:r>
              <a:rPr lang="en-US" dirty="0"/>
              <a:t>Using the same attributes we used for the Linear Regression model:</a:t>
            </a:r>
          </a:p>
          <a:p>
            <a:r>
              <a:rPr lang="en-US" dirty="0"/>
              <a:t>We achieved the following results: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07B4FF0-0EAC-4780-9275-7A2DCD5C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633" y="2019990"/>
            <a:ext cx="1273232" cy="721498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74ED6C76-77DC-4211-B05F-D815D2863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557" y="3061524"/>
            <a:ext cx="3431251" cy="2509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D7DA66DC-079F-45DB-B030-4B1519101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689" y="3069837"/>
            <a:ext cx="3385904" cy="2463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5D6628B6-3603-4A26-B644-E9CB71836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057" y="3061524"/>
            <a:ext cx="3363231" cy="2509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8D37D0-460A-4D6F-A817-BDF99116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41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149536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856315" y="360610"/>
            <a:ext cx="3711633" cy="1330844"/>
          </a:xfrm>
        </p:spPr>
        <p:txBody>
          <a:bodyPr rtlCol="1">
            <a:normAutofit/>
          </a:bodyPr>
          <a:lstStyle/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</a:t>
            </a:r>
            <a:r>
              <a:rPr lang="fr-FR" sz="2400" b="1" dirty="0" err="1">
                <a:solidFill>
                  <a:srgbClr val="BD582C"/>
                </a:solidFill>
              </a:rPr>
              <a:t>Random</a:t>
            </a:r>
            <a:r>
              <a:rPr lang="fr-FR" sz="2400" b="1" dirty="0">
                <a:solidFill>
                  <a:srgbClr val="BD582C"/>
                </a:solidFill>
              </a:rPr>
              <a:t> Forest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SVM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Neural Network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A88FC8F-7778-4859-8279-471B3A5B3927}"/>
              </a:ext>
            </a:extLst>
          </p:cNvPr>
          <p:cNvSpPr txBox="1"/>
          <p:nvPr/>
        </p:nvSpPr>
        <p:spPr>
          <a:xfrm>
            <a:off x="897774" y="1853738"/>
            <a:ext cx="655042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Analysis:</a:t>
            </a:r>
            <a:endParaRPr lang="en-US" dirty="0"/>
          </a:p>
          <a:p>
            <a:r>
              <a:rPr lang="en-US" dirty="0"/>
              <a:t>Accuracy Score of </a:t>
            </a:r>
            <a:r>
              <a:rPr lang="en-US" b="1" dirty="0"/>
              <a:t>0.767</a:t>
            </a:r>
            <a:r>
              <a:rPr lang="en-US" dirty="0"/>
              <a:t> can be compared to other model’s score which uses different sets of attributes to relay on.</a:t>
            </a:r>
            <a:endParaRPr lang="he-IL" b="1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1EC1A54F-573D-46A8-AC29-0E8565F89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36429"/>
              </p:ext>
            </p:extLst>
          </p:nvPr>
        </p:nvGraphicFramePr>
        <p:xfrm>
          <a:off x="673994" y="2893446"/>
          <a:ext cx="10364641" cy="331782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1840293">
                  <a:extLst>
                    <a:ext uri="{9D8B030D-6E8A-4147-A177-3AD203B41FA5}">
                      <a16:colId xmlns:a16="http://schemas.microsoft.com/office/drawing/2014/main" val="4004302298"/>
                    </a:ext>
                  </a:extLst>
                </a:gridCol>
                <a:gridCol w="1840293">
                  <a:extLst>
                    <a:ext uri="{9D8B030D-6E8A-4147-A177-3AD203B41FA5}">
                      <a16:colId xmlns:a16="http://schemas.microsoft.com/office/drawing/2014/main" val="2560106758"/>
                    </a:ext>
                  </a:extLst>
                </a:gridCol>
                <a:gridCol w="1713293">
                  <a:extLst>
                    <a:ext uri="{9D8B030D-6E8A-4147-A177-3AD203B41FA5}">
                      <a16:colId xmlns:a16="http://schemas.microsoft.com/office/drawing/2014/main" val="939539124"/>
                    </a:ext>
                  </a:extLst>
                </a:gridCol>
                <a:gridCol w="2483739">
                  <a:extLst>
                    <a:ext uri="{9D8B030D-6E8A-4147-A177-3AD203B41FA5}">
                      <a16:colId xmlns:a16="http://schemas.microsoft.com/office/drawing/2014/main" val="3382134722"/>
                    </a:ext>
                  </a:extLst>
                </a:gridCol>
                <a:gridCol w="2487023">
                  <a:extLst>
                    <a:ext uri="{9D8B030D-6E8A-4147-A177-3AD203B41FA5}">
                      <a16:colId xmlns:a16="http://schemas.microsoft.com/office/drawing/2014/main" val="2166715034"/>
                    </a:ext>
                  </a:extLst>
                </a:gridCol>
              </a:tblGrid>
              <a:tr h="493052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/>
                        <a:t>Neural Network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/>
                        <a:t>SVM Classifier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/>
                        <a:t>Random Forest Classifier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sng" dirty="0"/>
                        <a:t>Input Attributes</a:t>
                      </a:r>
                      <a:endParaRPr lang="he-IL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94720"/>
                  </a:ext>
                </a:extLst>
              </a:tr>
              <a:tr h="493052"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Most correlated by correlation matrix</a:t>
                      </a:r>
                      <a:endParaRPr lang="he-IL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/>
                        <a:t>0.767</a:t>
                      </a:r>
                      <a:endParaRPr lang="he-IL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0.749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0.763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/>
                        <a:t>'Budget', '</a:t>
                      </a:r>
                      <a:r>
                        <a:rPr lang="en-US" sz="1100" dirty="0" err="1"/>
                        <a:t>Reviewer_count</a:t>
                      </a:r>
                      <a:r>
                        <a:rPr lang="en-US" sz="1100" dirty="0"/>
                        <a:t>', '</a:t>
                      </a:r>
                      <a:r>
                        <a:rPr lang="en-US" sz="1100" dirty="0" err="1"/>
                        <a:t>Release_Year</a:t>
                      </a:r>
                      <a:r>
                        <a:rPr lang="en-US" sz="1100" dirty="0"/>
                        <a:t>', 'Genre_1', '</a:t>
                      </a:r>
                      <a:r>
                        <a:rPr lang="en-US" sz="1100" dirty="0" err="1"/>
                        <a:t>Length_in_minutes</a:t>
                      </a:r>
                      <a:r>
                        <a:rPr lang="en-US" sz="1100" dirty="0"/>
                        <a:t>'</a:t>
                      </a:r>
                      <a:endParaRPr lang="he-IL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8850"/>
                  </a:ext>
                </a:extLst>
              </a:tr>
              <a:tr h="493052"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Analysis based on ratings</a:t>
                      </a:r>
                      <a:endParaRPr lang="he-IL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0.571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0.571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0.509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/>
                        <a:t>‘'Metascore','</a:t>
                      </a:r>
                      <a:r>
                        <a:rPr lang="en-US" sz="1000" dirty="0" err="1"/>
                        <a:t>IMDB_Rating</a:t>
                      </a:r>
                      <a:r>
                        <a:rPr lang="en-US" sz="1000" dirty="0"/>
                        <a:t>'</a:t>
                      </a:r>
                      <a:endParaRPr lang="he-I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617386"/>
                  </a:ext>
                </a:extLst>
              </a:tr>
              <a:tr h="493052"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Analysis based on categorial attributes</a:t>
                      </a:r>
                      <a:endParaRPr lang="he-IL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0.594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0.590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0.653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/>
                        <a:t>'Genre_1','Director','Writer_1','Star_1','Star_2','Production_Company', '</a:t>
                      </a:r>
                      <a:r>
                        <a:rPr lang="en-US" sz="1000" dirty="0" err="1"/>
                        <a:t>Censor_Board_Rating</a:t>
                      </a:r>
                      <a:r>
                        <a:rPr lang="en-US" sz="1000" dirty="0"/>
                        <a:t>'</a:t>
                      </a:r>
                      <a:endParaRPr lang="he-I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584888"/>
                  </a:ext>
                </a:extLst>
              </a:tr>
              <a:tr h="493052"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Analysis based on information available at release</a:t>
                      </a:r>
                      <a:endParaRPr lang="he-IL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0.671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0.660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0.719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0" dirty="0"/>
                        <a:t>'Budget', '</a:t>
                      </a:r>
                      <a:r>
                        <a:rPr lang="en-US" sz="1000" b="0" dirty="0" err="1"/>
                        <a:t>Release_Year</a:t>
                      </a:r>
                      <a:r>
                        <a:rPr lang="en-US" sz="1000" b="0" dirty="0"/>
                        <a:t>', '</a:t>
                      </a:r>
                      <a:r>
                        <a:rPr lang="en-US" sz="1000" b="0" dirty="0" err="1"/>
                        <a:t>Release_Month</a:t>
                      </a:r>
                      <a:r>
                        <a:rPr lang="en-US" sz="1000" b="0" dirty="0"/>
                        <a:t>', 'Genre_1', 'Genre_2', '</a:t>
                      </a:r>
                      <a:r>
                        <a:rPr lang="en-US" sz="1000" b="0" dirty="0" err="1"/>
                        <a:t>Length_in_minutes</a:t>
                      </a:r>
                      <a:r>
                        <a:rPr lang="en-US" sz="1000" b="0" dirty="0"/>
                        <a:t>'</a:t>
                      </a:r>
                      <a:endParaRPr lang="he-IL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08827"/>
                  </a:ext>
                </a:extLst>
              </a:tr>
              <a:tr h="493052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Most correlated by correlation matrix + </a:t>
                      </a:r>
                      <a:r>
                        <a:rPr lang="en-US" sz="1100" dirty="0" err="1"/>
                        <a:t>IMDB_Rating</a:t>
                      </a:r>
                      <a:endParaRPr lang="he-IL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/>
                        <a:t>'Budget', '</a:t>
                      </a:r>
                      <a:r>
                        <a:rPr lang="en-US" sz="1000" dirty="0" err="1"/>
                        <a:t>Reviewer_count</a:t>
                      </a:r>
                      <a:r>
                        <a:rPr lang="en-US" sz="1000" dirty="0"/>
                        <a:t>', '</a:t>
                      </a:r>
                      <a:r>
                        <a:rPr lang="en-US" sz="1000" dirty="0" err="1"/>
                        <a:t>Release_Year</a:t>
                      </a:r>
                      <a:r>
                        <a:rPr lang="en-US" sz="1000" dirty="0"/>
                        <a:t>', 'Genre_1', 'Genre_2', 'Length_in_minutes','</a:t>
                      </a:r>
                      <a:r>
                        <a:rPr lang="en-US" sz="1000" dirty="0" err="1"/>
                        <a:t>IMDB_Rating</a:t>
                      </a:r>
                      <a:r>
                        <a:rPr lang="en-US" sz="1000" dirty="0"/>
                        <a:t>'</a:t>
                      </a:r>
                      <a:endParaRPr lang="he-I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940710"/>
                  </a:ext>
                </a:extLst>
              </a:tr>
            </a:tbl>
          </a:graphicData>
        </a:graphic>
      </p:graphicFrame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2424D64-4040-410D-B21A-3E09C174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42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407740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856315" y="360610"/>
            <a:ext cx="3711633" cy="1330844"/>
          </a:xfrm>
        </p:spPr>
        <p:txBody>
          <a:bodyPr rtlCol="1">
            <a:normAutofit/>
          </a:bodyPr>
          <a:lstStyle/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</a:t>
            </a:r>
            <a:r>
              <a:rPr lang="fr-FR" sz="2400" b="1" dirty="0" err="1">
                <a:solidFill>
                  <a:srgbClr val="BD582C"/>
                </a:solidFill>
              </a:rPr>
              <a:t>Random</a:t>
            </a:r>
            <a:r>
              <a:rPr lang="fr-FR" sz="2400" b="1" dirty="0">
                <a:solidFill>
                  <a:srgbClr val="BD582C"/>
                </a:solidFill>
              </a:rPr>
              <a:t> Forest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SVM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Neural Network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A88FC8F-7778-4859-8279-471B3A5B3927}"/>
              </a:ext>
            </a:extLst>
          </p:cNvPr>
          <p:cNvSpPr txBox="1"/>
          <p:nvPr/>
        </p:nvSpPr>
        <p:spPr>
          <a:xfrm>
            <a:off x="897774" y="1853738"/>
            <a:ext cx="5445876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Conclusion:</a:t>
            </a:r>
            <a:endParaRPr lang="en-US" dirty="0"/>
          </a:p>
          <a:p>
            <a:r>
              <a:rPr lang="en-US" b="1" i="1" dirty="0"/>
              <a:t>The important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attributes to predict gross income</a:t>
            </a:r>
            <a:r>
              <a:rPr lang="en-US" b="1" dirty="0"/>
              <a:t> </a:t>
            </a:r>
            <a:r>
              <a:rPr lang="en-US" b="1" i="1" dirty="0"/>
              <a:t>are</a:t>
            </a:r>
            <a:r>
              <a:rPr lang="en-US" b="1" dirty="0"/>
              <a:t>:</a:t>
            </a:r>
            <a:endParaRPr lang="en-US" dirty="0"/>
          </a:p>
          <a:p>
            <a:endParaRPr lang="en-US" u="sng" dirty="0"/>
          </a:p>
          <a:p>
            <a:r>
              <a:rPr lang="en-US" u="sng" dirty="0"/>
              <a:t>Before the release:</a:t>
            </a:r>
            <a:endParaRPr lang="en-US" dirty="0"/>
          </a:p>
          <a:p>
            <a:r>
              <a:rPr lang="en-US" dirty="0"/>
              <a:t>Budget</a:t>
            </a:r>
          </a:p>
          <a:p>
            <a:r>
              <a:rPr lang="en-US" dirty="0"/>
              <a:t>Genres</a:t>
            </a:r>
          </a:p>
          <a:p>
            <a:r>
              <a:rPr lang="en-US" dirty="0"/>
              <a:t>Movie Length</a:t>
            </a:r>
          </a:p>
          <a:p>
            <a:r>
              <a:rPr lang="en-US" dirty="0"/>
              <a:t>Release Year</a:t>
            </a:r>
          </a:p>
          <a:p>
            <a:r>
              <a:rPr lang="en-US" dirty="0"/>
              <a:t>Release Month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1989AC3-7803-47BE-92E1-F4D74B91ED20}"/>
              </a:ext>
            </a:extLst>
          </p:cNvPr>
          <p:cNvSpPr txBox="1"/>
          <p:nvPr/>
        </p:nvSpPr>
        <p:spPr>
          <a:xfrm>
            <a:off x="3590925" y="2667000"/>
            <a:ext cx="20955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After the release:</a:t>
            </a:r>
            <a:endParaRPr lang="en-US" dirty="0"/>
          </a:p>
          <a:p>
            <a:r>
              <a:rPr lang="en-US" dirty="0"/>
              <a:t>Budget</a:t>
            </a:r>
          </a:p>
          <a:p>
            <a:r>
              <a:rPr lang="en-US" dirty="0"/>
              <a:t>Genres</a:t>
            </a:r>
          </a:p>
          <a:p>
            <a:r>
              <a:rPr lang="en-US" dirty="0"/>
              <a:t>Movie Length</a:t>
            </a:r>
          </a:p>
          <a:p>
            <a:r>
              <a:rPr lang="en-US" dirty="0"/>
              <a:t>Release Year</a:t>
            </a:r>
          </a:p>
          <a:p>
            <a:r>
              <a:rPr lang="en-US" dirty="0"/>
              <a:t>Review Count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5B232A0-D195-488D-B717-5F3ED09B60B6}"/>
              </a:ext>
            </a:extLst>
          </p:cNvPr>
          <p:cNvSpPr txBox="1"/>
          <p:nvPr/>
        </p:nvSpPr>
        <p:spPr>
          <a:xfrm>
            <a:off x="6898523" y="1691454"/>
            <a:ext cx="4456661" cy="46198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Insights: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The best accuracy score achieved by this dataset stands for </a:t>
            </a:r>
            <a:r>
              <a:rPr lang="en-US" b="1" dirty="0"/>
              <a:t>0.767</a:t>
            </a:r>
            <a:r>
              <a:rPr lang="en-US" dirty="0"/>
              <a:t> which is decent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/>
              <a:t>Budget</a:t>
            </a:r>
            <a:r>
              <a:rPr lang="en-US" dirty="0"/>
              <a:t> is the </a:t>
            </a:r>
            <a:r>
              <a:rPr lang="en-US" b="1" dirty="0"/>
              <a:t>most</a:t>
            </a:r>
            <a:r>
              <a:rPr lang="en-US" dirty="0"/>
              <a:t> </a:t>
            </a:r>
            <a:r>
              <a:rPr lang="en-US" b="1" dirty="0"/>
              <a:t>important</a:t>
            </a:r>
            <a:r>
              <a:rPr lang="en-US" dirty="0"/>
              <a:t> factor for predicting the gross income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User’s and Critics’ </a:t>
            </a:r>
            <a:r>
              <a:rPr lang="en-US" b="1" dirty="0"/>
              <a:t>ratings</a:t>
            </a:r>
            <a:r>
              <a:rPr lang="en-US" dirty="0"/>
              <a:t> were </a:t>
            </a:r>
            <a:r>
              <a:rPr lang="en-US" b="1" dirty="0"/>
              <a:t>unrelated</a:t>
            </a:r>
            <a:r>
              <a:rPr lang="en-US" dirty="0"/>
              <a:t> to predicting gross income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The </a:t>
            </a:r>
            <a:r>
              <a:rPr lang="en-US" b="1" dirty="0"/>
              <a:t>Genres</a:t>
            </a:r>
            <a:r>
              <a:rPr lang="en-US" dirty="0"/>
              <a:t> of the movie are </a:t>
            </a:r>
            <a:r>
              <a:rPr lang="en-US" b="1" dirty="0"/>
              <a:t>correlated</a:t>
            </a:r>
            <a:r>
              <a:rPr lang="en-US" dirty="0"/>
              <a:t> to the worldwide gross as well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Release year is “Predictive” due to the growth of the movie industry over time.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B64F00-10F5-4DFF-8D68-711D1514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43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876903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008418" y="1144985"/>
            <a:ext cx="3295997" cy="592375"/>
          </a:xfrm>
        </p:spPr>
        <p:txBody>
          <a:bodyPr rtlCol="1">
            <a:normAutofit fontScale="92500"/>
          </a:bodyPr>
          <a:lstStyle/>
          <a:p>
            <a:pPr marL="201168" lvl="1" indent="0" algn="ctr" rtl="0">
              <a:buNone/>
            </a:pPr>
            <a:r>
              <a:rPr lang="en-US" sz="3200" b="1" dirty="0">
                <a:solidFill>
                  <a:srgbClr val="BD582C"/>
                </a:solidFill>
              </a:rPr>
              <a:t>K-Means Clustering </a:t>
            </a:r>
            <a:endParaRPr lang="en-US" sz="3200" dirty="0">
              <a:solidFill>
                <a:srgbClr val="BD582C"/>
              </a:solidFill>
            </a:endParaRPr>
          </a:p>
        </p:txBody>
      </p:sp>
      <p:sp>
        <p:nvSpPr>
          <p:cNvPr id="5" name="מציין מיקום תוכן 13">
            <a:extLst>
              <a:ext uri="{FF2B5EF4-FFF2-40B4-BE49-F238E27FC236}">
                <a16:creationId xmlns:a16="http://schemas.microsoft.com/office/drawing/2014/main" id="{85021055-183F-4F09-AF25-2E55EDFF61B2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5527964" cy="357139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400" dirty="0"/>
              <a:t>* The Jupiter notebook relevant for this part is: </a:t>
            </a:r>
            <a:r>
              <a:rPr lang="en-US" sz="1400" b="1" dirty="0"/>
              <a:t>ML-</a:t>
            </a:r>
            <a:r>
              <a:rPr lang="en-US" sz="1400" b="1" dirty="0" err="1"/>
              <a:t>Clustering.ipynb</a:t>
            </a:r>
            <a:endParaRPr lang="en-US" sz="1000" dirty="0"/>
          </a:p>
          <a:p>
            <a:pPr marL="201168" lvl="1" indent="0" algn="l" rtl="0">
              <a:buFont typeface="Calibri" pitchFamily="34" charset="0"/>
              <a:buNone/>
            </a:pPr>
            <a:endParaRPr lang="en-US" sz="10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A0B7945-DF63-4E74-82B2-15EBFCBB5AB9}"/>
              </a:ext>
            </a:extLst>
          </p:cNvPr>
          <p:cNvSpPr txBox="1"/>
          <p:nvPr/>
        </p:nvSpPr>
        <p:spPr>
          <a:xfrm>
            <a:off x="1005840" y="2202873"/>
            <a:ext cx="10088880" cy="263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/>
              <a:t>Experimental setup: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- Source dataframe: 250_Dataset_Cleaned.csv // (</a:t>
            </a:r>
            <a:r>
              <a:rPr lang="en-US" sz="1600" b="1" dirty="0"/>
              <a:t>Top 250 IMDB Movies</a:t>
            </a:r>
            <a:r>
              <a:rPr lang="en-US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- Categorial variables were encoded using LabelEnconder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- PCA was used to reduce our dataset’ dimensions (2D)</a:t>
            </a:r>
          </a:p>
          <a:p>
            <a:pPr>
              <a:lnSpc>
                <a:spcPct val="150000"/>
              </a:lnSpc>
            </a:pPr>
            <a:r>
              <a:rPr lang="en-US" sz="1600" u="sng" dirty="0"/>
              <a:t>The Experiment: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used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model in order to analyze and evaluate 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Natural clusters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exist in 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TOP 250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dataset.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presentation purposes, we will focus on 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Top 100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movies of that list.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58941FF3-55B5-4B7C-A175-DDC3F1235F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20" y="710737"/>
            <a:ext cx="3005051" cy="2003367"/>
          </a:xfrm>
          <a:prstGeom prst="rect">
            <a:avLst/>
          </a:prstGeom>
        </p:spPr>
      </p:pic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2C4BC2A3-ED3F-4545-87BA-4560C943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44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76710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008418" y="1144985"/>
            <a:ext cx="3295997" cy="592375"/>
          </a:xfrm>
        </p:spPr>
        <p:txBody>
          <a:bodyPr rtlCol="1">
            <a:normAutofit fontScale="92500"/>
          </a:bodyPr>
          <a:lstStyle/>
          <a:p>
            <a:pPr marL="201168" lvl="1" indent="0" algn="ctr" rtl="0">
              <a:buNone/>
            </a:pPr>
            <a:r>
              <a:rPr lang="en-US" sz="3200" b="1" dirty="0">
                <a:solidFill>
                  <a:srgbClr val="BD582C"/>
                </a:solidFill>
              </a:rPr>
              <a:t>K-Means Clustering </a:t>
            </a:r>
            <a:endParaRPr lang="en-US" sz="3200" dirty="0">
              <a:solidFill>
                <a:srgbClr val="BD582C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A0B7945-DF63-4E74-82B2-15EBFCBB5AB9}"/>
              </a:ext>
            </a:extLst>
          </p:cNvPr>
          <p:cNvSpPr txBox="1"/>
          <p:nvPr/>
        </p:nvSpPr>
        <p:spPr>
          <a:xfrm>
            <a:off x="8243458" y="1752678"/>
            <a:ext cx="3821301" cy="1777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Input: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Genres, Star, Director, Release Year, Censor Board Rating, Budget, Length, Gross, Production Company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Result: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2D Clustering distribution: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F3E1A35-F686-49B1-A447-9CE03156A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2" y="3693712"/>
            <a:ext cx="3495330" cy="253547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A589F1F-CEC8-4FCF-8516-D3F076BA28CC}"/>
              </a:ext>
            </a:extLst>
          </p:cNvPr>
          <p:cNvSpPr txBox="1"/>
          <p:nvPr/>
        </p:nvSpPr>
        <p:spPr>
          <a:xfrm>
            <a:off x="681643" y="2595743"/>
            <a:ext cx="3142209" cy="3170099"/>
          </a:xfrm>
          <a:prstGeom prst="rect">
            <a:avLst/>
          </a:prstGeom>
          <a:noFill/>
          <a:ln>
            <a:solidFill>
              <a:srgbClr val="BD582C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Groups Description:</a:t>
            </a:r>
            <a:endParaRPr lang="en-US" b="1" i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1:</a:t>
            </a:r>
          </a:p>
          <a:p>
            <a:pPr algn="just"/>
            <a:r>
              <a:rPr lang="en-US" sz="1400" dirty="0"/>
              <a:t>Mostly </a:t>
            </a:r>
            <a:r>
              <a:rPr lang="en-US" sz="1400" b="1" dirty="0"/>
              <a:t>Drama/Crime </a:t>
            </a:r>
            <a:r>
              <a:rPr lang="en-US" sz="1400" dirty="0"/>
              <a:t>movies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i="1" u="sng" dirty="0">
                <a:solidFill>
                  <a:srgbClr val="BFB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2: </a:t>
            </a:r>
          </a:p>
          <a:p>
            <a:pPr algn="just"/>
            <a:r>
              <a:rPr lang="en-US" sz="1400" dirty="0"/>
              <a:t>Mostly </a:t>
            </a:r>
            <a:r>
              <a:rPr lang="en-US" sz="1400" b="1" dirty="0"/>
              <a:t>war</a:t>
            </a:r>
            <a:r>
              <a:rPr lang="en-US" sz="1400" dirty="0"/>
              <a:t> movies</a:t>
            </a:r>
            <a:endParaRPr lang="he-IL" sz="1400" dirty="0"/>
          </a:p>
          <a:p>
            <a:pPr algn="just"/>
            <a:endParaRPr lang="en-US" sz="1400" dirty="0"/>
          </a:p>
          <a:p>
            <a:pPr algn="just"/>
            <a:r>
              <a:rPr lang="en-US" sz="1400" b="1" i="1" u="sng" dirty="0">
                <a:solidFill>
                  <a:srgbClr val="008000"/>
                </a:solidFill>
              </a:rPr>
              <a:t>Group 3:</a:t>
            </a:r>
          </a:p>
          <a:p>
            <a:pPr algn="just"/>
            <a:r>
              <a:rPr lang="en-US" sz="1400" b="1" dirty="0"/>
              <a:t>Star Wars </a:t>
            </a:r>
            <a:r>
              <a:rPr lang="en-US" sz="1400" dirty="0"/>
              <a:t>/ </a:t>
            </a:r>
            <a:r>
              <a:rPr lang="en-US" sz="1400" b="1" dirty="0"/>
              <a:t>Lord of the rings </a:t>
            </a:r>
            <a:r>
              <a:rPr lang="en-US" sz="1400" dirty="0"/>
              <a:t>franchise</a:t>
            </a:r>
          </a:p>
          <a:p>
            <a:pPr algn="just"/>
            <a:endParaRPr lang="en-US" sz="1400" b="1" i="1" u="sng" dirty="0"/>
          </a:p>
          <a:p>
            <a:pPr algn="just"/>
            <a:r>
              <a:rPr lang="en-US" sz="1400" b="1" i="1" u="sng" dirty="0">
                <a:solidFill>
                  <a:srgbClr val="0101FF"/>
                </a:solidFill>
              </a:rPr>
              <a:t>Group 4:</a:t>
            </a:r>
          </a:p>
          <a:p>
            <a:pPr algn="just"/>
            <a:r>
              <a:rPr lang="en-US" sz="1400" b="1" dirty="0"/>
              <a:t>Avengers</a:t>
            </a:r>
            <a:r>
              <a:rPr lang="en-US" sz="1400" dirty="0"/>
              <a:t> franchise</a:t>
            </a:r>
          </a:p>
          <a:p>
            <a:pPr algn="just"/>
            <a:endParaRPr lang="en-US" sz="1400" dirty="0"/>
          </a:p>
          <a:p>
            <a:pPr algn="just"/>
            <a:endParaRPr lang="he-IL" sz="1400" b="1" i="1" u="sng" dirty="0">
              <a:solidFill>
                <a:srgbClr val="0101FF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5BE9AFE-D18A-48D9-8A1B-2CF728931EA9}"/>
              </a:ext>
            </a:extLst>
          </p:cNvPr>
          <p:cNvSpPr txBox="1"/>
          <p:nvPr/>
        </p:nvSpPr>
        <p:spPr>
          <a:xfrm>
            <a:off x="3948543" y="2595742"/>
            <a:ext cx="3632663" cy="3170099"/>
          </a:xfrm>
          <a:prstGeom prst="rect">
            <a:avLst/>
          </a:prstGeom>
          <a:noFill/>
          <a:ln>
            <a:solidFill>
              <a:srgbClr val="BD582C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Groups Analysis</a:t>
            </a:r>
            <a:endParaRPr lang="en-US" b="1" i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1:</a:t>
            </a:r>
          </a:p>
          <a:p>
            <a:r>
              <a:rPr lang="en-US" sz="1400" dirty="0"/>
              <a:t>Contains mostly </a:t>
            </a:r>
            <a:r>
              <a:rPr lang="en-US" sz="1400" b="1" dirty="0"/>
              <a:t>old</a:t>
            </a:r>
            <a:r>
              <a:rPr lang="en-US" sz="1400" dirty="0"/>
              <a:t> movies (dense distribution)</a:t>
            </a:r>
          </a:p>
          <a:p>
            <a:endParaRPr lang="en-US" sz="1400" dirty="0"/>
          </a:p>
          <a:p>
            <a:r>
              <a:rPr lang="en-US" sz="1400" b="1" i="1" u="sng" dirty="0">
                <a:solidFill>
                  <a:srgbClr val="BFB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2: </a:t>
            </a:r>
          </a:p>
          <a:p>
            <a:r>
              <a:rPr lang="en-US" sz="1400" dirty="0"/>
              <a:t>All with USA </a:t>
            </a:r>
            <a:r>
              <a:rPr lang="en-US" sz="1400" b="1" dirty="0"/>
              <a:t>Gross</a:t>
            </a:r>
            <a:r>
              <a:rPr lang="en-US" sz="1400" dirty="0"/>
              <a:t> range of </a:t>
            </a:r>
            <a:r>
              <a:rPr lang="en-US" sz="1400" b="1" dirty="0"/>
              <a:t>290M$-460M</a:t>
            </a:r>
            <a:r>
              <a:rPr lang="en-US" sz="1400" dirty="0"/>
              <a:t>$</a:t>
            </a:r>
          </a:p>
          <a:p>
            <a:endParaRPr lang="en-US" sz="1400" dirty="0"/>
          </a:p>
          <a:p>
            <a:r>
              <a:rPr lang="en-US" sz="1400" b="1" i="1" u="sng" dirty="0">
                <a:solidFill>
                  <a:srgbClr val="008000"/>
                </a:solidFill>
              </a:rPr>
              <a:t>Group 3:</a:t>
            </a:r>
          </a:p>
          <a:p>
            <a:r>
              <a:rPr lang="en-US" sz="1400" dirty="0"/>
              <a:t>All with USA </a:t>
            </a:r>
            <a:r>
              <a:rPr lang="en-US" sz="1400" b="1" dirty="0"/>
              <a:t>Gross</a:t>
            </a:r>
            <a:r>
              <a:rPr lang="en-US" sz="1400" dirty="0"/>
              <a:t> range of </a:t>
            </a:r>
            <a:r>
              <a:rPr lang="en-US" sz="1400" b="1" dirty="0"/>
              <a:t>130M$-250M</a:t>
            </a:r>
            <a:r>
              <a:rPr lang="en-US" sz="1400" dirty="0"/>
              <a:t>$</a:t>
            </a:r>
          </a:p>
          <a:p>
            <a:endParaRPr lang="en-US" sz="1400" b="1" i="1" u="sng" dirty="0"/>
          </a:p>
          <a:p>
            <a:r>
              <a:rPr lang="en-US" sz="1400" b="1" i="1" u="sng" dirty="0">
                <a:solidFill>
                  <a:srgbClr val="0101FF"/>
                </a:solidFill>
              </a:rPr>
              <a:t>Group 4:</a:t>
            </a:r>
          </a:p>
          <a:p>
            <a:r>
              <a:rPr lang="en-US" sz="1400" dirty="0"/>
              <a:t>Has the same Director, Star, Genre – USA </a:t>
            </a:r>
            <a:r>
              <a:rPr lang="en-US" sz="1400" b="1" dirty="0"/>
              <a:t>Gross</a:t>
            </a:r>
            <a:r>
              <a:rPr lang="en-US" sz="1400" dirty="0"/>
              <a:t> of more than </a:t>
            </a:r>
            <a:r>
              <a:rPr lang="en-US" sz="1400" b="1" dirty="0"/>
              <a:t>670M$</a:t>
            </a:r>
            <a:r>
              <a:rPr lang="en-US" sz="1400" dirty="0"/>
              <a:t>!</a:t>
            </a:r>
          </a:p>
          <a:p>
            <a:endParaRPr lang="he-IL" sz="1400" b="1" i="1" u="sng" dirty="0">
              <a:solidFill>
                <a:srgbClr val="0101FF"/>
              </a:solidFill>
            </a:endParaRPr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000CB204-3156-4925-A90E-08EDBF6E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45</a:t>
            </a:fld>
            <a:endParaRPr lang="he-IL" noProof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C5895CB-C957-4F26-8D58-BEA9954BEFB5}"/>
              </a:ext>
            </a:extLst>
          </p:cNvPr>
          <p:cNvSpPr txBox="1"/>
          <p:nvPr/>
        </p:nvSpPr>
        <p:spPr>
          <a:xfrm>
            <a:off x="1005840" y="1970701"/>
            <a:ext cx="64506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following groups were achieved using </a:t>
            </a:r>
            <a:r>
              <a:rPr lang="en-US" b="1" dirty="0"/>
              <a:t>4</a:t>
            </a:r>
            <a:r>
              <a:rPr lang="en-US" dirty="0"/>
              <a:t> initiative states:</a:t>
            </a:r>
          </a:p>
        </p:txBody>
      </p:sp>
    </p:spTree>
    <p:extLst>
      <p:ext uri="{BB962C8B-B14F-4D97-AF65-F5344CB8AC3E}">
        <p14:creationId xmlns:p14="http://schemas.microsoft.com/office/powerpoint/2010/main" val="1898123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Conclusion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AB5CBA2-84B7-4BFA-911D-02CDB664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46</a:t>
            </a:fld>
            <a:endParaRPr lang="he-IL" noProof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09C4D94-E9C8-48C3-88F6-B3AB8CC28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67" y="289560"/>
            <a:ext cx="2005013" cy="14478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C53BE31-7A58-4074-836C-591686F0174D}"/>
              </a:ext>
            </a:extLst>
          </p:cNvPr>
          <p:cNvSpPr txBox="1"/>
          <p:nvPr/>
        </p:nvSpPr>
        <p:spPr>
          <a:xfrm>
            <a:off x="1097280" y="1613594"/>
            <a:ext cx="9742516" cy="46474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Summary: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this project, we analyzed the data of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IMDB.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Acquiring of the data was possible using the BeautifulSoup Library.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Cleaning the data was a major task which included processing of strings, reformatting numerical cells, detecting outliers and treating missing values.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After the dataset got cleaned and ready, studying it was an exciting task – which revealed many useful insights using different plots, ML models, and correlation matrix. </a:t>
            </a:r>
          </a:p>
          <a:p>
            <a:endParaRPr lang="en-US" sz="1600" u="sng" dirty="0"/>
          </a:p>
          <a:p>
            <a:r>
              <a:rPr lang="en-US" sz="1600" u="sng" dirty="0"/>
              <a:t>Farther Research:</a:t>
            </a:r>
            <a:endParaRPr lang="en-US" sz="1600" dirty="0"/>
          </a:p>
          <a:p>
            <a:r>
              <a:rPr lang="en-US" sz="1600" dirty="0"/>
              <a:t>Several farther research projects could be made on this topic:</a:t>
            </a:r>
          </a:p>
          <a:p>
            <a:pPr marL="342900" indent="-342900">
              <a:buAutoNum type="arabicPeriod"/>
            </a:pPr>
            <a:r>
              <a:rPr lang="en-US" sz="1600" dirty="0"/>
              <a:t>Text analyzing of the movies’ “Story Summary”, and “Plot Keywords” which included in our acquired data – What are movies made about?</a:t>
            </a:r>
          </a:p>
          <a:p>
            <a:pPr marL="342900" indent="-342900">
              <a:buAutoNum type="arabicPeriod"/>
            </a:pPr>
            <a:r>
              <a:rPr lang="en-US" sz="1600" dirty="0"/>
              <a:t>Crawling of famous movie stars Facebook page, and examining the common attributes for their success.</a:t>
            </a:r>
          </a:p>
          <a:p>
            <a:pPr marL="342900" indent="-342900">
              <a:buAutoNum type="arabicPeriod"/>
            </a:pPr>
            <a:r>
              <a:rPr lang="en-US" sz="1600" dirty="0"/>
              <a:t>Text analyzing of users reviews and critics, using those to understand what people find good in movies and what ruins their experience.</a:t>
            </a:r>
          </a:p>
        </p:txBody>
      </p:sp>
    </p:spTree>
    <p:extLst>
      <p:ext uri="{BB962C8B-B14F-4D97-AF65-F5344CB8AC3E}">
        <p14:creationId xmlns:p14="http://schemas.microsoft.com/office/powerpoint/2010/main" val="1997342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Conclusion – </a:t>
            </a:r>
            <a:r>
              <a:rPr lang="en-US" sz="4000" dirty="0"/>
              <a:t>Questions Summary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AB5CBA2-84B7-4BFA-911D-02CDB664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47</a:t>
            </a:fld>
            <a:endParaRPr lang="he-IL" noProof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58C7B54-0BB7-41DE-8A49-57E35DCAEC92}"/>
              </a:ext>
            </a:extLst>
          </p:cNvPr>
          <p:cNvSpPr txBox="1"/>
          <p:nvPr/>
        </p:nvSpPr>
        <p:spPr>
          <a:xfrm>
            <a:off x="685800" y="1737360"/>
            <a:ext cx="10694324" cy="35960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To sum up our project, those are the primarily questions we examined and their answers summary:</a:t>
            </a:r>
          </a:p>
          <a:p>
            <a:endParaRPr lang="en-US" sz="1600" dirty="0"/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What are the most important attributes to predict</a:t>
            </a:r>
            <a:r>
              <a:rPr lang="en-US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gross</a:t>
            </a:r>
            <a:r>
              <a:rPr lang="en-US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income?</a:t>
            </a:r>
            <a:b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Budget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Genre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accuracy score of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0.767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achieved using those attributes with Movie Length, Release year, Reviewer count.</a:t>
            </a:r>
            <a:endParaRPr lang="en-US" i="1" dirty="0">
              <a:solidFill>
                <a:srgbClr val="1440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lang="en-US" sz="1600" i="1" u="sng" dirty="0">
                <a:solidFill>
                  <a:srgbClr val="000000"/>
                </a:solidFill>
                <a:latin typeface="Calibri" panose="020F0502020204030204" pitchFamily="34" charset="0"/>
              </a:rPr>
              <a:t>Which year was the best for movie production?</a:t>
            </a:r>
            <a:b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</a:rPr>
              <a:t>The year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</a:rPr>
              <a:t>2010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</a:rPr>
              <a:t> was the best (with an average profit ratio [gross/budget] of 6), The year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</a:rPr>
              <a:t>1998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</a:rPr>
              <a:t> was the worst (profit ratio of 3)</a:t>
            </a:r>
            <a:endParaRPr lang="en-US" i="1" dirty="0">
              <a:solidFill>
                <a:srgbClr val="144020"/>
              </a:solidFill>
              <a:latin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lang="en-US" sz="1600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user ratings similar to critics ratings?</a:t>
            </a:r>
            <a:b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User’s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rating centers around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7.2/10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more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narrowed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while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critics’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rating  centers around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63/100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but much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varied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lang="en-US" sz="1600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long should a successful movie be?</a:t>
            </a:r>
            <a:b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both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hours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For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only: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minutes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i="1" dirty="0">
              <a:solidFill>
                <a:srgbClr val="1440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lang="en-US" sz="1600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genres people rate higher?</a:t>
            </a:r>
            <a:b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Biography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Drama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Animation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the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rated.</a:t>
            </a:r>
            <a:b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Horror, Fantasy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Musical  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lowest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rated.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09C4D94-E9C8-48C3-88F6-B3AB8CC28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67" y="289560"/>
            <a:ext cx="200501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27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669ED082-BEAD-4DAE-BA86-7C9F18F3F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3" y="364964"/>
            <a:ext cx="10771954" cy="5681910"/>
          </a:xfrm>
          <a:prstGeom prst="rect">
            <a:avLst/>
          </a:prstGeom>
        </p:spPr>
      </p:pic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4342014" y="2377414"/>
            <a:ext cx="3629891" cy="1122243"/>
          </a:xfrm>
        </p:spPr>
        <p:txBody>
          <a:bodyPr rtlCol="1">
            <a:noAutofit/>
          </a:bodyPr>
          <a:lstStyle/>
          <a:p>
            <a:pPr algn="ctr"/>
            <a:r>
              <a:rPr lang="en-US" sz="7000" b="1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THE END</a:t>
            </a:r>
            <a:endParaRPr lang="he-IL" sz="7000" b="1" dirty="0">
              <a:latin typeface="Adobe Naskh Medium" panose="01010101010101010101" pitchFamily="50" charset="-78"/>
            </a:endParaRP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AB5CBA2-84B7-4BFA-911D-02CDB664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48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8723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Background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8D1B896-1A75-4C8D-A004-B87363497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51" y="1946362"/>
            <a:ext cx="6165099" cy="393073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574C6B5-E87A-4A6A-B4E4-53519014CCB4}"/>
              </a:ext>
            </a:extLst>
          </p:cNvPr>
          <p:cNvSpPr txBox="1"/>
          <p:nvPr/>
        </p:nvSpPr>
        <p:spPr>
          <a:xfrm>
            <a:off x="404554" y="1930920"/>
            <a:ext cx="5248101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IMDB is an online database of information related to films, tv-shows, videogames, etc.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As of January 2020, it has approximately 6.5 million titles (including episodes) and 10.4 million personalities in its database,</a:t>
            </a:r>
            <a:r>
              <a:rPr lang="en-US" baseline="30000" dirty="0"/>
              <a:t> </a:t>
            </a:r>
            <a:r>
              <a:rPr lang="en-US" dirty="0"/>
              <a:t>as well as 83 million registered users.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website contains formal data of movies, as well as user reviews and critics reviews.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Unfortunately, the website doesn’t include support for an API, therefore the data has to be scrapped.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DBD4527-5F71-4048-8ABB-A000218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5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85402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AD873F3-5221-4B77-9C4F-C3CA6929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723" y="2277487"/>
            <a:ext cx="3494463" cy="2656308"/>
          </a:xfrm>
          <a:prstGeom prst="rect">
            <a:avLst/>
          </a:prstGeom>
        </p:spPr>
      </p:pic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48640" y="1737360"/>
            <a:ext cx="10058400" cy="4363873"/>
          </a:xfrm>
        </p:spPr>
        <p:txBody>
          <a:bodyPr rtlCol="1">
            <a:noAutofit/>
          </a:bodyPr>
          <a:lstStyle/>
          <a:p>
            <a:pPr algn="l" rtl="0">
              <a:lnSpc>
                <a:spcPct val="110000"/>
              </a:lnSpc>
            </a:pPr>
            <a:r>
              <a:rPr lang="en-US" sz="1400" dirty="0"/>
              <a:t>In our project we will gather, process and evaluate IMDB’s data.</a:t>
            </a:r>
          </a:p>
          <a:p>
            <a:pPr algn="l" rtl="0">
              <a:lnSpc>
                <a:spcPct val="110000"/>
              </a:lnSpc>
            </a:pPr>
            <a:r>
              <a:rPr lang="en-US" sz="1400" dirty="0"/>
              <a:t>We chose to simplify the process into 3 main objectives:</a:t>
            </a:r>
          </a:p>
          <a:p>
            <a:pPr algn="l" rtl="0">
              <a:lnSpc>
                <a:spcPct val="110000"/>
              </a:lnSpc>
            </a:pPr>
            <a:r>
              <a:rPr lang="en-US" sz="1400" dirty="0"/>
              <a:t>1. </a:t>
            </a:r>
            <a:r>
              <a:rPr lang="en-US" sz="1400" b="1" u="sng" dirty="0"/>
              <a:t>Data Acquisition:</a:t>
            </a:r>
            <a:r>
              <a:rPr lang="en-US" sz="1400" dirty="0"/>
              <a:t> By our research goals, we had to scrap 2 types of data (Beautiful Soup):</a:t>
            </a:r>
            <a:br>
              <a:rPr lang="en-US" sz="1400" dirty="0"/>
            </a:br>
            <a:r>
              <a:rPr lang="en-US" sz="1400" dirty="0"/>
              <a:t>	A. IMDB’s top 250 movies of all time.</a:t>
            </a:r>
            <a:br>
              <a:rPr lang="en-US" sz="1400" dirty="0"/>
            </a:br>
            <a:r>
              <a:rPr lang="en-US" sz="1400" dirty="0"/>
              <a:t>	B. IMDB’s most rated movies (1990 – 2020).</a:t>
            </a:r>
            <a:endParaRPr lang="en-US" sz="1400" b="1" u="sng" dirty="0"/>
          </a:p>
          <a:p>
            <a:pPr algn="l" rtl="0">
              <a:lnSpc>
                <a:spcPct val="110000"/>
              </a:lnSpc>
            </a:pPr>
            <a:r>
              <a:rPr lang="en-US" sz="1400" dirty="0"/>
              <a:t>2. </a:t>
            </a:r>
            <a:r>
              <a:rPr lang="en-US" sz="1400" b="1" u="sng" dirty="0"/>
              <a:t>Data Cleaning:</a:t>
            </a:r>
            <a:r>
              <a:rPr lang="en-US" sz="1400" dirty="0"/>
              <a:t> The raw data is not “Evaluation ready”, therefore it has to be cleaned:</a:t>
            </a:r>
            <a:br>
              <a:rPr lang="en-US" sz="1400" dirty="0"/>
            </a:br>
            <a:r>
              <a:rPr lang="en-US" sz="1400" dirty="0"/>
              <a:t>	A. Rearrange format (ex: Movie duration from “1hr 30m” into “90” (minutes)).</a:t>
            </a:r>
            <a:br>
              <a:rPr lang="en-US" sz="1400" dirty="0"/>
            </a:br>
            <a:r>
              <a:rPr lang="en-US" sz="1400" dirty="0"/>
              <a:t>	B. Track outliers (ex: Movie with 1,000,000,000$ budget (irrational)).</a:t>
            </a:r>
            <a:br>
              <a:rPr lang="en-US" sz="1400" dirty="0"/>
            </a:br>
            <a:r>
              <a:rPr lang="en-US" sz="1400" dirty="0"/>
              <a:t>	C. Fill/Remove missing data (NaN cells).</a:t>
            </a:r>
            <a:endParaRPr lang="en-US" sz="1400" b="1" u="sng" dirty="0"/>
          </a:p>
          <a:p>
            <a:pPr algn="l" rtl="0">
              <a:lnSpc>
                <a:spcPct val="110000"/>
              </a:lnSpc>
            </a:pPr>
            <a:r>
              <a:rPr lang="en-US" sz="1400" dirty="0"/>
              <a:t>3. </a:t>
            </a:r>
            <a:r>
              <a:rPr lang="en-US" sz="1400" b="1" u="sng" dirty="0"/>
              <a:t>Data Evaluation:</a:t>
            </a:r>
            <a:r>
              <a:rPr lang="en-US" sz="1400" dirty="0"/>
              <a:t> After the previous stages, we get data that is ready to be evaluated:</a:t>
            </a:r>
            <a:br>
              <a:rPr lang="en-US" sz="1400" dirty="0"/>
            </a:br>
            <a:r>
              <a:rPr lang="en-US" sz="1400" dirty="0"/>
              <a:t>	A. Different plots for a visual representation of the data.</a:t>
            </a:r>
            <a:br>
              <a:rPr lang="en-US" sz="1400" dirty="0"/>
            </a:br>
            <a:r>
              <a:rPr lang="en-US" sz="1400" dirty="0"/>
              <a:t>	B. Correlation matrix which indicates the weights of the data fields.</a:t>
            </a:r>
            <a:br>
              <a:rPr lang="en-US" sz="1400" dirty="0"/>
            </a:br>
            <a:r>
              <a:rPr lang="en-US" sz="1400" dirty="0"/>
              <a:t>	C. SKLearn Machine learning for “attributes prediction” accuracy analyzing.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43F83032-0EC0-4799-BD41-BD02CFC9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6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0915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Acquisition - Overview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1400" dirty="0"/>
              <a:t>The data we need for this project is found at the IMDB website.</a:t>
            </a:r>
          </a:p>
          <a:p>
            <a:pPr algn="l" rtl="0"/>
            <a:r>
              <a:rPr lang="en-US" sz="1400" dirty="0"/>
              <a:t>Among the data in the website we can find for each movie: Film title, budget, gross income, release year, genre, ratings, critics, movie length, movie summary, actors, directors, and more…</a:t>
            </a:r>
          </a:p>
          <a:p>
            <a:pPr algn="l" rtl="0"/>
            <a:r>
              <a:rPr lang="en-US" sz="1400" dirty="0"/>
              <a:t>In particular, The films we would gather information about are:</a:t>
            </a:r>
          </a:p>
          <a:p>
            <a:pPr algn="l" rtl="0"/>
            <a:r>
              <a:rPr lang="en-US" sz="1400" dirty="0"/>
              <a:t>Movies with many ratings (1990 – Present) &amp; Movies with high rating (Top 250) – Those can be filtered using IMDB search which allows sorting the most voted movies first (for each year).</a:t>
            </a:r>
          </a:p>
          <a:p>
            <a:pPr algn="l" rtl="0"/>
            <a:r>
              <a:rPr lang="en-US" sz="1400" dirty="0"/>
              <a:t>Unfortunately, IMDB doesn’t support an official API.</a:t>
            </a:r>
          </a:p>
          <a:p>
            <a:pPr algn="l" rtl="0"/>
            <a:r>
              <a:rPr lang="en-US" sz="1400" dirty="0"/>
              <a:t>Therefore, we will use Python with the BeautifulSoup Library to scrap information from the website.</a:t>
            </a:r>
          </a:p>
          <a:p>
            <a:pPr algn="l" rtl="0"/>
            <a:r>
              <a:rPr lang="en-US" sz="1400" dirty="0"/>
              <a:t>To scrap IMDB, we will make a list of relevant movie pages, and then identify the related tags in the HTML code for the info we wish to extract.</a:t>
            </a:r>
          </a:p>
        </p:txBody>
      </p:sp>
      <p:graphicFrame>
        <p:nvGraphicFramePr>
          <p:cNvPr id="2" name="אובייקט 1">
            <a:extLst>
              <a:ext uri="{FF2B5EF4-FFF2-40B4-BE49-F238E27FC236}">
                <a16:creationId xmlns:a16="http://schemas.microsoft.com/office/drawing/2014/main" id="{3F8B9ACA-0BD2-4737-BF14-F9024B448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024299"/>
              </p:ext>
            </p:extLst>
          </p:nvPr>
        </p:nvGraphicFramePr>
        <p:xfrm>
          <a:off x="8634268" y="286603"/>
          <a:ext cx="2521412" cy="126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‏‏תמונת מפת סיביות" r:id="rId4" imgW="6477120" imgH="3238560" progId="Paint.Picture">
                  <p:embed/>
                </p:oleObj>
              </mc:Choice>
              <mc:Fallback>
                <p:oleObj name="‏‏תמונת מפת סיביות" r:id="rId4" imgW="6477120" imgH="3238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34268" y="286603"/>
                        <a:ext cx="2521412" cy="126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3174380-85DE-4237-9EE3-D3DE20B4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7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13551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Acquisition – The code (1/4)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89401"/>
          </a:xfrm>
        </p:spPr>
        <p:txBody>
          <a:bodyPr rtlCol="1">
            <a:normAutofit/>
          </a:bodyPr>
          <a:lstStyle/>
          <a:p>
            <a:pPr algn="l" rtl="0"/>
            <a:r>
              <a:rPr lang="en-US" sz="1400" dirty="0"/>
              <a:t>The Jupiter notebooks relevant for this part are:</a:t>
            </a:r>
          </a:p>
          <a:p>
            <a:pPr lvl="1" algn="l" rtl="0"/>
            <a:r>
              <a:rPr lang="en-US" sz="1000" dirty="0"/>
              <a:t>Data Acquisition - 250.ipynb (</a:t>
            </a:r>
            <a:r>
              <a:rPr lang="en-US" sz="1000" b="1" dirty="0"/>
              <a:t>export</a:t>
            </a:r>
            <a:r>
              <a:rPr lang="en-US" sz="1000" dirty="0"/>
              <a:t>: IMDB_250_Dataset.csv)			// Top 250 Data</a:t>
            </a:r>
          </a:p>
          <a:p>
            <a:pPr lvl="1" algn="l" rtl="0"/>
            <a:r>
              <a:rPr lang="en-US" sz="1000" dirty="0"/>
              <a:t>Data Acquisition - </a:t>
            </a:r>
            <a:r>
              <a:rPr lang="en-US" sz="1000" dirty="0" err="1"/>
              <a:t>Many.ipynb</a:t>
            </a:r>
            <a:r>
              <a:rPr lang="en-US" sz="1000" dirty="0"/>
              <a:t> (</a:t>
            </a:r>
            <a:r>
              <a:rPr lang="en-US" sz="1000" b="1" dirty="0"/>
              <a:t>export</a:t>
            </a:r>
            <a:r>
              <a:rPr lang="en-US" sz="1000" dirty="0"/>
              <a:t>: IMDB_ManyRatings_Dataset.csv)		// 1990 – 2020 Movies (50 most rated of each year) Data</a:t>
            </a:r>
          </a:p>
          <a:p>
            <a:pPr marL="201168" lvl="1" indent="0" algn="l" rtl="0">
              <a:buNone/>
            </a:pPr>
            <a:endParaRPr lang="en-US" sz="1000" dirty="0"/>
          </a:p>
          <a:p>
            <a:pPr marL="201168" lvl="1" indent="0" algn="l" rtl="0">
              <a:buNone/>
            </a:pPr>
            <a:endParaRPr lang="en-US" sz="1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ECD069F-5743-401A-AB49-6C79BFF09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466" y="2936991"/>
            <a:ext cx="5505450" cy="1285875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2CE5172-3CE8-42A2-82DB-E603BE3D8D95}"/>
              </a:ext>
            </a:extLst>
          </p:cNvPr>
          <p:cNvSpPr txBox="1"/>
          <p:nvPr/>
        </p:nvSpPr>
        <p:spPr>
          <a:xfrm>
            <a:off x="374073" y="2936991"/>
            <a:ext cx="49793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Stage 1:</a:t>
            </a:r>
            <a:r>
              <a:rPr lang="en-US" dirty="0"/>
              <a:t> Check accessibility for IMDB Beautiful soup scraping.</a:t>
            </a:r>
          </a:p>
          <a:p>
            <a:r>
              <a:rPr lang="en-US" dirty="0"/>
              <a:t>We received status code of “200” which indicates the connection has succeeded.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BBBEAF-5CAF-4D6D-A176-1E4FDD2A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8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28200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Acquisition – The code (2/4)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2CE5172-3CE8-42A2-82DB-E603BE3D8D95}"/>
              </a:ext>
            </a:extLst>
          </p:cNvPr>
          <p:cNvSpPr txBox="1"/>
          <p:nvPr/>
        </p:nvSpPr>
        <p:spPr>
          <a:xfrm>
            <a:off x="175841" y="1837046"/>
            <a:ext cx="6472776" cy="24737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Stage 2:</a:t>
            </a:r>
            <a:r>
              <a:rPr lang="en-US" dirty="0"/>
              <a:t> Collect links for the relevant movies: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sz="1600" dirty="0"/>
              <a:t>250 Top rated of all time links will be collected from </a:t>
            </a:r>
            <a:r>
              <a:rPr lang="en-US" sz="1100" dirty="0">
                <a:hlinkClick r:id="rId3"/>
              </a:rPr>
              <a:t>https://www.imdb.com/chart/top?ref_=nv_mv_250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sz="1600" dirty="0"/>
              <a:t>50 Most rated of each year (1990 – 2020) will be collected from </a:t>
            </a:r>
            <a:r>
              <a:rPr lang="en-US" sz="1050" dirty="0">
                <a:hlinkClick r:id="rId4"/>
              </a:rPr>
              <a:t>https://www.imdb.com/search/title/?title_type=feature&amp;release_date=1990-01-01,2020-01-01&amp;num_votes=1000,&amp;countries=us&amp;languages=en&amp;sort=num_votes,desc&amp;count=50</a:t>
            </a:r>
            <a:r>
              <a:rPr lang="en-US" sz="1050" dirty="0"/>
              <a:t> 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endParaRPr lang="en-US" sz="1050" dirty="0"/>
          </a:p>
          <a:p>
            <a:endParaRPr lang="en-US" sz="1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BDC0308-B2A2-4AA2-89D3-0FB2958B1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44" y="4018814"/>
            <a:ext cx="6472776" cy="220365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2CF084A-7E62-456A-8395-0759347DC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818" y="2485505"/>
            <a:ext cx="5465763" cy="3522248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F859E05-D343-4B47-90C2-0B578DC89888}"/>
              </a:ext>
            </a:extLst>
          </p:cNvPr>
          <p:cNvSpPr txBox="1"/>
          <p:nvPr/>
        </p:nvSpPr>
        <p:spPr>
          <a:xfrm>
            <a:off x="3210132" y="4365057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(A)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DC41820-AEF9-4AD4-B73F-C71EE298F82F}"/>
              </a:ext>
            </a:extLst>
          </p:cNvPr>
          <p:cNvSpPr txBox="1"/>
          <p:nvPr/>
        </p:nvSpPr>
        <p:spPr>
          <a:xfrm>
            <a:off x="8420792" y="2641391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(B)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5E43DD6F-1E9C-4EBC-A10F-37C03E52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9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361290954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1374</TotalTime>
  <Words>5067</Words>
  <Application>Microsoft Office PowerPoint</Application>
  <PresentationFormat>מסך רחב</PresentationFormat>
  <Paragraphs>660</Paragraphs>
  <Slides>48</Slides>
  <Notes>48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48</vt:i4>
      </vt:variant>
    </vt:vector>
  </HeadingPairs>
  <TitlesOfParts>
    <vt:vector size="55" baseType="lpstr">
      <vt:lpstr>Adobe Naskh Medium</vt:lpstr>
      <vt:lpstr>Arial</vt:lpstr>
      <vt:lpstr>Calibri</vt:lpstr>
      <vt:lpstr>Calibri Light</vt:lpstr>
      <vt:lpstr>Tahoma</vt:lpstr>
      <vt:lpstr>מבט לאחור</vt:lpstr>
      <vt:lpstr>‏‏תמונת מפת סיביות</vt:lpstr>
      <vt:lpstr>IMDB Movies characteristics</vt:lpstr>
      <vt:lpstr>Project Members:</vt:lpstr>
      <vt:lpstr>Contents:</vt:lpstr>
      <vt:lpstr>Abstract</vt:lpstr>
      <vt:lpstr>Background</vt:lpstr>
      <vt:lpstr>Introduction</vt:lpstr>
      <vt:lpstr>Data Acquisition - Overview</vt:lpstr>
      <vt:lpstr>Data Acquisition – The code (1/4)</vt:lpstr>
      <vt:lpstr>Data Acquisition – The code (2/4)</vt:lpstr>
      <vt:lpstr>Data Acquisition – The code (3/4)</vt:lpstr>
      <vt:lpstr>Data Acquisition – The code (4/4)</vt:lpstr>
      <vt:lpstr>Data cleaning - Overview</vt:lpstr>
      <vt:lpstr>Data cleaning – The code (1/5)</vt:lpstr>
      <vt:lpstr>Data cleaning – The code (2/5)</vt:lpstr>
      <vt:lpstr>Data cleaning – The code (3/5)</vt:lpstr>
      <vt:lpstr>Data cleaning – The code (4/5)</vt:lpstr>
      <vt:lpstr>Data cleaning – The code (5/5)</vt:lpstr>
      <vt:lpstr>Data cleaning – Outliers (1/5)</vt:lpstr>
      <vt:lpstr>Data cleaning – Outliers (2/5)</vt:lpstr>
      <vt:lpstr>Data cleaning – Outliers (3/5)</vt:lpstr>
      <vt:lpstr>Data cleaning – Outliers (4/5)</vt:lpstr>
      <vt:lpstr>Data cleaning – Outliers (5/5)</vt:lpstr>
      <vt:lpstr>Data cleaning – Final Result</vt:lpstr>
      <vt:lpstr>Exploratory data analysis - Overview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Predicative &amp; Learning Experiments</vt:lpstr>
      <vt:lpstr>ML Experiment:</vt:lpstr>
      <vt:lpstr>ML Experiment:</vt:lpstr>
      <vt:lpstr>ML Experiment:</vt:lpstr>
      <vt:lpstr>ML Experiment:</vt:lpstr>
      <vt:lpstr>ML Experiment:</vt:lpstr>
      <vt:lpstr>ML Experiment:</vt:lpstr>
      <vt:lpstr>ML Experiment:</vt:lpstr>
      <vt:lpstr>ML Experiment:</vt:lpstr>
      <vt:lpstr>Conclusion</vt:lpstr>
      <vt:lpstr>Conclusion – Questions Summary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Movies characteristic</dc:title>
  <dc:creator>Elad</dc:creator>
  <cp:lastModifiedBy>Elad</cp:lastModifiedBy>
  <cp:revision>509</cp:revision>
  <dcterms:created xsi:type="dcterms:W3CDTF">2020-07-08T14:26:24Z</dcterms:created>
  <dcterms:modified xsi:type="dcterms:W3CDTF">2020-07-16T12:45:30Z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