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0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2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1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542-1309-4D42-8226-B611336C3794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9BC80C-A362-4DD4-A100-F7B8DB23C10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A0AE8F-1FE7-AA09-0090-E4BA330FA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סיכום </a:t>
            </a:r>
            <a:r>
              <a:rPr lang="he-IL" dirty="0" err="1"/>
              <a:t>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88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B0857A-F756-7295-7D7B-463FCF6B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קלט/פלט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ABF482-0BA7-33FF-8031-CB488B0C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קלט: ערכי שגיאה </a:t>
            </a:r>
            <a:r>
              <a:rPr lang="en-US" dirty="0"/>
              <a:t>(float)</a:t>
            </a:r>
            <a:r>
              <a:rPr lang="he-IL" dirty="0"/>
              <a:t>, ממדי מטרה</a:t>
            </a:r>
            <a:r>
              <a:rPr lang="en-US" dirty="0"/>
              <a:t>(float in meters)</a:t>
            </a:r>
            <a:r>
              <a:rPr lang="he-IL" dirty="0"/>
              <a:t>, טווח ערכים מהם יורים </a:t>
            </a:r>
            <a:r>
              <a:rPr lang="en-US" dirty="0"/>
              <a:t>(int in meters)</a:t>
            </a:r>
            <a:r>
              <a:rPr lang="he-IL" dirty="0"/>
              <a:t>, טווח ערכים של צרורות ירי </a:t>
            </a:r>
            <a:r>
              <a:rPr lang="en-US" dirty="0"/>
              <a:t>(int)</a:t>
            </a:r>
            <a:endParaRPr lang="he-IL" dirty="0"/>
          </a:p>
          <a:p>
            <a:r>
              <a:rPr lang="he-IL" dirty="0"/>
              <a:t>פלט: מתקבלות שתי קבוצות של גרפים לפי כמות ערכי מרחק הירי השונים שהתקבלו בניסוי: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קבוצה אחת מייצגת לכל מרחק ירי גרף אורך צרור כנגד תוחלת יריות שפגעו במטרה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קבוצה שניה מייצגת לכל מרחק ירי גרף אורך צרור כנגד אחוז הפגיעות במטרה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44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622F8F-4D77-031E-921E-A6827A90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דיאגרמת מחלקות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C46A3E-0FD7-77FF-98DB-A6256ED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5" y="1853754"/>
            <a:ext cx="11423370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F786A-4290-01BD-D953-EF0AF80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תוצאות הניתוח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CC493B5-C65D-1C77-445E-B7DB956B3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" t="2686"/>
          <a:stretch/>
        </p:blipFill>
        <p:spPr>
          <a:xfrm>
            <a:off x="149198" y="1974442"/>
            <a:ext cx="3772863" cy="235028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2797D81-FAB6-A9A1-DAEC-98C3F2C4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04" y="1974442"/>
            <a:ext cx="3772800" cy="238944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DD94FD6-CCD9-F2EE-0D14-C6F7517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548" y="1974442"/>
            <a:ext cx="3772800" cy="239721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A8D145A-13CD-9CD7-4AC5-EBDE49A187ED}"/>
              </a:ext>
            </a:extLst>
          </p:cNvPr>
          <p:cNvSpPr txBox="1"/>
          <p:nvPr/>
        </p:nvSpPr>
        <p:spPr>
          <a:xfrm>
            <a:off x="149198" y="4445418"/>
            <a:ext cx="369844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/>
              <a:t>עבור טווחים (משמאל לימין) 1 ק"מ, 2 ק"מ ו- 3 ק"מ</a:t>
            </a:r>
          </a:p>
        </p:txBody>
      </p:sp>
    </p:spTree>
    <p:extLst>
      <p:ext uri="{BB962C8B-B14F-4D97-AF65-F5344CB8AC3E}">
        <p14:creationId xmlns:p14="http://schemas.microsoft.com/office/powerpoint/2010/main" val="124611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F786A-4290-01BD-D953-EF0AF80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תוצאות הניתוח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DD94FD6-CCD9-F2EE-0D14-C6F7517A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" y="1903946"/>
            <a:ext cx="3772800" cy="239721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58AE18A-69CB-3C7D-D6C2-FE1B7639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93" y="1867391"/>
            <a:ext cx="3772800" cy="242013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331EA3C-B378-E0D7-4139-1E2C41B0E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22" r="1155"/>
          <a:stretch/>
        </p:blipFill>
        <p:spPr>
          <a:xfrm>
            <a:off x="8194641" y="1853754"/>
            <a:ext cx="3772800" cy="2425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39B3BE36-8CDE-91BF-5539-43C70314F26B}"/>
                  </a:ext>
                </a:extLst>
              </p:cNvPr>
              <p:cNvSpPr txBox="1"/>
              <p:nvPr/>
            </p:nvSpPr>
            <p:spPr>
              <a:xfrm>
                <a:off x="4348480" y="4301162"/>
                <a:ext cx="7492481" cy="21544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1600" dirty="0"/>
                  <a:t>ככל שצרור הירי גדול יותר ככה אנחנו נפגע יותר</a:t>
                </a:r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1600" dirty="0"/>
                  <a:t>ככל שמרחק הירי עולה ככה תוחלת הפגיעות קטנה</a:t>
                </a:r>
                <a:endParaRPr lang="en-US" sz="1600" dirty="0"/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1600" dirty="0"/>
                  <a:t>למעשה אם מניחים כי ההסתברות של פגיעת כדור במטרה היא </a:t>
                </a:r>
                <a:r>
                  <a:rPr lang="en-US" sz="1600" dirty="0"/>
                  <a:t>p</a:t>
                </a:r>
                <a:br>
                  <a:rPr lang="en-US" sz="1600" dirty="0"/>
                </a:br>
                <a:r>
                  <a:rPr lang="he-IL" sz="1600" dirty="0"/>
                  <a:t>אז תוחלת מספר הפגיעות במטרה כתלות בצרור באורך </a:t>
                </a:r>
                <a:r>
                  <a:rPr lang="en-US" sz="1600" dirty="0"/>
                  <a:t>n</a:t>
                </a:r>
                <a:br>
                  <a:rPr lang="en-US" sz="1600" dirty="0"/>
                </a:br>
                <a:r>
                  <a:rPr lang="he-IL" sz="1600" dirty="0"/>
                  <a:t>היא למעשה </a:t>
                </a:r>
                <a:r>
                  <a:rPr lang="en-US" sz="1600" dirty="0"/>
                  <a:t>np</a:t>
                </a:r>
                <a:r>
                  <a:rPr lang="he-IL" sz="1600" dirty="0"/>
                  <a:t>. </a:t>
                </a:r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1600" dirty="0"/>
                  <a:t>זאת אומרת, לכל טווח </a:t>
                </a:r>
                <a:r>
                  <a:rPr lang="en-US" sz="1600" dirty="0"/>
                  <a:t>r</a:t>
                </a:r>
                <a:r>
                  <a:rPr lang="he-IL" sz="1600" dirty="0"/>
                  <a:t> נקבל הסתברות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sz="1600" dirty="0"/>
                  <a:t> מתאימה ואם אורך הצרור הוא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600" dirty="0"/>
                  <a:t> נקבל: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𝐸𝑥𝑝𝑒𝑐𝑡𝑎𝑛𝑐𝑦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he-IL" dirty="0"/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39B3BE36-8CDE-91BF-5539-43C70314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4301162"/>
                <a:ext cx="7492481" cy="2154436"/>
              </a:xfrm>
              <a:prstGeom prst="rect">
                <a:avLst/>
              </a:prstGeom>
              <a:blipFill>
                <a:blip r:embed="rId5"/>
                <a:stretch>
                  <a:fillRect t="-8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891BA3F-E194-C219-0CAB-51979D9ABC0B}"/>
              </a:ext>
            </a:extLst>
          </p:cNvPr>
          <p:cNvSpPr txBox="1"/>
          <p:nvPr/>
        </p:nvSpPr>
        <p:spPr>
          <a:xfrm>
            <a:off x="-332122" y="4351354"/>
            <a:ext cx="38535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עבור טווחים (משמאל לימין) 4 ק"מ ו- 5 ק"מ</a:t>
            </a:r>
          </a:p>
        </p:txBody>
      </p:sp>
    </p:spTree>
    <p:extLst>
      <p:ext uri="{BB962C8B-B14F-4D97-AF65-F5344CB8AC3E}">
        <p14:creationId xmlns:p14="http://schemas.microsoft.com/office/powerpoint/2010/main" val="161819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DB53D1CF-8FFC-B901-858B-7127BF6CC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"/>
          <a:stretch/>
        </p:blipFill>
        <p:spPr>
          <a:xfrm>
            <a:off x="241478" y="972374"/>
            <a:ext cx="3292297" cy="57208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D66EF23-B8C4-95FA-8A2E-709BCBE5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5"/>
          <a:stretch/>
        </p:blipFill>
        <p:spPr>
          <a:xfrm>
            <a:off x="8810627" y="828037"/>
            <a:ext cx="3067048" cy="586521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168690A-BD00-FE19-DF8F-ECEACCBA0DA1}"/>
              </a:ext>
            </a:extLst>
          </p:cNvPr>
          <p:cNvSpPr txBox="1"/>
          <p:nvPr/>
        </p:nvSpPr>
        <p:spPr>
          <a:xfrm>
            <a:off x="3695700" y="1353374"/>
            <a:ext cx="480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b="1" dirty="0"/>
              <a:t>גרף הסתברויות וגרף </a:t>
            </a:r>
            <a:r>
              <a:rPr lang="he-IL" sz="2400" b="1" dirty="0" err="1"/>
              <a:t>תוחלות</a:t>
            </a:r>
            <a:endParaRPr lang="he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040809-3DC1-3061-C07E-2C4AD1FCAF9C}"/>
                  </a:ext>
                </a:extLst>
              </p:cNvPr>
              <p:cNvSpPr txBox="1"/>
              <p:nvPr/>
            </p:nvSpPr>
            <p:spPr>
              <a:xfrm>
                <a:off x="3848102" y="2019301"/>
                <a:ext cx="4648198" cy="42473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ניתן לראות שמבחינת גרף ההסתברויות, החל מגודל צרור מסוים ניתן להעריך את הסתברות הפגיעה במטרה.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למעשה, באופן טיפה יותר פורמלי לפי הגדרת הגבול:</a:t>
                </a:r>
                <a:br>
                  <a:rPr lang="en-US" dirty="0"/>
                </a:br>
                <a:r>
                  <a:rPr lang="he-IL" dirty="0"/>
                  <a:t>יהי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 dirty="0"/>
                  <a:t> כך ש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ויהי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:r>
                  <a:rPr lang="he-IL" dirty="0"/>
                  <a:t>ככה שלכל מרחק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/>
                  <a:t> ולכל אורך צרור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dirty="0"/>
                </a:br>
                <a:r>
                  <a:rPr lang="he-IL" dirty="0"/>
                  <a:t>קיימת סביבה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שהיא למעשה הסתברות הפגיעה במטרה. במילים אחרות קיימת סביבה שאינסוף נקודות בגרף נמצאים בה. 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לפי האיורים נראה כי ניתן לקחת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מרגע מסוים ונקבל ככה הערכה מספיק טובה לגבי התוחלת.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040809-3DC1-3061-C07E-2C4AD1FC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2" y="2019301"/>
                <a:ext cx="4648198" cy="4247317"/>
              </a:xfrm>
              <a:prstGeom prst="rect">
                <a:avLst/>
              </a:prstGeom>
              <a:blipFill>
                <a:blip r:embed="rId4"/>
                <a:stretch>
                  <a:fillRect l="-524" t="-717" r="-9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53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106687-F605-F7CB-04E5-BAA42776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84081"/>
            <a:ext cx="9603275" cy="1049235"/>
          </a:xfrm>
        </p:spPr>
        <p:txBody>
          <a:bodyPr/>
          <a:lstStyle/>
          <a:p>
            <a:pPr algn="ctr"/>
            <a:r>
              <a:rPr lang="he-IL" dirty="0"/>
              <a:t>גרף פגיעה ראשונה במטרה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33B907-45B4-A13E-461A-406B3EF7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383" y="2015732"/>
            <a:ext cx="6741472" cy="3450613"/>
          </a:xfrm>
        </p:spPr>
        <p:txBody>
          <a:bodyPr/>
          <a:lstStyle/>
          <a:p>
            <a:r>
              <a:rPr lang="he-IL" dirty="0"/>
              <a:t>התבקשתי בנוסף למצוא את הפגיעה הראשונה לאורך צרור ומרחק מהמטרה. החלטתי להציג את זה בגרף מסוג </a:t>
            </a:r>
            <a:r>
              <a:rPr lang="en-US" dirty="0"/>
              <a:t>bar</a:t>
            </a:r>
            <a:r>
              <a:rPr lang="he-IL" dirty="0"/>
              <a:t> שגם הוא מבוצע באמצעות סימולציית מונטה קרלו</a:t>
            </a:r>
            <a:endParaRPr lang="en-US" dirty="0"/>
          </a:p>
          <a:p>
            <a:r>
              <a:rPr lang="he-IL" dirty="0"/>
              <a:t>ניתן לזהות פה שככל שהטווח מהמטרה גדל גם הפגיעה הראשונה גדלה.</a:t>
            </a:r>
          </a:p>
          <a:p>
            <a:r>
              <a:rPr lang="he-IL" dirty="0"/>
              <a:t>למעשה, יכולנו להשתמש במידע שכזה על מנת להציג את התוחלת/אחוזי פגיעה במטרה.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157D15F-E8D2-28BE-10F6-EB779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2" y="507999"/>
            <a:ext cx="3613667" cy="62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6861E-5FB7-D0BC-4A8B-9E92C154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3619"/>
            <a:ext cx="9603275" cy="1049235"/>
          </a:xfrm>
        </p:spPr>
        <p:txBody>
          <a:bodyPr/>
          <a:lstStyle/>
          <a:p>
            <a:pPr algn="ctr"/>
            <a:r>
              <a:rPr lang="he-IL" dirty="0"/>
              <a:t>הסבר על גרף התוחלת ולמה הוא נכון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D143D37-D0E1-4B66-CA5D-702744682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2015732"/>
                <a:ext cx="10302379" cy="3450613"/>
              </a:xfrm>
            </p:spPr>
            <p:txBody>
              <a:bodyPr>
                <a:normAutofit/>
              </a:bodyPr>
              <a:lstStyle/>
              <a:p>
                <a:r>
                  <a:rPr lang="he-IL" dirty="0"/>
                  <a:t>בשקופית מספר 5 הסברנו כי אכן ציפינו שיתקבל גרף ליניארי. אסביר מדוע זו </a:t>
                </a:r>
                <a:r>
                  <a:rPr lang="he-IL" dirty="0" err="1"/>
                  <a:t>היתה</a:t>
                </a:r>
                <a:r>
                  <a:rPr lang="he-IL" dirty="0"/>
                  <a:t> הציפייה.</a:t>
                </a:r>
              </a:p>
              <a:p>
                <a:pPr lvl="1"/>
                <a:r>
                  <a:rPr lang="he-IL" dirty="0"/>
                  <a:t>קיים קשר בין התפלגות נורמלית לבין התפלגות בינומיאלית. מכיוון שכל יריה בודדת מהווה ניסוי </a:t>
                </a:r>
                <a:r>
                  <a:rPr lang="he-IL" dirty="0" err="1"/>
                  <a:t>ברנולי</a:t>
                </a:r>
                <a:r>
                  <a:rPr lang="he-IL" dirty="0"/>
                  <a:t> עם הסתברות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e-IL" dirty="0"/>
                  <a:t> ובפרט לפי גרף ההסתברויות אנחנו מתכנסים אליה, אפשר לסמן ע"י </a:t>
                </a:r>
                <a:r>
                  <a:rPr lang="en-US" dirty="0"/>
                  <a:t>X</a:t>
                </a:r>
                <a:r>
                  <a:rPr lang="he-IL" dirty="0"/>
                  <a:t> משתנה מקרי שמציין את מספר הפגיות במטרה. כלומר זה למעשה, התפלגות בינומיאלית,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והתוחלת של משתנה מקרי בעל התפלגות בינומיאלית היא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he-IL" dirty="0"/>
                  <a:t> שזה למעשה הגרף שקיבלנו.</a:t>
                </a:r>
              </a:p>
              <a:p>
                <a:pPr lvl="1"/>
                <a:r>
                  <a:rPr lang="he-IL" dirty="0"/>
                  <a:t>ניתן גם לסרטט את השונות ולצפות שהיא גם כן תהא ליניארית כי היא תהיה קרובה</a:t>
                </a:r>
                <a:br>
                  <a:rPr lang="en-US" dirty="0"/>
                </a:br>
                <a:r>
                  <a:rPr lang="he-IL" dirty="0"/>
                  <a:t> 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D143D37-D0E1-4B66-CA5D-702744682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2015732"/>
                <a:ext cx="10302379" cy="3450613"/>
              </a:xfrm>
              <a:blipFill>
                <a:blip r:embed="rId2"/>
                <a:stretch>
                  <a:fillRect l="-947" t="-177" r="-5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B35949-918B-32D4-00BC-67AB6A74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156944"/>
            <a:ext cx="9603275" cy="1049235"/>
          </a:xfrm>
        </p:spPr>
        <p:txBody>
          <a:bodyPr/>
          <a:lstStyle/>
          <a:p>
            <a:pPr algn="ctr"/>
            <a:r>
              <a:rPr lang="he-IL" dirty="0"/>
              <a:t>האם פתרון אנליטי המציג קשר ישיר אפשרי פה?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3A44892-9E8E-54FD-C9BC-B28F72463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301" y="2015732"/>
                <a:ext cx="10178554" cy="3450613"/>
              </a:xfrm>
            </p:spPr>
            <p:txBody>
              <a:bodyPr/>
              <a:lstStyle/>
              <a:p>
                <a:pPr lvl="1"/>
                <a:r>
                  <a:rPr lang="he-IL" dirty="0"/>
                  <a:t>כל קואורדינטה מתפלגת בהתפלגות נורמלית. נניח שנקודת המכוון שלנו היא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לפי המודל המתמטי הנקודה הממוצעת מתפלגת כך: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e-I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:r>
                  <a:rPr lang="he-IL" b="0" dirty="0"/>
                  <a:t>ו-</a:t>
                </a:r>
                <a:r>
                  <a:rPr lang="en-US" b="0" dirty="0"/>
                  <a:t>R</a:t>
                </a:r>
                <a:r>
                  <a:rPr lang="he-IL" b="0" dirty="0"/>
                  <a:t> זה המרחק במטרים. אם נסמן את נקודת הפגיעה הממוצעת ע"י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שהם התקבלו ע"י ההתפלגות הקודמת, נקודת הפגיעה האמיתית מתפלגת ע"י: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למעשה, בשלב זה הנקודה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שזו נקודת הפגיעה תלויה 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ולכן לא ניתן להשתמש בחיבוריות של המשתנה המקרי הנורמלי ולכן פנינו לסימולציית מונטה קרלו שמספקת לנו התכנסות לפתרון מאחר ושני הצעדים תלויים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3A44892-9E8E-54FD-C9BC-B28F72463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1" y="2015732"/>
                <a:ext cx="10178554" cy="3450613"/>
              </a:xfrm>
              <a:blipFill>
                <a:blip r:embed="rId2"/>
                <a:stretch>
                  <a:fillRect l="-120" t="-1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2938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5909</TotalTime>
  <Words>583</Words>
  <Application>Microsoft Office PowerPoint</Application>
  <PresentationFormat>מסך רחב</PresentationFormat>
  <Paragraphs>31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גלריה</vt:lpstr>
      <vt:lpstr>סיכום פרוייקט</vt:lpstr>
      <vt:lpstr>קלט/פלט</vt:lpstr>
      <vt:lpstr>דיאגרמת מחלקות</vt:lpstr>
      <vt:lpstr>תוצאות הניתוח</vt:lpstr>
      <vt:lpstr>תוצאות הניתוח</vt:lpstr>
      <vt:lpstr>מצגת של PowerPoint‏</vt:lpstr>
      <vt:lpstr>גרף פגיעה ראשונה במטרה</vt:lpstr>
      <vt:lpstr>הסבר על גרף התוחלת ולמה הוא נכון</vt:lpstr>
      <vt:lpstr>האם פתרון אנליטי המציג קשר ישיר אפשרי פה?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סיכום מטלה</dc:title>
  <dc:creator>Elad Goldenberg</dc:creator>
  <cp:lastModifiedBy>Elad Goldenberg</cp:lastModifiedBy>
  <cp:revision>12</cp:revision>
  <dcterms:created xsi:type="dcterms:W3CDTF">2023-03-22T12:17:56Z</dcterms:created>
  <dcterms:modified xsi:type="dcterms:W3CDTF">2023-05-02T06:41:02Z</dcterms:modified>
</cp:coreProperties>
</file>