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0" r:id="rId1"/>
  </p:sldMasterIdLst>
  <p:notesMasterIdLst>
    <p:notesMasterId r:id="rId22"/>
  </p:notesMasterIdLst>
  <p:sldIdLst>
    <p:sldId id="256" r:id="rId2"/>
    <p:sldId id="258" r:id="rId3"/>
    <p:sldId id="259" r:id="rId4"/>
    <p:sldId id="263" r:id="rId5"/>
    <p:sldId id="262" r:id="rId6"/>
    <p:sldId id="264" r:id="rId7"/>
    <p:sldId id="273" r:id="rId8"/>
    <p:sldId id="266" r:id="rId9"/>
    <p:sldId id="261" r:id="rId10"/>
    <p:sldId id="267" r:id="rId11"/>
    <p:sldId id="278" r:id="rId12"/>
    <p:sldId id="279" r:id="rId13"/>
    <p:sldId id="280" r:id="rId14"/>
    <p:sldId id="268" r:id="rId15"/>
    <p:sldId id="276" r:id="rId16"/>
    <p:sldId id="269" r:id="rId17"/>
    <p:sldId id="281" r:id="rId18"/>
    <p:sldId id="277" r:id="rId19"/>
    <p:sldId id="270" r:id="rId20"/>
    <p:sldId id="271"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FIF9vq/RIe61hjSnNd5/rO+46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BB262-64FD-4603-8D34-CDEB351FBB7F}" v="152" dt="2023-06-05T14:15:18.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81504" autoAdjust="0"/>
  </p:normalViewPr>
  <p:slideViewPr>
    <p:cSldViewPr snapToGrid="0" snapToObjects="1">
      <p:cViewPr varScale="1">
        <p:scale>
          <a:sx n="88" d="100"/>
          <a:sy n="88"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יהונתן דהן" userId="992a2e9e-7e73-47f0-b49b-12cd3aa51ecc" providerId="ADAL" clId="{CD2BB262-64FD-4603-8D34-CDEB351FBB7F}"/>
    <pc:docChg chg="undo custSel addSld delSld modSld sldOrd modMainMaster">
      <pc:chgData name="יהונתן דהן" userId="992a2e9e-7e73-47f0-b49b-12cd3aa51ecc" providerId="ADAL" clId="{CD2BB262-64FD-4603-8D34-CDEB351FBB7F}" dt="2023-06-05T14:15:18.143" v="400" actId="20577"/>
      <pc:docMkLst>
        <pc:docMk/>
      </pc:docMkLst>
      <pc:sldChg chg="delSp modSp mod setBg">
        <pc:chgData name="יהונתן דהן" userId="992a2e9e-7e73-47f0-b49b-12cd3aa51ecc" providerId="ADAL" clId="{CD2BB262-64FD-4603-8D34-CDEB351FBB7F}" dt="2023-05-17T18:19:04.592" v="69" actId="1076"/>
        <pc:sldMkLst>
          <pc:docMk/>
          <pc:sldMk cId="0" sldId="256"/>
        </pc:sldMkLst>
        <pc:spChg chg="mod">
          <ac:chgData name="יהונתן דהן" userId="992a2e9e-7e73-47f0-b49b-12cd3aa51ecc" providerId="ADAL" clId="{CD2BB262-64FD-4603-8D34-CDEB351FBB7F}" dt="2023-05-17T18:19:04.592" v="69" actId="1076"/>
          <ac:spMkLst>
            <pc:docMk/>
            <pc:sldMk cId="0" sldId="256"/>
            <ac:spMk id="89" creationId="{00000000-0000-0000-0000-000000000000}"/>
          </ac:spMkLst>
        </pc:spChg>
        <pc:picChg chg="del">
          <ac:chgData name="יהונתן דהן" userId="992a2e9e-7e73-47f0-b49b-12cd3aa51ecc" providerId="ADAL" clId="{CD2BB262-64FD-4603-8D34-CDEB351FBB7F}" dt="2023-05-17T18:19:01.336" v="68" actId="478"/>
          <ac:picMkLst>
            <pc:docMk/>
            <pc:sldMk cId="0" sldId="256"/>
            <ac:picMk id="86" creationId="{00000000-0000-0000-0000-000000000000}"/>
          </ac:picMkLst>
        </pc:picChg>
      </pc:sldChg>
      <pc:sldChg chg="del">
        <pc:chgData name="יהונתן דהן" userId="992a2e9e-7e73-47f0-b49b-12cd3aa51ecc" providerId="ADAL" clId="{CD2BB262-64FD-4603-8D34-CDEB351FBB7F}" dt="2023-05-20T09:20:23.468" v="323" actId="2696"/>
        <pc:sldMkLst>
          <pc:docMk/>
          <pc:sldMk cId="0" sldId="257"/>
        </pc:sldMkLst>
      </pc:sldChg>
      <pc:sldChg chg="addSp modSp mod">
        <pc:chgData name="יהונתן דהן" userId="992a2e9e-7e73-47f0-b49b-12cd3aa51ecc" providerId="ADAL" clId="{CD2BB262-64FD-4603-8D34-CDEB351FBB7F}" dt="2023-06-05T13:54:54.279" v="395" actId="164"/>
        <pc:sldMkLst>
          <pc:docMk/>
          <pc:sldMk cId="0" sldId="259"/>
        </pc:sldMkLst>
        <pc:grpChg chg="add mod">
          <ac:chgData name="יהונתן דהן" userId="992a2e9e-7e73-47f0-b49b-12cd3aa51ecc" providerId="ADAL" clId="{CD2BB262-64FD-4603-8D34-CDEB351FBB7F}" dt="2023-06-05T13:54:54.279" v="395" actId="164"/>
          <ac:grpSpMkLst>
            <pc:docMk/>
            <pc:sldMk cId="0" sldId="259"/>
            <ac:grpSpMk id="5" creationId="{8727D7A7-D4D9-E33B-E005-10568CCDE1D2}"/>
          </ac:grpSpMkLst>
        </pc:grpChg>
        <pc:picChg chg="mod">
          <ac:chgData name="יהונתן דהן" userId="992a2e9e-7e73-47f0-b49b-12cd3aa51ecc" providerId="ADAL" clId="{CD2BB262-64FD-4603-8D34-CDEB351FBB7F}" dt="2023-06-05T13:54:54.279" v="395" actId="164"/>
          <ac:picMkLst>
            <pc:docMk/>
            <pc:sldMk cId="0" sldId="259"/>
            <ac:picMk id="2" creationId="{7DADC59C-95AA-9F43-D3BE-BC70963FD4C6}"/>
          </ac:picMkLst>
        </pc:picChg>
        <pc:picChg chg="add mod">
          <ac:chgData name="יהונתן דהן" userId="992a2e9e-7e73-47f0-b49b-12cd3aa51ecc" providerId="ADAL" clId="{CD2BB262-64FD-4603-8D34-CDEB351FBB7F}" dt="2023-06-05T13:54:54.279" v="395" actId="164"/>
          <ac:picMkLst>
            <pc:docMk/>
            <pc:sldMk cId="0" sldId="259"/>
            <ac:picMk id="4" creationId="{1DCD454F-607C-D0DC-2B0B-ACEB82B75052}"/>
          </ac:picMkLst>
        </pc:picChg>
      </pc:sldChg>
      <pc:sldChg chg="modSp ord">
        <pc:chgData name="יהונתן דהן" userId="992a2e9e-7e73-47f0-b49b-12cd3aa51ecc" providerId="ADAL" clId="{CD2BB262-64FD-4603-8D34-CDEB351FBB7F}" dt="2023-06-05T14:15:18.143" v="400" actId="20577"/>
        <pc:sldMkLst>
          <pc:docMk/>
          <pc:sldMk cId="0" sldId="261"/>
        </pc:sldMkLst>
        <pc:spChg chg="mod">
          <ac:chgData name="יהונתן דהן" userId="992a2e9e-7e73-47f0-b49b-12cd3aa51ecc" providerId="ADAL" clId="{CD2BB262-64FD-4603-8D34-CDEB351FBB7F}" dt="2023-06-05T14:15:18.143" v="400" actId="20577"/>
          <ac:spMkLst>
            <pc:docMk/>
            <pc:sldMk cId="0" sldId="261"/>
            <ac:spMk id="129" creationId="{00000000-0000-0000-0000-000000000000}"/>
          </ac:spMkLst>
        </pc:spChg>
      </pc:sldChg>
      <pc:sldChg chg="modSp modNotesTx">
        <pc:chgData name="יהונתן דהן" userId="992a2e9e-7e73-47f0-b49b-12cd3aa51ecc" providerId="ADAL" clId="{CD2BB262-64FD-4603-8D34-CDEB351FBB7F}" dt="2023-06-05T14:01:16.223" v="399" actId="20577"/>
        <pc:sldMkLst>
          <pc:docMk/>
          <pc:sldMk cId="0" sldId="263"/>
        </pc:sldMkLst>
        <pc:spChg chg="mod">
          <ac:chgData name="יהונתן דהן" userId="992a2e9e-7e73-47f0-b49b-12cd3aa51ecc" providerId="ADAL" clId="{CD2BB262-64FD-4603-8D34-CDEB351FBB7F}" dt="2023-06-05T14:01:16.223" v="399" actId="20577"/>
          <ac:spMkLst>
            <pc:docMk/>
            <pc:sldMk cId="0" sldId="263"/>
            <ac:spMk id="144" creationId="{00000000-0000-0000-0000-000000000000}"/>
          </ac:spMkLst>
        </pc:spChg>
      </pc:sldChg>
      <pc:sldChg chg="modNotesTx">
        <pc:chgData name="יהונתן דהן" userId="992a2e9e-7e73-47f0-b49b-12cd3aa51ecc" providerId="ADAL" clId="{CD2BB262-64FD-4603-8D34-CDEB351FBB7F}" dt="2023-05-20T09:50:30.576" v="339" actId="20577"/>
        <pc:sldMkLst>
          <pc:docMk/>
          <pc:sldMk cId="0" sldId="264"/>
        </pc:sldMkLst>
      </pc:sldChg>
      <pc:sldChg chg="modSp mod">
        <pc:chgData name="יהונתן דהן" userId="992a2e9e-7e73-47f0-b49b-12cd3aa51ecc" providerId="ADAL" clId="{CD2BB262-64FD-4603-8D34-CDEB351FBB7F}" dt="2023-05-20T09:16:44.911" v="321" actId="20577"/>
        <pc:sldMkLst>
          <pc:docMk/>
          <pc:sldMk cId="0" sldId="267"/>
        </pc:sldMkLst>
        <pc:spChg chg="mod">
          <ac:chgData name="יהונתן דהן" userId="992a2e9e-7e73-47f0-b49b-12cd3aa51ecc" providerId="ADAL" clId="{CD2BB262-64FD-4603-8D34-CDEB351FBB7F}" dt="2023-05-20T09:16:44.911" v="321" actId="20577"/>
          <ac:spMkLst>
            <pc:docMk/>
            <pc:sldMk cId="0" sldId="267"/>
            <ac:spMk id="172" creationId="{00000000-0000-0000-0000-000000000000}"/>
          </ac:spMkLst>
        </pc:spChg>
      </pc:sldChg>
      <pc:sldChg chg="modSp">
        <pc:chgData name="יהונתן דהן" userId="992a2e9e-7e73-47f0-b49b-12cd3aa51ecc" providerId="ADAL" clId="{CD2BB262-64FD-4603-8D34-CDEB351FBB7F}" dt="2023-05-20T07:18:59.120" v="160" actId="113"/>
        <pc:sldMkLst>
          <pc:docMk/>
          <pc:sldMk cId="0" sldId="268"/>
        </pc:sldMkLst>
        <pc:spChg chg="mod">
          <ac:chgData name="יהונתן דהן" userId="992a2e9e-7e73-47f0-b49b-12cd3aa51ecc" providerId="ADAL" clId="{CD2BB262-64FD-4603-8D34-CDEB351FBB7F}" dt="2023-05-20T07:18:59.120" v="160" actId="113"/>
          <ac:spMkLst>
            <pc:docMk/>
            <pc:sldMk cId="0" sldId="268"/>
            <ac:spMk id="182" creationId="{00000000-0000-0000-0000-000000000000}"/>
          </ac:spMkLst>
        </pc:spChg>
      </pc:sldChg>
      <pc:sldChg chg="addSp delSp modSp mod modNotesTx">
        <pc:chgData name="יהונתן דהן" userId="992a2e9e-7e73-47f0-b49b-12cd3aa51ecc" providerId="ADAL" clId="{CD2BB262-64FD-4603-8D34-CDEB351FBB7F}" dt="2023-06-05T13:31:29.408" v="377" actId="14100"/>
        <pc:sldMkLst>
          <pc:docMk/>
          <pc:sldMk cId="0" sldId="269"/>
        </pc:sldMkLst>
        <pc:spChg chg="add mod">
          <ac:chgData name="יהונתן דהן" userId="992a2e9e-7e73-47f0-b49b-12cd3aa51ecc" providerId="ADAL" clId="{CD2BB262-64FD-4603-8D34-CDEB351FBB7F}" dt="2023-06-05T13:31:29.408" v="377" actId="14100"/>
          <ac:spMkLst>
            <pc:docMk/>
            <pc:sldMk cId="0" sldId="269"/>
            <ac:spMk id="3" creationId="{07694790-4E3D-7AFE-C133-C89CC337D671}"/>
          </ac:spMkLst>
        </pc:spChg>
        <pc:spChg chg="add mod">
          <ac:chgData name="יהונתן דהן" userId="992a2e9e-7e73-47f0-b49b-12cd3aa51ecc" providerId="ADAL" clId="{CD2BB262-64FD-4603-8D34-CDEB351FBB7F}" dt="2023-05-20T07:31:50.640" v="253" actId="1037"/>
          <ac:spMkLst>
            <pc:docMk/>
            <pc:sldMk cId="0" sldId="269"/>
            <ac:spMk id="9" creationId="{593179B4-9327-4EFE-6935-1EC5E9C4BE80}"/>
          </ac:spMkLst>
        </pc:spChg>
        <pc:spChg chg="add mod">
          <ac:chgData name="יהונתן דהן" userId="992a2e9e-7e73-47f0-b49b-12cd3aa51ecc" providerId="ADAL" clId="{CD2BB262-64FD-4603-8D34-CDEB351FBB7F}" dt="2023-05-20T07:29:05.330" v="204" actId="571"/>
          <ac:spMkLst>
            <pc:docMk/>
            <pc:sldMk cId="0" sldId="269"/>
            <ac:spMk id="11" creationId="{071B6644-BC3D-4C9A-6861-BBD48422B015}"/>
          </ac:spMkLst>
        </pc:spChg>
        <pc:spChg chg="add mod">
          <ac:chgData name="יהונתן דהן" userId="992a2e9e-7e73-47f0-b49b-12cd3aa51ecc" providerId="ADAL" clId="{CD2BB262-64FD-4603-8D34-CDEB351FBB7F}" dt="2023-05-20T07:31:50.640" v="253" actId="1037"/>
          <ac:spMkLst>
            <pc:docMk/>
            <pc:sldMk cId="0" sldId="269"/>
            <ac:spMk id="12" creationId="{8EA6A162-F8F2-A3F3-B618-FF08061F9292}"/>
          </ac:spMkLst>
        </pc:spChg>
        <pc:spChg chg="add mod">
          <ac:chgData name="יהונתן דהן" userId="992a2e9e-7e73-47f0-b49b-12cd3aa51ecc" providerId="ADAL" clId="{CD2BB262-64FD-4603-8D34-CDEB351FBB7F}" dt="2023-05-20T07:31:50.640" v="253" actId="1037"/>
          <ac:spMkLst>
            <pc:docMk/>
            <pc:sldMk cId="0" sldId="269"/>
            <ac:spMk id="13" creationId="{A002ABD7-79FB-8CE9-939A-E117EC2593F9}"/>
          </ac:spMkLst>
        </pc:spChg>
        <pc:spChg chg="add mod">
          <ac:chgData name="יהונתן דהן" userId="992a2e9e-7e73-47f0-b49b-12cd3aa51ecc" providerId="ADAL" clId="{CD2BB262-64FD-4603-8D34-CDEB351FBB7F}" dt="2023-05-20T07:31:50.640" v="253" actId="1037"/>
          <ac:spMkLst>
            <pc:docMk/>
            <pc:sldMk cId="0" sldId="269"/>
            <ac:spMk id="14" creationId="{89B9783B-A44C-4039-7C4C-B6B4B431C515}"/>
          </ac:spMkLst>
        </pc:spChg>
        <pc:spChg chg="add del mod">
          <ac:chgData name="יהונתן דהן" userId="992a2e9e-7e73-47f0-b49b-12cd3aa51ecc" providerId="ADAL" clId="{CD2BB262-64FD-4603-8D34-CDEB351FBB7F}" dt="2023-06-05T13:31:24.923" v="376" actId="478"/>
          <ac:spMkLst>
            <pc:docMk/>
            <pc:sldMk cId="0" sldId="269"/>
            <ac:spMk id="15" creationId="{7403D1BA-0F09-5EF4-5645-4B591333A52B}"/>
          </ac:spMkLst>
        </pc:spChg>
        <pc:picChg chg="add mod">
          <ac:chgData name="יהונתן דהן" userId="992a2e9e-7e73-47f0-b49b-12cd3aa51ecc" providerId="ADAL" clId="{CD2BB262-64FD-4603-8D34-CDEB351FBB7F}" dt="2023-05-20T07:29:05.330" v="204" actId="571"/>
          <ac:picMkLst>
            <pc:docMk/>
            <pc:sldMk cId="0" sldId="269"/>
            <ac:picMk id="10" creationId="{B72E9E5C-1C32-3409-17B0-BC070BA65699}"/>
          </ac:picMkLst>
        </pc:picChg>
        <pc:cxnChg chg="add del mod">
          <ac:chgData name="יהונתן דהן" userId="992a2e9e-7e73-47f0-b49b-12cd3aa51ecc" providerId="ADAL" clId="{CD2BB262-64FD-4603-8D34-CDEB351FBB7F}" dt="2023-05-20T07:28:41.300" v="197" actId="478"/>
          <ac:cxnSpMkLst>
            <pc:docMk/>
            <pc:sldMk cId="0" sldId="269"/>
            <ac:cxnSpMk id="6" creationId="{B177F0A1-0CF1-0C59-C1D3-1B43F6A0388B}"/>
          </ac:cxnSpMkLst>
        </pc:cxnChg>
      </pc:sldChg>
      <pc:sldChg chg="modSp">
        <pc:chgData name="יהונתן דהן" userId="992a2e9e-7e73-47f0-b49b-12cd3aa51ecc" providerId="ADAL" clId="{CD2BB262-64FD-4603-8D34-CDEB351FBB7F}" dt="2023-05-20T07:35:08.516" v="256" actId="20577"/>
        <pc:sldMkLst>
          <pc:docMk/>
          <pc:sldMk cId="0" sldId="270"/>
        </pc:sldMkLst>
        <pc:spChg chg="mod">
          <ac:chgData name="יהונתן דהן" userId="992a2e9e-7e73-47f0-b49b-12cd3aa51ecc" providerId="ADAL" clId="{CD2BB262-64FD-4603-8D34-CDEB351FBB7F}" dt="2023-05-20T07:35:08.516" v="256" actId="20577"/>
          <ac:spMkLst>
            <pc:docMk/>
            <pc:sldMk cId="0" sldId="270"/>
            <ac:spMk id="6" creationId="{ECD04D21-62EB-0C2B-BCD3-00FDE5252C76}"/>
          </ac:spMkLst>
        </pc:spChg>
      </pc:sldChg>
      <pc:sldChg chg="addSp delSp modSp mod">
        <pc:chgData name="יהונתן דהן" userId="992a2e9e-7e73-47f0-b49b-12cd3aa51ecc" providerId="ADAL" clId="{CD2BB262-64FD-4603-8D34-CDEB351FBB7F}" dt="2023-05-20T07:35:32.024" v="261" actId="1076"/>
        <pc:sldMkLst>
          <pc:docMk/>
          <pc:sldMk cId="0" sldId="271"/>
        </pc:sldMkLst>
        <pc:picChg chg="add mod">
          <ac:chgData name="יהונתן דהן" userId="992a2e9e-7e73-47f0-b49b-12cd3aa51ecc" providerId="ADAL" clId="{CD2BB262-64FD-4603-8D34-CDEB351FBB7F}" dt="2023-05-20T07:35:32.024" v="261" actId="1076"/>
          <ac:picMkLst>
            <pc:docMk/>
            <pc:sldMk cId="0" sldId="271"/>
            <ac:picMk id="2" creationId="{D54E441C-5645-DF8C-CCCB-954884FFA4BE}"/>
          </ac:picMkLst>
        </pc:picChg>
        <pc:picChg chg="del">
          <ac:chgData name="יהונתן דהן" userId="992a2e9e-7e73-47f0-b49b-12cd3aa51ecc" providerId="ADAL" clId="{CD2BB262-64FD-4603-8D34-CDEB351FBB7F}" dt="2023-05-17T18:18:55.145" v="66" actId="478"/>
          <ac:picMkLst>
            <pc:docMk/>
            <pc:sldMk cId="0" sldId="271"/>
            <ac:picMk id="203" creationId="{00000000-0000-0000-0000-000000000000}"/>
          </ac:picMkLst>
        </pc:picChg>
        <pc:picChg chg="del">
          <ac:chgData name="יהונתן דהן" userId="992a2e9e-7e73-47f0-b49b-12cd3aa51ecc" providerId="ADAL" clId="{CD2BB262-64FD-4603-8D34-CDEB351FBB7F}" dt="2023-05-20T07:35:28.087" v="257" actId="478"/>
          <ac:picMkLst>
            <pc:docMk/>
            <pc:sldMk cId="0" sldId="271"/>
            <ac:picMk id="206" creationId="{00000000-0000-0000-0000-000000000000}"/>
          </ac:picMkLst>
        </pc:picChg>
      </pc:sldChg>
      <pc:sldChg chg="del">
        <pc:chgData name="יהונתן דהן" userId="992a2e9e-7e73-47f0-b49b-12cd3aa51ecc" providerId="ADAL" clId="{CD2BB262-64FD-4603-8D34-CDEB351FBB7F}" dt="2023-05-20T09:17:45.712" v="322" actId="2696"/>
        <pc:sldMkLst>
          <pc:docMk/>
          <pc:sldMk cId="3806398949" sldId="274"/>
        </pc:sldMkLst>
      </pc:sldChg>
      <pc:sldChg chg="addSp modSp mod modAnim">
        <pc:chgData name="יהונתן דהן" userId="992a2e9e-7e73-47f0-b49b-12cd3aa51ecc" providerId="ADAL" clId="{CD2BB262-64FD-4603-8D34-CDEB351FBB7F}" dt="2023-05-20T07:23:27.391" v="184" actId="1076"/>
        <pc:sldMkLst>
          <pc:docMk/>
          <pc:sldMk cId="3291689963" sldId="276"/>
        </pc:sldMkLst>
        <pc:spChg chg="mod">
          <ac:chgData name="יהונתן דהן" userId="992a2e9e-7e73-47f0-b49b-12cd3aa51ecc" providerId="ADAL" clId="{CD2BB262-64FD-4603-8D34-CDEB351FBB7F}" dt="2023-05-20T07:23:01.792" v="173" actId="1076"/>
          <ac:spMkLst>
            <pc:docMk/>
            <pc:sldMk cId="3291689963" sldId="276"/>
            <ac:spMk id="181" creationId="{00000000-0000-0000-0000-000000000000}"/>
          </ac:spMkLst>
        </pc:spChg>
        <pc:spChg chg="mod">
          <ac:chgData name="יהונתן דהן" userId="992a2e9e-7e73-47f0-b49b-12cd3aa51ecc" providerId="ADAL" clId="{CD2BB262-64FD-4603-8D34-CDEB351FBB7F}" dt="2023-05-20T07:23:27.391" v="184" actId="1076"/>
          <ac:spMkLst>
            <pc:docMk/>
            <pc:sldMk cId="3291689963" sldId="276"/>
            <ac:spMk id="182" creationId="{00000000-0000-0000-0000-000000000000}"/>
          </ac:spMkLst>
        </pc:spChg>
        <pc:grpChg chg="mod ord">
          <ac:chgData name="יהונתן דהן" userId="992a2e9e-7e73-47f0-b49b-12cd3aa51ecc" providerId="ADAL" clId="{CD2BB262-64FD-4603-8D34-CDEB351FBB7F}" dt="2023-05-20T07:22:58.664" v="171" actId="1076"/>
          <ac:grpSpMkLst>
            <pc:docMk/>
            <pc:sldMk cId="3291689963" sldId="276"/>
            <ac:grpSpMk id="6" creationId="{FE6BFB26-BE68-A382-5EB0-EC3B9C5DA421}"/>
          </ac:grpSpMkLst>
        </pc:grpChg>
        <pc:grpChg chg="mod">
          <ac:chgData name="יהונתן דהן" userId="992a2e9e-7e73-47f0-b49b-12cd3aa51ecc" providerId="ADAL" clId="{CD2BB262-64FD-4603-8D34-CDEB351FBB7F}" dt="2023-05-20T07:22:58.664" v="171" actId="1076"/>
          <ac:grpSpMkLst>
            <pc:docMk/>
            <pc:sldMk cId="3291689963" sldId="276"/>
            <ac:grpSpMk id="9" creationId="{4B17BCAF-067A-0BAD-4F45-2732BC0378C6}"/>
          </ac:grpSpMkLst>
        </pc:grpChg>
        <pc:grpChg chg="add mod ord">
          <ac:chgData name="יהונתן דהן" userId="992a2e9e-7e73-47f0-b49b-12cd3aa51ecc" providerId="ADAL" clId="{CD2BB262-64FD-4603-8D34-CDEB351FBB7F}" dt="2023-05-20T07:22:58.664" v="171" actId="1076"/>
          <ac:grpSpMkLst>
            <pc:docMk/>
            <pc:sldMk cId="3291689963" sldId="276"/>
            <ac:grpSpMk id="12" creationId="{5434029E-9714-1B56-E718-5DDD50511B78}"/>
          </ac:grpSpMkLst>
        </pc:grpChg>
        <pc:picChg chg="mod">
          <ac:chgData name="יהונתן דהן" userId="992a2e9e-7e73-47f0-b49b-12cd3aa51ecc" providerId="ADAL" clId="{CD2BB262-64FD-4603-8D34-CDEB351FBB7F}" dt="2023-05-20T07:22:58.664" v="171" actId="1076"/>
          <ac:picMkLst>
            <pc:docMk/>
            <pc:sldMk cId="3291689963" sldId="276"/>
            <ac:picMk id="2" creationId="{70016DC1-4BD5-2EB2-9E52-CDE06A6D69E9}"/>
          </ac:picMkLst>
        </pc:picChg>
        <pc:picChg chg="mod">
          <ac:chgData name="יהונתן דהן" userId="992a2e9e-7e73-47f0-b49b-12cd3aa51ecc" providerId="ADAL" clId="{CD2BB262-64FD-4603-8D34-CDEB351FBB7F}" dt="2023-05-20T07:22:58.664" v="171" actId="1076"/>
          <ac:picMkLst>
            <pc:docMk/>
            <pc:sldMk cId="3291689963" sldId="276"/>
            <ac:picMk id="4" creationId="{1571ED61-0ABC-4278-D727-E0725F7C8778}"/>
          </ac:picMkLst>
        </pc:picChg>
        <pc:picChg chg="mod modCrop">
          <ac:chgData name="יהונתן דהן" userId="992a2e9e-7e73-47f0-b49b-12cd3aa51ecc" providerId="ADAL" clId="{CD2BB262-64FD-4603-8D34-CDEB351FBB7F}" dt="2023-05-20T07:11:00.077" v="144" actId="732"/>
          <ac:picMkLst>
            <pc:docMk/>
            <pc:sldMk cId="3291689963" sldId="276"/>
            <ac:picMk id="8" creationId="{46A72C34-1B0D-F254-74D7-D5024F66CB29}"/>
          </ac:picMkLst>
        </pc:picChg>
        <pc:picChg chg="add mod">
          <ac:chgData name="יהונתן דהן" userId="992a2e9e-7e73-47f0-b49b-12cd3aa51ecc" providerId="ADAL" clId="{CD2BB262-64FD-4603-8D34-CDEB351FBB7F}" dt="2023-05-20T07:09:00.367" v="110" actId="164"/>
          <ac:picMkLst>
            <pc:docMk/>
            <pc:sldMk cId="3291689963" sldId="276"/>
            <ac:picMk id="10" creationId="{F8A57D7C-698F-4BE7-8C52-33710841502E}"/>
          </ac:picMkLst>
        </pc:picChg>
        <pc:picChg chg="add mod">
          <ac:chgData name="יהונתן דהן" userId="992a2e9e-7e73-47f0-b49b-12cd3aa51ecc" providerId="ADAL" clId="{CD2BB262-64FD-4603-8D34-CDEB351FBB7F}" dt="2023-05-20T07:09:00.367" v="110" actId="164"/>
          <ac:picMkLst>
            <pc:docMk/>
            <pc:sldMk cId="3291689963" sldId="276"/>
            <ac:picMk id="11" creationId="{DD128684-2F64-7BB9-96AB-714B428EE16F}"/>
          </ac:picMkLst>
        </pc:picChg>
      </pc:sldChg>
      <pc:sldChg chg="modSp mod">
        <pc:chgData name="יהונתן דהן" userId="992a2e9e-7e73-47f0-b49b-12cd3aa51ecc" providerId="ADAL" clId="{CD2BB262-64FD-4603-8D34-CDEB351FBB7F}" dt="2023-05-20T09:49:53.282" v="324" actId="20577"/>
        <pc:sldMkLst>
          <pc:docMk/>
          <pc:sldMk cId="3906973095" sldId="277"/>
        </pc:sldMkLst>
        <pc:spChg chg="mod">
          <ac:chgData name="יהונתן דהן" userId="992a2e9e-7e73-47f0-b49b-12cd3aa51ecc" providerId="ADAL" clId="{CD2BB262-64FD-4603-8D34-CDEB351FBB7F}" dt="2023-05-20T09:49:53.282" v="324" actId="20577"/>
          <ac:spMkLst>
            <pc:docMk/>
            <pc:sldMk cId="3906973095" sldId="277"/>
            <ac:spMk id="10" creationId="{F436EB57-5E07-336D-DB92-E369E0DC43DD}"/>
          </ac:spMkLst>
        </pc:spChg>
      </pc:sldChg>
      <pc:sldChg chg="modSp mod modAnim">
        <pc:chgData name="יהונתן דהן" userId="992a2e9e-7e73-47f0-b49b-12cd3aa51ecc" providerId="ADAL" clId="{CD2BB262-64FD-4603-8D34-CDEB351FBB7F}" dt="2023-05-20T07:18:12.928" v="156" actId="1076"/>
        <pc:sldMkLst>
          <pc:docMk/>
          <pc:sldMk cId="1353471762" sldId="278"/>
        </pc:sldMkLst>
        <pc:spChg chg="mod">
          <ac:chgData name="יהונתן דהן" userId="992a2e9e-7e73-47f0-b49b-12cd3aa51ecc" providerId="ADAL" clId="{CD2BB262-64FD-4603-8D34-CDEB351FBB7F}" dt="2023-05-20T07:18:11.414" v="155" actId="14100"/>
          <ac:spMkLst>
            <pc:docMk/>
            <pc:sldMk cId="1353471762" sldId="278"/>
            <ac:spMk id="172" creationId="{00000000-0000-0000-0000-000000000000}"/>
          </ac:spMkLst>
        </pc:spChg>
        <pc:picChg chg="mod">
          <ac:chgData name="יהונתן דהן" userId="992a2e9e-7e73-47f0-b49b-12cd3aa51ecc" providerId="ADAL" clId="{CD2BB262-64FD-4603-8D34-CDEB351FBB7F}" dt="2023-05-20T07:18:12.928" v="156" actId="1076"/>
          <ac:picMkLst>
            <pc:docMk/>
            <pc:sldMk cId="1353471762" sldId="278"/>
            <ac:picMk id="173" creationId="{00000000-0000-0000-0000-000000000000}"/>
          </ac:picMkLst>
        </pc:picChg>
      </pc:sldChg>
      <pc:sldChg chg="modSp mod">
        <pc:chgData name="יהונתן דהן" userId="992a2e9e-7e73-47f0-b49b-12cd3aa51ecc" providerId="ADAL" clId="{CD2BB262-64FD-4603-8D34-CDEB351FBB7F}" dt="2023-05-20T09:16:26.795" v="308" actId="14100"/>
        <pc:sldMkLst>
          <pc:docMk/>
          <pc:sldMk cId="977884126" sldId="279"/>
        </pc:sldMkLst>
        <pc:spChg chg="mod">
          <ac:chgData name="יהונתן דהן" userId="992a2e9e-7e73-47f0-b49b-12cd3aa51ecc" providerId="ADAL" clId="{CD2BB262-64FD-4603-8D34-CDEB351FBB7F}" dt="2023-05-20T09:16:26.795" v="308" actId="14100"/>
          <ac:spMkLst>
            <pc:docMk/>
            <pc:sldMk cId="977884126" sldId="279"/>
            <ac:spMk id="174" creationId="{00000000-0000-0000-0000-000000000000}"/>
          </ac:spMkLst>
        </pc:spChg>
      </pc:sldChg>
      <pc:sldChg chg="addSp delSp modSp new mod modShow">
        <pc:chgData name="יהונתן דהן" userId="992a2e9e-7e73-47f0-b49b-12cd3aa51ecc" providerId="ADAL" clId="{CD2BB262-64FD-4603-8D34-CDEB351FBB7F}" dt="2023-05-20T14:08:31.958" v="349" actId="729"/>
        <pc:sldMkLst>
          <pc:docMk/>
          <pc:sldMk cId="77955442" sldId="280"/>
        </pc:sldMkLst>
        <pc:spChg chg="del">
          <ac:chgData name="יהונתן דהן" userId="992a2e9e-7e73-47f0-b49b-12cd3aa51ecc" providerId="ADAL" clId="{CD2BB262-64FD-4603-8D34-CDEB351FBB7F}" dt="2023-05-20T14:07:55.954" v="343" actId="478"/>
          <ac:spMkLst>
            <pc:docMk/>
            <pc:sldMk cId="77955442" sldId="280"/>
            <ac:spMk id="2" creationId="{7C19C6AB-5C74-1F86-1FDF-8F6C1E91CF82}"/>
          </ac:spMkLst>
        </pc:spChg>
        <pc:spChg chg="del">
          <ac:chgData name="יהונתן דהן" userId="992a2e9e-7e73-47f0-b49b-12cd3aa51ecc" providerId="ADAL" clId="{CD2BB262-64FD-4603-8D34-CDEB351FBB7F}" dt="2023-05-20T14:07:55.954" v="343" actId="478"/>
          <ac:spMkLst>
            <pc:docMk/>
            <pc:sldMk cId="77955442" sldId="280"/>
            <ac:spMk id="3" creationId="{2B8F255C-7BDD-2184-9DEE-F7FA906A2BD5}"/>
          </ac:spMkLst>
        </pc:spChg>
        <pc:spChg chg="del">
          <ac:chgData name="יהונתן דהן" userId="992a2e9e-7e73-47f0-b49b-12cd3aa51ecc" providerId="ADAL" clId="{CD2BB262-64FD-4603-8D34-CDEB351FBB7F}" dt="2023-05-20T14:07:55.954" v="343" actId="478"/>
          <ac:spMkLst>
            <pc:docMk/>
            <pc:sldMk cId="77955442" sldId="280"/>
            <ac:spMk id="4" creationId="{84A2D15F-DEB2-D525-FEAC-5BDCA818C1F9}"/>
          </ac:spMkLst>
        </pc:spChg>
        <pc:spChg chg="del">
          <ac:chgData name="יהונתן דהן" userId="992a2e9e-7e73-47f0-b49b-12cd3aa51ecc" providerId="ADAL" clId="{CD2BB262-64FD-4603-8D34-CDEB351FBB7F}" dt="2023-05-20T14:07:55.954" v="343" actId="478"/>
          <ac:spMkLst>
            <pc:docMk/>
            <pc:sldMk cId="77955442" sldId="280"/>
            <ac:spMk id="5" creationId="{3E80AE23-B6FE-FECD-1427-55DA597F1863}"/>
          </ac:spMkLst>
        </pc:spChg>
        <pc:spChg chg="del">
          <ac:chgData name="יהונתן דהן" userId="992a2e9e-7e73-47f0-b49b-12cd3aa51ecc" providerId="ADAL" clId="{CD2BB262-64FD-4603-8D34-CDEB351FBB7F}" dt="2023-05-20T14:07:55.954" v="343" actId="478"/>
          <ac:spMkLst>
            <pc:docMk/>
            <pc:sldMk cId="77955442" sldId="280"/>
            <ac:spMk id="6" creationId="{C2F8A868-3C1C-FF71-D49C-764D06BDDAD5}"/>
          </ac:spMkLst>
        </pc:spChg>
        <pc:spChg chg="del">
          <ac:chgData name="יהונתן דהן" userId="992a2e9e-7e73-47f0-b49b-12cd3aa51ecc" providerId="ADAL" clId="{CD2BB262-64FD-4603-8D34-CDEB351FBB7F}" dt="2023-05-20T14:07:55.954" v="343" actId="478"/>
          <ac:spMkLst>
            <pc:docMk/>
            <pc:sldMk cId="77955442" sldId="280"/>
            <ac:spMk id="7" creationId="{6F7CF2D3-8148-48F5-DB87-846AAC7164BA}"/>
          </ac:spMkLst>
        </pc:spChg>
        <pc:spChg chg="add mod">
          <ac:chgData name="יהונתן דהן" userId="992a2e9e-7e73-47f0-b49b-12cd3aa51ecc" providerId="ADAL" clId="{CD2BB262-64FD-4603-8D34-CDEB351FBB7F}" dt="2023-05-20T14:08:10.502" v="346" actId="1076"/>
          <ac:spMkLst>
            <pc:docMk/>
            <pc:sldMk cId="77955442" sldId="280"/>
            <ac:spMk id="9" creationId="{95EA7BAE-E9E5-A663-D151-566195108159}"/>
          </ac:spMkLst>
        </pc:spChg>
        <pc:picChg chg="add mod">
          <ac:chgData name="יהונתן דהן" userId="992a2e9e-7e73-47f0-b49b-12cd3aa51ecc" providerId="ADAL" clId="{CD2BB262-64FD-4603-8D34-CDEB351FBB7F}" dt="2023-05-20T14:08:27.999" v="348" actId="1076"/>
          <ac:picMkLst>
            <pc:docMk/>
            <pc:sldMk cId="77955442" sldId="280"/>
            <ac:picMk id="10" creationId="{63D2D0AB-BC15-ECA6-07DE-33075738B78F}"/>
          </ac:picMkLst>
        </pc:picChg>
      </pc:sldChg>
      <pc:sldChg chg="addSp delSp modSp new mod modShow">
        <pc:chgData name="יהונתן דהן" userId="992a2e9e-7e73-47f0-b49b-12cd3aa51ecc" providerId="ADAL" clId="{CD2BB262-64FD-4603-8D34-CDEB351FBB7F}" dt="2023-06-05T13:47:41.598" v="382" actId="1076"/>
        <pc:sldMkLst>
          <pc:docMk/>
          <pc:sldMk cId="1754282117" sldId="281"/>
        </pc:sldMkLst>
        <pc:spChg chg="del">
          <ac:chgData name="יהונתן דהן" userId="992a2e9e-7e73-47f0-b49b-12cd3aa51ecc" providerId="ADAL" clId="{CD2BB262-64FD-4603-8D34-CDEB351FBB7F}" dt="2023-05-20T14:08:40.013" v="351" actId="478"/>
          <ac:spMkLst>
            <pc:docMk/>
            <pc:sldMk cId="1754282117" sldId="281"/>
            <ac:spMk id="2" creationId="{2F36C30F-EB63-71E9-C892-FC450E62CB0F}"/>
          </ac:spMkLst>
        </pc:spChg>
        <pc:spChg chg="del">
          <ac:chgData name="יהונתן דהן" userId="992a2e9e-7e73-47f0-b49b-12cd3aa51ecc" providerId="ADAL" clId="{CD2BB262-64FD-4603-8D34-CDEB351FBB7F}" dt="2023-05-20T14:08:40.013" v="351" actId="478"/>
          <ac:spMkLst>
            <pc:docMk/>
            <pc:sldMk cId="1754282117" sldId="281"/>
            <ac:spMk id="3" creationId="{B285F7B1-8FA7-8C75-B0F9-F9DC28FF64A4}"/>
          </ac:spMkLst>
        </pc:spChg>
        <pc:spChg chg="del">
          <ac:chgData name="יהונתן דהן" userId="992a2e9e-7e73-47f0-b49b-12cd3aa51ecc" providerId="ADAL" clId="{CD2BB262-64FD-4603-8D34-CDEB351FBB7F}" dt="2023-05-20T14:08:40.013" v="351" actId="478"/>
          <ac:spMkLst>
            <pc:docMk/>
            <pc:sldMk cId="1754282117" sldId="281"/>
            <ac:spMk id="4" creationId="{8E069321-9DA3-8DCB-540E-7F8A757C1D72}"/>
          </ac:spMkLst>
        </pc:spChg>
        <pc:spChg chg="del">
          <ac:chgData name="יהונתן דהן" userId="992a2e9e-7e73-47f0-b49b-12cd3aa51ecc" providerId="ADAL" clId="{CD2BB262-64FD-4603-8D34-CDEB351FBB7F}" dt="2023-05-20T14:08:40.013" v="351" actId="478"/>
          <ac:spMkLst>
            <pc:docMk/>
            <pc:sldMk cId="1754282117" sldId="281"/>
            <ac:spMk id="5" creationId="{13A3FE43-7D5E-F966-4783-910AFA406B0A}"/>
          </ac:spMkLst>
        </pc:spChg>
        <pc:spChg chg="del">
          <ac:chgData name="יהונתן דהן" userId="992a2e9e-7e73-47f0-b49b-12cd3aa51ecc" providerId="ADAL" clId="{CD2BB262-64FD-4603-8D34-CDEB351FBB7F}" dt="2023-05-20T14:08:40.013" v="351" actId="478"/>
          <ac:spMkLst>
            <pc:docMk/>
            <pc:sldMk cId="1754282117" sldId="281"/>
            <ac:spMk id="6" creationId="{6C0B40DD-B040-7DC3-743A-DA82EE1E97B3}"/>
          </ac:spMkLst>
        </pc:spChg>
        <pc:spChg chg="del">
          <ac:chgData name="יהונתן דהן" userId="992a2e9e-7e73-47f0-b49b-12cd3aa51ecc" providerId="ADAL" clId="{CD2BB262-64FD-4603-8D34-CDEB351FBB7F}" dt="2023-05-20T14:08:40.013" v="351" actId="478"/>
          <ac:spMkLst>
            <pc:docMk/>
            <pc:sldMk cId="1754282117" sldId="281"/>
            <ac:spMk id="7" creationId="{D205CA11-534A-3EA1-C532-7C2F2266151B}"/>
          </ac:spMkLst>
        </pc:spChg>
        <pc:spChg chg="add mod">
          <ac:chgData name="יהונתן דהן" userId="992a2e9e-7e73-47f0-b49b-12cd3aa51ecc" providerId="ADAL" clId="{CD2BB262-64FD-4603-8D34-CDEB351FBB7F}" dt="2023-05-20T14:10:10.020" v="368" actId="1076"/>
          <ac:spMkLst>
            <pc:docMk/>
            <pc:sldMk cId="1754282117" sldId="281"/>
            <ac:spMk id="10" creationId="{4D5A3F34-C480-5157-B4E1-F415B93E96A1}"/>
          </ac:spMkLst>
        </pc:spChg>
        <pc:picChg chg="add mod">
          <ac:chgData name="יהונתן דהן" userId="992a2e9e-7e73-47f0-b49b-12cd3aa51ecc" providerId="ADAL" clId="{CD2BB262-64FD-4603-8D34-CDEB351FBB7F}" dt="2023-06-05T13:45:47.652" v="378" actId="1076"/>
          <ac:picMkLst>
            <pc:docMk/>
            <pc:sldMk cId="1754282117" sldId="281"/>
            <ac:picMk id="8" creationId="{E5A577D5-1D9E-2A51-DC6E-254126817758}"/>
          </ac:picMkLst>
        </pc:picChg>
        <pc:picChg chg="add mod">
          <ac:chgData name="יהונתן דהן" userId="992a2e9e-7e73-47f0-b49b-12cd3aa51ecc" providerId="ADAL" clId="{CD2BB262-64FD-4603-8D34-CDEB351FBB7F}" dt="2023-06-05T13:47:41.598" v="382" actId="1076"/>
          <ac:picMkLst>
            <pc:docMk/>
            <pc:sldMk cId="1754282117" sldId="281"/>
            <ac:picMk id="1026" creationId="{BE475D9C-022E-E91C-83DE-2FED67ECF1F1}"/>
          </ac:picMkLst>
        </pc:picChg>
      </pc:sldChg>
      <pc:sldMasterChg chg="setBg">
        <pc:chgData name="יהונתן דהן" userId="992a2e9e-7e73-47f0-b49b-12cd3aa51ecc" providerId="ADAL" clId="{CD2BB262-64FD-4603-8D34-CDEB351FBB7F}" dt="2023-05-17T18:18:36.053" v="65"/>
        <pc:sldMasterMkLst>
          <pc:docMk/>
          <pc:sldMasterMk cId="335795458" sldId="214748381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04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88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92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*Normalized Mutual Information (NMI) is a normalization of the Mutual Information (MI) score to scale the results between 0 (no mutual information) and 1 (perfect correlation)</a:t>
            </a:r>
          </a:p>
          <a:p>
            <a:pPr marL="0" lvl="0" indent="0" algn="l" rtl="0">
              <a:spcBef>
                <a:spcPts val="0"/>
              </a:spcBef>
              <a:spcAft>
                <a:spcPts val="0"/>
              </a:spcAft>
              <a:buNone/>
            </a:pPr>
            <a:endParaRPr dirty="0"/>
          </a:p>
        </p:txBody>
      </p:sp>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58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5d42742a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5d42742a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45d42742a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Fully Connected</a:t>
            </a: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8680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932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6485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4"/>
        <p:cNvGrpSpPr/>
        <p:nvPr/>
      </p:nvGrpSpPr>
      <p:grpSpPr>
        <a:xfrm>
          <a:off x="0" y="0"/>
          <a:ext cx="0" cy="0"/>
          <a:chOff x="0" y="0"/>
          <a:chExt cx="0" cy="0"/>
        </a:xfrm>
      </p:grpSpPr>
      <p:sp>
        <p:nvSpPr>
          <p:cNvPr id="15" name="Google Shape;15;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title"/>
          </p:nvPr>
        </p:nvSpPr>
        <p:spPr>
          <a:xfrm>
            <a:off x="838200" y="835743"/>
            <a:ext cx="10515600" cy="74679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76146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4CC8-1804-E243-9ABD-E2D713943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60310-8A6E-F446-8702-E43664B4B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B02CE-4353-5F47-A979-5DC3B20FC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A8DB62-D04D-A946-96E5-459CDAD3C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72A7B-BEF8-E040-9C87-D14610738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E051F3-021D-2447-B7E6-B7EC7441BB7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71C6BCC-BF0F-A543-9FE8-B504EA3278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5640B-C036-2E4A-9AD7-B684DE103E9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40995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700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7904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85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46233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25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934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697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90360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79545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20.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p:nvSpPr>
          <p:cNvPr id="83" name="Google Shape;83;p1"/>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
          <p:cNvSpPr/>
          <p:nvPr/>
        </p:nvSpPr>
        <p:spPr>
          <a:xfrm>
            <a:off x="1" y="1425370"/>
            <a:ext cx="12074518" cy="76940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4800"/>
              <a:buFont typeface="Arial"/>
              <a:buNone/>
            </a:pPr>
            <a:r>
              <a:rPr lang="en-US" sz="4400" b="1" u="none" dirty="0">
                <a:solidFill>
                  <a:schemeClr val="dk1"/>
                </a:solidFill>
                <a:latin typeface="Arial"/>
                <a:ea typeface="Arial"/>
                <a:cs typeface="Arial"/>
                <a:sym typeface="Arial"/>
              </a:rPr>
              <a:t>Deep Clustering with</a:t>
            </a:r>
            <a:r>
              <a:rPr lang="en-US" sz="1600" dirty="0">
                <a:sym typeface="Arial"/>
              </a:rPr>
              <a:t> </a:t>
            </a:r>
            <a:r>
              <a:rPr lang="en-US" sz="4400" b="1" u="none" dirty="0">
                <a:solidFill>
                  <a:schemeClr val="dk1"/>
                </a:solidFill>
                <a:latin typeface="Arial"/>
                <a:ea typeface="Arial"/>
                <a:cs typeface="Arial"/>
                <a:sym typeface="Arial"/>
              </a:rPr>
              <a:t>Autoencoders</a:t>
            </a:r>
            <a:endParaRPr sz="1200" b="0" i="0" u="none" strike="noStrike" cap="none" dirty="0">
              <a:solidFill>
                <a:schemeClr val="dk1"/>
              </a:solidFill>
              <a:latin typeface="Arial"/>
              <a:ea typeface="Arial"/>
              <a:cs typeface="Arial"/>
              <a:sym typeface="Arial"/>
            </a:endParaRPr>
          </a:p>
        </p:txBody>
      </p:sp>
      <p:sp>
        <p:nvSpPr>
          <p:cNvPr id="85" name="Google Shape;85;p1"/>
          <p:cNvSpPr/>
          <p:nvPr/>
        </p:nvSpPr>
        <p:spPr>
          <a:xfrm>
            <a:off x="4085674" y="2960852"/>
            <a:ext cx="4020652" cy="630942"/>
          </a:xfrm>
          <a:prstGeom prst="rect">
            <a:avLst/>
          </a:prstGeom>
          <a:noFill/>
          <a:ln>
            <a:noFill/>
          </a:ln>
        </p:spPr>
        <p:txBody>
          <a:bodyPr spcFirstLastPara="1" wrap="square" lIns="91425" tIns="45700" rIns="91425" bIns="45700" anchor="ctr" anchorCtr="0">
            <a:spAutoFit/>
          </a:bodyPr>
          <a:lstStyle/>
          <a:p>
            <a:pPr marL="0" marR="0" lvl="0" indent="0" algn="ctr" rtl="0">
              <a:lnSpc>
                <a:spcPct val="2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Elad Sofer and Yehonatan Dahan</a:t>
            </a:r>
            <a:endParaRPr sz="1050" b="0" i="0" u="none" strike="noStrike" cap="none">
              <a:solidFill>
                <a:schemeClr val="dk1"/>
              </a:solidFill>
              <a:latin typeface="Arial"/>
              <a:ea typeface="Arial"/>
              <a:cs typeface="Arial"/>
              <a:sym typeface="Arial"/>
            </a:endParaRPr>
          </a:p>
        </p:txBody>
      </p:sp>
      <p:pic>
        <p:nvPicPr>
          <p:cNvPr id="87" name="Google Shape;87;p1" descr="Ben-Gurion University | Institutes | TeachEx"/>
          <p:cNvPicPr preferRelativeResize="0"/>
          <p:nvPr/>
        </p:nvPicPr>
        <p:blipFill rotWithShape="1">
          <a:blip r:embed="rId3">
            <a:alphaModFix/>
          </a:blip>
          <a:srcRect t="24647" b="23748"/>
          <a:stretch/>
        </p:blipFill>
        <p:spPr>
          <a:xfrm>
            <a:off x="133564" y="136447"/>
            <a:ext cx="2491497" cy="714278"/>
          </a:xfrm>
          <a:prstGeom prst="rect">
            <a:avLst/>
          </a:prstGeom>
          <a:noFill/>
          <a:ln>
            <a:noFill/>
          </a:ln>
        </p:spPr>
      </p:pic>
      <p:pic>
        <p:nvPicPr>
          <p:cNvPr id="88" name="Google Shape;88;p1"/>
          <p:cNvPicPr preferRelativeResize="0"/>
          <p:nvPr/>
        </p:nvPicPr>
        <p:blipFill rotWithShape="1">
          <a:blip r:embed="rId4">
            <a:alphaModFix/>
          </a:blip>
          <a:srcRect/>
          <a:stretch/>
        </p:blipFill>
        <p:spPr>
          <a:xfrm>
            <a:off x="2823681" y="3695142"/>
            <a:ext cx="6544638" cy="2383048"/>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89" name="Google Shape;89;p1"/>
          <p:cNvSpPr txBox="1"/>
          <p:nvPr/>
        </p:nvSpPr>
        <p:spPr>
          <a:xfrm>
            <a:off x="1" y="6181538"/>
            <a:ext cx="12074519" cy="605294"/>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b="0" u="none" dirty="0">
                <a:solidFill>
                  <a:schemeClr val="dk1"/>
                </a:solidFill>
                <a:latin typeface="Arial"/>
                <a:ea typeface="Arial"/>
                <a:cs typeface="Arial"/>
                <a:sym typeface="Arial"/>
              </a:rPr>
              <a:t>Guo, </a:t>
            </a:r>
            <a:r>
              <a:rPr lang="en-US" sz="1600" b="0" u="none" dirty="0" err="1">
                <a:solidFill>
                  <a:schemeClr val="dk1"/>
                </a:solidFill>
                <a:latin typeface="Arial"/>
                <a:ea typeface="Arial"/>
                <a:cs typeface="Arial"/>
                <a:sym typeface="Arial"/>
              </a:rPr>
              <a:t>Xifeng</a:t>
            </a:r>
            <a:r>
              <a:rPr lang="en-US" sz="1600" b="0" u="none" dirty="0">
                <a:solidFill>
                  <a:schemeClr val="dk1"/>
                </a:solidFill>
                <a:latin typeface="Arial"/>
                <a:ea typeface="Arial"/>
                <a:cs typeface="Arial"/>
                <a:sym typeface="Arial"/>
              </a:rPr>
              <a:t> &amp; Liu, </a:t>
            </a:r>
            <a:r>
              <a:rPr lang="en-US" sz="1600" b="0" u="none" dirty="0" err="1">
                <a:solidFill>
                  <a:schemeClr val="dk1"/>
                </a:solidFill>
                <a:latin typeface="Arial"/>
                <a:ea typeface="Arial"/>
                <a:cs typeface="Arial"/>
                <a:sym typeface="Arial"/>
              </a:rPr>
              <a:t>Xinwang</a:t>
            </a:r>
            <a:r>
              <a:rPr lang="en-US" sz="1600" b="0" u="none" dirty="0">
                <a:solidFill>
                  <a:schemeClr val="dk1"/>
                </a:solidFill>
                <a:latin typeface="Arial"/>
                <a:ea typeface="Arial"/>
                <a:cs typeface="Arial"/>
                <a:sym typeface="Arial"/>
              </a:rPr>
              <a:t> &amp; Zhu, En &amp; Yin, </a:t>
            </a:r>
            <a:r>
              <a:rPr lang="en-US" sz="1600" b="0" u="none" dirty="0" err="1">
                <a:solidFill>
                  <a:schemeClr val="dk1"/>
                </a:solidFill>
                <a:latin typeface="Arial"/>
                <a:ea typeface="Arial"/>
                <a:cs typeface="Arial"/>
                <a:sym typeface="Arial"/>
              </a:rPr>
              <a:t>Jianping</a:t>
            </a:r>
            <a:r>
              <a:rPr lang="en-US" sz="1600" b="0" u="none" dirty="0">
                <a:solidFill>
                  <a:schemeClr val="dk1"/>
                </a:solidFill>
                <a:latin typeface="Arial"/>
                <a:ea typeface="Arial"/>
                <a:cs typeface="Arial"/>
                <a:sym typeface="Arial"/>
              </a:rPr>
              <a:t>. (2017). Deep Clustering with Convolutional Autoencoders. 373-382. 10.1007/978-3-319-70096-0_39.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2" name="Google Shape;172;p11"/>
              <p:cNvSpPr txBox="1">
                <a:spLocks noGrp="1"/>
              </p:cNvSpPr>
              <p:nvPr>
                <p:ph type="body" idx="1"/>
              </p:nvPr>
            </p:nvSpPr>
            <p:spPr>
              <a:xfrm>
                <a:off x="301374" y="1460616"/>
                <a:ext cx="11589249" cy="2198913"/>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Clr>
                    <a:schemeClr val="dk1"/>
                  </a:buClr>
                  <a:buSzPts val="2800"/>
                  <a:buChar char="•"/>
                </a:pPr>
                <a:r>
                  <a:rPr lang="en-US" b="0" u="sng" dirty="0"/>
                  <a:t>DEC-conv</a:t>
                </a:r>
                <a:r>
                  <a:rPr lang="en-US" b="0" dirty="0"/>
                  <a:t> (Deep Embedded Clustering Convolution) is the structure that directly replaces Stacked autoencoder (SAE) in DEC with Convolutional autoencoder but </a:t>
                </a:r>
                <a:r>
                  <a:rPr lang="en-US" dirty="0"/>
                  <a:t>without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𝒓</m:t>
                        </m:r>
                      </m:sub>
                    </m:sSub>
                  </m:oMath>
                </a14:m>
                <a:endParaRPr lang="en-US" dirty="0"/>
              </a:p>
            </p:txBody>
          </p:sp>
        </mc:Choice>
        <mc:Fallback xmlns="">
          <p:sp>
            <p:nvSpPr>
              <p:cNvPr id="172" name="Google Shape;172;p11"/>
              <p:cNvSpPr txBox="1">
                <a:spLocks noGrp="1" noRot="1" noChangeAspect="1" noMove="1" noResize="1" noEditPoints="1" noAdjustHandles="1" noChangeArrowheads="1" noChangeShapeType="1" noTextEdit="1"/>
              </p:cNvSpPr>
              <p:nvPr>
                <p:ph type="body" idx="1"/>
              </p:nvPr>
            </p:nvSpPr>
            <p:spPr>
              <a:xfrm>
                <a:off x="301374" y="1460616"/>
                <a:ext cx="11589249" cy="2198913"/>
              </a:xfrm>
              <a:prstGeom prst="rect">
                <a:avLst/>
              </a:prstGeom>
              <a:blipFill>
                <a:blip r:embed="rId3"/>
                <a:stretch>
                  <a:fillRect l="-946"/>
                </a:stretch>
              </a:blipFill>
              <a:ln>
                <a:noFill/>
              </a:ln>
            </p:spPr>
            <p:txBody>
              <a:bodyPr/>
              <a:lstStyle/>
              <a:p>
                <a:r>
                  <a:rPr lang="en-IL">
                    <a:noFill/>
                  </a:rPr>
                  <a:t> </a:t>
                </a:r>
              </a:p>
            </p:txBody>
          </p:sp>
        </mc:Fallback>
      </mc:AlternateContent>
      <p:sp>
        <p:nvSpPr>
          <p:cNvPr id="174" name="Google Shape;174;p11"/>
          <p:cNvSpPr txBox="1"/>
          <p:nvPr/>
        </p:nvSpPr>
        <p:spPr>
          <a:xfrm>
            <a:off x="838200" y="182060"/>
            <a:ext cx="10515600" cy="127855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Adding a Convolution Layer </a:t>
            </a:r>
            <a:endParaRPr sz="3200" dirty="0">
              <a:solidFill>
                <a:schemeClr val="dk1"/>
              </a:solidFill>
              <a:latin typeface="Arial"/>
              <a:ea typeface="Arial"/>
              <a:cs typeface="Arial"/>
              <a:sym typeface="Arial"/>
            </a:endParaRPr>
          </a:p>
        </p:txBody>
      </p:sp>
      <p:sp>
        <p:nvSpPr>
          <p:cNvPr id="175" name="Google Shape;175;p11"/>
          <p:cNvSpPr txBox="1"/>
          <p:nvPr/>
        </p:nvSpPr>
        <p:spPr>
          <a:xfrm>
            <a:off x="0" y="6252706"/>
            <a:ext cx="12074519"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dirty="0">
                <a:solidFill>
                  <a:schemeClr val="dk1"/>
                </a:solidFill>
                <a:latin typeface="Arial"/>
                <a:ea typeface="Arial"/>
                <a:cs typeface="Arial"/>
                <a:sym typeface="Arial"/>
              </a:rPr>
              <a:t>Guo, </a:t>
            </a:r>
            <a:r>
              <a:rPr lang="en-US" sz="1600" dirty="0" err="1">
                <a:solidFill>
                  <a:schemeClr val="dk1"/>
                </a:solidFill>
                <a:latin typeface="Arial"/>
                <a:ea typeface="Arial"/>
                <a:cs typeface="Arial"/>
                <a:sym typeface="Arial"/>
              </a:rPr>
              <a:t>Xifeng</a:t>
            </a:r>
            <a:r>
              <a:rPr lang="en-US" sz="1600" dirty="0">
                <a:solidFill>
                  <a:schemeClr val="dk1"/>
                </a:solidFill>
                <a:latin typeface="Arial"/>
                <a:ea typeface="Arial"/>
                <a:cs typeface="Arial"/>
                <a:sym typeface="Arial"/>
              </a:rPr>
              <a:t> &amp; Liu, </a:t>
            </a:r>
            <a:r>
              <a:rPr lang="en-US" sz="1600" dirty="0" err="1">
                <a:solidFill>
                  <a:schemeClr val="dk1"/>
                </a:solidFill>
                <a:latin typeface="Arial"/>
                <a:ea typeface="Arial"/>
                <a:cs typeface="Arial"/>
                <a:sym typeface="Arial"/>
              </a:rPr>
              <a:t>Xinwang</a:t>
            </a:r>
            <a:r>
              <a:rPr lang="en-US" sz="1600" dirty="0">
                <a:solidFill>
                  <a:schemeClr val="dk1"/>
                </a:solidFill>
                <a:latin typeface="Arial"/>
                <a:ea typeface="Arial"/>
                <a:cs typeface="Arial"/>
                <a:sym typeface="Arial"/>
              </a:rPr>
              <a:t> &amp; Zhu, En &amp; Yin, </a:t>
            </a:r>
            <a:r>
              <a:rPr lang="en-US" sz="1600" dirty="0" err="1">
                <a:solidFill>
                  <a:schemeClr val="dk1"/>
                </a:solidFill>
                <a:latin typeface="Arial"/>
                <a:ea typeface="Arial"/>
                <a:cs typeface="Arial"/>
                <a:sym typeface="Arial"/>
              </a:rPr>
              <a:t>Jianping</a:t>
            </a:r>
            <a:r>
              <a:rPr lang="en-US" sz="1600" dirty="0">
                <a:solidFill>
                  <a:schemeClr val="dk1"/>
                </a:solidFill>
                <a:latin typeface="Arial"/>
                <a:ea typeface="Arial"/>
                <a:cs typeface="Arial"/>
                <a:sym typeface="Arial"/>
              </a:rPr>
              <a:t>. (2017). Deep Clustering with Convolutional Autoencoders. 373-382. 10.1007/978-3-319-70096-0_39. </a:t>
            </a:r>
            <a:endParaRPr dirty="0"/>
          </a:p>
        </p:txBody>
      </p:sp>
      <p:pic>
        <p:nvPicPr>
          <p:cNvPr id="2" name="Picture 1">
            <a:extLst>
              <a:ext uri="{FF2B5EF4-FFF2-40B4-BE49-F238E27FC236}">
                <a16:creationId xmlns:a16="http://schemas.microsoft.com/office/drawing/2014/main" id="{1B26FB34-6EA9-20E1-8DF3-88249A2A5436}"/>
              </a:ext>
            </a:extLst>
          </p:cNvPr>
          <p:cNvPicPr>
            <a:picLocks noChangeAspect="1"/>
          </p:cNvPicPr>
          <p:nvPr/>
        </p:nvPicPr>
        <p:blipFill>
          <a:blip r:embed="rId4">
            <a:alphaModFix/>
          </a:blip>
          <a:stretch>
            <a:fillRect/>
          </a:stretch>
        </p:blipFill>
        <p:spPr>
          <a:xfrm>
            <a:off x="3487602" y="3854278"/>
            <a:ext cx="5216791" cy="202757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body" idx="1"/>
          </p:nvPr>
        </p:nvSpPr>
        <p:spPr>
          <a:xfrm>
            <a:off x="301374" y="1954318"/>
            <a:ext cx="11589249" cy="17468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dirty="0"/>
              <a:t>Extension of Deep Embedded Clustering (DEC) with CAE</a:t>
            </a:r>
            <a:endParaRPr b="0" dirty="0"/>
          </a:p>
          <a:p>
            <a:pPr marL="228600" lvl="0" indent="-228600" algn="l" rtl="0">
              <a:lnSpc>
                <a:spcPct val="90000"/>
              </a:lnSpc>
              <a:spcBef>
                <a:spcPts val="1000"/>
              </a:spcBef>
              <a:spcAft>
                <a:spcPts val="0"/>
              </a:spcAft>
              <a:buClr>
                <a:schemeClr val="dk1"/>
              </a:buClr>
              <a:buSzPts val="2800"/>
              <a:buChar char="•"/>
            </a:pPr>
            <a:r>
              <a:rPr lang="en-US" b="0" dirty="0"/>
              <a:t>Combination of CAE and clustering loss in DCEC</a:t>
            </a:r>
            <a:endParaRPr b="0" dirty="0"/>
          </a:p>
          <a:p>
            <a:pPr marL="228600" lvl="0" indent="-228600" algn="l" rtl="0">
              <a:lnSpc>
                <a:spcPct val="90000"/>
              </a:lnSpc>
              <a:spcBef>
                <a:spcPts val="1000"/>
              </a:spcBef>
              <a:spcAft>
                <a:spcPts val="0"/>
              </a:spcAft>
              <a:buClr>
                <a:schemeClr val="dk1"/>
              </a:buClr>
              <a:buSzPts val="2800"/>
              <a:buChar char="•"/>
            </a:pPr>
            <a:r>
              <a:rPr lang="en-US" b="0" dirty="0"/>
              <a:t>Clustering layer guides feature space for cluster formation</a:t>
            </a:r>
            <a:endParaRPr b="0" dirty="0"/>
          </a:p>
        </p:txBody>
      </p:sp>
      <p:pic>
        <p:nvPicPr>
          <p:cNvPr id="173" name="Google Shape;173;p11"/>
          <p:cNvPicPr preferRelativeResize="0"/>
          <p:nvPr/>
        </p:nvPicPr>
        <p:blipFill rotWithShape="1">
          <a:blip r:embed="rId3">
            <a:alphaModFix/>
          </a:blip>
          <a:srcRect/>
          <a:stretch/>
        </p:blipFill>
        <p:spPr>
          <a:xfrm>
            <a:off x="3379138" y="3701144"/>
            <a:ext cx="5433724" cy="1892215"/>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4" name="Google Shape;174;p11"/>
          <p:cNvSpPr txBox="1"/>
          <p:nvPr/>
        </p:nvSpPr>
        <p:spPr>
          <a:xfrm>
            <a:off x="838198" y="182060"/>
            <a:ext cx="10515600" cy="127855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Deep Convolutional Embedded Clustering</a:t>
            </a:r>
            <a:endParaRPr dirty="0"/>
          </a:p>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(DCEC) </a:t>
            </a:r>
            <a:endParaRPr sz="3200" dirty="0">
              <a:solidFill>
                <a:schemeClr val="dk1"/>
              </a:solidFill>
              <a:latin typeface="Arial"/>
              <a:ea typeface="Arial"/>
              <a:cs typeface="Arial"/>
              <a:sym typeface="Arial"/>
            </a:endParaRPr>
          </a:p>
        </p:txBody>
      </p:sp>
      <p:sp>
        <p:nvSpPr>
          <p:cNvPr id="175" name="Google Shape;175;p11"/>
          <p:cNvSpPr txBox="1"/>
          <p:nvPr/>
        </p:nvSpPr>
        <p:spPr>
          <a:xfrm>
            <a:off x="0" y="6252706"/>
            <a:ext cx="12074519"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dirty="0">
                <a:solidFill>
                  <a:schemeClr val="dk1"/>
                </a:solidFill>
                <a:latin typeface="Arial"/>
                <a:ea typeface="Arial"/>
                <a:cs typeface="Arial"/>
                <a:sym typeface="Arial"/>
              </a:rPr>
              <a:t>Guo, </a:t>
            </a:r>
            <a:r>
              <a:rPr lang="en-US" sz="1600" dirty="0" err="1">
                <a:solidFill>
                  <a:schemeClr val="dk1"/>
                </a:solidFill>
                <a:latin typeface="Arial"/>
                <a:ea typeface="Arial"/>
                <a:cs typeface="Arial"/>
                <a:sym typeface="Arial"/>
              </a:rPr>
              <a:t>Xifeng</a:t>
            </a:r>
            <a:r>
              <a:rPr lang="en-US" sz="1600" dirty="0">
                <a:solidFill>
                  <a:schemeClr val="dk1"/>
                </a:solidFill>
                <a:latin typeface="Arial"/>
                <a:ea typeface="Arial"/>
                <a:cs typeface="Arial"/>
                <a:sym typeface="Arial"/>
              </a:rPr>
              <a:t> &amp; Liu, </a:t>
            </a:r>
            <a:r>
              <a:rPr lang="en-US" sz="1600" dirty="0" err="1">
                <a:solidFill>
                  <a:schemeClr val="dk1"/>
                </a:solidFill>
                <a:latin typeface="Arial"/>
                <a:ea typeface="Arial"/>
                <a:cs typeface="Arial"/>
                <a:sym typeface="Arial"/>
              </a:rPr>
              <a:t>Xinwang</a:t>
            </a:r>
            <a:r>
              <a:rPr lang="en-US" sz="1600" dirty="0">
                <a:solidFill>
                  <a:schemeClr val="dk1"/>
                </a:solidFill>
                <a:latin typeface="Arial"/>
                <a:ea typeface="Arial"/>
                <a:cs typeface="Arial"/>
                <a:sym typeface="Arial"/>
              </a:rPr>
              <a:t> &amp; Zhu, En &amp; Yin, </a:t>
            </a:r>
            <a:r>
              <a:rPr lang="en-US" sz="1600" dirty="0" err="1">
                <a:solidFill>
                  <a:schemeClr val="dk1"/>
                </a:solidFill>
                <a:latin typeface="Arial"/>
                <a:ea typeface="Arial"/>
                <a:cs typeface="Arial"/>
                <a:sym typeface="Arial"/>
              </a:rPr>
              <a:t>Jianping</a:t>
            </a:r>
            <a:r>
              <a:rPr lang="en-US" sz="1600" dirty="0">
                <a:solidFill>
                  <a:schemeClr val="dk1"/>
                </a:solidFill>
                <a:latin typeface="Arial"/>
                <a:ea typeface="Arial"/>
                <a:cs typeface="Arial"/>
                <a:sym typeface="Arial"/>
              </a:rPr>
              <a:t>. (2017). Deep Clustering with Convolutional Autoencoders. 373-382. 10.1007/978-3-319-70096-0_39. </a:t>
            </a:r>
            <a:endParaRPr dirty="0"/>
          </a:p>
        </p:txBody>
      </p:sp>
    </p:spTree>
    <p:extLst>
      <p:ext uri="{BB962C8B-B14F-4D97-AF65-F5344CB8AC3E}">
        <p14:creationId xmlns:p14="http://schemas.microsoft.com/office/powerpoint/2010/main" val="135347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1"/>
          <p:cNvSpPr txBox="1"/>
          <p:nvPr/>
        </p:nvSpPr>
        <p:spPr>
          <a:xfrm>
            <a:off x="838200" y="182060"/>
            <a:ext cx="10515600" cy="124240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DEC-conv Vs. DCEC</a:t>
            </a:r>
          </a:p>
          <a:p>
            <a:pPr marL="0" marR="0" lvl="0" indent="0" algn="ctr" rtl="0">
              <a:lnSpc>
                <a:spcPct val="90000"/>
              </a:lnSpc>
              <a:spcBef>
                <a:spcPts val="0"/>
              </a:spcBef>
              <a:spcAft>
                <a:spcPts val="0"/>
              </a:spcAft>
              <a:buClr>
                <a:schemeClr val="dk1"/>
              </a:buClr>
              <a:buSzPts val="3200"/>
              <a:buFont typeface="Arial"/>
              <a:buNone/>
            </a:pPr>
            <a:r>
              <a:rPr lang="en-US" sz="2000" dirty="0">
                <a:solidFill>
                  <a:schemeClr val="dk1"/>
                </a:solidFill>
                <a:latin typeface="Arial"/>
                <a:ea typeface="Arial"/>
                <a:cs typeface="Arial"/>
                <a:sym typeface="Arial"/>
              </a:rPr>
              <a:t>T-SNE Visualization</a:t>
            </a:r>
            <a:endParaRPr sz="2000" dirty="0">
              <a:solidFill>
                <a:schemeClr val="dk1"/>
              </a:solidFill>
              <a:latin typeface="Arial"/>
              <a:ea typeface="Arial"/>
              <a:cs typeface="Arial"/>
              <a:sym typeface="Arial"/>
            </a:endParaRPr>
          </a:p>
        </p:txBody>
      </p:sp>
      <p:sp>
        <p:nvSpPr>
          <p:cNvPr id="175" name="Google Shape;175;p11"/>
          <p:cNvSpPr txBox="1"/>
          <p:nvPr/>
        </p:nvSpPr>
        <p:spPr>
          <a:xfrm>
            <a:off x="0" y="6252706"/>
            <a:ext cx="12074519"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dirty="0">
                <a:solidFill>
                  <a:schemeClr val="dk1"/>
                </a:solidFill>
                <a:latin typeface="Arial"/>
                <a:ea typeface="Arial"/>
                <a:cs typeface="Arial"/>
                <a:sym typeface="Arial"/>
              </a:rPr>
              <a:t>Guo, </a:t>
            </a:r>
            <a:r>
              <a:rPr lang="en-US" sz="1600" dirty="0" err="1">
                <a:solidFill>
                  <a:schemeClr val="dk1"/>
                </a:solidFill>
                <a:latin typeface="Arial"/>
                <a:ea typeface="Arial"/>
                <a:cs typeface="Arial"/>
                <a:sym typeface="Arial"/>
              </a:rPr>
              <a:t>Xifeng</a:t>
            </a:r>
            <a:r>
              <a:rPr lang="en-US" sz="1600" dirty="0">
                <a:solidFill>
                  <a:schemeClr val="dk1"/>
                </a:solidFill>
                <a:latin typeface="Arial"/>
                <a:ea typeface="Arial"/>
                <a:cs typeface="Arial"/>
                <a:sym typeface="Arial"/>
              </a:rPr>
              <a:t> &amp; Liu, </a:t>
            </a:r>
            <a:r>
              <a:rPr lang="en-US" sz="1600" dirty="0" err="1">
                <a:solidFill>
                  <a:schemeClr val="dk1"/>
                </a:solidFill>
                <a:latin typeface="Arial"/>
                <a:ea typeface="Arial"/>
                <a:cs typeface="Arial"/>
                <a:sym typeface="Arial"/>
              </a:rPr>
              <a:t>Xinwang</a:t>
            </a:r>
            <a:r>
              <a:rPr lang="en-US" sz="1600" dirty="0">
                <a:solidFill>
                  <a:schemeClr val="dk1"/>
                </a:solidFill>
                <a:latin typeface="Arial"/>
                <a:ea typeface="Arial"/>
                <a:cs typeface="Arial"/>
                <a:sym typeface="Arial"/>
              </a:rPr>
              <a:t> &amp; Zhu, En &amp; Yin, </a:t>
            </a:r>
            <a:r>
              <a:rPr lang="en-US" sz="1600" dirty="0" err="1">
                <a:solidFill>
                  <a:schemeClr val="dk1"/>
                </a:solidFill>
                <a:latin typeface="Arial"/>
                <a:ea typeface="Arial"/>
                <a:cs typeface="Arial"/>
                <a:sym typeface="Arial"/>
              </a:rPr>
              <a:t>Jianping</a:t>
            </a:r>
            <a:r>
              <a:rPr lang="en-US" sz="1600" dirty="0">
                <a:solidFill>
                  <a:schemeClr val="dk1"/>
                </a:solidFill>
                <a:latin typeface="Arial"/>
                <a:ea typeface="Arial"/>
                <a:cs typeface="Arial"/>
                <a:sym typeface="Arial"/>
              </a:rPr>
              <a:t>. (2017). Deep Clustering with Convolutional Autoencoders. 373-382. 10.1007/978-3-319-70096-0_39. </a:t>
            </a:r>
            <a:endParaRPr dirty="0"/>
          </a:p>
        </p:txBody>
      </p:sp>
      <p:pic>
        <p:nvPicPr>
          <p:cNvPr id="4" name="Picture 3">
            <a:extLst>
              <a:ext uri="{FF2B5EF4-FFF2-40B4-BE49-F238E27FC236}">
                <a16:creationId xmlns:a16="http://schemas.microsoft.com/office/drawing/2014/main" id="{E055A2E8-B030-C28F-9C1A-3693CE6F670E}"/>
              </a:ext>
            </a:extLst>
          </p:cNvPr>
          <p:cNvPicPr>
            <a:picLocks noChangeAspect="1"/>
          </p:cNvPicPr>
          <p:nvPr/>
        </p:nvPicPr>
        <p:blipFill>
          <a:blip r:embed="rId3"/>
          <a:stretch>
            <a:fillRect/>
          </a:stretch>
        </p:blipFill>
        <p:spPr>
          <a:xfrm>
            <a:off x="2769355" y="2070970"/>
            <a:ext cx="6653289" cy="3362569"/>
          </a:xfrm>
          <a:prstGeom prst="rect">
            <a:avLst/>
          </a:prstGeom>
        </p:spPr>
      </p:pic>
    </p:spTree>
    <p:extLst>
      <p:ext uri="{BB962C8B-B14F-4D97-AF65-F5344CB8AC3E}">
        <p14:creationId xmlns:p14="http://schemas.microsoft.com/office/powerpoint/2010/main" val="97788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EA7BAE-E9E5-A663-D151-566195108159}"/>
              </a:ext>
            </a:extLst>
          </p:cNvPr>
          <p:cNvSpPr txBox="1"/>
          <p:nvPr/>
        </p:nvSpPr>
        <p:spPr>
          <a:xfrm>
            <a:off x="2917371" y="936563"/>
            <a:ext cx="6096000" cy="369332"/>
          </a:xfrm>
          <a:prstGeom prst="rect">
            <a:avLst/>
          </a:prstGeom>
          <a:noFill/>
        </p:spPr>
        <p:txBody>
          <a:bodyPr wrap="square">
            <a:spAutoFit/>
          </a:bodyPr>
          <a:lstStyle/>
          <a:p>
            <a:r>
              <a:rPr lang="en-US" b="1" i="0" dirty="0">
                <a:solidFill>
                  <a:srgbClr val="202122"/>
                </a:solidFill>
                <a:effectLst/>
                <a:latin typeface="Arial" panose="020B0604020202020204" pitchFamily="34" charset="0"/>
              </a:rPr>
              <a:t>t-distributed stochastic neighbor embedding</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t-SNE</a:t>
            </a:r>
            <a:r>
              <a:rPr lang="en-US" b="0" i="0" dirty="0">
                <a:solidFill>
                  <a:srgbClr val="202122"/>
                </a:solidFill>
                <a:effectLst/>
                <a:latin typeface="Arial" panose="020B0604020202020204" pitchFamily="34" charset="0"/>
              </a:rPr>
              <a:t>)</a:t>
            </a:r>
            <a:endParaRPr lang="en-IL" dirty="0"/>
          </a:p>
        </p:txBody>
      </p:sp>
      <p:pic>
        <p:nvPicPr>
          <p:cNvPr id="10" name="Picture 9">
            <a:extLst>
              <a:ext uri="{FF2B5EF4-FFF2-40B4-BE49-F238E27FC236}">
                <a16:creationId xmlns:a16="http://schemas.microsoft.com/office/drawing/2014/main" id="{63D2D0AB-BC15-ECA6-07DE-33075738B78F}"/>
              </a:ext>
            </a:extLst>
          </p:cNvPr>
          <p:cNvPicPr>
            <a:picLocks noChangeAspect="1"/>
          </p:cNvPicPr>
          <p:nvPr/>
        </p:nvPicPr>
        <p:blipFill>
          <a:blip r:embed="rId2"/>
          <a:stretch>
            <a:fillRect/>
          </a:stretch>
        </p:blipFill>
        <p:spPr>
          <a:xfrm>
            <a:off x="1997013" y="1957171"/>
            <a:ext cx="7392432" cy="3096057"/>
          </a:xfrm>
          <a:prstGeom prst="rect">
            <a:avLst/>
          </a:prstGeom>
        </p:spPr>
      </p:pic>
    </p:spTree>
    <p:extLst>
      <p:ext uri="{BB962C8B-B14F-4D97-AF65-F5344CB8AC3E}">
        <p14:creationId xmlns:p14="http://schemas.microsoft.com/office/powerpoint/2010/main" val="7795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p:nvPr/>
        </p:nvSpPr>
        <p:spPr>
          <a:xfrm>
            <a:off x="0" y="6509187"/>
            <a:ext cx="12074519"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dirty="0">
                <a:solidFill>
                  <a:schemeClr val="dk1"/>
                </a:solidFill>
                <a:latin typeface="Arial"/>
                <a:ea typeface="Arial"/>
                <a:cs typeface="Arial"/>
                <a:sym typeface="Arial"/>
              </a:rPr>
              <a:t>Guo, </a:t>
            </a:r>
            <a:r>
              <a:rPr lang="en-US" sz="1600" dirty="0" err="1">
                <a:solidFill>
                  <a:schemeClr val="dk1"/>
                </a:solidFill>
                <a:latin typeface="Arial"/>
                <a:ea typeface="Arial"/>
                <a:cs typeface="Arial"/>
                <a:sym typeface="Arial"/>
              </a:rPr>
              <a:t>Xifeng</a:t>
            </a:r>
            <a:r>
              <a:rPr lang="en-US" sz="1600" dirty="0">
                <a:solidFill>
                  <a:schemeClr val="dk1"/>
                </a:solidFill>
                <a:latin typeface="Arial"/>
                <a:ea typeface="Arial"/>
                <a:cs typeface="Arial"/>
                <a:sym typeface="Arial"/>
              </a:rPr>
              <a:t> &amp; Zhu, En &amp; Liu, </a:t>
            </a:r>
            <a:r>
              <a:rPr lang="en-US" sz="1600" dirty="0" err="1">
                <a:solidFill>
                  <a:schemeClr val="dk1"/>
                </a:solidFill>
                <a:latin typeface="Arial"/>
                <a:ea typeface="Arial"/>
                <a:cs typeface="Arial"/>
                <a:sym typeface="Arial"/>
              </a:rPr>
              <a:t>Xinwang</a:t>
            </a:r>
            <a:r>
              <a:rPr lang="en-US" sz="1600" dirty="0">
                <a:solidFill>
                  <a:schemeClr val="dk1"/>
                </a:solidFill>
                <a:latin typeface="Arial"/>
                <a:ea typeface="Arial"/>
                <a:cs typeface="Arial"/>
                <a:sym typeface="Arial"/>
              </a:rPr>
              <a:t> &amp; Yin, </a:t>
            </a:r>
            <a:r>
              <a:rPr lang="en-US" sz="1600" dirty="0" err="1">
                <a:solidFill>
                  <a:schemeClr val="dk1"/>
                </a:solidFill>
                <a:latin typeface="Arial"/>
                <a:ea typeface="Arial"/>
                <a:cs typeface="Arial"/>
                <a:sym typeface="Arial"/>
              </a:rPr>
              <a:t>Jianping</a:t>
            </a:r>
            <a:r>
              <a:rPr lang="en-US" sz="1600" dirty="0">
                <a:solidFill>
                  <a:schemeClr val="dk1"/>
                </a:solidFill>
                <a:latin typeface="Arial"/>
                <a:ea typeface="Arial"/>
                <a:cs typeface="Arial"/>
                <a:sym typeface="Arial"/>
              </a:rPr>
              <a:t>. (2018). Deep Embedded Clustering with Data Augmentation. </a:t>
            </a:r>
            <a:endParaRPr dirty="0"/>
          </a:p>
        </p:txBody>
      </p:sp>
      <p:sp>
        <p:nvSpPr>
          <p:cNvPr id="181" name="Google Shape;181;p12"/>
          <p:cNvSpPr txBox="1"/>
          <p:nvPr/>
        </p:nvSpPr>
        <p:spPr>
          <a:xfrm>
            <a:off x="112734" y="115357"/>
            <a:ext cx="11777889" cy="129018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 Deep Embedded Clustering with Data Augmentation</a:t>
            </a:r>
            <a:endParaRPr dirty="0"/>
          </a:p>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(DEC-DA)</a:t>
            </a:r>
            <a:endParaRPr dirty="0"/>
          </a:p>
        </p:txBody>
      </p:sp>
      <p:sp>
        <p:nvSpPr>
          <p:cNvPr id="182" name="Google Shape;182;p12"/>
          <p:cNvSpPr txBox="1">
            <a:spLocks noGrp="1"/>
          </p:cNvSpPr>
          <p:nvPr>
            <p:ph type="body" idx="1"/>
          </p:nvPr>
        </p:nvSpPr>
        <p:spPr>
          <a:xfrm>
            <a:off x="827313" y="1970314"/>
            <a:ext cx="11063309" cy="36793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b="0" dirty="0"/>
              <a:t>Introduced data augmentation to unsupervised deep embedded clustering (DEC) for the first time</a:t>
            </a:r>
          </a:p>
          <a:p>
            <a:pPr marL="228600" lvl="0" indent="-228600">
              <a:lnSpc>
                <a:spcPct val="90000"/>
              </a:lnSpc>
              <a:spcBef>
                <a:spcPts val="0"/>
              </a:spcBef>
              <a:buClr>
                <a:schemeClr val="dk1"/>
              </a:buClr>
              <a:buSzPts val="2800"/>
              <a:buChar char="•"/>
            </a:pPr>
            <a:r>
              <a:rPr lang="en-US" sz="2800" b="0" dirty="0"/>
              <a:t>Augmentation was done by random </a:t>
            </a:r>
            <a:r>
              <a:rPr lang="en-US" sz="2800" dirty="0"/>
              <a:t>rotation</a:t>
            </a:r>
            <a:r>
              <a:rPr lang="en-US" sz="2800" b="0" dirty="0"/>
              <a:t>, </a:t>
            </a:r>
            <a:r>
              <a:rPr lang="en-US" sz="2800" dirty="0"/>
              <a:t>shifting</a:t>
            </a:r>
            <a:r>
              <a:rPr lang="en-US" sz="2800" b="0" dirty="0"/>
              <a:t>, and </a:t>
            </a:r>
            <a:r>
              <a:rPr lang="en-US" sz="2800" dirty="0"/>
              <a:t>cropping</a:t>
            </a:r>
            <a:r>
              <a:rPr lang="en-US" sz="2800" b="0" dirty="0"/>
              <a:t> of the images</a:t>
            </a:r>
            <a:endParaRPr sz="2800" b="0" dirty="0"/>
          </a:p>
          <a:p>
            <a:pPr marL="228600" lvl="0" indent="-228600" algn="l" rtl="0">
              <a:lnSpc>
                <a:spcPct val="90000"/>
              </a:lnSpc>
              <a:spcBef>
                <a:spcPts val="1000"/>
              </a:spcBef>
              <a:spcAft>
                <a:spcPts val="0"/>
              </a:spcAft>
              <a:buClr>
                <a:schemeClr val="dk1"/>
              </a:buClr>
              <a:buSzPts val="2800"/>
              <a:buChar char="•"/>
            </a:pPr>
            <a:r>
              <a:rPr lang="en-US" sz="2800" b="0" dirty="0"/>
              <a:t>Conducted extensive experiments to validate the effectiveness of data augmentation for </a:t>
            </a:r>
            <a:r>
              <a:rPr lang="en-US" sz="2800" dirty="0"/>
              <a:t>finetuning</a:t>
            </a:r>
            <a:endParaRPr sz="2800" dirty="0"/>
          </a:p>
          <a:p>
            <a:pPr marL="228600" lvl="0" indent="-228600" algn="l" rtl="0">
              <a:lnSpc>
                <a:spcPct val="90000"/>
              </a:lnSpc>
              <a:spcBef>
                <a:spcPts val="1000"/>
              </a:spcBef>
              <a:spcAft>
                <a:spcPts val="0"/>
              </a:spcAft>
              <a:buClr>
                <a:schemeClr val="dk1"/>
              </a:buClr>
              <a:buSzPts val="2800"/>
              <a:buChar char="•"/>
            </a:pPr>
            <a:r>
              <a:rPr lang="en-US" sz="2800" b="0" dirty="0"/>
              <a:t>Achieved state-of-the-art clustering performance on image datasets</a:t>
            </a:r>
            <a:endParaRPr sz="2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6" name="Group 5">
            <a:extLst>
              <a:ext uri="{FF2B5EF4-FFF2-40B4-BE49-F238E27FC236}">
                <a16:creationId xmlns:a16="http://schemas.microsoft.com/office/drawing/2014/main" id="{FE6BFB26-BE68-A382-5EB0-EC3B9C5DA421}"/>
              </a:ext>
            </a:extLst>
          </p:cNvPr>
          <p:cNvGrpSpPr/>
          <p:nvPr/>
        </p:nvGrpSpPr>
        <p:grpSpPr>
          <a:xfrm>
            <a:off x="3289598" y="3971364"/>
            <a:ext cx="2224376" cy="476316"/>
            <a:chOff x="854141" y="3481046"/>
            <a:chExt cx="2224376" cy="476316"/>
          </a:xfrm>
        </p:grpSpPr>
        <p:pic>
          <p:nvPicPr>
            <p:cNvPr id="3" name="Picture 2">
              <a:extLst>
                <a:ext uri="{FF2B5EF4-FFF2-40B4-BE49-F238E27FC236}">
                  <a16:creationId xmlns:a16="http://schemas.microsoft.com/office/drawing/2014/main" id="{7DEB5453-C593-C77C-B6D0-B89E4D90BAE4}"/>
                </a:ext>
              </a:extLst>
            </p:cNvPr>
            <p:cNvPicPr>
              <a:picLocks noChangeAspect="1"/>
            </p:cNvPicPr>
            <p:nvPr/>
          </p:nvPicPr>
          <p:blipFill rotWithShape="1">
            <a:blip r:embed="rId3"/>
            <a:srcRect r="65458"/>
            <a:stretch/>
          </p:blipFill>
          <p:spPr>
            <a:xfrm>
              <a:off x="854141" y="3481046"/>
              <a:ext cx="1921716" cy="476316"/>
            </a:xfrm>
            <a:prstGeom prst="rect">
              <a:avLst/>
            </a:prstGeom>
          </p:spPr>
        </p:pic>
        <p:pic>
          <p:nvPicPr>
            <p:cNvPr id="5" name="Picture 4">
              <a:extLst>
                <a:ext uri="{FF2B5EF4-FFF2-40B4-BE49-F238E27FC236}">
                  <a16:creationId xmlns:a16="http://schemas.microsoft.com/office/drawing/2014/main" id="{A55C7C5C-53B6-83E1-6E74-6DF4BEEE52EF}"/>
                </a:ext>
              </a:extLst>
            </p:cNvPr>
            <p:cNvPicPr>
              <a:picLocks noChangeAspect="1"/>
            </p:cNvPicPr>
            <p:nvPr/>
          </p:nvPicPr>
          <p:blipFill rotWithShape="1">
            <a:blip r:embed="rId3"/>
            <a:srcRect l="92510"/>
            <a:stretch/>
          </p:blipFill>
          <p:spPr>
            <a:xfrm>
              <a:off x="2661839" y="3481046"/>
              <a:ext cx="416678" cy="476316"/>
            </a:xfrm>
            <a:prstGeom prst="rect">
              <a:avLst/>
            </a:prstGeom>
          </p:spPr>
        </p:pic>
      </p:grpSp>
      <p:grpSp>
        <p:nvGrpSpPr>
          <p:cNvPr id="12" name="Group 11">
            <a:extLst>
              <a:ext uri="{FF2B5EF4-FFF2-40B4-BE49-F238E27FC236}">
                <a16:creationId xmlns:a16="http://schemas.microsoft.com/office/drawing/2014/main" id="{5434029E-9714-1B56-E718-5DDD50511B78}"/>
              </a:ext>
            </a:extLst>
          </p:cNvPr>
          <p:cNvGrpSpPr/>
          <p:nvPr/>
        </p:nvGrpSpPr>
        <p:grpSpPr>
          <a:xfrm>
            <a:off x="18413" y="3806944"/>
            <a:ext cx="3406997" cy="739840"/>
            <a:chOff x="3943049" y="2862183"/>
            <a:chExt cx="5220429" cy="1133633"/>
          </a:xfrm>
        </p:grpSpPr>
        <p:pic>
          <p:nvPicPr>
            <p:cNvPr id="10" name="Picture 9">
              <a:extLst>
                <a:ext uri="{FF2B5EF4-FFF2-40B4-BE49-F238E27FC236}">
                  <a16:creationId xmlns:a16="http://schemas.microsoft.com/office/drawing/2014/main" id="{F8A57D7C-698F-4BE7-8C52-33710841502E}"/>
                </a:ext>
              </a:extLst>
            </p:cNvPr>
            <p:cNvPicPr>
              <a:picLocks noChangeAspect="1"/>
            </p:cNvPicPr>
            <p:nvPr/>
          </p:nvPicPr>
          <p:blipFill>
            <a:blip r:embed="rId4"/>
            <a:stretch>
              <a:fillRect/>
            </a:stretch>
          </p:blipFill>
          <p:spPr>
            <a:xfrm>
              <a:off x="3943049" y="2862183"/>
              <a:ext cx="4305901" cy="1133633"/>
            </a:xfrm>
            <a:prstGeom prst="rect">
              <a:avLst/>
            </a:prstGeom>
          </p:spPr>
        </p:pic>
        <p:pic>
          <p:nvPicPr>
            <p:cNvPr id="11" name="Picture 10">
              <a:extLst>
                <a:ext uri="{FF2B5EF4-FFF2-40B4-BE49-F238E27FC236}">
                  <a16:creationId xmlns:a16="http://schemas.microsoft.com/office/drawing/2014/main" id="{DD128684-2F64-7BB9-96AB-714B428EE16F}"/>
                </a:ext>
              </a:extLst>
            </p:cNvPr>
            <p:cNvPicPr>
              <a:picLocks noChangeAspect="1"/>
            </p:cNvPicPr>
            <p:nvPr/>
          </p:nvPicPr>
          <p:blipFill>
            <a:blip r:embed="rId5"/>
            <a:stretch>
              <a:fillRect/>
            </a:stretch>
          </p:blipFill>
          <p:spPr>
            <a:xfrm>
              <a:off x="8248950" y="3154603"/>
              <a:ext cx="914528" cy="657317"/>
            </a:xfrm>
            <a:prstGeom prst="rect">
              <a:avLst/>
            </a:prstGeom>
          </p:spPr>
        </p:pic>
      </p:grpSp>
      <p:sp>
        <p:nvSpPr>
          <p:cNvPr id="180" name="Google Shape;180;p12"/>
          <p:cNvSpPr txBox="1"/>
          <p:nvPr/>
        </p:nvSpPr>
        <p:spPr>
          <a:xfrm>
            <a:off x="0" y="6509187"/>
            <a:ext cx="12074519"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600" dirty="0">
                <a:solidFill>
                  <a:schemeClr val="dk1"/>
                </a:solidFill>
                <a:latin typeface="Arial"/>
                <a:ea typeface="Arial"/>
                <a:cs typeface="Arial"/>
                <a:sym typeface="Arial"/>
              </a:rPr>
              <a:t>Guo, </a:t>
            </a:r>
            <a:r>
              <a:rPr lang="en-US" sz="1600" dirty="0" err="1">
                <a:solidFill>
                  <a:schemeClr val="dk1"/>
                </a:solidFill>
                <a:latin typeface="Arial"/>
                <a:ea typeface="Arial"/>
                <a:cs typeface="Arial"/>
                <a:sym typeface="Arial"/>
              </a:rPr>
              <a:t>Xifeng</a:t>
            </a:r>
            <a:r>
              <a:rPr lang="en-US" sz="1600" dirty="0">
                <a:solidFill>
                  <a:schemeClr val="dk1"/>
                </a:solidFill>
                <a:latin typeface="Arial"/>
                <a:ea typeface="Arial"/>
                <a:cs typeface="Arial"/>
                <a:sym typeface="Arial"/>
              </a:rPr>
              <a:t> &amp; Zhu, En &amp; Liu, </a:t>
            </a:r>
            <a:r>
              <a:rPr lang="en-US" sz="1600" dirty="0" err="1">
                <a:solidFill>
                  <a:schemeClr val="dk1"/>
                </a:solidFill>
                <a:latin typeface="Arial"/>
                <a:ea typeface="Arial"/>
                <a:cs typeface="Arial"/>
                <a:sym typeface="Arial"/>
              </a:rPr>
              <a:t>Xinwang</a:t>
            </a:r>
            <a:r>
              <a:rPr lang="en-US" sz="1600" dirty="0">
                <a:solidFill>
                  <a:schemeClr val="dk1"/>
                </a:solidFill>
                <a:latin typeface="Arial"/>
                <a:ea typeface="Arial"/>
                <a:cs typeface="Arial"/>
                <a:sym typeface="Arial"/>
              </a:rPr>
              <a:t> &amp; Yin, </a:t>
            </a:r>
            <a:r>
              <a:rPr lang="en-US" sz="1600" dirty="0" err="1">
                <a:solidFill>
                  <a:schemeClr val="dk1"/>
                </a:solidFill>
                <a:latin typeface="Arial"/>
                <a:ea typeface="Arial"/>
                <a:cs typeface="Arial"/>
                <a:sym typeface="Arial"/>
              </a:rPr>
              <a:t>Jianping</a:t>
            </a:r>
            <a:r>
              <a:rPr lang="en-US" sz="1600" dirty="0">
                <a:solidFill>
                  <a:schemeClr val="dk1"/>
                </a:solidFill>
                <a:latin typeface="Arial"/>
                <a:ea typeface="Arial"/>
                <a:cs typeface="Arial"/>
                <a:sym typeface="Arial"/>
              </a:rPr>
              <a:t>. (2018). Deep Embedded Clustering with Data Augmentation. </a:t>
            </a:r>
            <a:endParaRPr dirty="0"/>
          </a:p>
        </p:txBody>
      </p:sp>
      <p:sp>
        <p:nvSpPr>
          <p:cNvPr id="181" name="Google Shape;181;p12"/>
          <p:cNvSpPr txBox="1"/>
          <p:nvPr/>
        </p:nvSpPr>
        <p:spPr>
          <a:xfrm>
            <a:off x="112734" y="115357"/>
            <a:ext cx="11777889" cy="129018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 Deep Embedded Clustering with Data Augmentation</a:t>
            </a:r>
            <a:endParaRPr dirty="0"/>
          </a:p>
          <a:p>
            <a:pPr marL="0" marR="0" lvl="0" indent="0" algn="ctr" rtl="0">
              <a:lnSpc>
                <a:spcPct val="90000"/>
              </a:lnSpc>
              <a:spcBef>
                <a:spcPts val="0"/>
              </a:spcBef>
              <a:spcAft>
                <a:spcPts val="0"/>
              </a:spcAft>
              <a:buClr>
                <a:schemeClr val="dk1"/>
              </a:buClr>
              <a:buSzPts val="3200"/>
              <a:buFont typeface="Arial"/>
              <a:buNone/>
            </a:pPr>
            <a:r>
              <a:rPr lang="en-US" sz="3200" dirty="0">
                <a:solidFill>
                  <a:schemeClr val="dk1"/>
                </a:solidFill>
                <a:latin typeface="Arial"/>
                <a:ea typeface="Arial"/>
                <a:cs typeface="Arial"/>
                <a:sym typeface="Arial"/>
              </a:rPr>
              <a:t>(DEC-DA)</a:t>
            </a:r>
            <a:endParaRPr dirty="0"/>
          </a:p>
        </p:txBody>
      </p:sp>
      <mc:AlternateContent xmlns:mc="http://schemas.openxmlformats.org/markup-compatibility/2006" xmlns:a14="http://schemas.microsoft.com/office/drawing/2010/main">
        <mc:Choice Requires="a14">
          <p:sp>
            <p:nvSpPr>
              <p:cNvPr id="182" name="Google Shape;182;p12"/>
              <p:cNvSpPr txBox="1">
                <a:spLocks noGrp="1"/>
              </p:cNvSpPr>
              <p:nvPr>
                <p:ph type="body" idx="1"/>
              </p:nvPr>
            </p:nvSpPr>
            <p:spPr>
              <a:xfrm>
                <a:off x="207055" y="4847741"/>
                <a:ext cx="11777889" cy="1429953"/>
              </a:xfrm>
              <a:prstGeom prst="rect">
                <a:avLst/>
              </a:prstGeom>
              <a:noFill/>
              <a:ln>
                <a:noFill/>
              </a:ln>
            </p:spPr>
            <p:txBody>
              <a:bodyPr spcFirstLastPara="1" vert="horz" wrap="square" lIns="91425" tIns="45700" rIns="91425" bIns="45700" rtlCol="0" anchor="t" anchorCtr="0">
                <a:normAutofit/>
              </a:bodyPr>
              <a:lstStyle/>
              <a:p>
                <a:pPr marL="228600" indent="-228600">
                  <a:spcBef>
                    <a:spcPts val="0"/>
                  </a:spcBef>
                  <a:buClr>
                    <a:schemeClr val="dk1"/>
                  </a:buClr>
                  <a:buSzPts val="2800"/>
                  <a:buChar char="•"/>
                </a:pPr>
                <a:r>
                  <a:rPr lang="en-US" sz="2000" b="0" dirty="0"/>
                  <a:t>The target t is computed by using clean sample x and the output y is calculated by augmented sample </a:t>
                </a:r>
                <a14:m>
                  <m:oMath xmlns:m="http://schemas.openxmlformats.org/officeDocument/2006/math">
                    <m:acc>
                      <m:accPr>
                        <m:chr m:val="̃"/>
                        <m:ctrlPr>
                          <a:rPr lang="en-US" sz="2000" b="0" i="1">
                            <a:latin typeface="Cambria Math" panose="02040503050406030204" pitchFamily="18" charset="0"/>
                          </a:rPr>
                        </m:ctrlPr>
                      </m:accPr>
                      <m:e>
                        <m:r>
                          <a:rPr lang="en-US" sz="2000" b="0">
                            <a:latin typeface="Cambria Math" panose="02040503050406030204" pitchFamily="18" charset="0"/>
                          </a:rPr>
                          <m:t>𝑥</m:t>
                        </m:r>
                      </m:e>
                    </m:acc>
                  </m:oMath>
                </a14:m>
                <a:r>
                  <a:rPr lang="en-US" sz="2000" b="0" dirty="0"/>
                  <a:t> (To make sure the reliability of target t)</a:t>
                </a:r>
              </a:p>
              <a:p>
                <a:pPr marL="228600" indent="-228600">
                  <a:spcBef>
                    <a:spcPts val="0"/>
                  </a:spcBef>
                  <a:buClr>
                    <a:schemeClr val="dk1"/>
                  </a:buClr>
                  <a:buSzPts val="2800"/>
                  <a:buChar char="•"/>
                </a:pPr>
                <a:r>
                  <a:rPr lang="en-US" sz="2000" b="0" dirty="0"/>
                  <a:t>When optimizing </a:t>
                </a:r>
                <a14:m>
                  <m:oMath xmlns:m="http://schemas.openxmlformats.org/officeDocument/2006/math">
                    <m:sSub>
                      <m:sSubPr>
                        <m:ctrlPr>
                          <a:rPr lang="en-US" sz="2000" b="0" i="1">
                            <a:latin typeface="Cambria Math" panose="02040503050406030204" pitchFamily="18" charset="0"/>
                          </a:rPr>
                        </m:ctrlPr>
                      </m:sSubPr>
                      <m:e>
                        <m:r>
                          <a:rPr lang="en-US" sz="2000" b="0">
                            <a:latin typeface="Cambria Math" panose="02040503050406030204" pitchFamily="18" charset="0"/>
                          </a:rPr>
                          <m:t>𝐿</m:t>
                        </m:r>
                      </m:e>
                      <m:sub>
                        <m:r>
                          <a:rPr lang="en-US" sz="2000" b="0">
                            <a:latin typeface="Cambria Math" panose="02040503050406030204" pitchFamily="18" charset="0"/>
                          </a:rPr>
                          <m:t>𝑐</m:t>
                        </m:r>
                      </m:sub>
                    </m:sSub>
                  </m:oMath>
                </a14:m>
                <a:r>
                  <a:rPr lang="en-US" sz="2000" b="0" dirty="0"/>
                  <a:t> with regard to the network parameters, the target t is fixed as constant (Can be regarded as supervised learning with “pseudo target”, which benefits from data augmentation)</a:t>
                </a:r>
              </a:p>
            </p:txBody>
          </p:sp>
        </mc:Choice>
        <mc:Fallback xmlns="">
          <p:sp>
            <p:nvSpPr>
              <p:cNvPr id="182" name="Google Shape;182;p12"/>
              <p:cNvSpPr txBox="1">
                <a:spLocks noGrp="1" noRot="1" noChangeAspect="1" noMove="1" noResize="1" noEditPoints="1" noAdjustHandles="1" noChangeArrowheads="1" noChangeShapeType="1" noTextEdit="1"/>
              </p:cNvSpPr>
              <p:nvPr>
                <p:ph type="body" idx="1"/>
              </p:nvPr>
            </p:nvSpPr>
            <p:spPr>
              <a:xfrm>
                <a:off x="207055" y="4847741"/>
                <a:ext cx="11777889" cy="1429953"/>
              </a:xfrm>
              <a:prstGeom prst="rect">
                <a:avLst/>
              </a:prstGeom>
              <a:blipFill>
                <a:blip r:embed="rId6"/>
                <a:stretch>
                  <a:fillRect l="-932" t="-8936"/>
                </a:stretch>
              </a:blipFill>
              <a:ln>
                <a:noFill/>
              </a:ln>
            </p:spPr>
            <p:txBody>
              <a:bodyPr/>
              <a:lstStyle/>
              <a:p>
                <a:r>
                  <a:rPr lang="en-IL">
                    <a:noFill/>
                  </a:rPr>
                  <a:t> </a:t>
                </a:r>
              </a:p>
            </p:txBody>
          </p:sp>
        </mc:Fallback>
      </mc:AlternateContent>
      <p:pic>
        <p:nvPicPr>
          <p:cNvPr id="2" name="Google Shape;183;p12">
            <a:extLst>
              <a:ext uri="{FF2B5EF4-FFF2-40B4-BE49-F238E27FC236}">
                <a16:creationId xmlns:a16="http://schemas.microsoft.com/office/drawing/2014/main" id="{70016DC1-4BD5-2EB2-9E52-CDE06A6D69E9}"/>
              </a:ext>
            </a:extLst>
          </p:cNvPr>
          <p:cNvPicPr preferRelativeResize="0"/>
          <p:nvPr/>
        </p:nvPicPr>
        <p:blipFill rotWithShape="1">
          <a:blip r:embed="rId7">
            <a:alphaModFix/>
          </a:blip>
          <a:srcRect/>
          <a:stretch/>
        </p:blipFill>
        <p:spPr>
          <a:xfrm>
            <a:off x="7972748" y="1254528"/>
            <a:ext cx="3521476" cy="3154059"/>
          </a:xfrm>
          <a:prstGeom prst="roundRect">
            <a:avLst>
              <a:gd name="adj" fmla="val 4816"/>
            </a:avLst>
          </a:prstGeom>
          <a:noFill/>
          <a:ln>
            <a:noFill/>
          </a:ln>
          <a:effectLst>
            <a:outerShdw blurRad="76200" dist="38100" dir="7800000" algn="tl" rotWithShape="0">
              <a:srgbClr val="000000">
                <a:alpha val="40000"/>
              </a:srgbClr>
            </a:outerShdw>
          </a:effectLst>
        </p:spPr>
      </p:pic>
      <p:pic>
        <p:nvPicPr>
          <p:cNvPr id="4" name="Picture 3">
            <a:extLst>
              <a:ext uri="{FF2B5EF4-FFF2-40B4-BE49-F238E27FC236}">
                <a16:creationId xmlns:a16="http://schemas.microsoft.com/office/drawing/2014/main" id="{1571ED61-0ABC-4278-D727-E0725F7C8778}"/>
              </a:ext>
            </a:extLst>
          </p:cNvPr>
          <p:cNvPicPr>
            <a:picLocks noChangeAspect="1"/>
          </p:cNvPicPr>
          <p:nvPr/>
        </p:nvPicPr>
        <p:blipFill>
          <a:blip r:embed="rId8"/>
          <a:stretch>
            <a:fillRect/>
          </a:stretch>
        </p:blipFill>
        <p:spPr>
          <a:xfrm>
            <a:off x="555584" y="1405538"/>
            <a:ext cx="6558591" cy="2470750"/>
          </a:xfrm>
          <a:prstGeom prst="rect">
            <a:avLst/>
          </a:prstGeom>
        </p:spPr>
      </p:pic>
      <p:grpSp>
        <p:nvGrpSpPr>
          <p:cNvPr id="9" name="Group 8">
            <a:extLst>
              <a:ext uri="{FF2B5EF4-FFF2-40B4-BE49-F238E27FC236}">
                <a16:creationId xmlns:a16="http://schemas.microsoft.com/office/drawing/2014/main" id="{4B17BCAF-067A-0BAD-4F45-2732BC0378C6}"/>
              </a:ext>
            </a:extLst>
          </p:cNvPr>
          <p:cNvGrpSpPr/>
          <p:nvPr/>
        </p:nvGrpSpPr>
        <p:grpSpPr>
          <a:xfrm>
            <a:off x="5446286" y="3919653"/>
            <a:ext cx="2310338" cy="506253"/>
            <a:chOff x="5205288" y="3181315"/>
            <a:chExt cx="2310338" cy="506253"/>
          </a:xfrm>
        </p:grpSpPr>
        <p:pic>
          <p:nvPicPr>
            <p:cNvPr id="7" name="Picture 6">
              <a:extLst>
                <a:ext uri="{FF2B5EF4-FFF2-40B4-BE49-F238E27FC236}">
                  <a16:creationId xmlns:a16="http://schemas.microsoft.com/office/drawing/2014/main" id="{68CEC31D-EEFD-FC32-6778-AD11F902A1C4}"/>
                </a:ext>
              </a:extLst>
            </p:cNvPr>
            <p:cNvPicPr>
              <a:picLocks noChangeAspect="1"/>
            </p:cNvPicPr>
            <p:nvPr/>
          </p:nvPicPr>
          <p:blipFill>
            <a:blip r:embed="rId9"/>
            <a:stretch>
              <a:fillRect/>
            </a:stretch>
          </p:blipFill>
          <p:spPr>
            <a:xfrm>
              <a:off x="5205288" y="3181315"/>
              <a:ext cx="1781424" cy="495369"/>
            </a:xfrm>
            <a:prstGeom prst="rect">
              <a:avLst/>
            </a:prstGeom>
          </p:spPr>
        </p:pic>
        <p:pic>
          <p:nvPicPr>
            <p:cNvPr id="8" name="Picture 7">
              <a:extLst>
                <a:ext uri="{FF2B5EF4-FFF2-40B4-BE49-F238E27FC236}">
                  <a16:creationId xmlns:a16="http://schemas.microsoft.com/office/drawing/2014/main" id="{46A72C34-1B0D-F254-74D7-D5024F66CB29}"/>
                </a:ext>
              </a:extLst>
            </p:cNvPr>
            <p:cNvPicPr>
              <a:picLocks noChangeAspect="1"/>
            </p:cNvPicPr>
            <p:nvPr/>
          </p:nvPicPr>
          <p:blipFill rotWithShape="1">
            <a:blip r:embed="rId10"/>
            <a:srcRect l="23903" t="-2431" b="1"/>
            <a:stretch/>
          </p:blipFill>
          <p:spPr>
            <a:xfrm>
              <a:off x="7080673" y="3287499"/>
              <a:ext cx="434953" cy="400069"/>
            </a:xfrm>
            <a:prstGeom prst="rect">
              <a:avLst/>
            </a:prstGeom>
          </p:spPr>
        </p:pic>
      </p:grpSp>
    </p:spTree>
    <p:extLst>
      <p:ext uri="{BB962C8B-B14F-4D97-AF65-F5344CB8AC3E}">
        <p14:creationId xmlns:p14="http://schemas.microsoft.com/office/powerpoint/2010/main" val="32916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838200" y="154545"/>
            <a:ext cx="2960914"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Results</a:t>
            </a:r>
            <a:endParaRPr dirty="0"/>
          </a:p>
        </p:txBody>
      </p:sp>
      <p:pic>
        <p:nvPicPr>
          <p:cNvPr id="191" name="Google Shape;191;p13"/>
          <p:cNvPicPr preferRelativeResize="0"/>
          <p:nvPr/>
        </p:nvPicPr>
        <p:blipFill rotWithShape="1">
          <a:blip r:embed="rId3">
            <a:alphaModFix/>
          </a:blip>
          <a:srcRect/>
          <a:stretch/>
        </p:blipFill>
        <p:spPr>
          <a:xfrm>
            <a:off x="4419581" y="497288"/>
            <a:ext cx="7633151" cy="5027055"/>
          </a:xfrm>
          <a:prstGeom prst="roundRect">
            <a:avLst>
              <a:gd name="adj" fmla="val 4372"/>
            </a:avLst>
          </a:prstGeom>
          <a:noFill/>
          <a:ln>
            <a:noFill/>
          </a:ln>
          <a:effectLst>
            <a:outerShdw blurRad="76200" dist="38100" dir="7800000" algn="tl" rotWithShape="0">
              <a:srgbClr val="000000">
                <a:alpha val="40000"/>
              </a:srgbClr>
            </a:outerShdw>
          </a:effectLst>
        </p:spPr>
      </p:pic>
      <p:sp>
        <p:nvSpPr>
          <p:cNvPr id="2" name="Google Shape;182;p12">
            <a:extLst>
              <a:ext uri="{FF2B5EF4-FFF2-40B4-BE49-F238E27FC236}">
                <a16:creationId xmlns:a16="http://schemas.microsoft.com/office/drawing/2014/main" id="{3ED12D5C-C271-5A8F-0BB6-4B473223FB37}"/>
              </a:ext>
            </a:extLst>
          </p:cNvPr>
          <p:cNvSpPr txBox="1">
            <a:spLocks noGrp="1"/>
          </p:cNvSpPr>
          <p:nvPr>
            <p:ph type="body" idx="1"/>
          </p:nvPr>
        </p:nvSpPr>
        <p:spPr>
          <a:xfrm>
            <a:off x="321348" y="1485021"/>
            <a:ext cx="3788000" cy="1696891"/>
          </a:xfrm>
          <a:prstGeom prst="rect">
            <a:avLst/>
          </a:prstGeom>
          <a:noFill/>
          <a:ln>
            <a:noFill/>
          </a:ln>
        </p:spPr>
        <p:txBody>
          <a:bodyPr spcFirstLastPara="1" vert="horz" wrap="square" lIns="91425" tIns="45700" rIns="91425" bIns="45700" rtlCol="0" anchor="t" anchorCtr="0">
            <a:normAutofit/>
          </a:bodyPr>
          <a:lstStyle/>
          <a:p>
            <a:pPr marL="228600" indent="-228600">
              <a:lnSpc>
                <a:spcPct val="90000"/>
              </a:lnSpc>
              <a:spcBef>
                <a:spcPts val="0"/>
              </a:spcBef>
              <a:buClr>
                <a:schemeClr val="dk1"/>
              </a:buClr>
              <a:buSzPts val="2800"/>
              <a:buChar char="•"/>
            </a:pPr>
            <a:r>
              <a:rPr lang="en-US" sz="1800" dirty="0"/>
              <a:t>“Conv” - </a:t>
            </a:r>
            <a:r>
              <a:rPr lang="en-US" sz="1800" b="0" dirty="0"/>
              <a:t>convolutional networks</a:t>
            </a:r>
          </a:p>
          <a:p>
            <a:pPr marL="228600" indent="-228600">
              <a:lnSpc>
                <a:spcPct val="90000"/>
              </a:lnSpc>
              <a:spcBef>
                <a:spcPts val="0"/>
              </a:spcBef>
              <a:buClr>
                <a:schemeClr val="dk1"/>
              </a:buClr>
              <a:buSzPts val="2800"/>
              <a:buChar char="•"/>
            </a:pPr>
            <a:r>
              <a:rPr lang="en-US" sz="1800" dirty="0"/>
              <a:t>“Aug-ae” - </a:t>
            </a:r>
            <a:r>
              <a:rPr lang="en-US" sz="1800" b="0" dirty="0"/>
              <a:t>data augmentation during pretraining</a:t>
            </a:r>
          </a:p>
          <a:p>
            <a:pPr marL="228600" indent="-228600">
              <a:lnSpc>
                <a:spcPct val="90000"/>
              </a:lnSpc>
              <a:spcBef>
                <a:spcPts val="0"/>
              </a:spcBef>
              <a:buClr>
                <a:schemeClr val="dk1"/>
              </a:buClr>
              <a:buSzPts val="2800"/>
              <a:buChar char="•"/>
            </a:pPr>
            <a:r>
              <a:rPr lang="en-US" sz="1800" dirty="0"/>
              <a:t>“Aug-cluster” </a:t>
            </a:r>
            <a:r>
              <a:rPr lang="en-US" sz="1800" b="0" dirty="0"/>
              <a:t>- data augmentation during finetuning</a:t>
            </a:r>
            <a:endParaRPr sz="1800" b="0" dirty="0"/>
          </a:p>
        </p:txBody>
      </p:sp>
      <p:sp>
        <p:nvSpPr>
          <p:cNvPr id="4" name="Google Shape;182;p12">
            <a:extLst>
              <a:ext uri="{FF2B5EF4-FFF2-40B4-BE49-F238E27FC236}">
                <a16:creationId xmlns:a16="http://schemas.microsoft.com/office/drawing/2014/main" id="{D6DE18B8-B5D6-BEE1-D443-051E80A5B1A1}"/>
              </a:ext>
            </a:extLst>
          </p:cNvPr>
          <p:cNvSpPr txBox="1">
            <a:spLocks/>
          </p:cNvSpPr>
          <p:nvPr/>
        </p:nvSpPr>
        <p:spPr>
          <a:xfrm>
            <a:off x="261257" y="5649686"/>
            <a:ext cx="11310257" cy="1064655"/>
          </a:xfrm>
          <a:prstGeom prst="rect">
            <a:avLst/>
          </a:prstGeom>
          <a:noFill/>
          <a:ln>
            <a:noFill/>
          </a:ln>
        </p:spPr>
        <p:txBody>
          <a:bodyPr spcFirstLastPara="1" vert="horz" wrap="square" lIns="91425" tIns="45700" rIns="91425" bIns="45700" rtlCol="0" anchor="t" anchorCtr="0">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400" b="1" kern="1200">
                <a:solidFill>
                  <a:schemeClr val="tx1">
                    <a:lumMod val="85000"/>
                    <a:lumOff val="1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pPr marL="228600" indent="-228600">
              <a:lnSpc>
                <a:spcPct val="90000"/>
              </a:lnSpc>
              <a:spcBef>
                <a:spcPts val="0"/>
              </a:spcBef>
              <a:buClr>
                <a:schemeClr val="dk1"/>
              </a:buClr>
              <a:buSzPts val="2800"/>
              <a:buFont typeface="Arial" panose="020B0604020202020204" pitchFamily="34" charset="0"/>
              <a:buChar char="•"/>
            </a:pPr>
            <a:r>
              <a:rPr lang="en-US" sz="1400" b="0" dirty="0"/>
              <a:t>MNIST-full: A dataset consisting of 10 handwritten digits (</a:t>
            </a:r>
            <a:r>
              <a:rPr lang="en-US" sz="1400" b="0" dirty="0" err="1"/>
              <a:t>LeCun</a:t>
            </a:r>
            <a:r>
              <a:rPr lang="en-US" sz="1400" b="0" dirty="0"/>
              <a:t> et al., 1998), total 70,000 samples. Each sample is a 28x28 gray image.</a:t>
            </a:r>
          </a:p>
          <a:p>
            <a:pPr marL="228600" indent="-228600">
              <a:lnSpc>
                <a:spcPct val="90000"/>
              </a:lnSpc>
              <a:spcBef>
                <a:spcPts val="0"/>
              </a:spcBef>
              <a:buClr>
                <a:schemeClr val="dk1"/>
              </a:buClr>
              <a:buSzPts val="2800"/>
              <a:buFont typeface="Arial" panose="020B0604020202020204" pitchFamily="34" charset="0"/>
              <a:buChar char="•"/>
            </a:pPr>
            <a:r>
              <a:rPr lang="en-US" sz="1400" b="0" dirty="0"/>
              <a:t>MNIST-test: A dataset that only contains the test set of MNIST-full, with 10,000 samples.</a:t>
            </a:r>
          </a:p>
          <a:p>
            <a:pPr marL="228600" indent="-228600">
              <a:lnSpc>
                <a:spcPct val="90000"/>
              </a:lnSpc>
              <a:spcBef>
                <a:spcPts val="0"/>
              </a:spcBef>
              <a:buClr>
                <a:schemeClr val="dk1"/>
              </a:buClr>
              <a:buSzPts val="2800"/>
              <a:buFont typeface="Arial" panose="020B0604020202020204" pitchFamily="34" charset="0"/>
              <a:buChar char="•"/>
            </a:pPr>
            <a:r>
              <a:rPr lang="en-US" sz="1400" b="0" dirty="0"/>
              <a:t>USPS1: A dataset contains 9298 gray digit images with size of 16x16.</a:t>
            </a:r>
          </a:p>
          <a:p>
            <a:pPr marL="228600" indent="-228600">
              <a:lnSpc>
                <a:spcPct val="90000"/>
              </a:lnSpc>
              <a:spcBef>
                <a:spcPts val="0"/>
              </a:spcBef>
              <a:buClr>
                <a:schemeClr val="dk1"/>
              </a:buClr>
              <a:buSzPts val="2800"/>
              <a:buFont typeface="Arial" panose="020B0604020202020204" pitchFamily="34" charset="0"/>
              <a:buChar char="•"/>
            </a:pPr>
            <a:r>
              <a:rPr lang="en-US" sz="1400" b="0" dirty="0"/>
              <a:t>Fashion: A dataset of Zalando’s article images, consisting of 70,000 examples each of which is a 28x28 gray image, divided into 10 classes (Xiao et al., 2017).</a:t>
            </a:r>
          </a:p>
        </p:txBody>
      </p:sp>
      <p:sp>
        <p:nvSpPr>
          <p:cNvPr id="3" name="Rectangle: Rounded Corners 2">
            <a:extLst>
              <a:ext uri="{FF2B5EF4-FFF2-40B4-BE49-F238E27FC236}">
                <a16:creationId xmlns:a16="http://schemas.microsoft.com/office/drawing/2014/main" id="{07694790-4E3D-7AFE-C133-C89CC337D671}"/>
              </a:ext>
            </a:extLst>
          </p:cNvPr>
          <p:cNvSpPr/>
          <p:nvPr/>
        </p:nvSpPr>
        <p:spPr>
          <a:xfrm>
            <a:off x="9372601" y="805543"/>
            <a:ext cx="631369" cy="36358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Rounded Corners 8">
            <a:extLst>
              <a:ext uri="{FF2B5EF4-FFF2-40B4-BE49-F238E27FC236}">
                <a16:creationId xmlns:a16="http://schemas.microsoft.com/office/drawing/2014/main" id="{593179B4-9327-4EFE-6935-1EC5E9C4BE80}"/>
              </a:ext>
            </a:extLst>
          </p:cNvPr>
          <p:cNvSpPr/>
          <p:nvPr/>
        </p:nvSpPr>
        <p:spPr>
          <a:xfrm>
            <a:off x="9422700" y="1064946"/>
            <a:ext cx="505073" cy="2687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ectangle: Rounded Corners 11">
            <a:extLst>
              <a:ext uri="{FF2B5EF4-FFF2-40B4-BE49-F238E27FC236}">
                <a16:creationId xmlns:a16="http://schemas.microsoft.com/office/drawing/2014/main" id="{8EA6A162-F8F2-A3F3-B618-FF08061F9292}"/>
              </a:ext>
            </a:extLst>
          </p:cNvPr>
          <p:cNvSpPr/>
          <p:nvPr/>
        </p:nvSpPr>
        <p:spPr>
          <a:xfrm>
            <a:off x="9449915" y="1881373"/>
            <a:ext cx="505073" cy="2687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Rectangle: Rounded Corners 12">
            <a:extLst>
              <a:ext uri="{FF2B5EF4-FFF2-40B4-BE49-F238E27FC236}">
                <a16:creationId xmlns:a16="http://schemas.microsoft.com/office/drawing/2014/main" id="{A002ABD7-79FB-8CE9-939A-E117EC2593F9}"/>
              </a:ext>
            </a:extLst>
          </p:cNvPr>
          <p:cNvSpPr/>
          <p:nvPr/>
        </p:nvSpPr>
        <p:spPr>
          <a:xfrm>
            <a:off x="9449915" y="2742103"/>
            <a:ext cx="505073" cy="2687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Rectangle: Rounded Corners 13">
            <a:extLst>
              <a:ext uri="{FF2B5EF4-FFF2-40B4-BE49-F238E27FC236}">
                <a16:creationId xmlns:a16="http://schemas.microsoft.com/office/drawing/2014/main" id="{89B9783B-A44C-4039-7C4C-B6B4B431C515}"/>
              </a:ext>
            </a:extLst>
          </p:cNvPr>
          <p:cNvSpPr/>
          <p:nvPr/>
        </p:nvSpPr>
        <p:spPr>
          <a:xfrm>
            <a:off x="9449915" y="3539078"/>
            <a:ext cx="505073" cy="2687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A577D5-1D9E-2A51-DC6E-254126817758}"/>
              </a:ext>
            </a:extLst>
          </p:cNvPr>
          <p:cNvPicPr>
            <a:picLocks noChangeAspect="1"/>
          </p:cNvPicPr>
          <p:nvPr/>
        </p:nvPicPr>
        <p:blipFill>
          <a:blip r:embed="rId2"/>
          <a:stretch>
            <a:fillRect/>
          </a:stretch>
        </p:blipFill>
        <p:spPr>
          <a:xfrm>
            <a:off x="533400" y="1661328"/>
            <a:ext cx="10787743" cy="2087139"/>
          </a:xfrm>
          <a:prstGeom prst="rect">
            <a:avLst/>
          </a:prstGeom>
        </p:spPr>
      </p:pic>
      <p:sp>
        <p:nvSpPr>
          <p:cNvPr id="10" name="TextBox 9">
            <a:extLst>
              <a:ext uri="{FF2B5EF4-FFF2-40B4-BE49-F238E27FC236}">
                <a16:creationId xmlns:a16="http://schemas.microsoft.com/office/drawing/2014/main" id="{4D5A3F34-C480-5157-B4E1-F415B93E96A1}"/>
              </a:ext>
            </a:extLst>
          </p:cNvPr>
          <p:cNvSpPr txBox="1"/>
          <p:nvPr/>
        </p:nvSpPr>
        <p:spPr>
          <a:xfrm>
            <a:off x="3668487" y="968831"/>
            <a:ext cx="4169228" cy="1384995"/>
          </a:xfrm>
          <a:prstGeom prst="rect">
            <a:avLst/>
          </a:prstGeom>
          <a:noFill/>
        </p:spPr>
        <p:txBody>
          <a:bodyPr wrap="square">
            <a:spAutoFit/>
          </a:bodyPr>
          <a:lstStyle>
            <a:defPPr>
              <a:defRPr lang="en-US"/>
            </a:defPPr>
            <a:lvl1pPr>
              <a:defRPr b="1" i="0">
                <a:solidFill>
                  <a:srgbClr val="202122"/>
                </a:solidFill>
                <a:effectLst/>
                <a:latin typeface="Arial" panose="020B0604020202020204" pitchFamily="34" charset="0"/>
              </a:defRPr>
            </a:lvl1pPr>
          </a:lstStyle>
          <a:p>
            <a:pPr algn="ctr"/>
            <a:r>
              <a:rPr lang="en-US" sz="2800" dirty="0"/>
              <a:t>Mutual information</a:t>
            </a:r>
          </a:p>
          <a:p>
            <a:pPr algn="ctr"/>
            <a:br>
              <a:rPr lang="en-US" sz="2800" dirty="0"/>
            </a:br>
            <a:endParaRPr lang="en-IL" sz="2800" dirty="0"/>
          </a:p>
        </p:txBody>
      </p:sp>
      <p:pic>
        <p:nvPicPr>
          <p:cNvPr id="1026" name="Picture 2" descr="Normalized Mutual Information - 1 .High purity is | Chegg.com">
            <a:extLst>
              <a:ext uri="{FF2B5EF4-FFF2-40B4-BE49-F238E27FC236}">
                <a16:creationId xmlns:a16="http://schemas.microsoft.com/office/drawing/2014/main" id="{BE475D9C-022E-E91C-83DE-2FED67ECF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63278"/>
            <a:ext cx="8055428" cy="266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8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4615543" y="154545"/>
            <a:ext cx="2960914"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Results</a:t>
            </a:r>
            <a:endParaRPr dirty="0"/>
          </a:p>
        </p:txBody>
      </p:sp>
      <p:pic>
        <p:nvPicPr>
          <p:cNvPr id="6" name="Picture 5">
            <a:extLst>
              <a:ext uri="{FF2B5EF4-FFF2-40B4-BE49-F238E27FC236}">
                <a16:creationId xmlns:a16="http://schemas.microsoft.com/office/drawing/2014/main" id="{F6B270AB-1367-D511-084B-0F8DAF789E6C}"/>
              </a:ext>
            </a:extLst>
          </p:cNvPr>
          <p:cNvPicPr>
            <a:picLocks noChangeAspect="1"/>
          </p:cNvPicPr>
          <p:nvPr/>
        </p:nvPicPr>
        <p:blipFill>
          <a:blip r:embed="rId3">
            <a:alphaModFix/>
          </a:blip>
          <a:stretch>
            <a:fillRect/>
          </a:stretch>
        </p:blipFill>
        <p:spPr>
          <a:xfrm>
            <a:off x="6466438" y="1773836"/>
            <a:ext cx="5567500" cy="4368990"/>
          </a:xfrm>
          <a:prstGeom prst="roundRect">
            <a:avLst>
              <a:gd name="adj" fmla="val 4372"/>
            </a:avLst>
          </a:prstGeom>
          <a:noFill/>
          <a:ln>
            <a:noFill/>
          </a:ln>
          <a:effectLst>
            <a:outerShdw blurRad="76200" dist="38100" dir="7800000" algn="tl" rotWithShape="0">
              <a:srgbClr val="000000">
                <a:alpha val="40000"/>
              </a:srgbClr>
            </a:outerShdw>
          </a:effectLst>
        </p:spPr>
      </p:pic>
      <p:sp>
        <p:nvSpPr>
          <p:cNvPr id="8" name="Google Shape;182;p12">
            <a:extLst>
              <a:ext uri="{FF2B5EF4-FFF2-40B4-BE49-F238E27FC236}">
                <a16:creationId xmlns:a16="http://schemas.microsoft.com/office/drawing/2014/main" id="{5972A211-E864-6116-DDB8-A88B3AB9E470}"/>
              </a:ext>
            </a:extLst>
          </p:cNvPr>
          <p:cNvSpPr txBox="1">
            <a:spLocks/>
          </p:cNvSpPr>
          <p:nvPr/>
        </p:nvSpPr>
        <p:spPr>
          <a:xfrm>
            <a:off x="6466438" y="1307894"/>
            <a:ext cx="5061857" cy="596570"/>
          </a:xfrm>
          <a:prstGeom prst="rect">
            <a:avLst/>
          </a:prstGeom>
          <a:noFill/>
          <a:ln>
            <a:noFill/>
          </a:ln>
        </p:spPr>
        <p:txBody>
          <a:bodyPr spcFirstLastPara="1" vert="horz" wrap="square" lIns="91425" tIns="45700" rIns="91425" bIns="45700" rtlCol="0" anchor="t" anchorCtr="0">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400" b="1" kern="1200">
                <a:solidFill>
                  <a:schemeClr val="tx1">
                    <a:lumMod val="85000"/>
                    <a:lumOff val="1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pPr>
              <a:lnSpc>
                <a:spcPct val="90000"/>
              </a:lnSpc>
              <a:spcBef>
                <a:spcPts val="0"/>
              </a:spcBef>
              <a:buClr>
                <a:schemeClr val="dk1"/>
              </a:buClr>
              <a:buSzPts val="2800"/>
            </a:pPr>
            <a:r>
              <a:rPr lang="en-US" sz="1400" b="0" dirty="0"/>
              <a:t>Sensitivity analysis for the transformations (rotation and shifting) used in data augmentation on MNIST-test:</a:t>
            </a:r>
          </a:p>
        </p:txBody>
      </p:sp>
      <p:sp>
        <p:nvSpPr>
          <p:cNvPr id="9" name="Google Shape;182;p12">
            <a:extLst>
              <a:ext uri="{FF2B5EF4-FFF2-40B4-BE49-F238E27FC236}">
                <a16:creationId xmlns:a16="http://schemas.microsoft.com/office/drawing/2014/main" id="{93E7AB5F-E61F-B7DA-4335-E3D27F34CB4F}"/>
              </a:ext>
            </a:extLst>
          </p:cNvPr>
          <p:cNvSpPr txBox="1">
            <a:spLocks/>
          </p:cNvSpPr>
          <p:nvPr/>
        </p:nvSpPr>
        <p:spPr>
          <a:xfrm>
            <a:off x="5549265" y="6310483"/>
            <a:ext cx="6642735" cy="596570"/>
          </a:xfrm>
          <a:prstGeom prst="rect">
            <a:avLst/>
          </a:prstGeom>
          <a:noFill/>
          <a:ln>
            <a:noFill/>
          </a:ln>
        </p:spPr>
        <p:txBody>
          <a:bodyPr spcFirstLastPara="1" vert="horz" wrap="square" lIns="91425" tIns="45700" rIns="91425" bIns="45700" rtlCol="0" anchor="t" anchorCtr="0">
            <a:normAutofit fontScale="92500"/>
          </a:bodyPr>
          <a:lstStyle>
            <a:defPPr>
              <a:defRPr lang="en-US"/>
            </a:defPPr>
            <a:lvl1pPr indent="0" defTabSz="914400">
              <a:lnSpc>
                <a:spcPct val="90000"/>
              </a:lnSpc>
              <a:spcBef>
                <a:spcPts val="0"/>
              </a:spcBef>
              <a:buClr>
                <a:schemeClr val="dk1"/>
              </a:buClr>
              <a:buSzPts val="2800"/>
              <a:buFont typeface="Arial" panose="020B0604020202020204" pitchFamily="34" charset="0"/>
              <a:buNone/>
              <a:defRPr sz="1400" b="0">
                <a:solidFill>
                  <a:schemeClr val="tx1">
                    <a:lumMod val="85000"/>
                    <a:lumOff val="15000"/>
                  </a:schemeClr>
                </a:solidFill>
              </a:defRPr>
            </a:lvl1pPr>
            <a:lvl2pPr indent="0" defTabSz="914400">
              <a:lnSpc>
                <a:spcPct val="100000"/>
              </a:lnSpc>
              <a:spcBef>
                <a:spcPts val="1000"/>
              </a:spcBef>
              <a:buClr>
                <a:schemeClr val="accent2"/>
              </a:buClr>
              <a:buFont typeface="Arial" panose="020B0604020202020204" pitchFamily="34" charset="0"/>
              <a:buNone/>
              <a:defRPr sz="2000" b="1">
                <a:solidFill>
                  <a:schemeClr val="tx1">
                    <a:lumMod val="85000"/>
                    <a:lumOff val="15000"/>
                  </a:schemeClr>
                </a:solidFill>
              </a:defRPr>
            </a:lvl2pPr>
            <a:lvl3pPr indent="0" defTabSz="914400">
              <a:lnSpc>
                <a:spcPct val="100000"/>
              </a:lnSpc>
              <a:spcBef>
                <a:spcPts val="1000"/>
              </a:spcBef>
              <a:buClr>
                <a:schemeClr val="accent2"/>
              </a:buClr>
              <a:buFont typeface="Arial" panose="020B0604020202020204" pitchFamily="34" charset="0"/>
              <a:buNone/>
              <a:defRPr b="1">
                <a:solidFill>
                  <a:schemeClr val="tx1">
                    <a:lumMod val="85000"/>
                    <a:lumOff val="15000"/>
                  </a:schemeClr>
                </a:solidFill>
              </a:defRPr>
            </a:lvl3pPr>
            <a:lvl4pPr indent="0" defTabSz="914400">
              <a:lnSpc>
                <a:spcPct val="100000"/>
              </a:lnSpc>
              <a:spcBef>
                <a:spcPts val="1000"/>
              </a:spcBef>
              <a:buClr>
                <a:schemeClr val="accent2"/>
              </a:buClr>
              <a:buFont typeface="Arial" panose="020B0604020202020204" pitchFamily="34" charset="0"/>
              <a:buNone/>
              <a:defRPr sz="1600" b="1">
                <a:solidFill>
                  <a:schemeClr val="tx1">
                    <a:lumMod val="85000"/>
                    <a:lumOff val="15000"/>
                  </a:schemeClr>
                </a:solidFill>
              </a:defRPr>
            </a:lvl4pPr>
            <a:lvl5pPr indent="0" defTabSz="914400">
              <a:lnSpc>
                <a:spcPct val="100000"/>
              </a:lnSpc>
              <a:spcBef>
                <a:spcPts val="1000"/>
              </a:spcBef>
              <a:buClr>
                <a:schemeClr val="accent2"/>
              </a:buClr>
              <a:buFont typeface="Arial" panose="020B0604020202020204" pitchFamily="34" charset="0"/>
              <a:buNone/>
              <a:defRPr sz="1600" b="1">
                <a:solidFill>
                  <a:schemeClr val="tx1">
                    <a:lumMod val="85000"/>
                    <a:lumOff val="15000"/>
                  </a:schemeClr>
                </a:solidFill>
              </a:defRPr>
            </a:lvl5pPr>
            <a:lvl6pPr indent="0" defTabSz="914400">
              <a:lnSpc>
                <a:spcPct val="100000"/>
              </a:lnSpc>
              <a:spcBef>
                <a:spcPts val="1000"/>
              </a:spcBef>
              <a:buClr>
                <a:schemeClr val="accent2"/>
              </a:buClr>
              <a:buFont typeface="Arial" panose="020B0604020202020204" pitchFamily="34" charset="0"/>
              <a:buNone/>
              <a:defRPr sz="1600" b="1"/>
            </a:lvl6pPr>
            <a:lvl7pPr indent="0" defTabSz="914400">
              <a:lnSpc>
                <a:spcPct val="100000"/>
              </a:lnSpc>
              <a:spcBef>
                <a:spcPts val="1000"/>
              </a:spcBef>
              <a:buClr>
                <a:schemeClr val="accent2"/>
              </a:buClr>
              <a:buFont typeface="Arial" panose="020B0604020202020204" pitchFamily="34" charset="0"/>
              <a:buNone/>
              <a:defRPr sz="1600" b="1"/>
            </a:lvl7pPr>
            <a:lvl8pPr indent="0" defTabSz="914400">
              <a:lnSpc>
                <a:spcPct val="100000"/>
              </a:lnSpc>
              <a:spcBef>
                <a:spcPts val="1000"/>
              </a:spcBef>
              <a:buClr>
                <a:schemeClr val="accent2"/>
              </a:buClr>
              <a:buFont typeface="Arial" panose="020B0604020202020204" pitchFamily="34" charset="0"/>
              <a:buNone/>
              <a:defRPr sz="1600" b="1" baseline="0"/>
            </a:lvl8pPr>
            <a:lvl9pPr indent="0" defTabSz="914400">
              <a:lnSpc>
                <a:spcPct val="100000"/>
              </a:lnSpc>
              <a:spcBef>
                <a:spcPts val="1000"/>
              </a:spcBef>
              <a:buClr>
                <a:schemeClr val="accent2"/>
              </a:buClr>
              <a:buFont typeface="Arial" panose="020B0604020202020204" pitchFamily="34" charset="0"/>
              <a:buNone/>
              <a:defRPr sz="1600" b="1" baseline="0"/>
            </a:lvl9pPr>
          </a:lstStyle>
          <a:p>
            <a:r>
              <a:rPr lang="en-US" dirty="0"/>
              <a:t>*Normalized Mutual Information (NMI) is a normalization of the Mutual Information (MI) score to scale the results between 0 (no mutual information) and 1 (perfect correlation)</a:t>
            </a:r>
          </a:p>
        </p:txBody>
      </p:sp>
      <mc:AlternateContent xmlns:mc="http://schemas.openxmlformats.org/markup-compatibility/2006" xmlns:a14="http://schemas.microsoft.com/office/drawing/2010/main">
        <mc:Choice Requires="a14">
          <p:sp>
            <p:nvSpPr>
              <p:cNvPr id="10" name="Google Shape;182;p12">
                <a:extLst>
                  <a:ext uri="{FF2B5EF4-FFF2-40B4-BE49-F238E27FC236}">
                    <a16:creationId xmlns:a16="http://schemas.microsoft.com/office/drawing/2014/main" id="{F436EB57-5E07-336D-DB92-E369E0DC43DD}"/>
                  </a:ext>
                </a:extLst>
              </p:cNvPr>
              <p:cNvSpPr txBox="1">
                <a:spLocks noGrp="1"/>
              </p:cNvSpPr>
              <p:nvPr>
                <p:ph type="body" idx="1"/>
              </p:nvPr>
            </p:nvSpPr>
            <p:spPr>
              <a:xfrm>
                <a:off x="158062" y="1816843"/>
                <a:ext cx="6210081" cy="2972871"/>
              </a:xfrm>
              <a:prstGeom prst="rect">
                <a:avLst/>
              </a:prstGeom>
              <a:noFill/>
              <a:ln>
                <a:noFill/>
              </a:ln>
            </p:spPr>
            <p:txBody>
              <a:bodyPr spcFirstLastPara="1" vert="horz" wrap="square" lIns="91425" tIns="45700" rIns="91425" bIns="45700" rtlCol="0" anchor="t" anchorCtr="0">
                <a:normAutofit/>
              </a:bodyPr>
              <a:lstStyle/>
              <a:p>
                <a:pPr marL="228600" indent="-228600">
                  <a:lnSpc>
                    <a:spcPct val="90000"/>
                  </a:lnSpc>
                  <a:spcBef>
                    <a:spcPts val="0"/>
                  </a:spcBef>
                  <a:buClr>
                    <a:schemeClr val="dk1"/>
                  </a:buClr>
                  <a:buSzPts val="2800"/>
                  <a:buChar char="•"/>
                </a:pPr>
                <a:r>
                  <a:rPr lang="en-US" sz="1800" b="0" dirty="0"/>
                  <a:t>FcDEC-DA outperforms the baseline </a:t>
                </a:r>
                <a:r>
                  <a:rPr lang="en-US" sz="1800" b="0" dirty="0" err="1"/>
                  <a:t>FcDEC</a:t>
                </a:r>
                <a:r>
                  <a:rPr lang="en-US" sz="1800" b="0" dirty="0"/>
                  <a:t> (0.75) for a wide range.</a:t>
                </a:r>
              </a:p>
              <a:p>
                <a:pPr marL="228600" indent="-228600">
                  <a:lnSpc>
                    <a:spcPct val="90000"/>
                  </a:lnSpc>
                  <a:spcBef>
                    <a:spcPts val="0"/>
                  </a:spcBef>
                  <a:buClr>
                    <a:schemeClr val="dk1"/>
                  </a:buClr>
                  <a:buSzPts val="2800"/>
                  <a:buChar char="•"/>
                </a:pPr>
                <a:r>
                  <a:rPr lang="en-US" sz="1800" b="0" dirty="0"/>
                  <a:t>When shifting for up to 6 pixels, the performance of </a:t>
                </a:r>
                <a:r>
                  <a:rPr lang="en-US" sz="1800" b="0" dirty="0" err="1"/>
                  <a:t>FcDEC</a:t>
                </a:r>
                <a:r>
                  <a:rPr lang="en-US" sz="1800" b="0" dirty="0"/>
                  <a:t>-DA algorithm drops dramatically (This is not a surprise because there will be a lot of information lost in this case).</a:t>
                </a:r>
              </a:p>
              <a:p>
                <a:pPr marL="228600" indent="-228600">
                  <a:lnSpc>
                    <a:spcPct val="90000"/>
                  </a:lnSpc>
                  <a:spcBef>
                    <a:spcPts val="0"/>
                  </a:spcBef>
                  <a:buClr>
                    <a:schemeClr val="dk1"/>
                  </a:buClr>
                  <a:buSzPts val="2800"/>
                  <a:buChar char="•"/>
                </a:pPr>
                <a:r>
                  <a:rPr lang="en-US" sz="1800" b="0" dirty="0"/>
                  <a:t>In the range of [</a:t>
                </a:r>
                <a14:m>
                  <m:oMath xmlns:m="http://schemas.openxmlformats.org/officeDocument/2006/math">
                    <m:r>
                      <a:rPr lang="en-US" sz="1800" b="0" i="0" smtClean="0">
                        <a:latin typeface="Cambria Math" panose="02040503050406030204" pitchFamily="18" charset="0"/>
                      </a:rPr>
                      <m:t>1</m:t>
                    </m:r>
                    <m:r>
                      <a:rPr lang="en-US" sz="1800" b="0" i="1" smtClean="0">
                        <a:latin typeface="Cambria Math" panose="02040503050406030204" pitchFamily="18" charset="0"/>
                      </a:rPr>
                      <m:t>0°−40°</m:t>
                    </m:r>
                  </m:oMath>
                </a14:m>
                <a:r>
                  <a:rPr lang="en-US" sz="1800" b="0" dirty="0"/>
                  <a:t>] for rotation and [1-4] for shifting, the </a:t>
                </a:r>
                <a:r>
                  <a:rPr lang="en-US" sz="1800" b="0" dirty="0" err="1"/>
                  <a:t>FcDEC</a:t>
                </a:r>
                <a:r>
                  <a:rPr lang="en-US" sz="1800" b="0" dirty="0"/>
                  <a:t>-DA performs stably well</a:t>
                </a:r>
                <a:endParaRPr sz="1800" b="0" dirty="0"/>
              </a:p>
            </p:txBody>
          </p:sp>
        </mc:Choice>
        <mc:Fallback xmlns="">
          <p:sp>
            <p:nvSpPr>
              <p:cNvPr id="10" name="Google Shape;182;p12">
                <a:extLst>
                  <a:ext uri="{FF2B5EF4-FFF2-40B4-BE49-F238E27FC236}">
                    <a16:creationId xmlns:a16="http://schemas.microsoft.com/office/drawing/2014/main" id="{F436EB57-5E07-336D-DB92-E369E0DC43DD}"/>
                  </a:ext>
                </a:extLst>
              </p:cNvPr>
              <p:cNvSpPr txBox="1">
                <a:spLocks noGrp="1" noRot="1" noChangeAspect="1" noMove="1" noResize="1" noEditPoints="1" noAdjustHandles="1" noChangeArrowheads="1" noChangeShapeType="1" noTextEdit="1"/>
              </p:cNvSpPr>
              <p:nvPr>
                <p:ph type="body" idx="1"/>
              </p:nvPr>
            </p:nvSpPr>
            <p:spPr>
              <a:xfrm>
                <a:off x="158062" y="1816843"/>
                <a:ext cx="6210081" cy="2972871"/>
              </a:xfrm>
              <a:prstGeom prst="rect">
                <a:avLst/>
              </a:prstGeom>
              <a:blipFill>
                <a:blip r:embed="rId4"/>
                <a:stretch>
                  <a:fillRect l="-1766" t="-6148"/>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390697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838200" y="904217"/>
            <a:ext cx="10515600"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Conclusion and future work</a:t>
            </a:r>
            <a:endParaRPr dirty="0"/>
          </a:p>
        </p:txBody>
      </p:sp>
      <p:sp>
        <p:nvSpPr>
          <p:cNvPr id="6" name="Google Shape;182;p12">
            <a:extLst>
              <a:ext uri="{FF2B5EF4-FFF2-40B4-BE49-F238E27FC236}">
                <a16:creationId xmlns:a16="http://schemas.microsoft.com/office/drawing/2014/main" id="{ECD04D21-62EB-0C2B-BCD3-00FDE5252C76}"/>
              </a:ext>
            </a:extLst>
          </p:cNvPr>
          <p:cNvSpPr txBox="1">
            <a:spLocks noGrp="1"/>
          </p:cNvSpPr>
          <p:nvPr>
            <p:ph type="body" idx="1"/>
          </p:nvPr>
        </p:nvSpPr>
        <p:spPr>
          <a:xfrm>
            <a:off x="158062" y="1816843"/>
            <a:ext cx="11663824" cy="3930814"/>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buClr>
                <a:schemeClr val="dk1"/>
              </a:buClr>
              <a:buSzPts val="2800"/>
              <a:buFont typeface="Arial" panose="020B0604020202020204" pitchFamily="34" charset="0"/>
              <a:buChar char="•"/>
            </a:pPr>
            <a:r>
              <a:rPr lang="en-US" b="0" dirty="0">
                <a:sym typeface="Calibri"/>
              </a:rPr>
              <a:t>During this studies we have learned about different variation of Deep Clustering with Autoencoders</a:t>
            </a:r>
          </a:p>
          <a:p>
            <a:pPr marL="228600" indent="-228600">
              <a:spcBef>
                <a:spcPts val="0"/>
              </a:spcBef>
              <a:buClr>
                <a:schemeClr val="dk1"/>
              </a:buClr>
              <a:buSzPts val="2800"/>
              <a:buFont typeface="Arial" panose="020B0604020202020204" pitchFamily="34" charset="0"/>
              <a:buChar char="•"/>
            </a:pPr>
            <a:r>
              <a:rPr lang="en-US" b="0" dirty="0">
                <a:sym typeface="Calibri"/>
              </a:rPr>
              <a:t>By using Improved Deep Embedded Clustering (IDEC) for Local Structure Preservation, the results improved.</a:t>
            </a:r>
          </a:p>
          <a:p>
            <a:pPr marL="228600" indent="-228600">
              <a:spcBef>
                <a:spcPts val="0"/>
              </a:spcBef>
              <a:buClr>
                <a:schemeClr val="dk1"/>
              </a:buClr>
              <a:buSzPts val="2800"/>
              <a:buFont typeface="Arial" panose="020B0604020202020204" pitchFamily="34" charset="0"/>
              <a:buChar char="•"/>
            </a:pPr>
            <a:r>
              <a:rPr lang="en-US" b="0" dirty="0">
                <a:sym typeface="Calibri"/>
              </a:rPr>
              <a:t>Implementation of Convolution layer for the images clustering was found to be effective.</a:t>
            </a:r>
          </a:p>
          <a:p>
            <a:pPr marL="228600" indent="-228600">
              <a:spcBef>
                <a:spcPts val="0"/>
              </a:spcBef>
              <a:buClr>
                <a:schemeClr val="dk1"/>
              </a:buClr>
              <a:buSzPts val="2800"/>
              <a:buFont typeface="Arial" panose="020B0604020202020204" pitchFamily="34" charset="0"/>
              <a:buChar char="•"/>
            </a:pPr>
            <a:r>
              <a:rPr lang="en-US" b="0" dirty="0">
                <a:sym typeface="Calibri"/>
              </a:rPr>
              <a:t>The approach of Deep Embedded Clustering with Data Augmentation (DEC-DA) has been proved to improve the results of the different algorithms</a:t>
            </a:r>
          </a:p>
          <a:p>
            <a:pPr marL="228600" indent="-228600">
              <a:spcBef>
                <a:spcPts val="0"/>
              </a:spcBef>
              <a:buClr>
                <a:schemeClr val="dk1"/>
              </a:buClr>
              <a:buSzPts val="2800"/>
              <a:buFont typeface="Arial" panose="020B0604020202020204" pitchFamily="34" charset="0"/>
              <a:buChar char="•"/>
            </a:pPr>
            <a:r>
              <a:rPr lang="en-US" b="0" dirty="0">
                <a:sym typeface="Calibri"/>
              </a:rPr>
              <a:t>In our future work, we will implement the different algorithms and make a comparison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739775" y="459717"/>
            <a:ext cx="10515600"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Introduction</a:t>
            </a:r>
            <a:endParaRPr dirty="0"/>
          </a:p>
        </p:txBody>
      </p:sp>
      <p:sp>
        <p:nvSpPr>
          <p:cNvPr id="105" name="Google Shape;105;p3"/>
          <p:cNvSpPr txBox="1">
            <a:spLocks noGrp="1"/>
          </p:cNvSpPr>
          <p:nvPr>
            <p:ph type="body" idx="1"/>
          </p:nvPr>
        </p:nvSpPr>
        <p:spPr>
          <a:xfrm>
            <a:off x="838200" y="1370117"/>
            <a:ext cx="10515600" cy="4810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b="0" dirty="0"/>
              <a:t>Motivation</a:t>
            </a:r>
            <a:endParaRPr b="0" dirty="0"/>
          </a:p>
        </p:txBody>
      </p:sp>
      <p:sp>
        <p:nvSpPr>
          <p:cNvPr id="106" name="Google Shape;106;p3"/>
          <p:cNvSpPr txBox="1">
            <a:spLocks noGrp="1"/>
          </p:cNvSpPr>
          <p:nvPr>
            <p:ph type="body" sz="quarter" idx="3"/>
          </p:nvPr>
        </p:nvSpPr>
        <p:spPr>
          <a:xfrm>
            <a:off x="471363" y="2321906"/>
            <a:ext cx="11052424" cy="3976592"/>
          </a:xfrm>
          <a:prstGeom prst="rect">
            <a:avLst/>
          </a:prstGeom>
          <a:noFill/>
          <a:ln>
            <a:noFill/>
          </a:ln>
        </p:spPr>
        <p:txBody>
          <a:bodyPr spcFirstLastPara="1" wrap="square" lIns="91425" tIns="45700" rIns="91425" bIns="45700" anchor="t" anchorCtr="0">
            <a:normAutofit/>
          </a:bodyPr>
          <a:lstStyle/>
          <a:p>
            <a:pPr marL="228600" lvl="0" indent="-228600">
              <a:lnSpc>
                <a:spcPct val="90000"/>
              </a:lnSpc>
              <a:spcBef>
                <a:spcPts val="0"/>
              </a:spcBef>
              <a:buClr>
                <a:schemeClr val="dk1"/>
              </a:buClr>
              <a:buSzPts val="2800"/>
              <a:buChar char="•"/>
            </a:pPr>
            <a:r>
              <a:rPr lang="en-US" sz="2000" b="0" dirty="0"/>
              <a:t>Reducing the dimension and why we need it for clustering?</a:t>
            </a:r>
          </a:p>
          <a:p>
            <a:pPr marL="228600" lvl="0" indent="-228600">
              <a:lnSpc>
                <a:spcPct val="90000"/>
              </a:lnSpc>
              <a:spcBef>
                <a:spcPts val="0"/>
              </a:spcBef>
              <a:buClr>
                <a:schemeClr val="dk1"/>
              </a:buClr>
              <a:buSzPts val="2800"/>
              <a:buChar char="•"/>
            </a:pPr>
            <a:endParaRPr lang="en-US" sz="2000" b="0" dirty="0"/>
          </a:p>
          <a:p>
            <a:pPr marL="228600" lvl="0" indent="-228600">
              <a:lnSpc>
                <a:spcPct val="90000"/>
              </a:lnSpc>
              <a:spcBef>
                <a:spcPts val="0"/>
              </a:spcBef>
              <a:buClr>
                <a:schemeClr val="dk1"/>
              </a:buClr>
              <a:buSzPts val="2800"/>
              <a:buChar char="•"/>
            </a:pPr>
            <a:r>
              <a:rPr lang="en-US" sz="2000" b="0" dirty="0"/>
              <a:t>Feature Selection: Dimensionality reduction helps in selecting the most relevant  features for clustering while discarding redundant or noisy ones.</a:t>
            </a:r>
          </a:p>
          <a:p>
            <a:pPr marL="228600" lvl="0" indent="-228600">
              <a:lnSpc>
                <a:spcPct val="90000"/>
              </a:lnSpc>
              <a:spcBef>
                <a:spcPts val="0"/>
              </a:spcBef>
              <a:buClr>
                <a:schemeClr val="dk1"/>
              </a:buClr>
              <a:buSzPts val="2800"/>
              <a:buChar char="•"/>
            </a:pPr>
            <a:endParaRPr lang="en-US" sz="2000" b="0" dirty="0"/>
          </a:p>
          <a:p>
            <a:pPr marL="228600" lvl="0" indent="-228600">
              <a:lnSpc>
                <a:spcPct val="90000"/>
              </a:lnSpc>
              <a:spcBef>
                <a:spcPts val="0"/>
              </a:spcBef>
              <a:buClr>
                <a:schemeClr val="dk1"/>
              </a:buClr>
              <a:buSzPts val="2800"/>
              <a:buChar char="•"/>
            </a:pPr>
            <a:r>
              <a:rPr lang="en-US" sz="2000" b="0" dirty="0"/>
              <a:t>Curse of Dimensionality: In high-dimensional spaces, the density of data points tends to become sparse, making it challenging to distinguish meaningful patterns or clusters.</a:t>
            </a:r>
          </a:p>
          <a:p>
            <a:pPr marL="228600" lvl="0" indent="-228600">
              <a:lnSpc>
                <a:spcPct val="90000"/>
              </a:lnSpc>
              <a:spcBef>
                <a:spcPts val="0"/>
              </a:spcBef>
              <a:buClr>
                <a:schemeClr val="dk1"/>
              </a:buClr>
              <a:buSzPts val="2800"/>
              <a:buChar char="•"/>
            </a:pPr>
            <a:endParaRPr lang="en-US" sz="2000" b="0" dirty="0"/>
          </a:p>
          <a:p>
            <a:pPr marL="228600" lvl="0" indent="-228600">
              <a:lnSpc>
                <a:spcPct val="90000"/>
              </a:lnSpc>
              <a:spcBef>
                <a:spcPts val="0"/>
              </a:spcBef>
              <a:buClr>
                <a:schemeClr val="dk1"/>
              </a:buClr>
              <a:buSzPts val="2800"/>
              <a:buChar char="•"/>
            </a:pPr>
            <a:r>
              <a:rPr lang="en-US" sz="2000" b="0" dirty="0"/>
              <a:t>Noise Reduction: In high-dimensional spaces, noise or irrelevant variations in the data can hinder the clustering process. </a:t>
            </a:r>
          </a:p>
          <a:p>
            <a:pPr marL="228600" lvl="0" indent="-228600">
              <a:lnSpc>
                <a:spcPct val="90000"/>
              </a:lnSpc>
              <a:spcBef>
                <a:spcPts val="0"/>
              </a:spcBef>
              <a:buClr>
                <a:schemeClr val="dk1"/>
              </a:buClr>
              <a:buSzPts val="2800"/>
              <a:buChar char="•"/>
            </a:pPr>
            <a:endParaRPr lang="en-US" sz="2000" b="0" dirty="0"/>
          </a:p>
          <a:p>
            <a:pPr marL="228600" lvl="0" indent="-228600">
              <a:lnSpc>
                <a:spcPct val="90000"/>
              </a:lnSpc>
              <a:spcBef>
                <a:spcPts val="0"/>
              </a:spcBef>
              <a:buClr>
                <a:schemeClr val="dk1"/>
              </a:buClr>
              <a:buSzPts val="2800"/>
              <a:buChar char="•"/>
            </a:pPr>
            <a:r>
              <a:rPr lang="en-US" sz="2000" b="0" dirty="0"/>
              <a:t>Visualization/Evaluation: Dimensionality reduction techniques can map high-dimensional data to two or three dimensions, enabling visual inspection of the data and clusters.</a:t>
            </a:r>
            <a:endParaRPr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a:spLocks noGrp="1"/>
          </p:cNvSpPr>
          <p:nvPr>
            <p:ph type="title"/>
          </p:nvPr>
        </p:nvSpPr>
        <p:spPr>
          <a:xfrm>
            <a:off x="816429" y="1955896"/>
            <a:ext cx="10515600" cy="10921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Arial"/>
              <a:buNone/>
            </a:pPr>
            <a:r>
              <a:rPr lang="en-US" sz="3200"/>
              <a:t>Do you have any questions?</a:t>
            </a:r>
            <a:endParaRPr sz="3200"/>
          </a:p>
        </p:txBody>
      </p:sp>
      <p:sp>
        <p:nvSpPr>
          <p:cNvPr id="204" name="Google Shape;204;p15"/>
          <p:cNvSpPr txBox="1"/>
          <p:nvPr/>
        </p:nvSpPr>
        <p:spPr>
          <a:xfrm>
            <a:off x="859971" y="1112809"/>
            <a:ext cx="10515600" cy="106253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6000"/>
              <a:buFont typeface="Arial"/>
              <a:buNone/>
            </a:pPr>
            <a:r>
              <a:rPr lang="en-US" sz="6000" b="1">
                <a:solidFill>
                  <a:schemeClr val="dk1"/>
                </a:solidFill>
                <a:latin typeface="Arial"/>
                <a:ea typeface="Arial"/>
                <a:cs typeface="Arial"/>
                <a:sym typeface="Arial"/>
              </a:rPr>
              <a:t>Thank you</a:t>
            </a:r>
            <a:endParaRPr sz="6000" b="1">
              <a:solidFill>
                <a:schemeClr val="dk1"/>
              </a:solidFill>
              <a:latin typeface="Arial"/>
              <a:ea typeface="Arial"/>
              <a:cs typeface="Arial"/>
              <a:sym typeface="Arial"/>
            </a:endParaRPr>
          </a:p>
        </p:txBody>
      </p:sp>
      <p:pic>
        <p:nvPicPr>
          <p:cNvPr id="205" name="Google Shape;205;p15" descr="Ben-Gurion University | Institutes | TeachEx"/>
          <p:cNvPicPr preferRelativeResize="0"/>
          <p:nvPr/>
        </p:nvPicPr>
        <p:blipFill rotWithShape="1">
          <a:blip r:embed="rId3">
            <a:alphaModFix/>
          </a:blip>
          <a:srcRect t="24647" b="23748"/>
          <a:stretch/>
        </p:blipFill>
        <p:spPr>
          <a:xfrm>
            <a:off x="133564" y="136447"/>
            <a:ext cx="3706246" cy="1062530"/>
          </a:xfrm>
          <a:prstGeom prst="rect">
            <a:avLst/>
          </a:prstGeom>
          <a:noFill/>
          <a:ln>
            <a:noFill/>
          </a:ln>
        </p:spPr>
      </p:pic>
      <p:pic>
        <p:nvPicPr>
          <p:cNvPr id="2" name="Google Shape;173;p11">
            <a:extLst>
              <a:ext uri="{FF2B5EF4-FFF2-40B4-BE49-F238E27FC236}">
                <a16:creationId xmlns:a16="http://schemas.microsoft.com/office/drawing/2014/main" id="{D54E441C-5645-DF8C-CCCB-954884FFA4BE}"/>
              </a:ext>
            </a:extLst>
          </p:cNvPr>
          <p:cNvPicPr preferRelativeResize="0"/>
          <p:nvPr/>
        </p:nvPicPr>
        <p:blipFill rotWithShape="1">
          <a:blip r:embed="rId4">
            <a:alphaModFix/>
          </a:blip>
          <a:srcRect/>
          <a:stretch/>
        </p:blipFill>
        <p:spPr>
          <a:xfrm>
            <a:off x="2236137" y="3804974"/>
            <a:ext cx="7923497" cy="2759242"/>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739775" y="459717"/>
            <a:ext cx="10515600"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Autoencoders</a:t>
            </a:r>
            <a:endParaRPr/>
          </a:p>
        </p:txBody>
      </p:sp>
      <p:sp>
        <p:nvSpPr>
          <p:cNvPr id="112" name="Google Shape;112;p4"/>
          <p:cNvSpPr txBox="1">
            <a:spLocks noGrp="1"/>
          </p:cNvSpPr>
          <p:nvPr>
            <p:ph type="body" idx="1"/>
          </p:nvPr>
        </p:nvSpPr>
        <p:spPr>
          <a:xfrm>
            <a:off x="838200" y="1370117"/>
            <a:ext cx="10515600" cy="4810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b="0"/>
              <a:t>General</a:t>
            </a:r>
            <a:endParaRPr b="0"/>
          </a:p>
        </p:txBody>
      </p:sp>
      <p:sp>
        <p:nvSpPr>
          <p:cNvPr id="114" name="Google Shape;114;p4"/>
          <p:cNvSpPr txBox="1">
            <a:spLocks noGrp="1"/>
          </p:cNvSpPr>
          <p:nvPr>
            <p:ph type="body" sz="quarter" idx="3"/>
          </p:nvPr>
        </p:nvSpPr>
        <p:spPr>
          <a:xfrm>
            <a:off x="539419" y="2826129"/>
            <a:ext cx="11177197" cy="31063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dirty="0"/>
              <a:t>Unsupervised neural network for data compression and feature learning</a:t>
            </a:r>
            <a:endParaRPr b="0" dirty="0"/>
          </a:p>
          <a:p>
            <a:pPr marL="228600" lvl="0" indent="-228600" algn="l" rtl="0">
              <a:lnSpc>
                <a:spcPct val="90000"/>
              </a:lnSpc>
              <a:spcBef>
                <a:spcPts val="1000"/>
              </a:spcBef>
              <a:spcAft>
                <a:spcPts val="0"/>
              </a:spcAft>
              <a:buClr>
                <a:schemeClr val="dk1"/>
              </a:buClr>
              <a:buSzPts val="2800"/>
              <a:buChar char="•"/>
            </a:pPr>
            <a:r>
              <a:rPr lang="en-US" b="0" dirty="0"/>
              <a:t>Encoder compresses data into a lower-dimensional representation (latent space)</a:t>
            </a:r>
            <a:endParaRPr b="0" dirty="0"/>
          </a:p>
          <a:p>
            <a:pPr marL="228600" lvl="0" indent="-228600" algn="l" rtl="0">
              <a:lnSpc>
                <a:spcPct val="90000"/>
              </a:lnSpc>
              <a:spcBef>
                <a:spcPts val="1000"/>
              </a:spcBef>
              <a:spcAft>
                <a:spcPts val="0"/>
              </a:spcAft>
              <a:buClr>
                <a:schemeClr val="dk1"/>
              </a:buClr>
              <a:buSzPts val="2800"/>
              <a:buChar char="•"/>
            </a:pPr>
            <a:r>
              <a:rPr lang="en-US" b="0" dirty="0"/>
              <a:t>The Decoder reconstructs the original input from the latent space</a:t>
            </a:r>
            <a:endParaRPr b="0" dirty="0"/>
          </a:p>
          <a:p>
            <a:pPr marL="228600" lvl="0" indent="-228600" algn="l" rtl="0">
              <a:lnSpc>
                <a:spcPct val="90000"/>
              </a:lnSpc>
              <a:spcBef>
                <a:spcPts val="1000"/>
              </a:spcBef>
              <a:spcAft>
                <a:spcPts val="0"/>
              </a:spcAft>
              <a:buClr>
                <a:schemeClr val="dk1"/>
              </a:buClr>
              <a:buSzPts val="2800"/>
              <a:buChar char="•"/>
            </a:pPr>
            <a:r>
              <a:rPr lang="en-US" b="0" dirty="0"/>
              <a:t>Trained to minimize the difference between input and output</a:t>
            </a:r>
          </a:p>
          <a:p>
            <a:pPr marL="228600" lvl="0" indent="-228600" algn="l" rtl="0">
              <a:lnSpc>
                <a:spcPct val="90000"/>
              </a:lnSpc>
              <a:spcBef>
                <a:spcPts val="1000"/>
              </a:spcBef>
              <a:spcAft>
                <a:spcPts val="0"/>
              </a:spcAft>
              <a:buClr>
                <a:schemeClr val="dk1"/>
              </a:buClr>
              <a:buSzPts val="2800"/>
              <a:buChar char="•"/>
            </a:pPr>
            <a:r>
              <a:rPr lang="en-US" b="0" dirty="0"/>
              <a:t>The AE could be implemented with different architectures (Fully connected, Convolution layers, etc.)</a:t>
            </a:r>
            <a:endParaRPr b="0" dirty="0"/>
          </a:p>
        </p:txBody>
      </p:sp>
      <p:pic>
        <p:nvPicPr>
          <p:cNvPr id="113" name="Google Shape;113;p4" descr="AutoEncoder Explained | Papers With Code"/>
          <p:cNvPicPr preferRelativeResize="0"/>
          <p:nvPr/>
        </p:nvPicPr>
        <p:blipFill rotWithShape="1">
          <a:blip r:embed="rId3">
            <a:alphaModFix/>
          </a:blip>
          <a:srcRect/>
          <a:stretch/>
        </p:blipFill>
        <p:spPr>
          <a:xfrm>
            <a:off x="641350" y="180251"/>
            <a:ext cx="2760617" cy="2511237"/>
          </a:xfrm>
          <a:prstGeom prst="rect">
            <a:avLst/>
          </a:prstGeom>
          <a:noFill/>
          <a:ln>
            <a:noFill/>
          </a:ln>
        </p:spPr>
      </p:pic>
      <p:pic>
        <p:nvPicPr>
          <p:cNvPr id="3" name="Google Shape;121;p5" descr="Stacked Autoencoders in Image Classification">
            <a:extLst>
              <a:ext uri="{FF2B5EF4-FFF2-40B4-BE49-F238E27FC236}">
                <a16:creationId xmlns:a16="http://schemas.microsoft.com/office/drawing/2014/main" id="{730EBDFB-4390-0150-8840-24F90EA348F6}"/>
              </a:ext>
            </a:extLst>
          </p:cNvPr>
          <p:cNvPicPr preferRelativeResize="0"/>
          <p:nvPr/>
        </p:nvPicPr>
        <p:blipFill rotWithShape="1">
          <a:blip r:embed="rId4">
            <a:alphaModFix/>
          </a:blip>
          <a:srcRect/>
          <a:stretch/>
        </p:blipFill>
        <p:spPr>
          <a:xfrm>
            <a:off x="8368402" y="370561"/>
            <a:ext cx="3348214" cy="2268006"/>
          </a:xfrm>
          <a:prstGeom prst="rect">
            <a:avLst/>
          </a:prstGeom>
          <a:noFill/>
          <a:ln>
            <a:noFill/>
          </a:ln>
        </p:spPr>
      </p:pic>
      <p:grpSp>
        <p:nvGrpSpPr>
          <p:cNvPr id="5" name="Group 4">
            <a:extLst>
              <a:ext uri="{FF2B5EF4-FFF2-40B4-BE49-F238E27FC236}">
                <a16:creationId xmlns:a16="http://schemas.microsoft.com/office/drawing/2014/main" id="{8727D7A7-D4D9-E33B-E005-10568CCDE1D2}"/>
              </a:ext>
            </a:extLst>
          </p:cNvPr>
          <p:cNvGrpSpPr/>
          <p:nvPr/>
        </p:nvGrpSpPr>
        <p:grpSpPr>
          <a:xfrm>
            <a:off x="4418442" y="6081188"/>
            <a:ext cx="3158265" cy="634189"/>
            <a:chOff x="4418442" y="6081188"/>
            <a:chExt cx="3158265" cy="634189"/>
          </a:xfrm>
        </p:grpSpPr>
        <p:pic>
          <p:nvPicPr>
            <p:cNvPr id="2" name="Picture 1">
              <a:extLst>
                <a:ext uri="{FF2B5EF4-FFF2-40B4-BE49-F238E27FC236}">
                  <a16:creationId xmlns:a16="http://schemas.microsoft.com/office/drawing/2014/main" id="{7DADC59C-95AA-9F43-D3BE-BC70963FD4C6}"/>
                </a:ext>
              </a:extLst>
            </p:cNvPr>
            <p:cNvPicPr>
              <a:picLocks noChangeAspect="1"/>
            </p:cNvPicPr>
            <p:nvPr/>
          </p:nvPicPr>
          <p:blipFill>
            <a:blip r:embed="rId5"/>
            <a:stretch>
              <a:fillRect/>
            </a:stretch>
          </p:blipFill>
          <p:spPr>
            <a:xfrm>
              <a:off x="4418442" y="6081188"/>
              <a:ext cx="3158265" cy="634189"/>
            </a:xfrm>
            <a:prstGeom prst="rect">
              <a:avLst/>
            </a:prstGeom>
          </p:spPr>
        </p:pic>
        <p:pic>
          <p:nvPicPr>
            <p:cNvPr id="4" name="Picture 3">
              <a:extLst>
                <a:ext uri="{FF2B5EF4-FFF2-40B4-BE49-F238E27FC236}">
                  <a16:creationId xmlns:a16="http://schemas.microsoft.com/office/drawing/2014/main" id="{1DCD454F-607C-D0DC-2B0B-ACEB82B75052}"/>
                </a:ext>
              </a:extLst>
            </p:cNvPr>
            <p:cNvPicPr>
              <a:picLocks noChangeAspect="1"/>
            </p:cNvPicPr>
            <p:nvPr/>
          </p:nvPicPr>
          <p:blipFill>
            <a:blip r:embed="rId6"/>
            <a:stretch>
              <a:fillRect/>
            </a:stretch>
          </p:blipFill>
          <p:spPr>
            <a:xfrm>
              <a:off x="6843663" y="6153149"/>
              <a:ext cx="104825" cy="16640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739775" y="459717"/>
            <a:ext cx="10515600"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AUTOENCODER CLUSTERING Algorithm Evolution</a:t>
            </a:r>
            <a:endParaRPr dirty="0"/>
          </a:p>
        </p:txBody>
      </p:sp>
      <p:sp>
        <p:nvSpPr>
          <p:cNvPr id="144" name="Google Shape;144;p7"/>
          <p:cNvSpPr txBox="1">
            <a:spLocks noGrp="1"/>
          </p:cNvSpPr>
          <p:nvPr>
            <p:ph type="body" idx="1"/>
          </p:nvPr>
        </p:nvSpPr>
        <p:spPr>
          <a:xfrm>
            <a:off x="739776" y="2270055"/>
            <a:ext cx="10394390" cy="37441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b="0" dirty="0"/>
              <a:t>Simple DEC - Autoencoder</a:t>
            </a:r>
            <a:endParaRPr b="0" dirty="0"/>
          </a:p>
          <a:p>
            <a:pPr marL="228600" lvl="0" indent="-228600" algn="l" rtl="0">
              <a:lnSpc>
                <a:spcPct val="100000"/>
              </a:lnSpc>
              <a:spcBef>
                <a:spcPts val="1000"/>
              </a:spcBef>
              <a:spcAft>
                <a:spcPts val="0"/>
              </a:spcAft>
              <a:buClr>
                <a:schemeClr val="dk1"/>
              </a:buClr>
              <a:buSzPts val="2800"/>
              <a:buChar char="•"/>
            </a:pPr>
            <a:r>
              <a:rPr lang="en-US" b="0"/>
              <a:t>IDEC </a:t>
            </a:r>
            <a:r>
              <a:rPr lang="en-US" b="0" dirty="0"/>
              <a:t>– Improved Deep Embedded Clustering with Local Structure Preservation</a:t>
            </a:r>
            <a:endParaRPr b="0" dirty="0"/>
          </a:p>
          <a:p>
            <a:pPr marL="228600" lvl="0" indent="-228600" algn="l" rtl="0">
              <a:lnSpc>
                <a:spcPct val="100000"/>
              </a:lnSpc>
              <a:spcBef>
                <a:spcPts val="1000"/>
              </a:spcBef>
              <a:spcAft>
                <a:spcPts val="0"/>
              </a:spcAft>
              <a:buClr>
                <a:schemeClr val="dk1"/>
              </a:buClr>
              <a:buSzPts val="2800"/>
              <a:buChar char="•"/>
            </a:pPr>
            <a:r>
              <a:rPr lang="en-US" b="0" dirty="0"/>
              <a:t>DCEC – Deep Convolutional Embedded Clustering </a:t>
            </a:r>
            <a:endParaRPr b="0" dirty="0"/>
          </a:p>
          <a:p>
            <a:pPr marL="228600" lvl="0" indent="-228600" algn="l" rtl="0">
              <a:lnSpc>
                <a:spcPct val="100000"/>
              </a:lnSpc>
              <a:spcBef>
                <a:spcPts val="1000"/>
              </a:spcBef>
              <a:spcAft>
                <a:spcPts val="0"/>
              </a:spcAft>
              <a:buClr>
                <a:schemeClr val="dk1"/>
              </a:buClr>
              <a:buSzPts val="2800"/>
              <a:buChar char="•"/>
            </a:pPr>
            <a:r>
              <a:rPr lang="en-US" b="0" dirty="0"/>
              <a:t>DEC-DA - Deep Embedded Clustering with Data Augmentation</a:t>
            </a:r>
            <a:endParaRPr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45d42742ac_0_0"/>
          <p:cNvSpPr txBox="1">
            <a:spLocks noGrp="1"/>
          </p:cNvSpPr>
          <p:nvPr>
            <p:ph type="title"/>
          </p:nvPr>
        </p:nvSpPr>
        <p:spPr>
          <a:xfrm>
            <a:off x="764287" y="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solidFill>
                  <a:schemeClr val="tx1"/>
                </a:solidFill>
              </a:rPr>
              <a:t>KL divergence</a:t>
            </a:r>
            <a:endParaRPr dirty="0">
              <a:solidFill>
                <a:schemeClr val="tx1"/>
              </a:solidFill>
            </a:endParaRPr>
          </a:p>
        </p:txBody>
      </p:sp>
      <mc:AlternateContent xmlns:mc="http://schemas.openxmlformats.org/markup-compatibility/2006" xmlns:a14="http://schemas.microsoft.com/office/drawing/2010/main">
        <mc:Choice Requires="a14">
          <p:sp>
            <p:nvSpPr>
              <p:cNvPr id="137" name="Google Shape;137;g245d42742ac_0_0"/>
              <p:cNvSpPr txBox="1">
                <a:spLocks noGrp="1"/>
              </p:cNvSpPr>
              <p:nvPr>
                <p:ph type="body" idx="1"/>
              </p:nvPr>
            </p:nvSpPr>
            <p:spPr>
              <a:xfrm>
                <a:off x="839813" y="1681188"/>
                <a:ext cx="10921500" cy="4207884"/>
              </a:xfrm>
              <a:prstGeom prst="rect">
                <a:avLst/>
              </a:prstGeom>
            </p:spPr>
            <p:txBody>
              <a:bodyPr spcFirstLastPara="1" wrap="square" lIns="91425" tIns="45700" rIns="91425" bIns="45700" anchor="b" anchorCtr="0">
                <a:normAutofit fontScale="77500" lnSpcReduction="20000"/>
              </a:bodyPr>
              <a:lstStyle/>
              <a:p>
                <a:pPr marL="0" lvl="0" indent="0" algn="l" rtl="0">
                  <a:lnSpc>
                    <a:spcPct val="115000"/>
                  </a:lnSpc>
                  <a:spcBef>
                    <a:spcPts val="0"/>
                  </a:spcBef>
                  <a:spcAft>
                    <a:spcPts val="0"/>
                  </a:spcAft>
                  <a:buClr>
                    <a:schemeClr val="dk1"/>
                  </a:buClr>
                  <a:buSzPct val="122222"/>
                  <a:buFont typeface="Arial"/>
                  <a:buNone/>
                </a:pPr>
                <a:endParaRPr lang="en-US" sz="2900" b="0"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0"/>
                  </a:spcBef>
                  <a:spcAft>
                    <a:spcPts val="0"/>
                  </a:spcAft>
                  <a:buClr>
                    <a:schemeClr val="dk1"/>
                  </a:buClr>
                  <a:buSzPct val="122222"/>
                  <a:buFont typeface="Arial"/>
                  <a:buNone/>
                </a:pPr>
                <a:endParaRPr lang="en-US" sz="2900" b="0"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0"/>
                  </a:spcBef>
                  <a:spcAft>
                    <a:spcPts val="0"/>
                  </a:spcAft>
                  <a:buClr>
                    <a:schemeClr val="dk1"/>
                  </a:buClr>
                  <a:buSzPct val="122222"/>
                  <a:buFont typeface="Arial"/>
                  <a:buNone/>
                </a:pPr>
                <a:r>
                  <a:rPr lang="en-US" sz="2900" b="0" dirty="0">
                    <a:solidFill>
                      <a:schemeClr val="tx1"/>
                    </a:solidFill>
                    <a:latin typeface="Arial" panose="020B0604020202020204" pitchFamily="34" charset="0"/>
                    <a:cs typeface="Arial" panose="020B0604020202020204" pitchFamily="34" charset="0"/>
                  </a:rPr>
                  <a:t>KL Divergence, also known as </a:t>
                </a:r>
                <a:r>
                  <a:rPr lang="en-US" sz="2900" b="0" dirty="0" err="1">
                    <a:solidFill>
                      <a:schemeClr val="tx1"/>
                    </a:solidFill>
                    <a:latin typeface="Arial" panose="020B0604020202020204" pitchFamily="34" charset="0"/>
                    <a:cs typeface="Arial" panose="020B0604020202020204" pitchFamily="34" charset="0"/>
                  </a:rPr>
                  <a:t>Kullback-Leibler</a:t>
                </a:r>
                <a:r>
                  <a:rPr lang="en-US" sz="2900" b="0" dirty="0">
                    <a:solidFill>
                      <a:schemeClr val="tx1"/>
                    </a:solidFill>
                    <a:latin typeface="Arial" panose="020B0604020202020204" pitchFamily="34" charset="0"/>
                    <a:cs typeface="Arial" panose="020B0604020202020204" pitchFamily="34" charset="0"/>
                  </a:rPr>
                  <a:t> Divergence or relative entropy, is a measure of dissimilarity between two probability distributions</a:t>
                </a:r>
              </a:p>
              <a:p>
                <a:pPr marL="0" lvl="0" indent="0" algn="l" rtl="0">
                  <a:spcBef>
                    <a:spcPts val="1000"/>
                  </a:spcBef>
                  <a:spcAft>
                    <a:spcPts val="0"/>
                  </a:spcAft>
                  <a:buClr>
                    <a:schemeClr val="dk1"/>
                  </a:buClr>
                  <a:buSzPct val="91666"/>
                  <a:buFont typeface="Arial"/>
                  <a:buNone/>
                </a:pPr>
                <a:endParaRPr lang="en-US" sz="2900" b="0" dirty="0">
                  <a:solidFill>
                    <a:schemeClr val="tx1"/>
                  </a:solidFill>
                  <a:highlight>
                    <a:srgbClr val="F7F7F8"/>
                  </a:highlight>
                  <a:latin typeface="Arial" panose="020B0604020202020204" pitchFamily="34" charset="0"/>
                  <a:ea typeface="Roboto"/>
                  <a:cs typeface="Arial" panose="020B0604020202020204" pitchFamily="34" charset="0"/>
                  <a:sym typeface="Roboto"/>
                </a:endParaRPr>
              </a:p>
              <a:p>
                <a:pPr marL="0" lvl="0" indent="0" algn="l" rtl="0">
                  <a:lnSpc>
                    <a:spcPct val="115000"/>
                  </a:lnSpc>
                  <a:spcBef>
                    <a:spcPts val="0"/>
                  </a:spcBef>
                  <a:spcAft>
                    <a:spcPts val="0"/>
                  </a:spcAft>
                  <a:buClr>
                    <a:schemeClr val="dk1"/>
                  </a:buClr>
                  <a:buSzPct val="122222"/>
                  <a:buFont typeface="Arial"/>
                  <a:buNone/>
                </a:pPr>
                <a:r>
                  <a:rPr lang="en-US" sz="2900" b="0" dirty="0">
                    <a:solidFill>
                      <a:schemeClr val="tx1"/>
                    </a:solidFill>
                    <a:latin typeface="Arial" panose="020B0604020202020204" pitchFamily="34" charset="0"/>
                    <a:cs typeface="Arial" panose="020B0604020202020204" pitchFamily="34" charset="0"/>
                  </a:rPr>
                  <a:t> for discrete distributions it defines as follows: </a:t>
                </a:r>
                <a14:m>
                  <m:oMath xmlns:m="http://schemas.openxmlformats.org/officeDocument/2006/math">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𝐷𝐾𝐿</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𝑃</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𝑄</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𝛴</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𝑃</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𝑥</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𝑙𝑜𝑔</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𝑃</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𝑥</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 / </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𝑄</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𝑥</m:t>
                    </m:r>
                    <m:r>
                      <a:rPr lang="en-US" sz="2900" b="0" i="1" smtClean="0">
                        <a:solidFill>
                          <a:schemeClr val="tx1"/>
                        </a:solidFill>
                        <a:effectLst/>
                        <a:latin typeface="Cambria Math" panose="02040503050406030204" pitchFamily="18" charset="0"/>
                        <a:ea typeface="Times New Roman" panose="02020603050405020304" pitchFamily="18" charset="0"/>
                        <a:cs typeface="Segoe UI" panose="020B0502040204020203" pitchFamily="34" charset="0"/>
                      </a:rPr>
                      <m:t>))</m:t>
                    </m:r>
                  </m:oMath>
                </a14:m>
                <a:r>
                  <a:rPr lang="en-US" sz="2900" b="0" dirty="0">
                    <a:solidFill>
                      <a:schemeClr val="tx1"/>
                    </a:solidFill>
                    <a:latin typeface="Arial" panose="020B0604020202020204" pitchFamily="34" charset="0"/>
                    <a:cs typeface="Arial" panose="020B0604020202020204" pitchFamily="34" charset="0"/>
                  </a:rPr>
                  <a:t>. </a:t>
                </a:r>
              </a:p>
              <a:p>
                <a:pPr marL="0" lvl="0" indent="0" algn="l" rtl="0">
                  <a:lnSpc>
                    <a:spcPct val="115000"/>
                  </a:lnSpc>
                  <a:spcBef>
                    <a:spcPts val="0"/>
                  </a:spcBef>
                  <a:spcAft>
                    <a:spcPts val="0"/>
                  </a:spcAft>
                  <a:buNone/>
                </a:pPr>
                <a:endParaRPr lang="en-US" sz="2900" b="0" dirty="0">
                  <a:solidFill>
                    <a:schemeClr val="tx1"/>
                  </a:solidFill>
                  <a:latin typeface="Arial" panose="020B0604020202020204" pitchFamily="34" charset="0"/>
                  <a:cs typeface="Arial" panose="020B0604020202020204" pitchFamily="34" charset="0"/>
                </a:endParaRPr>
              </a:p>
              <a:p>
                <a:pPr marL="649605" lvl="0" indent="-457200" algn="l" rtl="0">
                  <a:lnSpc>
                    <a:spcPct val="115000"/>
                  </a:lnSpc>
                  <a:spcBef>
                    <a:spcPts val="1500"/>
                  </a:spcBef>
                  <a:spcAft>
                    <a:spcPts val="0"/>
                  </a:spcAft>
                  <a:buClr>
                    <a:srgbClr val="374151"/>
                  </a:buClr>
                  <a:buSzPct val="100000"/>
                  <a:buFont typeface="Arial" panose="020B0604020202020204" pitchFamily="34" charset="0"/>
                  <a:buChar char="•"/>
                </a:pPr>
                <a:r>
                  <a:rPr lang="en-US" sz="2900" b="0" dirty="0">
                    <a:solidFill>
                      <a:schemeClr val="tx1"/>
                    </a:solidFill>
                    <a:highlight>
                      <a:srgbClr val="F7F7F8"/>
                    </a:highlight>
                    <a:latin typeface="Arial" panose="020B0604020202020204" pitchFamily="34" charset="0"/>
                    <a:ea typeface="Roboto"/>
                    <a:cs typeface="Arial" panose="020B0604020202020204" pitchFamily="34" charset="0"/>
                    <a:sym typeface="Roboto"/>
                  </a:rPr>
                  <a:t>Purpose: KL Divergence quantifies how one probability distribution (P) differs from another reference distribution (Q).</a:t>
                </a:r>
              </a:p>
              <a:p>
                <a:pPr marL="649605" lvl="0" indent="-457200" algn="l" rtl="0">
                  <a:lnSpc>
                    <a:spcPct val="115000"/>
                  </a:lnSpc>
                  <a:spcBef>
                    <a:spcPts val="0"/>
                  </a:spcBef>
                  <a:spcAft>
                    <a:spcPts val="0"/>
                  </a:spcAft>
                  <a:buClr>
                    <a:srgbClr val="374151"/>
                  </a:buClr>
                  <a:buSzPct val="100000"/>
                  <a:buFont typeface="Arial" panose="020B0604020202020204" pitchFamily="34" charset="0"/>
                  <a:buChar char="•"/>
                </a:pPr>
                <a:r>
                  <a:rPr lang="en-US" sz="2900" b="0" dirty="0">
                    <a:solidFill>
                      <a:schemeClr val="tx1"/>
                    </a:solidFill>
                    <a:highlight>
                      <a:srgbClr val="F7F7F8"/>
                    </a:highlight>
                    <a:latin typeface="Arial" panose="020B0604020202020204" pitchFamily="34" charset="0"/>
                    <a:ea typeface="Roboto"/>
                    <a:cs typeface="Arial" panose="020B0604020202020204" pitchFamily="34" charset="0"/>
                    <a:sym typeface="Roboto"/>
                  </a:rPr>
                  <a:t>Information Loss: It measures the amount of information lost when using Q to approximate P.</a:t>
                </a:r>
              </a:p>
              <a:p>
                <a:pPr marL="0" lvl="0" indent="0" algn="l" rtl="0">
                  <a:lnSpc>
                    <a:spcPct val="115000"/>
                  </a:lnSpc>
                  <a:spcBef>
                    <a:spcPts val="1200"/>
                  </a:spcBef>
                  <a:spcAft>
                    <a:spcPts val="0"/>
                  </a:spcAft>
                  <a:buClr>
                    <a:schemeClr val="dk1"/>
                  </a:buClr>
                  <a:buSzPct val="122222"/>
                  <a:buFont typeface="Arial"/>
                  <a:buNone/>
                </a:pPr>
                <a:endParaRPr lang="en-US" sz="900" b="0" dirty="0">
                  <a:solidFill>
                    <a:schemeClr val="tx1"/>
                  </a:solidFill>
                  <a:latin typeface="Arial" panose="020B0604020202020204" pitchFamily="34" charset="0"/>
                  <a:cs typeface="Arial" panose="020B0604020202020204" pitchFamily="34" charset="0"/>
                </a:endParaRPr>
              </a:p>
              <a:p>
                <a:pPr marL="0" lvl="0" indent="0" algn="l" rtl="0">
                  <a:spcBef>
                    <a:spcPts val="1000"/>
                  </a:spcBef>
                  <a:spcAft>
                    <a:spcPts val="0"/>
                  </a:spcAft>
                  <a:buNone/>
                </a:pPr>
                <a:endParaRPr lang="en-US" sz="1200" b="0" dirty="0">
                  <a:solidFill>
                    <a:schemeClr val="tx1"/>
                  </a:solidFill>
                  <a:highlight>
                    <a:srgbClr val="F7F7F8"/>
                  </a:highlight>
                  <a:latin typeface="Arial" panose="020B0604020202020204" pitchFamily="34" charset="0"/>
                  <a:ea typeface="Roboto"/>
                  <a:cs typeface="Arial" panose="020B0604020202020204" pitchFamily="34" charset="0"/>
                  <a:sym typeface="Roboto"/>
                </a:endParaRPr>
              </a:p>
              <a:p>
                <a:pPr marL="0" lvl="0" indent="0" algn="l" rtl="0">
                  <a:spcBef>
                    <a:spcPts val="1000"/>
                  </a:spcBef>
                  <a:spcAft>
                    <a:spcPts val="0"/>
                  </a:spcAft>
                  <a:buNone/>
                </a:pPr>
                <a:endParaRPr lang="en-US" sz="1200" b="0" dirty="0">
                  <a:solidFill>
                    <a:schemeClr val="tx1"/>
                  </a:solidFill>
                  <a:highlight>
                    <a:srgbClr val="F7F7F8"/>
                  </a:highlight>
                  <a:latin typeface="Arial" panose="020B0604020202020204" pitchFamily="34" charset="0"/>
                  <a:ea typeface="Roboto"/>
                  <a:cs typeface="Arial" panose="020B0604020202020204" pitchFamily="34" charset="0"/>
                  <a:sym typeface="Roboto"/>
                </a:endParaRPr>
              </a:p>
            </p:txBody>
          </p:sp>
        </mc:Choice>
        <mc:Fallback xmlns="">
          <p:sp>
            <p:nvSpPr>
              <p:cNvPr id="137" name="Google Shape;137;g245d42742ac_0_0"/>
              <p:cNvSpPr txBox="1">
                <a:spLocks noGrp="1" noRot="1" noChangeAspect="1" noMove="1" noResize="1" noEditPoints="1" noAdjustHandles="1" noChangeArrowheads="1" noChangeShapeType="1" noTextEdit="1"/>
              </p:cNvSpPr>
              <p:nvPr>
                <p:ph type="body" idx="1"/>
              </p:nvPr>
            </p:nvSpPr>
            <p:spPr>
              <a:xfrm>
                <a:off x="839813" y="1681188"/>
                <a:ext cx="10921500" cy="4207884"/>
              </a:xfrm>
              <a:prstGeom prst="rect">
                <a:avLst/>
              </a:prstGeom>
              <a:blipFill>
                <a:blip r:embed="rId3"/>
                <a:stretch>
                  <a:fillRect l="-726" r="-1173"/>
                </a:stretch>
              </a:blipFill>
            </p:spPr>
            <p:txBody>
              <a:bodyPr/>
              <a:lstStyle/>
              <a:p>
                <a:r>
                  <a:rPr lang="en-IL">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739775" y="459717"/>
            <a:ext cx="10515600" cy="910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200"/>
              <a:buFont typeface="Arial"/>
              <a:buNone/>
            </a:pPr>
            <a:r>
              <a:rPr lang="en-US" sz="3200" dirty="0"/>
              <a:t>Deep Embedded Clustering Analysis</a:t>
            </a:r>
            <a:br>
              <a:rPr lang="en-US" sz="3200" dirty="0"/>
            </a:br>
            <a:r>
              <a:rPr lang="en-US" sz="3200" dirty="0"/>
              <a:t>(DEC) </a:t>
            </a:r>
            <a:endParaRPr dirty="0"/>
          </a:p>
        </p:txBody>
      </p:sp>
      <p:sp>
        <p:nvSpPr>
          <p:cNvPr id="150" name="Google Shape;150;p8"/>
          <p:cNvSpPr txBox="1">
            <a:spLocks noGrp="1"/>
          </p:cNvSpPr>
          <p:nvPr>
            <p:ph type="body" idx="1"/>
          </p:nvPr>
        </p:nvSpPr>
        <p:spPr>
          <a:xfrm>
            <a:off x="318499" y="1188843"/>
            <a:ext cx="11589249" cy="1799905"/>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sz="1400" b="1" i="0" u="sng" dirty="0">
                <a:solidFill>
                  <a:srgbClr val="374151"/>
                </a:solidFill>
                <a:effectLst/>
                <a:latin typeface="Söhne"/>
              </a:rPr>
              <a:t>Pretraining </a:t>
            </a:r>
            <a:endParaRPr lang="he-IL" sz="1400" b="1" i="0" u="sng" dirty="0">
              <a:solidFill>
                <a:srgbClr val="374151"/>
              </a:solidFill>
              <a:effectLst/>
              <a:latin typeface="Söhne"/>
            </a:endParaRPr>
          </a:p>
          <a:p>
            <a:pPr marL="177800" indent="0">
              <a:spcBef>
                <a:spcPts val="0"/>
              </a:spcBef>
              <a:buSzPts val="2800"/>
              <a:buNone/>
            </a:pPr>
            <a:endParaRPr lang="en-US" sz="1400" b="1" i="0" u="sng" dirty="0">
              <a:solidFill>
                <a:srgbClr val="374151"/>
              </a:solidFill>
              <a:effectLst/>
              <a:latin typeface="Söhne"/>
            </a:endParaRPr>
          </a:p>
          <a:p>
            <a:pPr marL="177800" indent="0">
              <a:spcBef>
                <a:spcPts val="0"/>
              </a:spcBef>
              <a:buSzPts val="2800"/>
              <a:buNone/>
            </a:pPr>
            <a:r>
              <a:rPr lang="en-US" sz="1200" b="0" i="0" dirty="0">
                <a:solidFill>
                  <a:srgbClr val="374151"/>
                </a:solidFill>
                <a:effectLst/>
                <a:latin typeface="Söhne"/>
              </a:rPr>
              <a:t>Use a deep autoencoder to learn a lower dimension feature representation of the input data, as well as eliminating noise variations.</a:t>
            </a:r>
            <a:endParaRPr lang="he-IL" sz="1200" b="0" i="0" dirty="0">
              <a:solidFill>
                <a:srgbClr val="374151"/>
              </a:solidFill>
              <a:effectLst/>
              <a:latin typeface="Söhne"/>
            </a:endParaRPr>
          </a:p>
          <a:p>
            <a:pPr marL="177800" indent="0">
              <a:spcBef>
                <a:spcPts val="0"/>
              </a:spcBef>
              <a:buSzPts val="2800"/>
              <a:buNone/>
            </a:pPr>
            <a:endParaRPr lang="en-US" sz="1400" b="0" i="0" dirty="0">
              <a:solidFill>
                <a:srgbClr val="374151"/>
              </a:solidFill>
              <a:effectLst/>
              <a:latin typeface="Söhne"/>
            </a:endParaRPr>
          </a:p>
          <a:p>
            <a:pPr marL="177800" indent="0">
              <a:spcBef>
                <a:spcPts val="0"/>
              </a:spcBef>
              <a:buSzPts val="2800"/>
              <a:buNone/>
            </a:pPr>
            <a:r>
              <a:rPr lang="en-US" sz="1400" b="1" u="sng" dirty="0">
                <a:solidFill>
                  <a:srgbClr val="374151"/>
                </a:solidFill>
                <a:latin typeface="Söhne"/>
              </a:rPr>
              <a:t>Objective</a:t>
            </a:r>
          </a:p>
          <a:p>
            <a:pPr algn="l">
              <a:buFont typeface="Arial" panose="020B0604020202020204" pitchFamily="34" charset="0"/>
              <a:buChar char="•"/>
            </a:pPr>
            <a:r>
              <a:rPr lang="en-US" sz="1200" b="0" i="0" dirty="0">
                <a:solidFill>
                  <a:srgbClr val="374151"/>
                </a:solidFill>
                <a:effectLst/>
                <a:latin typeface="Söhne"/>
              </a:rPr>
              <a:t>Simultaneously learn feature representations and cluster assignments in an end-to-end manner.</a:t>
            </a:r>
          </a:p>
          <a:p>
            <a:pPr algn="l">
              <a:buFont typeface="Arial" panose="020B0604020202020204" pitchFamily="34" charset="0"/>
              <a:buChar char="•"/>
            </a:pPr>
            <a:r>
              <a:rPr lang="en-US" sz="1200" b="0" i="0" dirty="0">
                <a:solidFill>
                  <a:srgbClr val="374151"/>
                </a:solidFill>
                <a:effectLst/>
                <a:latin typeface="Söhne"/>
              </a:rPr>
              <a:t>Discover underlying cluster structure in unlabeled data.</a:t>
            </a:r>
          </a:p>
          <a:p>
            <a:pPr marL="177800" indent="0">
              <a:spcBef>
                <a:spcPts val="0"/>
              </a:spcBef>
              <a:buSzPts val="2800"/>
              <a:buNone/>
            </a:pPr>
            <a:endParaRPr lang="en-US" sz="1400" b="1" i="0" u="sng" dirty="0">
              <a:solidFill>
                <a:srgbClr val="374151"/>
              </a:solidFill>
              <a:effectLst/>
              <a:latin typeface="Söhne"/>
            </a:endParaRPr>
          </a:p>
          <a:p>
            <a:pPr marL="635000" indent="-457200">
              <a:spcBef>
                <a:spcPts val="0"/>
              </a:spcBef>
              <a:buSzPts val="2800"/>
            </a:pPr>
            <a:endParaRPr lang="en-US" sz="1400" b="0" i="0" dirty="0">
              <a:solidFill>
                <a:srgbClr val="374151"/>
              </a:solidFill>
              <a:effectLst/>
              <a:latin typeface="Söhne"/>
            </a:endParaRPr>
          </a:p>
          <a:p>
            <a:pPr marL="692150" indent="-514350">
              <a:spcBef>
                <a:spcPts val="0"/>
              </a:spcBef>
              <a:buSzPts val="2800"/>
              <a:buAutoNum type="arabicPeriod"/>
            </a:pPr>
            <a:endParaRPr lang="en-US" sz="1400" b="0" i="0" dirty="0">
              <a:solidFill>
                <a:srgbClr val="374151"/>
              </a:solidFill>
              <a:effectLst/>
              <a:latin typeface="Söhne"/>
            </a:endParaRPr>
          </a:p>
          <a:p>
            <a:pPr marL="635000" indent="-457200">
              <a:spcBef>
                <a:spcPts val="0"/>
              </a:spcBef>
              <a:buSzPts val="2800"/>
            </a:pPr>
            <a:endParaRPr lang="en-US" sz="1400" b="0" i="0" dirty="0">
              <a:solidFill>
                <a:srgbClr val="374151"/>
              </a:solidFill>
              <a:effectLst/>
              <a:latin typeface="Söhne"/>
            </a:endParaRPr>
          </a:p>
          <a:p>
            <a:pPr marL="635000" indent="-457200">
              <a:spcBef>
                <a:spcPts val="0"/>
              </a:spcBef>
              <a:buSzPts val="2800"/>
            </a:pPr>
            <a:endParaRPr sz="1400" dirty="0"/>
          </a:p>
        </p:txBody>
      </p:sp>
      <p:sp>
        <p:nvSpPr>
          <p:cNvPr id="151" name="Google Shape;151;p8"/>
          <p:cNvSpPr txBox="1"/>
          <p:nvPr/>
        </p:nvSpPr>
        <p:spPr>
          <a:xfrm>
            <a:off x="-39685" y="6308676"/>
            <a:ext cx="12074519" cy="630902"/>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400" dirty="0" err="1">
                <a:solidFill>
                  <a:schemeClr val="dk1"/>
                </a:solidFill>
                <a:latin typeface="Arial"/>
                <a:ea typeface="Arial"/>
                <a:cs typeface="Arial"/>
                <a:sym typeface="Arial"/>
              </a:rPr>
              <a:t>Junyuan</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Xie</a:t>
            </a:r>
            <a:r>
              <a:rPr lang="en-US" sz="1400" dirty="0">
                <a:solidFill>
                  <a:schemeClr val="dk1"/>
                </a:solidFill>
                <a:latin typeface="Arial"/>
                <a:ea typeface="Arial"/>
                <a:cs typeface="Arial"/>
                <a:sym typeface="Arial"/>
              </a:rPr>
              <a:t>, Ross </a:t>
            </a:r>
            <a:r>
              <a:rPr lang="en-US" sz="1400" dirty="0" err="1">
                <a:solidFill>
                  <a:schemeClr val="dk1"/>
                </a:solidFill>
                <a:latin typeface="Arial"/>
                <a:ea typeface="Arial"/>
                <a:cs typeface="Arial"/>
                <a:sym typeface="Arial"/>
              </a:rPr>
              <a:t>Girshick</a:t>
            </a:r>
            <a:r>
              <a:rPr lang="en-US" sz="1400" dirty="0">
                <a:solidFill>
                  <a:schemeClr val="dk1"/>
                </a:solidFill>
                <a:latin typeface="Arial"/>
                <a:ea typeface="Arial"/>
                <a:cs typeface="Arial"/>
                <a:sym typeface="Arial"/>
              </a:rPr>
              <a:t>, Ali Farhadi,</a:t>
            </a:r>
            <a:endParaRPr lang="he-IL" sz="1400" dirty="0">
              <a:solidFill>
                <a:schemeClr val="dk1"/>
              </a:solidFill>
              <a:latin typeface="Arial"/>
              <a:ea typeface="Arial"/>
              <a:cs typeface="Arial"/>
              <a:sym typeface="Arial"/>
            </a:endParaRPr>
          </a:p>
          <a:p>
            <a:pPr marL="0" marR="0" lvl="0" indent="0" algn="just" rtl="0">
              <a:lnSpc>
                <a:spcPct val="125000"/>
              </a:lnSpc>
              <a:spcBef>
                <a:spcPts val="0"/>
              </a:spcBef>
              <a:spcAft>
                <a:spcPts val="0"/>
              </a:spcAft>
              <a:buNone/>
            </a:pPr>
            <a:r>
              <a:rPr lang="en-US" sz="1400" dirty="0">
                <a:solidFill>
                  <a:schemeClr val="dk1"/>
                </a:solidFill>
                <a:latin typeface="Arial"/>
                <a:ea typeface="Arial"/>
                <a:cs typeface="Arial"/>
                <a:sym typeface="Arial"/>
              </a:rPr>
              <a:t>“Unsupervised Deep Embedding for Clustering Analysis”. https://</a:t>
            </a:r>
            <a:r>
              <a:rPr lang="en-US" sz="1400" dirty="0" err="1">
                <a:solidFill>
                  <a:schemeClr val="dk1"/>
                </a:solidFill>
                <a:latin typeface="Arial"/>
                <a:ea typeface="Arial"/>
                <a:cs typeface="Arial"/>
                <a:sym typeface="Arial"/>
              </a:rPr>
              <a:t>doi.org</a:t>
            </a:r>
            <a:r>
              <a:rPr lang="en-US" sz="1400" dirty="0">
                <a:solidFill>
                  <a:schemeClr val="dk1"/>
                </a:solidFill>
                <a:latin typeface="Arial"/>
                <a:ea typeface="Arial"/>
                <a:cs typeface="Arial"/>
                <a:sym typeface="Arial"/>
              </a:rPr>
              <a:t>/10.48550/arXiv.1511.06335</a:t>
            </a:r>
            <a:endParaRPr sz="1600" dirty="0"/>
          </a:p>
        </p:txBody>
      </p:sp>
      <p:pic>
        <p:nvPicPr>
          <p:cNvPr id="6" name="Picture 5">
            <a:extLst>
              <a:ext uri="{FF2B5EF4-FFF2-40B4-BE49-F238E27FC236}">
                <a16:creationId xmlns:a16="http://schemas.microsoft.com/office/drawing/2014/main" id="{A43D2894-4F42-6942-9F6A-40C2151BEBF4}"/>
              </a:ext>
            </a:extLst>
          </p:cNvPr>
          <p:cNvPicPr>
            <a:picLocks noChangeAspect="1"/>
          </p:cNvPicPr>
          <p:nvPr/>
        </p:nvPicPr>
        <p:blipFill>
          <a:blip r:embed="rId3"/>
          <a:stretch>
            <a:fillRect/>
          </a:stretch>
        </p:blipFill>
        <p:spPr>
          <a:xfrm>
            <a:off x="4592337" y="2988748"/>
            <a:ext cx="4830620" cy="2250264"/>
          </a:xfrm>
          <a:prstGeom prst="rect">
            <a:avLst/>
          </a:prstGeom>
        </p:spPr>
      </p:pic>
      <p:cxnSp>
        <p:nvCxnSpPr>
          <p:cNvPr id="7" name="Straight Arrow Connector 6">
            <a:extLst>
              <a:ext uri="{FF2B5EF4-FFF2-40B4-BE49-F238E27FC236}">
                <a16:creationId xmlns:a16="http://schemas.microsoft.com/office/drawing/2014/main" id="{8FD06232-7BE5-134A-9EBB-10BD2A980333}"/>
              </a:ext>
            </a:extLst>
          </p:cNvPr>
          <p:cNvCxnSpPr>
            <a:cxnSpLocks/>
          </p:cNvCxnSpPr>
          <p:nvPr/>
        </p:nvCxnSpPr>
        <p:spPr>
          <a:xfrm flipH="1">
            <a:off x="6433073" y="4356847"/>
            <a:ext cx="574574" cy="10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F147DD-1A7B-9F4B-A578-AD9E29CD3FE7}"/>
              </a:ext>
            </a:extLst>
          </p:cNvPr>
          <p:cNvPicPr>
            <a:picLocks noChangeAspect="1"/>
          </p:cNvPicPr>
          <p:nvPr/>
        </p:nvPicPr>
        <p:blipFill>
          <a:blip r:embed="rId4"/>
          <a:stretch>
            <a:fillRect/>
          </a:stretch>
        </p:blipFill>
        <p:spPr>
          <a:xfrm>
            <a:off x="318499" y="2951647"/>
            <a:ext cx="4177746" cy="3336636"/>
          </a:xfrm>
          <a:prstGeom prst="rect">
            <a:avLst/>
          </a:prstGeom>
        </p:spPr>
      </p:pic>
      <p:pic>
        <p:nvPicPr>
          <p:cNvPr id="9" name="Picture 8">
            <a:extLst>
              <a:ext uri="{FF2B5EF4-FFF2-40B4-BE49-F238E27FC236}">
                <a16:creationId xmlns:a16="http://schemas.microsoft.com/office/drawing/2014/main" id="{0A7FAF33-AA19-F147-BCA9-3434C07062E0}"/>
              </a:ext>
            </a:extLst>
          </p:cNvPr>
          <p:cNvPicPr>
            <a:picLocks noChangeAspect="1"/>
          </p:cNvPicPr>
          <p:nvPr/>
        </p:nvPicPr>
        <p:blipFill>
          <a:blip r:embed="rId5"/>
          <a:stretch>
            <a:fillRect/>
          </a:stretch>
        </p:blipFill>
        <p:spPr>
          <a:xfrm>
            <a:off x="4592337" y="5363873"/>
            <a:ext cx="3179583" cy="872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8671-B4B2-CD4E-B115-50204D96A37E}"/>
              </a:ext>
            </a:extLst>
          </p:cNvPr>
          <p:cNvSpPr>
            <a:spLocks noGrp="1"/>
          </p:cNvSpPr>
          <p:nvPr>
            <p:ph type="title"/>
          </p:nvPr>
        </p:nvSpPr>
        <p:spPr>
          <a:xfrm>
            <a:off x="5136112" y="3504344"/>
            <a:ext cx="5928358" cy="1645920"/>
          </a:xfrm>
        </p:spPr>
        <p:txBody>
          <a:bodyPr vert="horz" lIns="274320" tIns="182880" rIns="274320" bIns="182880" rtlCol="0" anchor="ctr" anchorCtr="1">
            <a:normAutofit/>
          </a:bodyPr>
          <a:lstStyle/>
          <a:p>
            <a:r>
              <a:rPr lang="en-US" dirty="0"/>
              <a:t>Does the structure </a:t>
            </a:r>
            <a:r>
              <a:rPr lang="en-US" dirty="0" err="1"/>
              <a:t>oF</a:t>
            </a:r>
            <a:r>
              <a:rPr lang="en-US" dirty="0"/>
              <a:t> X preserve? </a:t>
            </a:r>
          </a:p>
        </p:txBody>
      </p:sp>
      <p:pic>
        <p:nvPicPr>
          <p:cNvPr id="7" name="Picture 3" descr="White puzzle with one red piece">
            <a:extLst>
              <a:ext uri="{FF2B5EF4-FFF2-40B4-BE49-F238E27FC236}">
                <a16:creationId xmlns:a16="http://schemas.microsoft.com/office/drawing/2014/main" id="{BE341DD7-F4B1-E800-5F08-FBDDAE8914FD}"/>
              </a:ext>
            </a:extLst>
          </p:cNvPr>
          <p:cNvPicPr>
            <a:picLocks noChangeAspect="1"/>
          </p:cNvPicPr>
          <p:nvPr/>
        </p:nvPicPr>
        <p:blipFill rotWithShape="1">
          <a:blip r:embed="rId2"/>
          <a:srcRect l="31715" r="30111"/>
          <a:stretch/>
        </p:blipFill>
        <p:spPr>
          <a:xfrm>
            <a:off x="20" y="10"/>
            <a:ext cx="4654277" cy="6857990"/>
          </a:xfrm>
          <a:prstGeom prst="rect">
            <a:avLst/>
          </a:prstGeom>
        </p:spPr>
      </p:pic>
      <p:sp>
        <p:nvSpPr>
          <p:cNvPr id="10" name="TextBox 9">
            <a:extLst>
              <a:ext uri="{FF2B5EF4-FFF2-40B4-BE49-F238E27FC236}">
                <a16:creationId xmlns:a16="http://schemas.microsoft.com/office/drawing/2014/main" id="{5A0D7E8C-A769-4A44-9976-ED2553D43F72}"/>
              </a:ext>
            </a:extLst>
          </p:cNvPr>
          <p:cNvSpPr txBox="1"/>
          <p:nvPr/>
        </p:nvSpPr>
        <p:spPr>
          <a:xfrm>
            <a:off x="5052291" y="836044"/>
            <a:ext cx="6096000"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In summary, Deep Embedded Clustering (DEC) is an unsupervised learning method that combines deep autoencoders with clustering.</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By jointly learning feature representations and cluster assignments, DEC aims to discover underlying cluster structures in unlabeled data. </a:t>
            </a:r>
            <a:endParaRPr lang="en-US" dirty="0"/>
          </a:p>
        </p:txBody>
      </p:sp>
    </p:spTree>
    <p:extLst>
      <p:ext uri="{BB962C8B-B14F-4D97-AF65-F5344CB8AC3E}">
        <p14:creationId xmlns:p14="http://schemas.microsoft.com/office/powerpoint/2010/main" val="104061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0"/>
          <p:cNvSpPr txBox="1"/>
          <p:nvPr/>
        </p:nvSpPr>
        <p:spPr>
          <a:xfrm>
            <a:off x="739775" y="459717"/>
            <a:ext cx="10515600" cy="910400"/>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ctr" rtl="0">
              <a:lnSpc>
                <a:spcPct val="90000"/>
              </a:lnSpc>
              <a:spcBef>
                <a:spcPts val="0"/>
              </a:spcBef>
              <a:spcAft>
                <a:spcPts val="0"/>
              </a:spcAft>
              <a:buClr>
                <a:schemeClr val="dk1"/>
              </a:buClr>
              <a:buSzPts val="3200"/>
              <a:buFont typeface="Arial"/>
              <a:buNone/>
            </a:pPr>
            <a:r>
              <a:rPr lang="en-US" sz="4400" dirty="0">
                <a:solidFill>
                  <a:schemeClr val="dk1"/>
                </a:solidFill>
                <a:latin typeface="Arial"/>
                <a:ea typeface="Arial"/>
                <a:cs typeface="Arial"/>
                <a:sym typeface="Arial"/>
              </a:rPr>
              <a:t>Improved Deep Embedded Clustering</a:t>
            </a:r>
            <a:endParaRPr lang="en-US" sz="4400" dirty="0"/>
          </a:p>
          <a:p>
            <a:pPr marL="0" marR="0" lvl="0" indent="0" algn="ctr" rtl="0">
              <a:lnSpc>
                <a:spcPct val="90000"/>
              </a:lnSpc>
              <a:spcBef>
                <a:spcPts val="0"/>
              </a:spcBef>
              <a:spcAft>
                <a:spcPts val="0"/>
              </a:spcAft>
              <a:buClr>
                <a:schemeClr val="dk1"/>
              </a:buClr>
              <a:buSzPts val="3200"/>
              <a:buFont typeface="Arial"/>
              <a:buNone/>
            </a:pPr>
            <a:r>
              <a:rPr lang="en-US" sz="4400" dirty="0">
                <a:solidFill>
                  <a:schemeClr val="dk1"/>
                </a:solidFill>
                <a:latin typeface="Arial"/>
                <a:ea typeface="Arial"/>
                <a:cs typeface="Arial"/>
                <a:sym typeface="Arial"/>
              </a:rPr>
              <a:t>(IDEC)</a:t>
            </a:r>
            <a:endParaRPr lang="en-US" sz="4400" dirty="0"/>
          </a:p>
        </p:txBody>
      </p:sp>
      <p:sp>
        <p:nvSpPr>
          <p:cNvPr id="166" name="Google Shape;166;p10"/>
          <p:cNvSpPr txBox="1"/>
          <p:nvPr/>
        </p:nvSpPr>
        <p:spPr>
          <a:xfrm>
            <a:off x="0" y="6252706"/>
            <a:ext cx="12074519" cy="630902"/>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1400" dirty="0">
                <a:solidFill>
                  <a:schemeClr val="dk1"/>
                </a:solidFill>
                <a:latin typeface="Arial"/>
                <a:ea typeface="Arial"/>
                <a:cs typeface="Arial"/>
                <a:sym typeface="Arial"/>
              </a:rPr>
              <a:t>Guo, </a:t>
            </a:r>
            <a:r>
              <a:rPr lang="en-US" sz="1400" dirty="0" err="1">
                <a:solidFill>
                  <a:schemeClr val="dk1"/>
                </a:solidFill>
                <a:latin typeface="Arial"/>
                <a:ea typeface="Arial"/>
                <a:cs typeface="Arial"/>
                <a:sym typeface="Arial"/>
              </a:rPr>
              <a:t>Xifeng</a:t>
            </a:r>
            <a:r>
              <a:rPr lang="en-US" sz="1400" dirty="0">
                <a:solidFill>
                  <a:schemeClr val="dk1"/>
                </a:solidFill>
                <a:latin typeface="Arial"/>
                <a:ea typeface="Arial"/>
                <a:cs typeface="Arial"/>
                <a:sym typeface="Arial"/>
              </a:rPr>
              <a:t> &amp; Gao, Long &amp; Liu, </a:t>
            </a:r>
            <a:r>
              <a:rPr lang="en-US" sz="1400" dirty="0" err="1">
                <a:solidFill>
                  <a:schemeClr val="dk1"/>
                </a:solidFill>
                <a:latin typeface="Arial"/>
                <a:ea typeface="Arial"/>
                <a:cs typeface="Arial"/>
                <a:sym typeface="Arial"/>
              </a:rPr>
              <a:t>Xinwang</a:t>
            </a:r>
            <a:r>
              <a:rPr lang="en-US" sz="1400" dirty="0">
                <a:solidFill>
                  <a:schemeClr val="dk1"/>
                </a:solidFill>
                <a:latin typeface="Arial"/>
                <a:ea typeface="Arial"/>
                <a:cs typeface="Arial"/>
                <a:sym typeface="Arial"/>
              </a:rPr>
              <a:t> &amp; Yin, </a:t>
            </a:r>
            <a:r>
              <a:rPr lang="en-US" sz="1400" dirty="0" err="1">
                <a:solidFill>
                  <a:schemeClr val="dk1"/>
                </a:solidFill>
                <a:latin typeface="Arial"/>
                <a:ea typeface="Arial"/>
                <a:cs typeface="Arial"/>
                <a:sym typeface="Arial"/>
              </a:rPr>
              <a:t>Jianping</a:t>
            </a:r>
            <a:r>
              <a:rPr lang="en-US" sz="1400" dirty="0">
                <a:solidFill>
                  <a:schemeClr val="dk1"/>
                </a:solidFill>
                <a:latin typeface="Arial"/>
                <a:ea typeface="Arial"/>
                <a:cs typeface="Arial"/>
                <a:sym typeface="Arial"/>
              </a:rPr>
              <a:t>. (2017). Improved Deep Embedded Clustering with Local Structure Preservation. 10.24963/ijcai.2017/243. </a:t>
            </a:r>
            <a:endParaRPr sz="1600" dirty="0"/>
          </a:p>
        </p:txBody>
      </p:sp>
      <mc:AlternateContent xmlns:mc="http://schemas.openxmlformats.org/markup-compatibility/2006" xmlns:a14="http://schemas.microsoft.com/office/drawing/2010/main">
        <mc:Choice Requires="a14">
          <p:sp>
            <p:nvSpPr>
              <p:cNvPr id="167" name="Google Shape;167;p10"/>
              <p:cNvSpPr txBox="1"/>
              <p:nvPr/>
            </p:nvSpPr>
            <p:spPr>
              <a:xfrm>
                <a:off x="443345" y="1854924"/>
                <a:ext cx="11480800" cy="5909270"/>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effectLst/>
                    <a:latin typeface="Söhne"/>
                  </a:rPr>
                  <a:t>Local Structure Preservation: The objective is to enhance the clustering performance by preserving the local structure of the data. This involves capturing the inherent neighborhood relationships between data points and leveraging them during the clustering process.</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1" i="0" dirty="0">
                    <a:effectLst/>
                    <a:latin typeface="Söhne"/>
                  </a:rPr>
                  <a:t>Main differences between DEC and IDEC</a:t>
                </a:r>
              </a:p>
              <a:p>
                <a:pPr marL="285750" indent="-285750">
                  <a:buFont typeface="Arial" panose="020B0604020202020204" pitchFamily="34" charset="0"/>
                  <a:buChar char="•"/>
                </a:pPr>
                <a:endParaRPr lang="en-US" sz="1800" dirty="0">
                  <a:solidFill>
                    <a:schemeClr val="dk1"/>
                  </a:solidFill>
                  <a:latin typeface="Calibri"/>
                  <a:ea typeface="Calibri"/>
                  <a:cs typeface="Calibri"/>
                  <a:sym typeface="Calibri"/>
                </a:endParaRPr>
              </a:p>
              <a:p>
                <a:pPr marL="285750" indent="-285750">
                  <a:buFont typeface="Arial" panose="020B0604020202020204" pitchFamily="34" charset="0"/>
                  <a:buChar char="•"/>
                </a:pPr>
                <a:r>
                  <a:rPr lang="en-US" dirty="0">
                    <a:solidFill>
                      <a:srgbClr val="374151"/>
                    </a:solidFill>
                    <a:latin typeface="Söhne"/>
                  </a:rPr>
                  <a:t>IDEC incorporates local structure preservation. This objective </a:t>
                </a:r>
                <a:r>
                  <a:rPr lang="en-US" b="0" i="0" dirty="0">
                    <a:solidFill>
                      <a:srgbClr val="374151"/>
                    </a:solidFill>
                    <a:effectLst/>
                    <a:latin typeface="Söhne"/>
                  </a:rPr>
                  <a:t>is introduced by an additional objective of preserving the local structure of the data during the clustering process.</a:t>
                </a:r>
              </a:p>
              <a:p>
                <a:pPr marL="285750" indent="-285750">
                  <a:buFont typeface="Arial" panose="020B0604020202020204" pitchFamily="34" charset="0"/>
                  <a:buChar char="•"/>
                </a:pPr>
                <a14:m>
                  <m:oMath xmlns:m="http://schemas.openxmlformats.org/officeDocument/2006/math">
                    <m:sSub>
                      <m:sSubPr>
                        <m:ctrlP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ctrlPr>
                      </m:sSubPr>
                      <m:e>
                        <m:r>
                          <a:rPr lang="en-US" sz="1800" i="1" dirty="0" smtClean="0">
                            <a:solidFill>
                              <a:schemeClr val="dk1"/>
                            </a:solidFill>
                            <a:latin typeface="Cambria Math" panose="02040503050406030204" pitchFamily="18" charset="0"/>
                            <a:ea typeface="Cambria Math" panose="02040503050406030204" pitchFamily="18" charset="0"/>
                            <a:cs typeface="Calibri"/>
                            <a:sym typeface="Calibri"/>
                          </a:rPr>
                          <m:t>ℒ</m:t>
                        </m:r>
                      </m:e>
                      <m:sub>
                        <m: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t>𝐼𝐷𝐸𝐶</m:t>
                        </m:r>
                      </m:sub>
                    </m:sSub>
                    <m: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t>= </m:t>
                    </m:r>
                    <m:sSub>
                      <m:sSubPr>
                        <m:ctrlP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ctrlPr>
                      </m:sSubPr>
                      <m:e>
                        <m:sSub>
                          <m:sSubPr>
                            <m:ctrlPr>
                              <a:rPr lang="en-US" i="1" dirty="0">
                                <a:solidFill>
                                  <a:schemeClr val="dk1"/>
                                </a:solidFill>
                                <a:latin typeface="Cambria Math" panose="02040503050406030204" pitchFamily="18" charset="0"/>
                                <a:ea typeface="Cambria Math" panose="02040503050406030204" pitchFamily="18" charset="0"/>
                                <a:cs typeface="Calibri"/>
                                <a:sym typeface="Calibri"/>
                              </a:rPr>
                            </m:ctrlPr>
                          </m:sSubPr>
                          <m:e>
                            <m:r>
                              <a:rPr lang="en-US" i="1" dirty="0">
                                <a:solidFill>
                                  <a:schemeClr val="dk1"/>
                                </a:solidFill>
                                <a:latin typeface="Cambria Math" panose="02040503050406030204" pitchFamily="18" charset="0"/>
                                <a:ea typeface="Cambria Math" panose="02040503050406030204" pitchFamily="18" charset="0"/>
                                <a:cs typeface="Calibri"/>
                                <a:sym typeface="Calibri"/>
                              </a:rPr>
                              <m:t>𝛾</m:t>
                            </m:r>
                            <m:r>
                              <a:rPr lang="en-US" i="1" dirty="0">
                                <a:solidFill>
                                  <a:schemeClr val="dk1"/>
                                </a:solidFill>
                                <a:latin typeface="Cambria Math" panose="02040503050406030204" pitchFamily="18" charset="0"/>
                                <a:ea typeface="Cambria Math" panose="02040503050406030204" pitchFamily="18" charset="0"/>
                                <a:cs typeface="Calibri"/>
                                <a:sym typeface="Calibri"/>
                              </a:rPr>
                              <m:t>ℒ</m:t>
                            </m:r>
                          </m:e>
                          <m:sub>
                            <m:r>
                              <a:rPr lang="en-US" b="0" i="1" dirty="0" smtClean="0">
                                <a:solidFill>
                                  <a:schemeClr val="dk1"/>
                                </a:solidFill>
                                <a:latin typeface="Cambria Math" panose="02040503050406030204" pitchFamily="18" charset="0"/>
                                <a:ea typeface="Cambria Math" panose="02040503050406030204" pitchFamily="18" charset="0"/>
                                <a:cs typeface="Calibri"/>
                                <a:sym typeface="Calibri"/>
                              </a:rPr>
                              <m:t>𝑟</m:t>
                            </m:r>
                          </m:sub>
                        </m:sSub>
                        <m:r>
                          <a:rPr lang="en-US" b="0" i="1" dirty="0" smtClean="0">
                            <a:solidFill>
                              <a:schemeClr val="dk1"/>
                            </a:solidFill>
                            <a:latin typeface="Cambria Math" panose="02040503050406030204" pitchFamily="18" charset="0"/>
                            <a:ea typeface="Cambria Math" panose="02040503050406030204" pitchFamily="18" charset="0"/>
                            <a:cs typeface="Calibri"/>
                            <a:sym typeface="Calibri"/>
                          </a:rPr>
                          <m:t>+ </m:t>
                        </m:r>
                        <m: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t>ℒ</m:t>
                        </m:r>
                      </m:e>
                      <m:sub>
                        <m:r>
                          <a:rPr lang="en-US" sz="1800" b="0" i="1" dirty="0" smtClean="0">
                            <a:solidFill>
                              <a:schemeClr val="dk1"/>
                            </a:solidFill>
                            <a:latin typeface="Cambria Math" panose="02040503050406030204" pitchFamily="18" charset="0"/>
                            <a:ea typeface="Cambria Math" panose="02040503050406030204" pitchFamily="18" charset="0"/>
                            <a:cs typeface="Calibri"/>
                            <a:sym typeface="Calibri"/>
                          </a:rPr>
                          <m:t>𝑐</m:t>
                        </m:r>
                      </m:sub>
                    </m:sSub>
                  </m:oMath>
                </a14:m>
                <a:r>
                  <a:rPr lang="en-US" sz="1800" b="0" i="0" dirty="0">
                    <a:solidFill>
                      <a:schemeClr val="dk1"/>
                    </a:solidFill>
                    <a:latin typeface="Söhne"/>
                    <a:ea typeface="Cambria Math" panose="02040503050406030204" pitchFamily="18" charset="0"/>
                    <a:cs typeface="Calibri"/>
                    <a:sym typeface="Calibri"/>
                  </a:rPr>
                  <a:t> </a:t>
                </a:r>
                <a14:m>
                  <m:oMath xmlns:m="http://schemas.openxmlformats.org/officeDocument/2006/math">
                    <m:r>
                      <a:rPr lang="en-US" i="1" dirty="0">
                        <a:solidFill>
                          <a:srgbClr val="374151"/>
                        </a:solidFill>
                        <a:latin typeface="Cambria Math" panose="02040503050406030204" pitchFamily="18" charset="0"/>
                      </a:rPr>
                      <m:t>(</m:t>
                    </m:r>
                    <m:sSub>
                      <m:sSubPr>
                        <m:ctrlPr>
                          <a:rPr lang="en-US" i="1" dirty="0" err="1">
                            <a:solidFill>
                              <a:srgbClr val="374151"/>
                            </a:solidFill>
                            <a:latin typeface="Cambria Math" panose="02040503050406030204" pitchFamily="18" charset="0"/>
                          </a:rPr>
                        </m:ctrlPr>
                      </m:sSubPr>
                      <m:e>
                        <m:r>
                          <a:rPr lang="en-US" i="1" dirty="0" err="1">
                            <a:solidFill>
                              <a:srgbClr val="374151"/>
                            </a:solidFill>
                            <a:latin typeface="Cambria Math" panose="02040503050406030204" pitchFamily="18" charset="0"/>
                          </a:rPr>
                          <m:t>𝑔</m:t>
                        </m:r>
                      </m:e>
                      <m:sub>
                        <m:r>
                          <a:rPr lang="en-US" i="1" dirty="0" err="1">
                            <a:solidFill>
                              <a:srgbClr val="374151"/>
                            </a:solidFill>
                            <a:latin typeface="Cambria Math" panose="02040503050406030204" pitchFamily="18" charset="0"/>
                          </a:rPr>
                          <m:t>𝑤</m:t>
                        </m:r>
                      </m:sub>
                    </m:sSub>
                    <m:r>
                      <a:rPr lang="en-US" i="1" dirty="0">
                        <a:solidFill>
                          <a:srgbClr val="374151"/>
                        </a:solidFill>
                        <a:latin typeface="Cambria Math" panose="02040503050406030204" pitchFamily="18" charset="0"/>
                      </a:rPr>
                      <m:t>’ </m:t>
                    </m:r>
                    <m:r>
                      <a:rPr lang="en-US" i="1" dirty="0">
                        <a:solidFill>
                          <a:srgbClr val="374151"/>
                        </a:solidFill>
                        <a:latin typeface="Cambria Math" panose="02040503050406030204" pitchFamily="18" charset="0"/>
                      </a:rPr>
                      <m:t>𝑖𝑠</m:t>
                    </m:r>
                    <m:r>
                      <a:rPr lang="en-US" i="1" dirty="0">
                        <a:solidFill>
                          <a:srgbClr val="374151"/>
                        </a:solidFill>
                        <a:latin typeface="Cambria Math" panose="02040503050406030204" pitchFamily="18" charset="0"/>
                      </a:rPr>
                      <m:t> </m:t>
                    </m:r>
                    <m:r>
                      <a:rPr lang="en-US" i="1" dirty="0">
                        <a:solidFill>
                          <a:srgbClr val="374151"/>
                        </a:solidFill>
                        <a:latin typeface="Cambria Math" panose="02040503050406030204" pitchFamily="18" charset="0"/>
                      </a:rPr>
                      <m:t>𝑡h𝑒</m:t>
                    </m:r>
                    <m:r>
                      <a:rPr lang="en-US" i="1" dirty="0">
                        <a:solidFill>
                          <a:srgbClr val="374151"/>
                        </a:solidFill>
                        <a:latin typeface="Cambria Math" panose="02040503050406030204" pitchFamily="18" charset="0"/>
                      </a:rPr>
                      <m:t> </m:t>
                    </m:r>
                    <m:r>
                      <a:rPr lang="en-US" i="1" dirty="0">
                        <a:solidFill>
                          <a:srgbClr val="374151"/>
                        </a:solidFill>
                        <a:latin typeface="Cambria Math" panose="02040503050406030204" pitchFamily="18" charset="0"/>
                      </a:rPr>
                      <m:t>𝑑𝑒𝑐𝑜𝑑𝑒𝑟</m:t>
                    </m:r>
                    <m:r>
                      <a:rPr lang="en-US" i="1" dirty="0">
                        <a:solidFill>
                          <a:srgbClr val="374151"/>
                        </a:solidFill>
                        <a:latin typeface="Cambria Math" panose="02040503050406030204" pitchFamily="18" charset="0"/>
                      </a:rPr>
                      <m:t> </m:t>
                    </m:r>
                    <m:r>
                      <a:rPr lang="en-US" i="1" dirty="0">
                        <a:solidFill>
                          <a:srgbClr val="374151"/>
                        </a:solidFill>
                        <a:latin typeface="Cambria Math" panose="02040503050406030204" pitchFamily="18" charset="0"/>
                      </a:rPr>
                      <m:t>𝑚𝑜𝑑𝑒𝑙</m:t>
                    </m:r>
                    <m:r>
                      <a:rPr lang="en-US" dirty="0">
                        <a:solidFill>
                          <a:srgbClr val="374151"/>
                        </a:solidFill>
                        <a:latin typeface="Cambria Math" panose="02040503050406030204" pitchFamily="18" charset="0"/>
                      </a:rPr>
                      <m:t>)</m:t>
                    </m:r>
                  </m:oMath>
                </a14:m>
                <a:r>
                  <a:rPr lang="en-US" dirty="0">
                    <a:solidFill>
                      <a:srgbClr val="374151"/>
                    </a:solidFill>
                    <a:latin typeface="Söhne"/>
                  </a:rPr>
                  <a:t> where </a:t>
                </a:r>
                <a14:m>
                  <m:oMath xmlns:m="http://schemas.openxmlformats.org/officeDocument/2006/math">
                    <m:r>
                      <a:rPr lang="en-US" i="1" dirty="0">
                        <a:solidFill>
                          <a:schemeClr val="dk1"/>
                        </a:solidFill>
                        <a:latin typeface="Cambria Math" panose="02040503050406030204" pitchFamily="18" charset="0"/>
                        <a:ea typeface="Cambria Math" panose="02040503050406030204" pitchFamily="18" charset="0"/>
                        <a:cs typeface="Calibri"/>
                        <a:sym typeface="Calibri"/>
                      </a:rPr>
                      <m:t>𝛾</m:t>
                    </m:r>
                  </m:oMath>
                </a14:m>
                <a:r>
                  <a:rPr lang="en-US" dirty="0">
                    <a:solidFill>
                      <a:srgbClr val="374151"/>
                    </a:solidFill>
                    <a:latin typeface="Söhne"/>
                  </a:rPr>
                  <a:t>=1 controls the degree of distortion, while </a:t>
                </a:r>
                <a14:m>
                  <m:oMath xmlns:m="http://schemas.openxmlformats.org/officeDocument/2006/math">
                    <m:sSub>
                      <m:sSubPr>
                        <m:ctrlPr>
                          <a:rPr lang="en-US" i="1" dirty="0">
                            <a:solidFill>
                              <a:schemeClr val="dk1"/>
                            </a:solidFill>
                            <a:latin typeface="Cambria Math" panose="02040503050406030204" pitchFamily="18" charset="0"/>
                            <a:ea typeface="Cambria Math" panose="02040503050406030204" pitchFamily="18" charset="0"/>
                            <a:cs typeface="Calibri"/>
                            <a:sym typeface="Calibri"/>
                          </a:rPr>
                        </m:ctrlPr>
                      </m:sSubPr>
                      <m:e>
                        <m:r>
                          <a:rPr lang="en-US" i="1" dirty="0">
                            <a:solidFill>
                              <a:schemeClr val="dk1"/>
                            </a:solidFill>
                            <a:latin typeface="Cambria Math" panose="02040503050406030204" pitchFamily="18" charset="0"/>
                            <a:ea typeface="Cambria Math" panose="02040503050406030204" pitchFamily="18" charset="0"/>
                            <a:cs typeface="Calibri"/>
                            <a:sym typeface="Calibri"/>
                          </a:rPr>
                          <m:t>ℒ</m:t>
                        </m:r>
                      </m:e>
                      <m:sub>
                        <m:r>
                          <a:rPr lang="en-US" i="1" dirty="0">
                            <a:solidFill>
                              <a:schemeClr val="dk1"/>
                            </a:solidFill>
                            <a:latin typeface="Cambria Math" panose="02040503050406030204" pitchFamily="18" charset="0"/>
                            <a:ea typeface="Cambria Math" panose="02040503050406030204" pitchFamily="18" charset="0"/>
                            <a:cs typeface="Calibri"/>
                            <a:sym typeface="Calibri"/>
                          </a:rPr>
                          <m:t>𝐷𝐸𝐶</m:t>
                        </m:r>
                      </m:sub>
                    </m:sSub>
                    <m:r>
                      <a:rPr lang="en-US" b="0" i="1" dirty="0" smtClean="0">
                        <a:solidFill>
                          <a:schemeClr val="dk1"/>
                        </a:solidFill>
                        <a:latin typeface="Cambria Math" panose="02040503050406030204" pitchFamily="18" charset="0"/>
                        <a:ea typeface="Cambria Math" panose="02040503050406030204" pitchFamily="18" charset="0"/>
                        <a:cs typeface="Calibri"/>
                        <a:sym typeface="Calibri"/>
                      </a:rPr>
                      <m:t>=</m:t>
                    </m:r>
                  </m:oMath>
                </a14:m>
                <a:r>
                  <a:rPr lang="en-US" dirty="0">
                    <a:solidFill>
                      <a:schemeClr val="dk1"/>
                    </a:solidFill>
                    <a:ea typeface="Cambria Math" panose="02040503050406030204" pitchFamily="18" charset="0"/>
                    <a:cs typeface="Calibri"/>
                    <a:sym typeface="Calibri"/>
                  </a:rPr>
                  <a:t> </a:t>
                </a:r>
                <a14:m>
                  <m:oMath xmlns:m="http://schemas.openxmlformats.org/officeDocument/2006/math">
                    <m:sSub>
                      <m:sSubPr>
                        <m:ctrlPr>
                          <a:rPr lang="en-US" i="1" dirty="0">
                            <a:solidFill>
                              <a:schemeClr val="dk1"/>
                            </a:solidFill>
                            <a:latin typeface="Cambria Math" panose="02040503050406030204" pitchFamily="18" charset="0"/>
                            <a:ea typeface="Cambria Math" panose="02040503050406030204" pitchFamily="18" charset="0"/>
                            <a:cs typeface="Calibri"/>
                            <a:sym typeface="Calibri"/>
                          </a:rPr>
                        </m:ctrlPr>
                      </m:sSubPr>
                      <m:e>
                        <m:r>
                          <a:rPr lang="en-US" i="1" dirty="0">
                            <a:solidFill>
                              <a:schemeClr val="dk1"/>
                            </a:solidFill>
                            <a:latin typeface="Cambria Math" panose="02040503050406030204" pitchFamily="18" charset="0"/>
                            <a:ea typeface="Cambria Math" panose="02040503050406030204" pitchFamily="18" charset="0"/>
                            <a:cs typeface="Calibri"/>
                            <a:sym typeface="Calibri"/>
                          </a:rPr>
                          <m:t>ℒ</m:t>
                        </m:r>
                      </m:e>
                      <m:sub>
                        <m:r>
                          <a:rPr lang="en-US" i="1" dirty="0">
                            <a:solidFill>
                              <a:schemeClr val="dk1"/>
                            </a:solidFill>
                            <a:latin typeface="Cambria Math" panose="02040503050406030204" pitchFamily="18" charset="0"/>
                            <a:ea typeface="Cambria Math" panose="02040503050406030204" pitchFamily="18" charset="0"/>
                            <a:cs typeface="Calibri"/>
                            <a:sym typeface="Calibri"/>
                          </a:rPr>
                          <m:t>𝐶</m:t>
                        </m:r>
                      </m:sub>
                    </m:sSub>
                  </m:oMath>
                </a14:m>
                <a:r>
                  <a:rPr lang="en-US" dirty="0">
                    <a:solidFill>
                      <a:srgbClr val="374151"/>
                    </a:solidFill>
                    <a:latin typeface="Söhne"/>
                  </a:rPr>
                  <a:t> .</a:t>
                </a:r>
              </a:p>
              <a:p>
                <a:r>
                  <a:rPr lang="en-US" sz="1800" b="0" i="0" dirty="0">
                    <a:solidFill>
                      <a:schemeClr val="dk1"/>
                    </a:solidFill>
                    <a:latin typeface="Söhne"/>
                    <a:ea typeface="Cambria Math" panose="02040503050406030204" pitchFamily="18" charset="0"/>
                    <a:cs typeface="Calibri"/>
                    <a:sym typeface="Calibri"/>
                  </a:rPr>
                  <a:t>   </a:t>
                </a:r>
              </a:p>
              <a:p>
                <a:pPr marL="285750" indent="-285750">
                  <a:buFont typeface="Arial" panose="020B0604020202020204" pitchFamily="34" charset="0"/>
                  <a:buChar char="•"/>
                </a:pPr>
                <a:endParaRPr lang="en-US" dirty="0">
                  <a:solidFill>
                    <a:srgbClr val="374151"/>
                  </a:solidFill>
                  <a:latin typeface="Söhne"/>
                </a:endParaRPr>
              </a:p>
              <a:p>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dirty="0">
                    <a:solidFill>
                      <a:srgbClr val="374151"/>
                    </a:solidFill>
                    <a:latin typeface="Söhne"/>
                  </a:rPr>
                  <a:t>IDEC sets the </a:t>
                </a:r>
                <a14:m>
                  <m:oMath xmlns:m="http://schemas.openxmlformats.org/officeDocument/2006/math">
                    <m:r>
                      <a:rPr lang="en-US" i="1" smtClean="0">
                        <a:solidFill>
                          <a:srgbClr val="374151"/>
                        </a:solidFill>
                        <a:latin typeface="Cambria Math" panose="02040503050406030204" pitchFamily="18" charset="0"/>
                        <a:ea typeface="Cambria Math" panose="02040503050406030204" pitchFamily="18" charset="0"/>
                      </a:rPr>
                      <m:t>𝛼</m:t>
                    </m:r>
                    <m:r>
                      <a:rPr lang="en-US" b="0" i="1" smtClean="0">
                        <a:solidFill>
                          <a:srgbClr val="374151"/>
                        </a:solidFill>
                        <a:latin typeface="Cambria Math" panose="02040503050406030204" pitchFamily="18" charset="0"/>
                        <a:ea typeface="Cambria Math" panose="02040503050406030204" pitchFamily="18" charset="0"/>
                      </a:rPr>
                      <m:t>=1</m:t>
                    </m:r>
                  </m:oMath>
                </a14:m>
                <a:r>
                  <a:rPr lang="en-US" b="0" i="0" dirty="0">
                    <a:solidFill>
                      <a:srgbClr val="374151"/>
                    </a:solidFill>
                    <a:effectLst/>
                    <a:latin typeface="Söhne"/>
                  </a:rPr>
                  <a:t> in the p</a:t>
                </a:r>
                <a:r>
                  <a:rPr lang="en-US" dirty="0">
                    <a:solidFill>
                      <a:srgbClr val="374151"/>
                    </a:solidFill>
                    <a:latin typeface="Söhne"/>
                  </a:rPr>
                  <a:t> distribution</a:t>
                </a:r>
                <a:endParaRPr lang="en-US" b="0" i="0" dirty="0">
                  <a:solidFill>
                    <a:srgbClr val="374151"/>
                  </a:solidFill>
                  <a:effectLst/>
                  <a:latin typeface="Söhne"/>
                </a:endParaRPr>
              </a:p>
              <a:p>
                <a:br>
                  <a:rPr lang="en-US" dirty="0"/>
                </a:br>
                <a:endParaRPr lang="en-US" dirty="0">
                  <a:solidFill>
                    <a:schemeClr val="dk1"/>
                  </a:solidFill>
                  <a:latin typeface="Calibri"/>
                  <a:ea typeface="Calibri"/>
                  <a:cs typeface="Calibri"/>
                  <a:sym typeface="Calibri"/>
                </a:endParaRPr>
              </a:p>
              <a:p>
                <a:pPr marL="285750" indent="-285750">
                  <a:buFont typeface="Arial" panose="020B0604020202020204" pitchFamily="34" charset="0"/>
                  <a:buChar char="•"/>
                </a:pPr>
                <a:endParaRPr lang="en-US" sz="1800" dirty="0">
                  <a:solidFill>
                    <a:schemeClr val="dk1"/>
                  </a:solidFill>
                  <a:latin typeface="Calibri"/>
                  <a:ea typeface="Calibri"/>
                  <a:cs typeface="Calibri"/>
                  <a:sym typeface="Calibri"/>
                </a:endParaRPr>
              </a:p>
              <a:p>
                <a:br>
                  <a:rPr lang="en-US" sz="1800" dirty="0">
                    <a:solidFill>
                      <a:schemeClr val="dk1"/>
                    </a:solidFill>
                    <a:latin typeface="Calibri"/>
                    <a:ea typeface="Calibri"/>
                    <a:cs typeface="Calibri"/>
                    <a:sym typeface="Calibri"/>
                  </a:rPr>
                </a:br>
                <a:br>
                  <a:rPr lang="en-US" sz="1800" dirty="0">
                    <a:solidFill>
                      <a:schemeClr val="dk1"/>
                    </a:solidFill>
                    <a:latin typeface="Calibri"/>
                    <a:ea typeface="Calibri"/>
                    <a:cs typeface="Calibri"/>
                    <a:sym typeface="Calibri"/>
                  </a:rPr>
                </a:br>
                <a:endParaRPr lang="en-US" sz="1800" dirty="0">
                  <a:solidFill>
                    <a:schemeClr val="dk1"/>
                  </a:solidFill>
                  <a:latin typeface="Calibri"/>
                  <a:ea typeface="Calibri"/>
                  <a:cs typeface="Calibri"/>
                  <a:sym typeface="Calibri"/>
                </a:endParaRPr>
              </a:p>
              <a:p>
                <a:pPr marL="285750" indent="-285750">
                  <a:buFont typeface="Arial" panose="020B0604020202020204" pitchFamily="34" charset="0"/>
                  <a:buChar char="•"/>
                </a:pPr>
                <a:endParaRPr sz="1800" dirty="0">
                  <a:solidFill>
                    <a:schemeClr val="dk1"/>
                  </a:solidFill>
                  <a:latin typeface="Calibri"/>
                  <a:ea typeface="Calibri"/>
                  <a:cs typeface="Calibri"/>
                  <a:sym typeface="Calibri"/>
                </a:endParaRPr>
              </a:p>
            </p:txBody>
          </p:sp>
        </mc:Choice>
        <mc:Fallback xmlns="">
          <p:sp>
            <p:nvSpPr>
              <p:cNvPr id="167" name="Google Shape;167;p10"/>
              <p:cNvSpPr txBox="1">
                <a:spLocks noRot="1" noChangeAspect="1" noMove="1" noResize="1" noEditPoints="1" noAdjustHandles="1" noChangeArrowheads="1" noChangeShapeType="1" noTextEdit="1"/>
              </p:cNvSpPr>
              <p:nvPr/>
            </p:nvSpPr>
            <p:spPr>
              <a:xfrm>
                <a:off x="443345" y="1854924"/>
                <a:ext cx="11480800" cy="5909270"/>
              </a:xfrm>
              <a:prstGeom prst="rect">
                <a:avLst/>
              </a:prstGeom>
              <a:blipFill>
                <a:blip r:embed="rId3"/>
                <a:stretch>
                  <a:fillRect l="-442" t="-214" r="-774"/>
                </a:stretch>
              </a:blipFill>
              <a:ln>
                <a:noFill/>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F9F84A6A-D102-D54F-855E-806283C38267}"/>
              </a:ext>
            </a:extLst>
          </p:cNvPr>
          <p:cNvPicPr>
            <a:picLocks noChangeAspect="1"/>
          </p:cNvPicPr>
          <p:nvPr/>
        </p:nvPicPr>
        <p:blipFill>
          <a:blip r:embed="rId4"/>
          <a:stretch>
            <a:fillRect/>
          </a:stretch>
        </p:blipFill>
        <p:spPr>
          <a:xfrm>
            <a:off x="613064" y="4571672"/>
            <a:ext cx="2049318" cy="572735"/>
          </a:xfrm>
          <a:prstGeom prst="rect">
            <a:avLst/>
          </a:prstGeom>
        </p:spPr>
      </p:pic>
      <p:cxnSp>
        <p:nvCxnSpPr>
          <p:cNvPr id="7" name="Straight Arrow Connector 6">
            <a:extLst>
              <a:ext uri="{FF2B5EF4-FFF2-40B4-BE49-F238E27FC236}">
                <a16:creationId xmlns:a16="http://schemas.microsoft.com/office/drawing/2014/main" id="{1C063508-D69B-7F4D-8F9A-7923FBA3AB95}"/>
              </a:ext>
            </a:extLst>
          </p:cNvPr>
          <p:cNvCxnSpPr>
            <a:cxnSpLocks/>
          </p:cNvCxnSpPr>
          <p:nvPr/>
        </p:nvCxnSpPr>
        <p:spPr>
          <a:xfrm flipH="1">
            <a:off x="1718396" y="4351923"/>
            <a:ext cx="212436" cy="31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FD0B179-A67E-6745-916E-374C5D01AE7C}"/>
              </a:ext>
            </a:extLst>
          </p:cNvPr>
          <p:cNvPicPr>
            <a:picLocks noChangeAspect="1"/>
          </p:cNvPicPr>
          <p:nvPr/>
        </p:nvPicPr>
        <p:blipFill>
          <a:blip r:embed="rId5"/>
          <a:stretch>
            <a:fillRect/>
          </a:stretch>
        </p:blipFill>
        <p:spPr>
          <a:xfrm>
            <a:off x="3122757" y="4628775"/>
            <a:ext cx="2973243" cy="521949"/>
          </a:xfrm>
          <a:prstGeom prst="rect">
            <a:avLst/>
          </a:prstGeom>
        </p:spPr>
      </p:pic>
      <p:pic>
        <p:nvPicPr>
          <p:cNvPr id="20" name="Google Shape;156;p9">
            <a:extLst>
              <a:ext uri="{FF2B5EF4-FFF2-40B4-BE49-F238E27FC236}">
                <a16:creationId xmlns:a16="http://schemas.microsoft.com/office/drawing/2014/main" id="{A53905F1-6EF7-8C40-8250-D0F43DE9FCE2}"/>
              </a:ext>
            </a:extLst>
          </p:cNvPr>
          <p:cNvPicPr preferRelativeResize="0"/>
          <p:nvPr/>
        </p:nvPicPr>
        <p:blipFill rotWithShape="1">
          <a:blip r:embed="rId6">
            <a:alphaModFix/>
          </a:blip>
          <a:srcRect t="11235"/>
          <a:stretch/>
        </p:blipFill>
        <p:spPr>
          <a:xfrm>
            <a:off x="8343035" y="4541872"/>
            <a:ext cx="3132430" cy="1598138"/>
          </a:xfrm>
          <a:prstGeom prst="roundRect">
            <a:avLst>
              <a:gd name="adj" fmla="val 16667"/>
            </a:avLst>
          </a:prstGeom>
          <a:noFill/>
          <a:ln>
            <a:noFill/>
          </a:ln>
          <a:effectLst>
            <a:outerShdw blurRad="76200" dist="38100" dir="7800000" algn="tl" rotWithShape="0">
              <a:srgbClr val="000000">
                <a:alpha val="40000"/>
              </a:srgbClr>
            </a:outerShdw>
          </a:effectLst>
        </p:spPr>
      </p:pic>
      <p:cxnSp>
        <p:nvCxnSpPr>
          <p:cNvPr id="14" name="Straight Arrow Connector 13">
            <a:extLst>
              <a:ext uri="{FF2B5EF4-FFF2-40B4-BE49-F238E27FC236}">
                <a16:creationId xmlns:a16="http://schemas.microsoft.com/office/drawing/2014/main" id="{794A3287-0A94-C448-92C8-6AFAE22E9EB0}"/>
              </a:ext>
            </a:extLst>
          </p:cNvPr>
          <p:cNvCxnSpPr>
            <a:cxnSpLocks/>
          </p:cNvCxnSpPr>
          <p:nvPr/>
        </p:nvCxnSpPr>
        <p:spPr>
          <a:xfrm>
            <a:off x="2832927" y="4403728"/>
            <a:ext cx="745911" cy="27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39775" y="459717"/>
            <a:ext cx="10515600" cy="910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dirty="0"/>
              <a:t>Autoencoders</a:t>
            </a:r>
            <a:endParaRPr dirty="0"/>
          </a:p>
        </p:txBody>
      </p:sp>
      <p:sp>
        <p:nvSpPr>
          <p:cNvPr id="128" name="Google Shape;128;p6"/>
          <p:cNvSpPr txBox="1">
            <a:spLocks noGrp="1"/>
          </p:cNvSpPr>
          <p:nvPr>
            <p:ph type="body" idx="1"/>
          </p:nvPr>
        </p:nvSpPr>
        <p:spPr>
          <a:xfrm>
            <a:off x="838197" y="1186252"/>
            <a:ext cx="10515600" cy="4810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b="0" dirty="0"/>
              <a:t>Convolutional Autoencoders</a:t>
            </a:r>
            <a:endParaRPr b="0" dirty="0"/>
          </a:p>
        </p:txBody>
      </p:sp>
      <p:sp>
        <p:nvSpPr>
          <p:cNvPr id="129" name="Google Shape;129;p6"/>
          <p:cNvSpPr txBox="1">
            <a:spLocks noGrp="1"/>
          </p:cNvSpPr>
          <p:nvPr>
            <p:ph type="body" sz="quarter" idx="3"/>
          </p:nvPr>
        </p:nvSpPr>
        <p:spPr>
          <a:xfrm>
            <a:off x="838198" y="1968168"/>
            <a:ext cx="10285210" cy="159261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dirty="0"/>
              <a:t>CAE structure for learning features </a:t>
            </a:r>
            <a:r>
              <a:rPr lang="en-US" b="0"/>
              <a:t>from images</a:t>
            </a:r>
            <a:endParaRPr b="0" dirty="0"/>
          </a:p>
          <a:p>
            <a:pPr marL="228600" lvl="0" indent="-228600" algn="l" rtl="0">
              <a:lnSpc>
                <a:spcPct val="90000"/>
              </a:lnSpc>
              <a:spcBef>
                <a:spcPts val="1000"/>
              </a:spcBef>
              <a:spcAft>
                <a:spcPts val="0"/>
              </a:spcAft>
              <a:buClr>
                <a:schemeClr val="dk1"/>
              </a:buClr>
              <a:buSzPts val="2800"/>
              <a:buChar char="•"/>
            </a:pPr>
            <a:r>
              <a:rPr lang="en-US" b="0" dirty="0"/>
              <a:t>Superior to other autoencoders in handling images</a:t>
            </a:r>
            <a:endParaRPr b="0" dirty="0"/>
          </a:p>
          <a:p>
            <a:pPr marL="228600" lvl="0" indent="-228600" algn="l" rtl="0">
              <a:lnSpc>
                <a:spcPct val="90000"/>
              </a:lnSpc>
              <a:spcBef>
                <a:spcPts val="1000"/>
              </a:spcBef>
              <a:spcAft>
                <a:spcPts val="0"/>
              </a:spcAft>
              <a:buClr>
                <a:schemeClr val="dk1"/>
              </a:buClr>
              <a:buSzPts val="2800"/>
              <a:buChar char="•"/>
            </a:pPr>
            <a:r>
              <a:rPr lang="en-US" b="0" dirty="0"/>
              <a:t>Convolutional layers capture spatial relationships in images</a:t>
            </a:r>
          </a:p>
        </p:txBody>
      </p:sp>
      <p:pic>
        <p:nvPicPr>
          <p:cNvPr id="130" name="Google Shape;130;p6"/>
          <p:cNvPicPr preferRelativeResize="0"/>
          <p:nvPr/>
        </p:nvPicPr>
        <p:blipFill rotWithShape="1">
          <a:blip r:embed="rId3">
            <a:alphaModFix/>
          </a:blip>
          <a:srcRect/>
          <a:stretch/>
        </p:blipFill>
        <p:spPr>
          <a:xfrm>
            <a:off x="3473340" y="4025749"/>
            <a:ext cx="4619157" cy="24718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{9A0D6113-23BC-C54F-9690-48F8AEBB70DC}tf10001120</Template>
  <TotalTime>354</TotalTime>
  <Words>1363</Words>
  <Application>Microsoft Office PowerPoint</Application>
  <PresentationFormat>Widescreen</PresentationFormat>
  <Paragraphs>130</Paragraphs>
  <Slides>20</Slides>
  <Notes>17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Söhne</vt:lpstr>
      <vt:lpstr>Cambria Math</vt:lpstr>
      <vt:lpstr>Calibri</vt:lpstr>
      <vt:lpstr>Parcel</vt:lpstr>
      <vt:lpstr>PowerPoint Presentation</vt:lpstr>
      <vt:lpstr>Introduction</vt:lpstr>
      <vt:lpstr>Autoencoders</vt:lpstr>
      <vt:lpstr>AUTOENCODER CLUSTERING Algorithm Evolution</vt:lpstr>
      <vt:lpstr>KL divergence</vt:lpstr>
      <vt:lpstr>Deep Embedded Clustering Analysis (DEC) </vt:lpstr>
      <vt:lpstr>Does the structure oF X preserve? </vt:lpstr>
      <vt:lpstr>PowerPoint Presentation</vt:lpstr>
      <vt:lpstr>Autoencoders</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Results</vt:lpstr>
      <vt:lpstr>Conclusion and future work</vt:lpstr>
      <vt:lpstr>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yonatan dahan</dc:creator>
  <cp:lastModifiedBy>יהונתן דהן</cp:lastModifiedBy>
  <cp:revision>56</cp:revision>
  <dcterms:created xsi:type="dcterms:W3CDTF">2022-12-19T13:25:15Z</dcterms:created>
  <dcterms:modified xsi:type="dcterms:W3CDTF">2023-06-05T14:15:22Z</dcterms:modified>
</cp:coreProperties>
</file>