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71" r:id="rId3"/>
    <p:sldId id="258" r:id="rId4"/>
    <p:sldId id="259" r:id="rId5"/>
    <p:sldId id="260" r:id="rId6"/>
    <p:sldId id="269" r:id="rId7"/>
    <p:sldId id="261" r:id="rId8"/>
    <p:sldId id="262" r:id="rId9"/>
    <p:sldId id="263" r:id="rId10"/>
    <p:sldId id="264" r:id="rId11"/>
    <p:sldId id="267" r:id="rId12"/>
    <p:sldId id="270" r:id="rId13"/>
    <p:sldId id="268" r:id="rId14"/>
    <p:sldId id="26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7" autoAdjust="0"/>
    <p:restoredTop sz="94660"/>
  </p:normalViewPr>
  <p:slideViewPr>
    <p:cSldViewPr snapToGrid="0">
      <p:cViewPr varScale="1">
        <p:scale>
          <a:sx n="114" d="100"/>
          <a:sy n="114" d="100"/>
        </p:scale>
        <p:origin x="7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3020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3991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95268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933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334827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279447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916590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277605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54618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111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277377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22531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234315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05207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309932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3149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B639DE9-B5C1-4FFE-8A70-7BDC47236B17}" type="datetimeFigureOut">
              <a:rPr lang="he-IL" smtClean="0"/>
              <a:t>ז'/אלול/תשפ"א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DFB4740-8E18-4DD7-8E87-AEAAFFBB1DD9}" type="slidenum">
              <a:rPr lang="he-IL" smtClean="0"/>
              <a:t>‹#›</a:t>
            </a:fld>
            <a:endParaRPr lang="he-IL"/>
          </a:p>
        </p:txBody>
      </p:sp>
    </p:spTree>
    <p:extLst>
      <p:ext uri="{BB962C8B-B14F-4D97-AF65-F5344CB8AC3E}">
        <p14:creationId xmlns:p14="http://schemas.microsoft.com/office/powerpoint/2010/main" val="189820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639DE9-B5C1-4FFE-8A70-7BDC47236B17}" type="datetimeFigureOut">
              <a:rPr lang="he-IL" smtClean="0"/>
              <a:t>ז'/אלול/תשפ"א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FB4740-8E18-4DD7-8E87-AEAAFFBB1DD9}" type="slidenum">
              <a:rPr lang="he-IL" smtClean="0"/>
              <a:t>‹#›</a:t>
            </a:fld>
            <a:endParaRPr lang="he-IL"/>
          </a:p>
        </p:txBody>
      </p:sp>
    </p:spTree>
    <p:extLst>
      <p:ext uri="{BB962C8B-B14F-4D97-AF65-F5344CB8AC3E}">
        <p14:creationId xmlns:p14="http://schemas.microsoft.com/office/powerpoint/2010/main" val="2719479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gjLjRERK-d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8605F3-96F7-432B-AF94-B6548BB16195}"/>
              </a:ext>
            </a:extLst>
          </p:cNvPr>
          <p:cNvSpPr>
            <a:spLocks noGrp="1"/>
          </p:cNvSpPr>
          <p:nvPr>
            <p:ph type="ctrTitle"/>
          </p:nvPr>
        </p:nvSpPr>
        <p:spPr>
          <a:xfrm>
            <a:off x="145408" y="494950"/>
            <a:ext cx="12046592" cy="2252029"/>
          </a:xfrm>
        </p:spPr>
        <p:txBody>
          <a:bodyPr/>
          <a:lstStyle/>
          <a:p>
            <a:pPr algn="ctr"/>
            <a:br>
              <a:rPr lang="en-US" sz="6600" dirty="0"/>
            </a:br>
            <a:br>
              <a:rPr lang="en-US" sz="6600" dirty="0"/>
            </a:br>
            <a:br>
              <a:rPr lang="en-US" sz="6600" dirty="0"/>
            </a:br>
            <a:r>
              <a:rPr lang="en-US" sz="6600" dirty="0" err="1"/>
              <a:t>Neuroevolution</a:t>
            </a:r>
            <a:r>
              <a:rPr lang="en-US" sz="6600" dirty="0"/>
              <a:t> Network</a:t>
            </a:r>
            <a:endParaRPr lang="he-IL" sz="6600" dirty="0"/>
          </a:p>
        </p:txBody>
      </p:sp>
      <p:sp>
        <p:nvSpPr>
          <p:cNvPr id="3" name="כותרת משנה 2">
            <a:extLst>
              <a:ext uri="{FF2B5EF4-FFF2-40B4-BE49-F238E27FC236}">
                <a16:creationId xmlns:a16="http://schemas.microsoft.com/office/drawing/2014/main" id="{7A4D28FC-3A86-4720-A795-64A036096722}"/>
              </a:ext>
            </a:extLst>
          </p:cNvPr>
          <p:cNvSpPr>
            <a:spLocks noGrp="1"/>
          </p:cNvSpPr>
          <p:nvPr>
            <p:ph type="subTitle" idx="1"/>
          </p:nvPr>
        </p:nvSpPr>
        <p:spPr>
          <a:xfrm>
            <a:off x="1188440" y="3149033"/>
            <a:ext cx="9331354" cy="1297133"/>
          </a:xfrm>
        </p:spPr>
        <p:txBody>
          <a:bodyPr>
            <a:normAutofit fontScale="92500"/>
          </a:bodyPr>
          <a:lstStyle/>
          <a:p>
            <a:pPr rtl="0"/>
            <a:r>
              <a:rPr lang="en-US" sz="2200" dirty="0"/>
              <a:t>Functional programming in concurrent and distributed systems</a:t>
            </a:r>
          </a:p>
          <a:p>
            <a:pPr rtl="0"/>
            <a:r>
              <a:rPr lang="en-US" sz="1600" u="sng" dirty="0"/>
              <a:t>Lecturer</a:t>
            </a:r>
            <a:r>
              <a:rPr lang="en-US" sz="1600" dirty="0"/>
              <a:t>: Dr. </a:t>
            </a:r>
            <a:r>
              <a:rPr lang="en-US" sz="1600" dirty="0" err="1"/>
              <a:t>Yehoda</a:t>
            </a:r>
            <a:r>
              <a:rPr lang="en-US" sz="1600" dirty="0"/>
              <a:t> Ben </a:t>
            </a:r>
            <a:r>
              <a:rPr lang="en-US" sz="1600" dirty="0" err="1"/>
              <a:t>Shimol</a:t>
            </a:r>
            <a:endParaRPr lang="en-US" sz="1600" dirty="0"/>
          </a:p>
          <a:p>
            <a:pPr rtl="0"/>
            <a:r>
              <a:rPr lang="en-US" sz="1600" u="sng" dirty="0"/>
              <a:t>Teaching </a:t>
            </a:r>
            <a:r>
              <a:rPr lang="en-US" sz="1600" u="sng" dirty="0" err="1"/>
              <a:t>Asistent</a:t>
            </a:r>
            <a:r>
              <a:rPr lang="en-US" sz="1600" dirty="0"/>
              <a:t>: Mr. David Leon</a:t>
            </a:r>
          </a:p>
          <a:p>
            <a:pPr rtl="0"/>
            <a:endParaRPr lang="en-US" sz="1600" dirty="0"/>
          </a:p>
          <a:p>
            <a:pPr rtl="0"/>
            <a:endParaRPr lang="he-IL" dirty="0"/>
          </a:p>
        </p:txBody>
      </p:sp>
      <p:sp>
        <p:nvSpPr>
          <p:cNvPr id="4" name="תיבת טקסט 3">
            <a:extLst>
              <a:ext uri="{FF2B5EF4-FFF2-40B4-BE49-F238E27FC236}">
                <a16:creationId xmlns:a16="http://schemas.microsoft.com/office/drawing/2014/main" id="{BC23BFF8-0F79-4D1B-8E45-7804288127ED}"/>
              </a:ext>
            </a:extLst>
          </p:cNvPr>
          <p:cNvSpPr txBox="1"/>
          <p:nvPr/>
        </p:nvSpPr>
        <p:spPr>
          <a:xfrm>
            <a:off x="1188440" y="5696125"/>
            <a:ext cx="3884103" cy="369332"/>
          </a:xfrm>
          <a:prstGeom prst="rect">
            <a:avLst/>
          </a:prstGeom>
          <a:noFill/>
        </p:spPr>
        <p:txBody>
          <a:bodyPr wrap="square" rtlCol="1">
            <a:spAutoFit/>
          </a:bodyPr>
          <a:lstStyle/>
          <a:p>
            <a:r>
              <a:rPr lang="en-US" dirty="0"/>
              <a:t>By: </a:t>
            </a:r>
            <a:r>
              <a:rPr lang="en-US" dirty="0" err="1"/>
              <a:t>Elad</a:t>
            </a:r>
            <a:r>
              <a:rPr lang="en-US" dirty="0"/>
              <a:t> </a:t>
            </a:r>
            <a:r>
              <a:rPr lang="en-US" dirty="0" err="1"/>
              <a:t>Sofer</a:t>
            </a:r>
            <a:r>
              <a:rPr lang="en-US" dirty="0"/>
              <a:t> &amp; Tom </a:t>
            </a:r>
            <a:r>
              <a:rPr lang="en-US" dirty="0" err="1"/>
              <a:t>Kessous</a:t>
            </a:r>
            <a:endParaRPr lang="he-IL" dirty="0"/>
          </a:p>
        </p:txBody>
      </p:sp>
    </p:spTree>
    <p:extLst>
      <p:ext uri="{BB962C8B-B14F-4D97-AF65-F5344CB8AC3E}">
        <p14:creationId xmlns:p14="http://schemas.microsoft.com/office/powerpoint/2010/main" val="29219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3033DE-A1E6-41D4-B0A9-2300985AF839}"/>
              </a:ext>
            </a:extLst>
          </p:cNvPr>
          <p:cNvSpPr>
            <a:spLocks noGrp="1"/>
          </p:cNvSpPr>
          <p:nvPr>
            <p:ph type="title"/>
          </p:nvPr>
        </p:nvSpPr>
        <p:spPr>
          <a:xfrm>
            <a:off x="1393638" y="442057"/>
            <a:ext cx="9404723" cy="1400530"/>
          </a:xfrm>
        </p:spPr>
        <p:txBody>
          <a:bodyPr/>
          <a:lstStyle/>
          <a:p>
            <a:pPr algn="ctr"/>
            <a:r>
              <a:rPr lang="en-US" dirty="0" err="1"/>
              <a:t>Mnesia</a:t>
            </a:r>
            <a:r>
              <a:rPr lang="en-US" dirty="0"/>
              <a:t> Data Base</a:t>
            </a:r>
            <a:endParaRPr lang="he-IL" dirty="0"/>
          </a:p>
        </p:txBody>
      </p:sp>
      <p:sp>
        <p:nvSpPr>
          <p:cNvPr id="3" name="מציין מיקום תוכן 2">
            <a:extLst>
              <a:ext uri="{FF2B5EF4-FFF2-40B4-BE49-F238E27FC236}">
                <a16:creationId xmlns:a16="http://schemas.microsoft.com/office/drawing/2014/main" id="{7A0F4CD7-E994-4ACB-AA2C-C7DB0540D04A}"/>
              </a:ext>
            </a:extLst>
          </p:cNvPr>
          <p:cNvSpPr>
            <a:spLocks noGrp="1"/>
          </p:cNvSpPr>
          <p:nvPr>
            <p:ph idx="1"/>
          </p:nvPr>
        </p:nvSpPr>
        <p:spPr/>
        <p:txBody>
          <a:bodyPr/>
          <a:lstStyle/>
          <a:p>
            <a:pPr algn="l" rtl="0"/>
            <a:r>
              <a:rPr lang="en-US" dirty="0" err="1"/>
              <a:t>Mnesia</a:t>
            </a:r>
            <a:r>
              <a:rPr lang="en-US" dirty="0"/>
              <a:t> data base is perfectly fit for our needs:</a:t>
            </a:r>
          </a:p>
          <a:p>
            <a:pPr lvl="1" algn="l" rtl="0"/>
            <a:r>
              <a:rPr lang="en-US" dirty="0"/>
              <a:t>Distributed.</a:t>
            </a:r>
          </a:p>
          <a:p>
            <a:pPr lvl="1" algn="l" rtl="0"/>
            <a:r>
              <a:rPr lang="en-US" dirty="0"/>
              <a:t>Robust.</a:t>
            </a:r>
          </a:p>
          <a:p>
            <a:pPr lvl="1" algn="l" rtl="0"/>
            <a:r>
              <a:rPr lang="en-US" dirty="0"/>
              <a:t>Reliable.</a:t>
            </a:r>
          </a:p>
          <a:p>
            <a:pPr lvl="1" algn="l" rtl="0"/>
            <a:r>
              <a:rPr lang="en-US" dirty="0"/>
              <a:t>Fast real-time key-value lookup</a:t>
            </a:r>
          </a:p>
          <a:p>
            <a:pPr lvl="1" algn="l" rtl="0"/>
            <a:r>
              <a:rPr lang="en-US" dirty="0"/>
              <a:t>High fault tolerance</a:t>
            </a:r>
          </a:p>
        </p:txBody>
      </p:sp>
    </p:spTree>
    <p:extLst>
      <p:ext uri="{BB962C8B-B14F-4D97-AF65-F5344CB8AC3E}">
        <p14:creationId xmlns:p14="http://schemas.microsoft.com/office/powerpoint/2010/main" val="287169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560B94-2172-417C-BD2D-1788446C545F}"/>
              </a:ext>
            </a:extLst>
          </p:cNvPr>
          <p:cNvSpPr>
            <a:spLocks noGrp="1"/>
          </p:cNvSpPr>
          <p:nvPr>
            <p:ph type="title"/>
          </p:nvPr>
        </p:nvSpPr>
        <p:spPr>
          <a:xfrm>
            <a:off x="1393638" y="444330"/>
            <a:ext cx="9404723" cy="1400530"/>
          </a:xfrm>
        </p:spPr>
        <p:txBody>
          <a:bodyPr/>
          <a:lstStyle/>
          <a:p>
            <a:pPr algn="ctr"/>
            <a:r>
              <a:rPr lang="en-US" sz="3000" dirty="0"/>
              <a:t>Real Time Learning GUI</a:t>
            </a:r>
            <a:endParaRPr lang="he-IL" sz="3000" dirty="0"/>
          </a:p>
        </p:txBody>
      </p:sp>
      <p:pic>
        <p:nvPicPr>
          <p:cNvPr id="5" name="תמונה 4">
            <a:extLst>
              <a:ext uri="{FF2B5EF4-FFF2-40B4-BE49-F238E27FC236}">
                <a16:creationId xmlns:a16="http://schemas.microsoft.com/office/drawing/2014/main" id="{C3D2689B-814D-4FB8-9187-FE1FDF1E78BB}"/>
              </a:ext>
            </a:extLst>
          </p:cNvPr>
          <p:cNvPicPr>
            <a:picLocks noChangeAspect="1"/>
          </p:cNvPicPr>
          <p:nvPr/>
        </p:nvPicPr>
        <p:blipFill>
          <a:blip r:embed="rId2"/>
          <a:stretch>
            <a:fillRect/>
          </a:stretch>
        </p:blipFill>
        <p:spPr>
          <a:xfrm>
            <a:off x="540648" y="1144595"/>
            <a:ext cx="10758363" cy="5521734"/>
          </a:xfrm>
          <a:prstGeom prst="rect">
            <a:avLst/>
          </a:prstGeom>
        </p:spPr>
      </p:pic>
    </p:spTree>
    <p:extLst>
      <p:ext uri="{BB962C8B-B14F-4D97-AF65-F5344CB8AC3E}">
        <p14:creationId xmlns:p14="http://schemas.microsoft.com/office/powerpoint/2010/main" val="234112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descr="תמונה שמכילה צמח, ירוק, מוקף, גן&#10;&#10;התיאור נוצר באופן אוטומטי">
            <a:extLst>
              <a:ext uri="{FF2B5EF4-FFF2-40B4-BE49-F238E27FC236}">
                <a16:creationId xmlns:a16="http://schemas.microsoft.com/office/drawing/2014/main" id="{1F3EE21F-BD58-4E53-B59D-E3C9707E6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62025"/>
            <a:ext cx="9818334" cy="5394220"/>
          </a:xfrm>
          <a:prstGeom prst="rect">
            <a:avLst/>
          </a:prstGeom>
        </p:spPr>
      </p:pic>
      <p:sp>
        <p:nvSpPr>
          <p:cNvPr id="9" name="תיבת טקסט 8">
            <a:extLst>
              <a:ext uri="{FF2B5EF4-FFF2-40B4-BE49-F238E27FC236}">
                <a16:creationId xmlns:a16="http://schemas.microsoft.com/office/drawing/2014/main" id="{0F80D937-769E-4329-A722-6FC1B379AFAA}"/>
              </a:ext>
            </a:extLst>
          </p:cNvPr>
          <p:cNvSpPr txBox="1"/>
          <p:nvPr/>
        </p:nvSpPr>
        <p:spPr>
          <a:xfrm>
            <a:off x="3548706" y="339228"/>
            <a:ext cx="6096000" cy="553998"/>
          </a:xfrm>
          <a:prstGeom prst="rect">
            <a:avLst/>
          </a:prstGeom>
          <a:noFill/>
        </p:spPr>
        <p:txBody>
          <a:bodyPr wrap="square">
            <a:spAutoFit/>
          </a:bodyPr>
          <a:lstStyle/>
          <a:p>
            <a:r>
              <a:rPr lang="en-US" sz="3000" dirty="0"/>
              <a:t>Best Scored Simulation GUI</a:t>
            </a:r>
            <a:endParaRPr lang="he-IL" sz="3000" dirty="0"/>
          </a:p>
        </p:txBody>
      </p:sp>
    </p:spTree>
    <p:extLst>
      <p:ext uri="{BB962C8B-B14F-4D97-AF65-F5344CB8AC3E}">
        <p14:creationId xmlns:p14="http://schemas.microsoft.com/office/powerpoint/2010/main" val="142591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5A7FFC-1CFB-40CC-AE0B-E700E69CDC77}"/>
              </a:ext>
            </a:extLst>
          </p:cNvPr>
          <p:cNvSpPr>
            <a:spLocks noGrp="1"/>
          </p:cNvSpPr>
          <p:nvPr>
            <p:ph type="title"/>
          </p:nvPr>
        </p:nvSpPr>
        <p:spPr>
          <a:xfrm>
            <a:off x="874220" y="544996"/>
            <a:ext cx="9404723" cy="1400530"/>
          </a:xfrm>
        </p:spPr>
        <p:txBody>
          <a:bodyPr/>
          <a:lstStyle/>
          <a:p>
            <a:pPr algn="ctr"/>
            <a:r>
              <a:rPr lang="en-US" dirty="0"/>
              <a:t>Challenges</a:t>
            </a:r>
            <a:endParaRPr lang="he-IL" dirty="0"/>
          </a:p>
        </p:txBody>
      </p:sp>
      <p:sp>
        <p:nvSpPr>
          <p:cNvPr id="3" name="מציין מיקום תוכן 2">
            <a:extLst>
              <a:ext uri="{FF2B5EF4-FFF2-40B4-BE49-F238E27FC236}">
                <a16:creationId xmlns:a16="http://schemas.microsoft.com/office/drawing/2014/main" id="{B74DB712-AF9E-4CA3-9A45-F8CDD2D53B1F}"/>
              </a:ext>
            </a:extLst>
          </p:cNvPr>
          <p:cNvSpPr>
            <a:spLocks noGrp="1"/>
          </p:cNvSpPr>
          <p:nvPr>
            <p:ph idx="1"/>
          </p:nvPr>
        </p:nvSpPr>
        <p:spPr/>
        <p:txBody>
          <a:bodyPr/>
          <a:lstStyle/>
          <a:p>
            <a:pPr algn="l" rtl="0"/>
            <a:r>
              <a:rPr lang="en-US" dirty="0"/>
              <a:t>Learning new field of evolutional neural networks from scratch.</a:t>
            </a:r>
          </a:p>
          <a:p>
            <a:pPr algn="l" rtl="0"/>
            <a:r>
              <a:rPr lang="en-US" dirty="0"/>
              <a:t>Learn and adopt new technologies like </a:t>
            </a:r>
            <a:r>
              <a:rPr lang="en-US" dirty="0" err="1"/>
              <a:t>gen_server</a:t>
            </a:r>
            <a:r>
              <a:rPr lang="en-US" dirty="0"/>
              <a:t>, </a:t>
            </a:r>
            <a:r>
              <a:rPr lang="en-US" dirty="0" err="1"/>
              <a:t>gen_statem</a:t>
            </a:r>
            <a:r>
              <a:rPr lang="en-US" dirty="0"/>
              <a:t>, supervisor and </a:t>
            </a:r>
            <a:r>
              <a:rPr lang="en-US" dirty="0" err="1"/>
              <a:t>wx</a:t>
            </a:r>
            <a:r>
              <a:rPr lang="en-US" dirty="0"/>
              <a:t> object.</a:t>
            </a:r>
          </a:p>
          <a:p>
            <a:pPr algn="l" rtl="0"/>
            <a:r>
              <a:rPr lang="en-US" dirty="0"/>
              <a:t>Working with unfamiliar distributed data base – </a:t>
            </a:r>
            <a:r>
              <a:rPr lang="en-US" dirty="0" err="1"/>
              <a:t>mnesia</a:t>
            </a:r>
            <a:r>
              <a:rPr lang="en-US" dirty="0"/>
              <a:t>.</a:t>
            </a:r>
          </a:p>
          <a:p>
            <a:pPr algn="l" rtl="0"/>
            <a:r>
              <a:rPr lang="en-US" dirty="0"/>
              <a:t>The lack of a debugger. </a:t>
            </a:r>
          </a:p>
          <a:p>
            <a:pPr algn="l" rtl="0"/>
            <a:r>
              <a:rPr lang="en-US" dirty="0"/>
              <a:t>Dealing with large number of processes and the communication between them using cross platform standardization.</a:t>
            </a:r>
          </a:p>
          <a:p>
            <a:pPr algn="l" rtl="0"/>
            <a:r>
              <a:rPr lang="en-US" dirty="0"/>
              <a:t>Synchronizing all the nodes and agents. </a:t>
            </a:r>
          </a:p>
          <a:p>
            <a:pPr algn="l" rtl="0"/>
            <a:r>
              <a:rPr lang="en-US" dirty="0"/>
              <a:t>Working with Git.</a:t>
            </a:r>
            <a:endParaRPr lang="he-IL" dirty="0"/>
          </a:p>
        </p:txBody>
      </p:sp>
    </p:spTree>
    <p:extLst>
      <p:ext uri="{BB962C8B-B14F-4D97-AF65-F5344CB8AC3E}">
        <p14:creationId xmlns:p14="http://schemas.microsoft.com/office/powerpoint/2010/main" val="337631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81E785-032B-4AFC-B89A-D4EA85310B8B}"/>
              </a:ext>
            </a:extLst>
          </p:cNvPr>
          <p:cNvSpPr>
            <a:spLocks noGrp="1"/>
          </p:cNvSpPr>
          <p:nvPr>
            <p:ph type="title"/>
          </p:nvPr>
        </p:nvSpPr>
        <p:spPr>
          <a:xfrm>
            <a:off x="874220" y="486273"/>
            <a:ext cx="9404723" cy="1400530"/>
          </a:xfrm>
        </p:spPr>
        <p:txBody>
          <a:bodyPr/>
          <a:lstStyle/>
          <a:p>
            <a:pPr algn="ctr" rtl="0"/>
            <a:r>
              <a:rPr lang="en-US" dirty="0"/>
              <a:t>Conclusions</a:t>
            </a:r>
            <a:endParaRPr lang="he-IL" dirty="0"/>
          </a:p>
        </p:txBody>
      </p:sp>
      <p:sp>
        <p:nvSpPr>
          <p:cNvPr id="3" name="מציין מיקום תוכן 2">
            <a:extLst>
              <a:ext uri="{FF2B5EF4-FFF2-40B4-BE49-F238E27FC236}">
                <a16:creationId xmlns:a16="http://schemas.microsoft.com/office/drawing/2014/main" id="{4F785B78-C74D-44BB-9D84-D861CBC6CFB4}"/>
              </a:ext>
            </a:extLst>
          </p:cNvPr>
          <p:cNvSpPr>
            <a:spLocks noGrp="1"/>
          </p:cNvSpPr>
          <p:nvPr>
            <p:ph idx="1"/>
          </p:nvPr>
        </p:nvSpPr>
        <p:spPr/>
        <p:txBody>
          <a:bodyPr/>
          <a:lstStyle/>
          <a:p>
            <a:pPr algn="l" rtl="0"/>
            <a:r>
              <a:rPr lang="en-US" dirty="0"/>
              <a:t>The simulation gets better as we increase the NN amount until we reach saturation.</a:t>
            </a:r>
          </a:p>
          <a:p>
            <a:pPr algn="l" rtl="0"/>
            <a:r>
              <a:rPr lang="en-US" dirty="0"/>
              <a:t>The distributed computation is much faster than one node, moreover the scalability is much larger in a distributed system.</a:t>
            </a:r>
          </a:p>
          <a:p>
            <a:pPr algn="l" rtl="0"/>
            <a:r>
              <a:rPr lang="en-US" dirty="0"/>
              <a:t>We learned a different approach to programing different from other “traditional languages”. Letting </a:t>
            </a:r>
            <a:r>
              <a:rPr lang="en-US" dirty="0" err="1"/>
              <a:t>Erlang</a:t>
            </a:r>
            <a:r>
              <a:rPr lang="en-US" dirty="0"/>
              <a:t> Virtual Machine a full control of the concurrency, saves thread management, using locking mechanism and more. Moreover, we believe that In a non concurrent language that project becomes very hard due to several limitations such as max thread limit and more.</a:t>
            </a:r>
            <a:endParaRPr lang="he-IL" dirty="0"/>
          </a:p>
        </p:txBody>
      </p:sp>
    </p:spTree>
    <p:extLst>
      <p:ext uri="{BB962C8B-B14F-4D97-AF65-F5344CB8AC3E}">
        <p14:creationId xmlns:p14="http://schemas.microsoft.com/office/powerpoint/2010/main" val="148348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idx="1"/>
          </p:nvPr>
        </p:nvSpPr>
        <p:spPr/>
        <p:txBody>
          <a:bodyPr/>
          <a:lstStyle/>
          <a:p>
            <a:pPr algn="l" rtl="0"/>
            <a:r>
              <a:rPr lang="en-US" dirty="0" err="1"/>
              <a:t>Youtube</a:t>
            </a:r>
            <a:r>
              <a:rPr lang="en-US" dirty="0"/>
              <a:t> video - </a:t>
            </a:r>
            <a:r>
              <a:rPr lang="en-US" dirty="0">
                <a:hlinkClick r:id="rId2"/>
              </a:rPr>
              <a:t>https://youtu.be/gjLjRERK-dA</a:t>
            </a:r>
            <a:endParaRPr lang="en-US" dirty="0"/>
          </a:p>
          <a:p>
            <a:pPr algn="l" rtl="0"/>
            <a:r>
              <a:rPr lang="en-US" dirty="0" err="1"/>
              <a:t>Github</a:t>
            </a:r>
            <a:r>
              <a:rPr lang="en-US" dirty="0"/>
              <a:t> repository -</a:t>
            </a:r>
            <a:r>
              <a:rPr lang="he-IL"/>
              <a:t> </a:t>
            </a:r>
            <a:r>
              <a:rPr lang="en-US"/>
              <a:t>https</a:t>
            </a:r>
            <a:r>
              <a:rPr lang="en-US" dirty="0"/>
              <a:t>://github.com/eladsofer879/</a:t>
            </a:r>
            <a:r>
              <a:rPr lang="en-US"/>
              <a:t>ErlangNN </a:t>
            </a:r>
            <a:endParaRPr lang="en-US" dirty="0"/>
          </a:p>
        </p:txBody>
      </p:sp>
    </p:spTree>
    <p:extLst>
      <p:ext uri="{BB962C8B-B14F-4D97-AF65-F5344CB8AC3E}">
        <p14:creationId xmlns:p14="http://schemas.microsoft.com/office/powerpoint/2010/main" val="352236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9AD2D9-539B-4545-A368-9FFC6200EA2C}"/>
              </a:ext>
            </a:extLst>
          </p:cNvPr>
          <p:cNvSpPr>
            <a:spLocks noGrp="1"/>
          </p:cNvSpPr>
          <p:nvPr>
            <p:ph type="title"/>
          </p:nvPr>
        </p:nvSpPr>
        <p:spPr>
          <a:xfrm>
            <a:off x="3223883" y="576649"/>
            <a:ext cx="9404723" cy="1400530"/>
          </a:xfrm>
        </p:spPr>
        <p:txBody>
          <a:bodyPr/>
          <a:lstStyle/>
          <a:p>
            <a:r>
              <a:rPr lang="en-US" dirty="0"/>
              <a:t>Project Overview</a:t>
            </a:r>
            <a:endParaRPr lang="he-IL" dirty="0"/>
          </a:p>
        </p:txBody>
      </p:sp>
      <p:sp>
        <p:nvSpPr>
          <p:cNvPr id="3" name="מציין מיקום תוכן 2">
            <a:extLst>
              <a:ext uri="{FF2B5EF4-FFF2-40B4-BE49-F238E27FC236}">
                <a16:creationId xmlns:a16="http://schemas.microsoft.com/office/drawing/2014/main" id="{31B6A26E-ED79-4A02-A93B-D07CF81ACD53}"/>
              </a:ext>
            </a:extLst>
          </p:cNvPr>
          <p:cNvSpPr>
            <a:spLocks noGrp="1"/>
          </p:cNvSpPr>
          <p:nvPr>
            <p:ph idx="1"/>
          </p:nvPr>
        </p:nvSpPr>
        <p:spPr>
          <a:xfrm>
            <a:off x="1103312" y="1533526"/>
            <a:ext cx="8946541" cy="4714874"/>
          </a:xfrm>
        </p:spPr>
        <p:txBody>
          <a:bodyPr>
            <a:normAutofit fontScale="92500" lnSpcReduction="10000"/>
          </a:bodyPr>
          <a:lstStyle/>
          <a:p>
            <a:pPr algn="just" rtl="0"/>
            <a:r>
              <a:rPr lang="en-US" dirty="0"/>
              <a:t>Perform a learning mechanism in order to catch a running cat.</a:t>
            </a:r>
          </a:p>
          <a:p>
            <a:pPr algn="just" rtl="0"/>
            <a:r>
              <a:rPr lang="en-US" dirty="0"/>
              <a:t>The learning process is being made via an evolutional neural network's algorithm. </a:t>
            </a:r>
          </a:p>
          <a:p>
            <a:pPr algn="just" rtl="0"/>
            <a:r>
              <a:rPr lang="en-US" dirty="0"/>
              <a:t>In order to alleviate the calculations, the learning process is being distributed into 4 nodes. Each node has a population of genes which it responsible for it’s evolution</a:t>
            </a:r>
          </a:p>
          <a:p>
            <a:pPr algn="just" rtl="0"/>
            <a:r>
              <a:rPr lang="en-US" dirty="0"/>
              <a:t>Fault tolerant system – in case a node falls, the system redistribute the workload between the live nodes.</a:t>
            </a:r>
          </a:p>
          <a:p>
            <a:pPr algn="just" rtl="0"/>
            <a:r>
              <a:rPr lang="en-US" dirty="0"/>
              <a:t>Each node is consisted of several components:</a:t>
            </a:r>
          </a:p>
          <a:p>
            <a:pPr lvl="1" algn="just" rtl="0"/>
            <a:r>
              <a:rPr lang="en-US" dirty="0"/>
              <a:t> Master Server – OTP gen server</a:t>
            </a:r>
          </a:p>
          <a:p>
            <a:pPr lvl="1" algn="just" rtl="0"/>
            <a:r>
              <a:rPr lang="en-US" dirty="0"/>
              <a:t>Population FSM – OTP gen </a:t>
            </a:r>
            <a:r>
              <a:rPr lang="en-US" dirty="0" err="1"/>
              <a:t>statem</a:t>
            </a:r>
            <a:endParaRPr lang="en-US" dirty="0"/>
          </a:p>
          <a:p>
            <a:pPr lvl="1" algn="just" rtl="0"/>
            <a:r>
              <a:rPr lang="en-US" dirty="0"/>
              <a:t>Agents Pool – OTP gen servers</a:t>
            </a:r>
          </a:p>
          <a:p>
            <a:pPr lvl="1" algn="just" rtl="0"/>
            <a:r>
              <a:rPr lang="en-US" dirty="0"/>
              <a:t>Agents supervisor – OTP Supervisor</a:t>
            </a:r>
          </a:p>
          <a:p>
            <a:pPr lvl="1" algn="just" rtl="0"/>
            <a:endParaRPr lang="he-IL" dirty="0"/>
          </a:p>
        </p:txBody>
      </p:sp>
    </p:spTree>
    <p:extLst>
      <p:ext uri="{BB962C8B-B14F-4D97-AF65-F5344CB8AC3E}">
        <p14:creationId xmlns:p14="http://schemas.microsoft.com/office/powerpoint/2010/main" val="51552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53CB3C-55B5-4D71-8D53-8CBB9840C3A2}"/>
              </a:ext>
            </a:extLst>
          </p:cNvPr>
          <p:cNvSpPr>
            <a:spLocks noGrp="1"/>
          </p:cNvSpPr>
          <p:nvPr>
            <p:ph type="title"/>
          </p:nvPr>
        </p:nvSpPr>
        <p:spPr>
          <a:xfrm>
            <a:off x="2069135" y="245003"/>
            <a:ext cx="7425080" cy="1090856"/>
          </a:xfrm>
        </p:spPr>
        <p:txBody>
          <a:bodyPr/>
          <a:lstStyle/>
          <a:p>
            <a:pPr algn="ctr"/>
            <a:r>
              <a:rPr lang="en-US" dirty="0"/>
              <a:t>Project Design </a:t>
            </a:r>
            <a:endParaRPr lang="he-IL" dirty="0"/>
          </a:p>
        </p:txBody>
      </p:sp>
      <p:pic>
        <p:nvPicPr>
          <p:cNvPr id="6" name="Picture 5"/>
          <p:cNvPicPr>
            <a:picLocks noChangeAspect="1"/>
          </p:cNvPicPr>
          <p:nvPr/>
        </p:nvPicPr>
        <p:blipFill>
          <a:blip r:embed="rId2"/>
          <a:stretch>
            <a:fillRect/>
          </a:stretch>
        </p:blipFill>
        <p:spPr>
          <a:xfrm>
            <a:off x="719523" y="1052524"/>
            <a:ext cx="10124303" cy="5520247"/>
          </a:xfrm>
          <a:prstGeom prst="rect">
            <a:avLst/>
          </a:prstGeom>
        </p:spPr>
      </p:pic>
    </p:spTree>
    <p:extLst>
      <p:ext uri="{BB962C8B-B14F-4D97-AF65-F5344CB8AC3E}">
        <p14:creationId xmlns:p14="http://schemas.microsoft.com/office/powerpoint/2010/main" val="5160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1753E6-80E8-4512-9CAD-785ADA13BF3A}"/>
              </a:ext>
            </a:extLst>
          </p:cNvPr>
          <p:cNvSpPr>
            <a:spLocks noGrp="1"/>
          </p:cNvSpPr>
          <p:nvPr>
            <p:ph type="title"/>
          </p:nvPr>
        </p:nvSpPr>
        <p:spPr>
          <a:xfrm>
            <a:off x="1393638" y="435941"/>
            <a:ext cx="9404723" cy="1400530"/>
          </a:xfrm>
        </p:spPr>
        <p:txBody>
          <a:bodyPr/>
          <a:lstStyle/>
          <a:p>
            <a:pPr algn="ctr"/>
            <a:r>
              <a:rPr lang="en-US" dirty="0"/>
              <a:t>Master Server</a:t>
            </a:r>
            <a:endParaRPr lang="he-IL" dirty="0"/>
          </a:p>
        </p:txBody>
      </p:sp>
      <p:sp>
        <p:nvSpPr>
          <p:cNvPr id="3" name="מציין מיקום תוכן 2">
            <a:extLst>
              <a:ext uri="{FF2B5EF4-FFF2-40B4-BE49-F238E27FC236}">
                <a16:creationId xmlns:a16="http://schemas.microsoft.com/office/drawing/2014/main" id="{27D0AC73-E15A-446E-AC1D-2D3EF83CD0B3}"/>
              </a:ext>
            </a:extLst>
          </p:cNvPr>
          <p:cNvSpPr>
            <a:spLocks noGrp="1"/>
          </p:cNvSpPr>
          <p:nvPr>
            <p:ph idx="1"/>
          </p:nvPr>
        </p:nvSpPr>
        <p:spPr>
          <a:xfrm>
            <a:off x="928845" y="2007198"/>
            <a:ext cx="10334308" cy="4279302"/>
          </a:xfrm>
        </p:spPr>
        <p:txBody>
          <a:bodyPr>
            <a:normAutofit/>
          </a:bodyPr>
          <a:lstStyle/>
          <a:p>
            <a:pPr algn="l" rtl="0"/>
            <a:r>
              <a:rPr lang="en-US" dirty="0"/>
              <a:t>OTP Gen server.</a:t>
            </a:r>
          </a:p>
          <a:p>
            <a:pPr algn="l" rtl="0"/>
            <a:r>
              <a:rPr lang="en-US" dirty="0"/>
              <a:t>Each master server has a type – king/regular. </a:t>
            </a:r>
          </a:p>
          <a:p>
            <a:pPr algn="l" rtl="0"/>
            <a:r>
              <a:rPr lang="en-US" dirty="0"/>
              <a:t>The king master server</a:t>
            </a:r>
          </a:p>
          <a:p>
            <a:pPr lvl="1" algn="l" rtl="0"/>
            <a:r>
              <a:rPr lang="en-US" dirty="0"/>
              <a:t>responsible for initialization of all nodes’ </a:t>
            </a:r>
            <a:r>
              <a:rPr lang="en-US" dirty="0" err="1"/>
              <a:t>Mnesia</a:t>
            </a:r>
            <a:r>
              <a:rPr lang="en-US" dirty="0"/>
              <a:t> DB, and initialize the system’s GUI, </a:t>
            </a:r>
          </a:p>
          <a:p>
            <a:pPr lvl="1" algn="l" rtl="0"/>
            <a:r>
              <a:rPr lang="en-US" dirty="0"/>
              <a:t>Gather all the nodes’ genes population scores and select the best </a:t>
            </a:r>
            <a:r>
              <a:rPr lang="en-US" dirty="0" err="1"/>
              <a:t>Offsprings</a:t>
            </a:r>
            <a:r>
              <a:rPr lang="en-US" dirty="0"/>
              <a:t> for the next generation.</a:t>
            </a:r>
          </a:p>
          <a:p>
            <a:pPr lvl="1" algn="l" rtl="0"/>
            <a:r>
              <a:rPr lang="en-US" dirty="0"/>
              <a:t>Trigger all the nodes’ FSM’s with the current generation.</a:t>
            </a:r>
          </a:p>
          <a:p>
            <a:pPr lvl="1" algn="l" rtl="0"/>
            <a:r>
              <a:rPr lang="en-US" dirty="0"/>
              <a:t>In case of node down - the master changes the nodes’ </a:t>
            </a:r>
            <a:r>
              <a:rPr lang="en-US" dirty="0" err="1"/>
              <a:t>PopulationFSM’s</a:t>
            </a:r>
            <a:r>
              <a:rPr lang="en-US" dirty="0"/>
              <a:t> genes  workload equally.</a:t>
            </a:r>
          </a:p>
          <a:p>
            <a:pPr algn="l" rtl="0"/>
            <a:r>
              <a:rPr lang="en-US" dirty="0"/>
              <a:t>Regardless of the type, each master server is responsible for creating it’s Population FSM gen server.</a:t>
            </a:r>
          </a:p>
        </p:txBody>
      </p:sp>
    </p:spTree>
    <p:extLst>
      <p:ext uri="{BB962C8B-B14F-4D97-AF65-F5344CB8AC3E}">
        <p14:creationId xmlns:p14="http://schemas.microsoft.com/office/powerpoint/2010/main" val="13579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318790-BED9-41F7-98C1-1EAEA1B305D5}"/>
              </a:ext>
            </a:extLst>
          </p:cNvPr>
          <p:cNvSpPr>
            <a:spLocks noGrp="1"/>
          </p:cNvSpPr>
          <p:nvPr>
            <p:ph type="title"/>
          </p:nvPr>
        </p:nvSpPr>
        <p:spPr>
          <a:xfrm>
            <a:off x="874220" y="377217"/>
            <a:ext cx="9404723" cy="1400530"/>
          </a:xfrm>
        </p:spPr>
        <p:txBody>
          <a:bodyPr/>
          <a:lstStyle/>
          <a:p>
            <a:pPr algn="ctr"/>
            <a:r>
              <a:rPr lang="en-US" dirty="0" err="1"/>
              <a:t>PopulationFSM</a:t>
            </a:r>
            <a:endParaRPr lang="he-IL" dirty="0"/>
          </a:p>
        </p:txBody>
      </p:sp>
      <p:sp>
        <p:nvSpPr>
          <p:cNvPr id="3" name="מציין מיקום תוכן 2">
            <a:extLst>
              <a:ext uri="{FF2B5EF4-FFF2-40B4-BE49-F238E27FC236}">
                <a16:creationId xmlns:a16="http://schemas.microsoft.com/office/drawing/2014/main" id="{0F699534-EAF5-4F25-A295-84E7A90F30FC}"/>
              </a:ext>
            </a:extLst>
          </p:cNvPr>
          <p:cNvSpPr>
            <a:spLocks noGrp="1"/>
          </p:cNvSpPr>
          <p:nvPr>
            <p:ph idx="1"/>
          </p:nvPr>
        </p:nvSpPr>
        <p:spPr>
          <a:xfrm>
            <a:off x="1274507" y="1331259"/>
            <a:ext cx="9642985" cy="4195481"/>
          </a:xfrm>
        </p:spPr>
        <p:txBody>
          <a:bodyPr>
            <a:normAutofit/>
          </a:bodyPr>
          <a:lstStyle/>
          <a:p>
            <a:pPr algn="just" rtl="0"/>
            <a:r>
              <a:rPr lang="en-US" dirty="0"/>
              <a:t>OTP Gen </a:t>
            </a:r>
            <a:r>
              <a:rPr lang="en-US" dirty="0" err="1"/>
              <a:t>statem</a:t>
            </a:r>
            <a:r>
              <a:rPr lang="en-US" dirty="0"/>
              <a:t> – The server reports to the king master server. It is which is responsible for the evolution of an entire population. A population is a set of genes which is being evolved during the learning process </a:t>
            </a:r>
          </a:p>
          <a:p>
            <a:pPr algn="l" rtl="0"/>
            <a:r>
              <a:rPr lang="en-US" dirty="0"/>
              <a:t>Maintain and resize the agents pool – in case a node is down, the workload changes. the population FSM call the supervisor to create more agents in order to adapt its new workload.</a:t>
            </a:r>
          </a:p>
          <a:p>
            <a:pPr algn="l" rtl="0"/>
            <a:r>
              <a:rPr lang="en-US" dirty="0"/>
              <a:t>Responsible for creating the agents’ pool via creating an agents </a:t>
            </a:r>
            <a:r>
              <a:rPr lang="en-US" dirty="0" err="1"/>
              <a:t>managment</a:t>
            </a:r>
            <a:endParaRPr lang="he-IL" dirty="0"/>
          </a:p>
          <a:p>
            <a:pPr algn="l" rtl="0"/>
            <a:endParaRPr lang="en-US" dirty="0"/>
          </a:p>
          <a:p>
            <a:pPr algn="l" rtl="0"/>
            <a:endParaRPr lang="he-IL" dirty="0"/>
          </a:p>
        </p:txBody>
      </p:sp>
      <p:pic>
        <p:nvPicPr>
          <p:cNvPr id="4" name="תמונה 3">
            <a:extLst>
              <a:ext uri="{FF2B5EF4-FFF2-40B4-BE49-F238E27FC236}">
                <a16:creationId xmlns:a16="http://schemas.microsoft.com/office/drawing/2014/main" id="{F83E53B9-44E0-4516-8C98-7D84708F3E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507" y="4143632"/>
            <a:ext cx="3944063" cy="2524200"/>
          </a:xfrm>
          <a:prstGeom prst="rect">
            <a:avLst/>
          </a:prstGeom>
        </p:spPr>
      </p:pic>
    </p:spTree>
    <p:extLst>
      <p:ext uri="{BB962C8B-B14F-4D97-AF65-F5344CB8AC3E}">
        <p14:creationId xmlns:p14="http://schemas.microsoft.com/office/powerpoint/2010/main" val="71971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BAAEFA-8A55-4FC0-B1FF-AF140F879A75}"/>
              </a:ext>
            </a:extLst>
          </p:cNvPr>
          <p:cNvSpPr>
            <a:spLocks noGrp="1"/>
          </p:cNvSpPr>
          <p:nvPr>
            <p:ph type="title"/>
          </p:nvPr>
        </p:nvSpPr>
        <p:spPr>
          <a:xfrm>
            <a:off x="1393638" y="452718"/>
            <a:ext cx="9404723" cy="976032"/>
          </a:xfrm>
        </p:spPr>
        <p:txBody>
          <a:bodyPr/>
          <a:lstStyle/>
          <a:p>
            <a:pPr algn="ctr"/>
            <a:r>
              <a:rPr lang="en-US" dirty="0"/>
              <a:t>Population FSM States</a:t>
            </a:r>
            <a:endParaRPr lang="he-IL" dirty="0"/>
          </a:p>
        </p:txBody>
      </p:sp>
      <p:sp>
        <p:nvSpPr>
          <p:cNvPr id="6" name="תיבת טקסט 5">
            <a:extLst>
              <a:ext uri="{FF2B5EF4-FFF2-40B4-BE49-F238E27FC236}">
                <a16:creationId xmlns:a16="http://schemas.microsoft.com/office/drawing/2014/main" id="{E486151B-7ED8-4FBC-9481-57246D44550B}"/>
              </a:ext>
            </a:extLst>
          </p:cNvPr>
          <p:cNvSpPr txBox="1"/>
          <p:nvPr/>
        </p:nvSpPr>
        <p:spPr>
          <a:xfrm>
            <a:off x="1000125" y="1314450"/>
            <a:ext cx="9505950" cy="2585323"/>
          </a:xfrm>
          <a:prstGeom prst="rect">
            <a:avLst/>
          </a:prstGeom>
          <a:noFill/>
        </p:spPr>
        <p:txBody>
          <a:bodyPr wrap="square">
            <a:spAutoFit/>
          </a:bodyPr>
          <a:lstStyle/>
          <a:p>
            <a:pPr algn="l" rtl="0"/>
            <a:r>
              <a:rPr lang="en-US" b="1" dirty="0"/>
              <a:t>Calc mode </a:t>
            </a:r>
            <a:r>
              <a:rPr lang="en-US" dirty="0"/>
              <a:t>- the FSM starts in a calc mode, and waits for a trigger from the king master sever. when the trigger received it orders to start the evolution process via commanding all it's agents' pool to deliver an offspring and deliver its score. afterwards it transfer to fitting state.</a:t>
            </a:r>
          </a:p>
          <a:p>
            <a:pPr algn="l" rtl="0"/>
            <a:endParaRPr lang="en-US" dirty="0"/>
          </a:p>
          <a:p>
            <a:pPr algn="l" rtl="0"/>
            <a:r>
              <a:rPr lang="en-US" b="1" dirty="0"/>
              <a:t>Fitting state </a:t>
            </a:r>
            <a:r>
              <a:rPr lang="en-US" dirty="0"/>
              <a:t>- in the fitting state, the FSM waits until all the agents' pool sends a sync message, letting it know it finished to create an offspring and a score. Each agent inserts the result to the DB. After all agents finished, it sends a done atom to the king master server and move to calc state, waiting for the king master to trigger again</a:t>
            </a:r>
          </a:p>
        </p:txBody>
      </p:sp>
      <p:pic>
        <p:nvPicPr>
          <p:cNvPr id="7" name="תמונה 6">
            <a:extLst>
              <a:ext uri="{FF2B5EF4-FFF2-40B4-BE49-F238E27FC236}">
                <a16:creationId xmlns:a16="http://schemas.microsoft.com/office/drawing/2014/main" id="{70F88CF0-2B8B-4018-AE27-CF6DD054A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 y="4014073"/>
            <a:ext cx="3914179" cy="2505075"/>
          </a:xfrm>
          <a:prstGeom prst="rect">
            <a:avLst/>
          </a:prstGeom>
        </p:spPr>
      </p:pic>
    </p:spTree>
    <p:extLst>
      <p:ext uri="{BB962C8B-B14F-4D97-AF65-F5344CB8AC3E}">
        <p14:creationId xmlns:p14="http://schemas.microsoft.com/office/powerpoint/2010/main" val="224014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A37A2-D7E9-4EF5-90DC-33D78ADC527E}"/>
              </a:ext>
            </a:extLst>
          </p:cNvPr>
          <p:cNvSpPr>
            <a:spLocks noGrp="1"/>
          </p:cNvSpPr>
          <p:nvPr>
            <p:ph type="title"/>
          </p:nvPr>
        </p:nvSpPr>
        <p:spPr>
          <a:xfrm>
            <a:off x="874220" y="377218"/>
            <a:ext cx="9404723" cy="1400530"/>
          </a:xfrm>
        </p:spPr>
        <p:txBody>
          <a:bodyPr/>
          <a:lstStyle/>
          <a:p>
            <a:pPr algn="ctr"/>
            <a:r>
              <a:rPr lang="en-US" dirty="0"/>
              <a:t>Agent</a:t>
            </a:r>
            <a:endParaRPr lang="he-IL" dirty="0"/>
          </a:p>
        </p:txBody>
      </p:sp>
      <p:sp>
        <p:nvSpPr>
          <p:cNvPr id="3" name="מציין מיקום תוכן 2">
            <a:extLst>
              <a:ext uri="{FF2B5EF4-FFF2-40B4-BE49-F238E27FC236}">
                <a16:creationId xmlns:a16="http://schemas.microsoft.com/office/drawing/2014/main" id="{6BFFF906-AD1E-451B-96C9-41F761440306}"/>
              </a:ext>
            </a:extLst>
          </p:cNvPr>
          <p:cNvSpPr>
            <a:spLocks noGrp="1"/>
          </p:cNvSpPr>
          <p:nvPr>
            <p:ph idx="1"/>
          </p:nvPr>
        </p:nvSpPr>
        <p:spPr/>
        <p:txBody>
          <a:bodyPr/>
          <a:lstStyle/>
          <a:p>
            <a:pPr algn="l" rtl="0"/>
            <a:r>
              <a:rPr lang="en-US" dirty="0"/>
              <a:t>OTP Gen server.</a:t>
            </a:r>
          </a:p>
          <a:p>
            <a:pPr algn="l" rtl="0"/>
            <a:r>
              <a:rPr lang="en-US" dirty="0"/>
              <a:t>responsible for executing an evolution single process using the phenotype, genotype and mutation generators.</a:t>
            </a:r>
          </a:p>
          <a:p>
            <a:pPr algn="l" rtl="0"/>
            <a:r>
              <a:rPr lang="en-US" dirty="0"/>
              <a:t>Execute mutation on a genotype to produce an offspring and run a simulation upon that offspring via phenotype module.</a:t>
            </a:r>
          </a:p>
          <a:p>
            <a:pPr algn="l" rtl="0"/>
            <a:r>
              <a:rPr lang="en-US" dirty="0"/>
              <a:t>Save the results to the DB and report to it’s FSM population server.</a:t>
            </a:r>
            <a:endParaRPr lang="he-IL" dirty="0"/>
          </a:p>
        </p:txBody>
      </p:sp>
    </p:spTree>
    <p:extLst>
      <p:ext uri="{BB962C8B-B14F-4D97-AF65-F5344CB8AC3E}">
        <p14:creationId xmlns:p14="http://schemas.microsoft.com/office/powerpoint/2010/main" val="214779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4B908A-D92C-4A01-82F7-5B46D2148A64}"/>
              </a:ext>
            </a:extLst>
          </p:cNvPr>
          <p:cNvSpPr>
            <a:spLocks noGrp="1"/>
          </p:cNvSpPr>
          <p:nvPr>
            <p:ph type="title"/>
          </p:nvPr>
        </p:nvSpPr>
        <p:spPr>
          <a:xfrm>
            <a:off x="874220" y="429124"/>
            <a:ext cx="9404723" cy="1400530"/>
          </a:xfrm>
        </p:spPr>
        <p:txBody>
          <a:bodyPr/>
          <a:lstStyle/>
          <a:p>
            <a:pPr algn="ctr" rtl="0"/>
            <a:r>
              <a:rPr lang="en-US" dirty="0"/>
              <a:t>Agent Management</a:t>
            </a:r>
            <a:endParaRPr lang="he-IL" dirty="0"/>
          </a:p>
        </p:txBody>
      </p:sp>
      <p:sp>
        <p:nvSpPr>
          <p:cNvPr id="3" name="מציין מיקום תוכן 2">
            <a:extLst>
              <a:ext uri="{FF2B5EF4-FFF2-40B4-BE49-F238E27FC236}">
                <a16:creationId xmlns:a16="http://schemas.microsoft.com/office/drawing/2014/main" id="{9AA4FB3B-7A24-43FD-925F-EF42791FB83A}"/>
              </a:ext>
            </a:extLst>
          </p:cNvPr>
          <p:cNvSpPr>
            <a:spLocks noGrp="1"/>
          </p:cNvSpPr>
          <p:nvPr>
            <p:ph idx="1"/>
          </p:nvPr>
        </p:nvSpPr>
        <p:spPr/>
        <p:txBody>
          <a:bodyPr/>
          <a:lstStyle/>
          <a:p>
            <a:pPr algn="l" rtl="0"/>
            <a:r>
              <a:rPr lang="en-US" dirty="0"/>
              <a:t>Supervisor OTP.</a:t>
            </a:r>
          </a:p>
          <a:p>
            <a:pPr algn="l" rtl="0"/>
            <a:r>
              <a:rPr lang="en-US" dirty="0"/>
              <a:t>It responsible for creating the agents pool and make sure that Every agent is alive and able to perform it's tasks.</a:t>
            </a:r>
          </a:p>
          <a:p>
            <a:pPr algn="l" rtl="0"/>
            <a:r>
              <a:rPr lang="en-US" dirty="0"/>
              <a:t>Each population FSM own a supervisor server.</a:t>
            </a:r>
          </a:p>
          <a:p>
            <a:pPr algn="l" rtl="0"/>
            <a:r>
              <a:rPr lang="en-US" dirty="0"/>
              <a:t>In case an agent falls, the supervisor restarts it.</a:t>
            </a:r>
            <a:endParaRPr lang="he-IL" dirty="0"/>
          </a:p>
        </p:txBody>
      </p:sp>
    </p:spTree>
    <p:extLst>
      <p:ext uri="{BB962C8B-B14F-4D97-AF65-F5344CB8AC3E}">
        <p14:creationId xmlns:p14="http://schemas.microsoft.com/office/powerpoint/2010/main" val="405709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9BD06B-D445-4DBB-8547-722C58599942}"/>
              </a:ext>
            </a:extLst>
          </p:cNvPr>
          <p:cNvSpPr>
            <a:spLocks noGrp="1"/>
          </p:cNvSpPr>
          <p:nvPr>
            <p:ph type="title"/>
          </p:nvPr>
        </p:nvSpPr>
        <p:spPr>
          <a:xfrm>
            <a:off x="1393638" y="486274"/>
            <a:ext cx="9404723" cy="1400530"/>
          </a:xfrm>
        </p:spPr>
        <p:txBody>
          <a:bodyPr/>
          <a:lstStyle/>
          <a:p>
            <a:pPr algn="ctr"/>
            <a:r>
              <a:rPr lang="en-US" dirty="0"/>
              <a:t>Neural Network Design</a:t>
            </a:r>
            <a:endParaRPr lang="he-IL" dirty="0"/>
          </a:p>
        </p:txBody>
      </p:sp>
      <p:sp>
        <p:nvSpPr>
          <p:cNvPr id="3" name="מציין מיקום תוכן 2">
            <a:extLst>
              <a:ext uri="{FF2B5EF4-FFF2-40B4-BE49-F238E27FC236}">
                <a16:creationId xmlns:a16="http://schemas.microsoft.com/office/drawing/2014/main" id="{B9CD47E2-73B1-47E8-B5FE-D805B032B830}"/>
              </a:ext>
            </a:extLst>
          </p:cNvPr>
          <p:cNvSpPr>
            <a:spLocks noGrp="1"/>
          </p:cNvSpPr>
          <p:nvPr>
            <p:ph idx="1"/>
          </p:nvPr>
        </p:nvSpPr>
        <p:spPr/>
        <p:txBody>
          <a:bodyPr>
            <a:normAutofit fontScale="92500" lnSpcReduction="20000"/>
          </a:bodyPr>
          <a:lstStyle/>
          <a:p>
            <a:pPr algn="l" rtl="0"/>
            <a:r>
              <a:rPr lang="en-US" dirty="0"/>
              <a:t>NN Utilities:</a:t>
            </a:r>
          </a:p>
          <a:p>
            <a:pPr lvl="1" algn="l" rtl="0"/>
            <a:r>
              <a:rPr lang="en-US" dirty="0" err="1"/>
              <a:t>Mutation_gen</a:t>
            </a:r>
            <a:r>
              <a:rPr lang="en-US" dirty="0"/>
              <a:t> – a module which obtain a gene and create an offspring</a:t>
            </a:r>
          </a:p>
          <a:p>
            <a:pPr lvl="1" algn="l" rtl="0"/>
            <a:r>
              <a:rPr lang="en-US" dirty="0" err="1"/>
              <a:t>Genotype_gen</a:t>
            </a:r>
            <a:r>
              <a:rPr lang="en-US" dirty="0"/>
              <a:t> – a module which creates the seed genes.</a:t>
            </a:r>
          </a:p>
          <a:p>
            <a:pPr lvl="1" algn="l" rtl="0"/>
            <a:r>
              <a:rPr lang="en-US" dirty="0" err="1"/>
              <a:t>Phenotype_gen</a:t>
            </a:r>
            <a:r>
              <a:rPr lang="en-US" dirty="0"/>
              <a:t> – a module which obtain a gene and create a vivid neural network. Each NN component is a independent process.</a:t>
            </a:r>
          </a:p>
          <a:p>
            <a:pPr lvl="2" algn="l" rtl="0"/>
            <a:r>
              <a:rPr lang="en-US" dirty="0"/>
              <a:t> Genotypes tracking feature is included</a:t>
            </a:r>
          </a:p>
          <a:p>
            <a:pPr algn="l" rtl="0"/>
            <a:endParaRPr lang="en-US" dirty="0"/>
          </a:p>
          <a:p>
            <a:pPr algn="l" rtl="0"/>
            <a:r>
              <a:rPr lang="en-US" dirty="0"/>
              <a:t>The NN have several units:</a:t>
            </a:r>
          </a:p>
          <a:p>
            <a:pPr lvl="1" algn="l" rtl="0"/>
            <a:r>
              <a:rPr lang="en-US" dirty="0"/>
              <a:t>Cortex </a:t>
            </a:r>
          </a:p>
          <a:p>
            <a:pPr lvl="1" algn="l" rtl="0"/>
            <a:r>
              <a:rPr lang="en-US" dirty="0"/>
              <a:t>Sensor</a:t>
            </a:r>
          </a:p>
          <a:p>
            <a:pPr lvl="1" algn="l" rtl="0"/>
            <a:r>
              <a:rPr lang="en-US" dirty="0"/>
              <a:t>Neuron</a:t>
            </a:r>
          </a:p>
          <a:p>
            <a:pPr lvl="1" algn="l" rtl="0"/>
            <a:r>
              <a:rPr lang="en-US" dirty="0"/>
              <a:t>Actuator</a:t>
            </a:r>
          </a:p>
          <a:p>
            <a:pPr lvl="1" algn="l" rtl="0"/>
            <a:endParaRPr lang="en-US" dirty="0"/>
          </a:p>
        </p:txBody>
      </p:sp>
    </p:spTree>
    <p:extLst>
      <p:ext uri="{BB962C8B-B14F-4D97-AF65-F5344CB8AC3E}">
        <p14:creationId xmlns:p14="http://schemas.microsoft.com/office/powerpoint/2010/main" val="194303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459</TotalTime>
  <Words>869</Words>
  <Application>Microsoft Office PowerPoint</Application>
  <PresentationFormat>מסך רחב</PresentationFormat>
  <Paragraphs>79</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Century Gothic</vt:lpstr>
      <vt:lpstr>Wingdings 3</vt:lpstr>
      <vt:lpstr>יונים</vt:lpstr>
      <vt:lpstr>   Neuroevolution Network</vt:lpstr>
      <vt:lpstr>Project Overview</vt:lpstr>
      <vt:lpstr>Project Design </vt:lpstr>
      <vt:lpstr>Master Server</vt:lpstr>
      <vt:lpstr>PopulationFSM</vt:lpstr>
      <vt:lpstr>Population FSM States</vt:lpstr>
      <vt:lpstr>Agent</vt:lpstr>
      <vt:lpstr>Agent Management</vt:lpstr>
      <vt:lpstr>Neural Network Design</vt:lpstr>
      <vt:lpstr>Mnesia Data Base</vt:lpstr>
      <vt:lpstr>Real Time Learning GUI</vt:lpstr>
      <vt:lpstr>מצגת של PowerPoint‏</vt:lpstr>
      <vt:lpstr>Challenges</vt:lpstr>
      <vt:lpstr>Conclusions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 Network</dc:title>
  <dc:creator>תום קיסוס</dc:creator>
  <cp:lastModifiedBy>תום קיסוס</cp:lastModifiedBy>
  <cp:revision>13</cp:revision>
  <dcterms:created xsi:type="dcterms:W3CDTF">2021-08-12T14:26:16Z</dcterms:created>
  <dcterms:modified xsi:type="dcterms:W3CDTF">2021-08-15T10:15:48Z</dcterms:modified>
</cp:coreProperties>
</file>