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5" r:id="rId4"/>
    <p:sldMasterId id="2147483697" r:id="rId5"/>
    <p:sldMasterId id="2147483709" r:id="rId6"/>
    <p:sldMasterId id="2147483721" r:id="rId7"/>
    <p:sldMasterId id="2147483733" r:id="rId8"/>
    <p:sldMasterId id="2147483745" r:id="rId9"/>
    <p:sldMasterId id="2147483757" r:id="rId10"/>
    <p:sldMasterId id="2147483769" r:id="rId11"/>
  </p:sldMasterIdLst>
  <p:notesMasterIdLst>
    <p:notesMasterId r:id="rId40"/>
  </p:notesMasterIdLst>
  <p:sldIdLst>
    <p:sldId id="317" r:id="rId12"/>
    <p:sldId id="626" r:id="rId13"/>
    <p:sldId id="566" r:id="rId14"/>
    <p:sldId id="627" r:id="rId15"/>
    <p:sldId id="648" r:id="rId16"/>
    <p:sldId id="629" r:id="rId17"/>
    <p:sldId id="630" r:id="rId18"/>
    <p:sldId id="650" r:id="rId19"/>
    <p:sldId id="647" r:id="rId20"/>
    <p:sldId id="643" r:id="rId21"/>
    <p:sldId id="634" r:id="rId22"/>
    <p:sldId id="649" r:id="rId23"/>
    <p:sldId id="644" r:id="rId24"/>
    <p:sldId id="645" r:id="rId25"/>
    <p:sldId id="646" r:id="rId26"/>
    <p:sldId id="631" r:id="rId27"/>
    <p:sldId id="633" r:id="rId28"/>
    <p:sldId id="635" r:id="rId29"/>
    <p:sldId id="651" r:id="rId30"/>
    <p:sldId id="639" r:id="rId31"/>
    <p:sldId id="641" r:id="rId32"/>
    <p:sldId id="642" r:id="rId33"/>
    <p:sldId id="640" r:id="rId34"/>
    <p:sldId id="636" r:id="rId35"/>
    <p:sldId id="637" r:id="rId36"/>
    <p:sldId id="638" r:id="rId37"/>
    <p:sldId id="588" r:id="rId38"/>
    <p:sldId id="287" r:id="rId39"/>
  </p:sldIdLst>
  <p:sldSz cx="9144000" cy="5145088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8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7" autoAdjust="0"/>
  </p:normalViewPr>
  <p:slideViewPr>
    <p:cSldViewPr showGuides="1">
      <p:cViewPr varScale="1">
        <p:scale>
          <a:sx n="108" d="100"/>
          <a:sy n="108" d="100"/>
        </p:scale>
        <p:origin x="730" y="86"/>
      </p:cViewPr>
      <p:guideLst>
        <p:guide orient="horz" pos="2078"/>
        <p:guide pos="2902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le 1433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1" name="Rounded Rectangle 14337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2" name="Rounded Rectangle 14338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3" name="Rounded Rectangle 14339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4" name="Rounded Rectangle 14340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5" name="Rounded Rectangle 1434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6" name="Rounded Rectangle 1434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7" name="Rounded Rectangle 1434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8" name="Rounded Rectangle 1434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9" name="Rounded Rectangle 1434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300" name="Rounded Rectangle 1434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301" name="Rounded Rectangle 14347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302" name="Slide Image Placeholder 143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76950" cy="34099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2303" name="Text Placeholder 1434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673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684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1pPr>
    <a:lvl2pPr marL="742950" lvl="1" indent="-28575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2pPr>
    <a:lvl3pPr marL="1143000" lvl="2" indent="-22860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3pPr>
    <a:lvl4pPr marL="1600200" lvl="3" indent="-22860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4pPr>
    <a:lvl5pPr marL="2057400" lvl="4" indent="-22860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7987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4339" name="Text Box 7987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5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59149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7987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59395" name="Text Box 7987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46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7987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61443" name="Text Box 7987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17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4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1027" name="Text Placeholder 1025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1026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>
              <a:defRPr/>
            </a:lvl1pPr>
          </a:lstStyle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1264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10243" name="Text Placeholder 11265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11266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228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11267" name="Text Placeholder 12289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12290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204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2051" name="Text Placeholder 2049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2050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072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3075" name="Text Placeholder 3073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3074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120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4099" name="Text Placeholder 5121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5122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144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5123" name="Text Placeholder 6145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6146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16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6147" name="Text Placeholder 7169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7170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8192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7171" name="Text Placeholder 8193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8194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2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txBody>
          <a:bodyPr anchor="t"/>
          <a:lstStyle/>
          <a:p>
            <a:pPr lvl="0" indent="0" eaLnBrk="0" hangingPunc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5" name="Title 9217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8196" name="Text Placeholder 9218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9219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0240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9219" name="Text Placeholder 10241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10242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://localhost:9090/swagger-ui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6" Type="http://schemas.openxmlformats.org/officeDocument/2006/relationships/hyperlink" Target="http://localhost:8080/swagger-ui.html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7104"/>
          <p:cNvSpPr/>
          <p:nvPr/>
        </p:nvSpPr>
        <p:spPr>
          <a:xfrm>
            <a:off x="5397" y="0"/>
            <a:ext cx="9162306" cy="513771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/>
          <a:lstStyle/>
          <a:p>
            <a:pPr eaLnBrk="0" hangingPunct="0"/>
            <a:endParaRPr lang="en-US" altLang="zh-CN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3314" name="Text Box 47106"/>
          <p:cNvSpPr txBox="1"/>
          <p:nvPr/>
        </p:nvSpPr>
        <p:spPr>
          <a:xfrm>
            <a:off x="1506081" y="3499788"/>
            <a:ext cx="5546906" cy="620713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ctr"/>
          <a:lstStyle/>
          <a:p>
            <a:pPr algn="ctr" defTabSz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30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316" name="Rectangle 47111"/>
          <p:cNvSpPr/>
          <p:nvPr/>
        </p:nvSpPr>
        <p:spPr>
          <a:xfrm>
            <a:off x="7556010" y="4768529"/>
            <a:ext cx="1516290" cy="27918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200" dirty="0">
                <a:solidFill>
                  <a:srgbClr val="FFFFFF"/>
                </a:solidFill>
                <a:latin typeface="+mj-lt"/>
              </a:rPr>
              <a:t>MAY 23</a:t>
            </a:r>
            <a:r>
              <a:rPr lang="en-US" altLang="en-US" sz="1200" dirty="0">
                <a:solidFill>
                  <a:srgbClr val="FFFFFF"/>
                </a:solidFill>
                <a:latin typeface="+mj-lt"/>
              </a:rPr>
              <a:t>/ TLV, Israel</a:t>
            </a:r>
          </a:p>
        </p:txBody>
      </p:sp>
      <p:sp>
        <p:nvSpPr>
          <p:cNvPr id="13325" name="Text Box 4"/>
          <p:cNvSpPr txBox="1"/>
          <p:nvPr/>
        </p:nvSpPr>
        <p:spPr>
          <a:xfrm>
            <a:off x="168275" y="331788"/>
            <a:ext cx="4133707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3600" dirty="0">
                <a:latin typeface="+mj-lt"/>
                <a:ea typeface="SimSun" panose="02010600030101010101" pitchFamily="2" charset="-122"/>
              </a:rPr>
              <a:t>Java.IL Meetup</a:t>
            </a:r>
          </a:p>
        </p:txBody>
      </p:sp>
      <p:sp>
        <p:nvSpPr>
          <p:cNvPr id="14" name="כותרת 1"/>
          <p:cNvSpPr txBox="1">
            <a:spLocks/>
          </p:cNvSpPr>
          <p:nvPr/>
        </p:nvSpPr>
        <p:spPr>
          <a:xfrm>
            <a:off x="-399634" y="2332764"/>
            <a:ext cx="7452621" cy="14491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lvl="1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lvl="2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lvl="3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lvl="4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Spring Session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38" y="2019409"/>
            <a:ext cx="1753884" cy="17624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39"/>
            <a:ext cx="9144000" cy="4652010"/>
          </a:xfrm>
          <a:prstGeom prst="rect">
            <a:avLst/>
          </a:prstGeom>
        </p:spPr>
      </p:pic>
      <p:pic>
        <p:nvPicPr>
          <p:cNvPr id="3" name="Picture 20484">
            <a:extLst>
              <a:ext uri="{FF2B5EF4-FFF2-40B4-BE49-F238E27FC236}">
                <a16:creationId xmlns:a16="http://schemas.microsoft.com/office/drawing/2014/main" id="{1B99C0F6-30AA-450D-A37F-3F4869A9A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2822">
            <a:off x="151738" y="1737189"/>
            <a:ext cx="3231374" cy="203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27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39"/>
            <a:ext cx="9144000" cy="4652010"/>
          </a:xfrm>
          <a:prstGeom prst="rect">
            <a:avLst/>
          </a:prstGeom>
        </p:spPr>
      </p:pic>
      <p:pic>
        <p:nvPicPr>
          <p:cNvPr id="4" name="Picture 20484">
            <a:extLst>
              <a:ext uri="{FF2B5EF4-FFF2-40B4-BE49-F238E27FC236}">
                <a16:creationId xmlns:a16="http://schemas.microsoft.com/office/drawing/2014/main" id="{F4FBEC81-5CE5-4E50-BA04-6BC63E87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80966">
            <a:off x="1887420" y="823349"/>
            <a:ext cx="3464466" cy="21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7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39"/>
            <a:ext cx="9144000" cy="4652010"/>
          </a:xfrm>
          <a:prstGeom prst="rect">
            <a:avLst/>
          </a:prstGeom>
        </p:spPr>
      </p:pic>
      <p:pic>
        <p:nvPicPr>
          <p:cNvPr id="4" name="Picture 20484">
            <a:extLst>
              <a:ext uri="{FF2B5EF4-FFF2-40B4-BE49-F238E27FC236}">
                <a16:creationId xmlns:a16="http://schemas.microsoft.com/office/drawing/2014/main" id="{F4FBEC81-5CE5-4E50-BA04-6BC63E87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80966">
            <a:off x="1387032" y="1475437"/>
            <a:ext cx="4925495" cy="310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76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39"/>
            <a:ext cx="9144000" cy="4652010"/>
          </a:xfrm>
          <a:prstGeom prst="rect">
            <a:avLst/>
          </a:prstGeom>
        </p:spPr>
      </p:pic>
      <p:pic>
        <p:nvPicPr>
          <p:cNvPr id="5" name="Picture 20484">
            <a:extLst>
              <a:ext uri="{FF2B5EF4-FFF2-40B4-BE49-F238E27FC236}">
                <a16:creationId xmlns:a16="http://schemas.microsoft.com/office/drawing/2014/main" id="{521A92CD-681B-45C7-9B2B-22AD388C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80966">
            <a:off x="3684097" y="1029479"/>
            <a:ext cx="3564339" cy="224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31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39"/>
            <a:ext cx="9144000" cy="4652010"/>
          </a:xfrm>
          <a:prstGeom prst="rect">
            <a:avLst/>
          </a:prstGeom>
        </p:spPr>
      </p:pic>
      <p:pic>
        <p:nvPicPr>
          <p:cNvPr id="6" name="Picture 20484">
            <a:extLst>
              <a:ext uri="{FF2B5EF4-FFF2-40B4-BE49-F238E27FC236}">
                <a16:creationId xmlns:a16="http://schemas.microsoft.com/office/drawing/2014/main" id="{5A7F1562-9D50-4F6C-AAFD-90926C63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80966">
            <a:off x="4501515" y="2188690"/>
            <a:ext cx="3350694" cy="211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76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39"/>
            <a:ext cx="9144000" cy="4652010"/>
          </a:xfrm>
          <a:prstGeom prst="rect">
            <a:avLst/>
          </a:prstGeom>
        </p:spPr>
      </p:pic>
      <p:pic>
        <p:nvPicPr>
          <p:cNvPr id="7" name="Picture 20484">
            <a:extLst>
              <a:ext uri="{FF2B5EF4-FFF2-40B4-BE49-F238E27FC236}">
                <a16:creationId xmlns:a16="http://schemas.microsoft.com/office/drawing/2014/main" id="{A6B0EAA0-5387-4DD7-A146-7BCA5FAF4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45073">
            <a:off x="4407837" y="3103142"/>
            <a:ext cx="3040798" cy="213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69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6811" y="952436"/>
            <a:ext cx="7687276" cy="331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Find Session (query based)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Custom Serialization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Spring Security Integration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Multiple Browser Sessions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4" y="2032508"/>
            <a:ext cx="940448" cy="9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5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760" y="187385"/>
            <a:ext cx="67322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Scaling and High Availability </a:t>
            </a:r>
            <a:endParaRPr lang="" sz="4000" dirty="0"/>
          </a:p>
        </p:txBody>
      </p:sp>
      <p:sp>
        <p:nvSpPr>
          <p:cNvPr id="3" name="Rectangle 2"/>
          <p:cNvSpPr/>
          <p:nvPr/>
        </p:nvSpPr>
        <p:spPr>
          <a:xfrm>
            <a:off x="170859" y="1087445"/>
            <a:ext cx="8802282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Replicate session </a:t>
            </a:r>
            <a:r>
              <a:rPr lang="en-US" sz="3200" dirty="0"/>
              <a:t>data across multiple peers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Partition</a:t>
            </a:r>
            <a:r>
              <a:rPr lang="en-US" sz="3200" dirty="0"/>
              <a:t> data across multiple servers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Optimizations: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Send only </a:t>
            </a:r>
            <a:r>
              <a:rPr lang="en-US" sz="3200" dirty="0">
                <a:solidFill>
                  <a:srgbClr val="0070C0"/>
                </a:solidFill>
              </a:rPr>
              <a:t>delta/diff</a:t>
            </a:r>
            <a:r>
              <a:rPr lang="en-US" sz="3200" dirty="0"/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Share/replicate session by </a:t>
            </a:r>
            <a:r>
              <a:rPr lang="en-US" sz="3200" dirty="0">
                <a:solidFill>
                  <a:srgbClr val="0070C0"/>
                </a:solidFill>
              </a:rPr>
              <a:t>physical location </a:t>
            </a:r>
          </a:p>
        </p:txBody>
      </p:sp>
    </p:spTree>
    <p:extLst>
      <p:ext uri="{BB962C8B-B14F-4D97-AF65-F5344CB8AC3E}">
        <p14:creationId xmlns:p14="http://schemas.microsoft.com/office/powerpoint/2010/main" val="378035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77" y="1674951"/>
            <a:ext cx="898114" cy="8981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8" y="2030252"/>
            <a:ext cx="779797" cy="779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8" y="3018953"/>
            <a:ext cx="779797" cy="779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02" y="2124008"/>
            <a:ext cx="1589575" cy="15895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82" y="3249535"/>
            <a:ext cx="898114" cy="898114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4676510" y="2302526"/>
            <a:ext cx="1188475" cy="464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58113" y="3067577"/>
            <a:ext cx="1197570" cy="5020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321637" y="2452281"/>
            <a:ext cx="1078117" cy="3150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293265" y="2951548"/>
            <a:ext cx="1092614" cy="38971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585033" y="3139576"/>
            <a:ext cx="855057" cy="360026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556582" y="2329522"/>
            <a:ext cx="883508" cy="382372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59" y="2493060"/>
            <a:ext cx="2111248" cy="9169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09156" y="351108"/>
            <a:ext cx="4647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Session management</a:t>
            </a:r>
            <a:endParaRPr lang="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4E6CD-DED2-479E-BF0B-1317FC6FF49F}"/>
              </a:ext>
            </a:extLst>
          </p:cNvPr>
          <p:cNvSpPr/>
          <p:nvPr/>
        </p:nvSpPr>
        <p:spPr>
          <a:xfrm>
            <a:off x="359693" y="4222144"/>
            <a:ext cx="3148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>
                <a:hlinkClick r:id="rId6"/>
              </a:rPr>
              <a:t>http://localhost:8080/swagger-ui.html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00A53-B37C-48E7-8AF1-90A00BC25B30}"/>
              </a:ext>
            </a:extLst>
          </p:cNvPr>
          <p:cNvSpPr/>
          <p:nvPr/>
        </p:nvSpPr>
        <p:spPr>
          <a:xfrm>
            <a:off x="359693" y="4616102"/>
            <a:ext cx="3198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>
                <a:hlinkClick r:id="rId7"/>
              </a:rPr>
              <a:t>http://localhost:</a:t>
            </a:r>
            <a:r>
              <a:rPr lang="en-US" dirty="0">
                <a:hlinkClick r:id="rId7"/>
              </a:rPr>
              <a:t>9090</a:t>
            </a:r>
            <a:r>
              <a:rPr lang="en-IL" dirty="0">
                <a:hlinkClick r:id="rId7"/>
              </a:rPr>
              <a:t>/swagger-ui.html</a:t>
            </a:r>
            <a:r>
              <a:rPr lang="en-US" dirty="0"/>
              <a:t> 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666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9A1B9A-CC53-4060-B2CF-51019E4F4369}"/>
              </a:ext>
            </a:extLst>
          </p:cNvPr>
          <p:cNvSpPr/>
          <p:nvPr/>
        </p:nvSpPr>
        <p:spPr>
          <a:xfrm>
            <a:off x="1061766" y="2257523"/>
            <a:ext cx="65127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Working with the </a:t>
            </a:r>
            <a:r>
              <a:rPr lang="en-US" sz="4400" dirty="0">
                <a:solidFill>
                  <a:srgbClr val="00B0F0"/>
                </a:solidFill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69173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7104"/>
          <p:cNvSpPr/>
          <p:nvPr/>
        </p:nvSpPr>
        <p:spPr>
          <a:xfrm>
            <a:off x="0" y="-15545"/>
            <a:ext cx="9144000" cy="51532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/>
          <a:lstStyle/>
          <a:p>
            <a:pPr eaLnBrk="0" hangingPunc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8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81282">
            <a:off x="3482732" y="1791508"/>
            <a:ext cx="1795941" cy="12841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5"/>
          <p:cNvSpPr txBox="1"/>
          <p:nvPr/>
        </p:nvSpPr>
        <p:spPr>
          <a:xfrm rot="515444">
            <a:off x="3402962" y="2409927"/>
            <a:ext cx="2594312" cy="63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Elad Hirsch</a:t>
            </a: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1151772" y="3382598"/>
            <a:ext cx="5315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Consultant @</a:t>
            </a:r>
          </a:p>
        </p:txBody>
      </p:sp>
      <p:pic>
        <p:nvPicPr>
          <p:cNvPr id="14" name="Graphic 4">
            <a:extLst>
              <a:ext uri="{FF2B5EF4-FFF2-40B4-BE49-F238E27FC236}">
                <a16:creationId xmlns:a16="http://schemas.microsoft.com/office/drawing/2014/main" id="{D627177E-53FD-495C-8CBE-8EE88ED7DA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1994" y="3497875"/>
            <a:ext cx="3353097" cy="495294"/>
          </a:xfrm>
          <a:prstGeom prst="rect">
            <a:avLst/>
          </a:prstGeom>
        </p:spPr>
      </p:pic>
      <p:sp>
        <p:nvSpPr>
          <p:cNvPr id="15" name="Rectangle 47111"/>
          <p:cNvSpPr/>
          <p:nvPr/>
        </p:nvSpPr>
        <p:spPr>
          <a:xfrm>
            <a:off x="7556010" y="4768529"/>
            <a:ext cx="1516290" cy="27918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200" dirty="0">
                <a:solidFill>
                  <a:srgbClr val="FFFFFF"/>
                </a:solidFill>
                <a:latin typeface="+mj-lt"/>
              </a:rPr>
              <a:t>MAY 23</a:t>
            </a:r>
            <a:r>
              <a:rPr lang="en-US" altLang="en-US" sz="1200" dirty="0">
                <a:solidFill>
                  <a:srgbClr val="FFFFFF"/>
                </a:solidFill>
                <a:latin typeface="+mj-lt"/>
              </a:rPr>
              <a:t>/ TLV, Israel</a:t>
            </a:r>
          </a:p>
        </p:txBody>
      </p:sp>
    </p:spTree>
    <p:extLst>
      <p:ext uri="{BB962C8B-B14F-4D97-AF65-F5344CB8AC3E}">
        <p14:creationId xmlns:p14="http://schemas.microsoft.com/office/powerpoint/2010/main" val="652772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733" y="1819564"/>
            <a:ext cx="84155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What about </a:t>
            </a:r>
            <a:r>
              <a:rPr lang="en-US" sz="4400" dirty="0">
                <a:solidFill>
                  <a:srgbClr val="0070C0"/>
                </a:solidFill>
              </a:rPr>
              <a:t>Session Security</a:t>
            </a:r>
            <a:r>
              <a:rPr lang="en-US" sz="4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921936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Session Fixation Attack">
            <a:extLst>
              <a:ext uri="{FF2B5EF4-FFF2-40B4-BE49-F238E27FC236}">
                <a16:creationId xmlns:a16="http://schemas.microsoft.com/office/drawing/2014/main" id="{3459204E-0EC1-4BAB-9993-0384BE67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6413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A728B7-8EB2-47BD-B379-8D5939C22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47" y="592412"/>
            <a:ext cx="898114" cy="8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7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Session Fixation Attack">
            <a:extLst>
              <a:ext uri="{FF2B5EF4-FFF2-40B4-BE49-F238E27FC236}">
                <a16:creationId xmlns:a16="http://schemas.microsoft.com/office/drawing/2014/main" id="{3459204E-0EC1-4BAB-9993-0384BE67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15" y="0"/>
            <a:ext cx="6856413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261286-43D9-46CC-8571-3B733A8BC7F6}"/>
              </a:ext>
            </a:extLst>
          </p:cNvPr>
          <p:cNvSpPr/>
          <p:nvPr/>
        </p:nvSpPr>
        <p:spPr>
          <a:xfrm>
            <a:off x="3266913" y="3173778"/>
            <a:ext cx="3465231" cy="8820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a typeface="Times New Roman" panose="02020603050405020304" pitchFamily="18" charset="0"/>
              </a:rPr>
              <a:t>Copy session data</a:t>
            </a:r>
            <a:br>
              <a:rPr lang="en-US" sz="2400" dirty="0">
                <a:ea typeface="Times New Roman" panose="02020603050405020304" pitchFamily="18" charset="0"/>
              </a:rPr>
            </a:br>
            <a:r>
              <a:rPr lang="en-US" sz="2400" dirty="0">
                <a:ea typeface="Times New Roman" panose="02020603050405020304" pitchFamily="18" charset="0"/>
              </a:rPr>
              <a:t>Create new session</a:t>
            </a:r>
            <a:endParaRPr lang="en-IL" sz="2400" dirty="0"/>
          </a:p>
        </p:txBody>
      </p:sp>
      <p:pic>
        <p:nvPicPr>
          <p:cNvPr id="6" name="Picture 2" descr="Image result for important">
            <a:extLst>
              <a:ext uri="{FF2B5EF4-FFF2-40B4-BE49-F238E27FC236}">
                <a16:creationId xmlns:a16="http://schemas.microsoft.com/office/drawing/2014/main" id="{D3C918DC-7C27-43DC-BCF5-A52FAA328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4055514"/>
            <a:ext cx="1004812" cy="10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C565E8-C9C8-48AB-858E-BA70442CF72A}"/>
              </a:ext>
            </a:extLst>
          </p:cNvPr>
          <p:cNvSpPr/>
          <p:nvPr/>
        </p:nvSpPr>
        <p:spPr>
          <a:xfrm>
            <a:off x="6147105" y="332240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ea typeface="Times New Roman" panose="02020603050405020304" pitchFamily="18" charset="0"/>
              </a:rPr>
              <a:t>+</a:t>
            </a:r>
            <a:endParaRPr lang="en-IL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E133D6-52D3-4FFE-AA7A-BCD37C70C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47" y="592412"/>
            <a:ext cx="898114" cy="89811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FA4138-680E-4A95-818A-7317F5964F78}"/>
              </a:ext>
            </a:extLst>
          </p:cNvPr>
          <p:cNvSpPr/>
          <p:nvPr/>
        </p:nvSpPr>
        <p:spPr>
          <a:xfrm>
            <a:off x="2493030" y="31988"/>
            <a:ext cx="3834087" cy="6507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L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ED9ACD-4D9B-4725-BFC6-2718F76BF8CA}"/>
              </a:ext>
            </a:extLst>
          </p:cNvPr>
          <p:cNvSpPr/>
          <p:nvPr/>
        </p:nvSpPr>
        <p:spPr>
          <a:xfrm>
            <a:off x="1421790" y="84762"/>
            <a:ext cx="6930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Session </a:t>
            </a:r>
            <a:r>
              <a:rPr lang="en-US" sz="2800" b="1" dirty="0" err="1">
                <a:solidFill>
                  <a:srgbClr val="0070C0"/>
                </a:solidFill>
              </a:rPr>
              <a:t>AuthenticationStrategy</a:t>
            </a:r>
            <a:endParaRPr lang="en-IL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0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69A352-2AE6-4A0D-853A-2B909E7A8625}"/>
              </a:ext>
            </a:extLst>
          </p:cNvPr>
          <p:cNvSpPr/>
          <p:nvPr/>
        </p:nvSpPr>
        <p:spPr>
          <a:xfrm>
            <a:off x="251712" y="557793"/>
            <a:ext cx="8802282" cy="4029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i="1" dirty="0">
                <a:solidFill>
                  <a:srgbClr val="00B0F0"/>
                </a:solidFill>
                <a:latin typeface="+mn-lt"/>
              </a:rPr>
              <a:t>Always</a:t>
            </a:r>
            <a:r>
              <a:rPr lang="en-US" sz="4400" i="1" dirty="0">
                <a:solidFill>
                  <a:schemeClr val="accent3"/>
                </a:solidFill>
                <a:latin typeface="+mn-lt"/>
              </a:rPr>
              <a:t> – always create session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i="1" dirty="0">
                <a:solidFill>
                  <a:srgbClr val="00B0F0"/>
                </a:solidFill>
                <a:latin typeface="+mn-lt"/>
              </a:rPr>
              <a:t>ifRequired</a:t>
            </a:r>
            <a:r>
              <a:rPr lang="en-US" sz="4400" i="1" dirty="0">
                <a:solidFill>
                  <a:schemeClr val="accent3"/>
                </a:solidFill>
                <a:latin typeface="+mn-lt"/>
              </a:rPr>
              <a:t> – if requested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i="1" dirty="0">
                <a:solidFill>
                  <a:srgbClr val="00B0F0"/>
                </a:solidFill>
                <a:latin typeface="+mn-lt"/>
              </a:rPr>
              <a:t>Never</a:t>
            </a:r>
            <a:r>
              <a:rPr lang="en-US" sz="4400" i="1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en-US" sz="4400" dirty="0">
                <a:solidFill>
                  <a:schemeClr val="accent3"/>
                </a:solidFill>
                <a:latin typeface="+mn-lt"/>
              </a:rPr>
              <a:t>use if exists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i="1" dirty="0">
                <a:solidFill>
                  <a:srgbClr val="00B0F0"/>
                </a:solidFill>
                <a:latin typeface="+mn-lt"/>
              </a:rPr>
              <a:t>Stateless</a:t>
            </a:r>
            <a:r>
              <a:rPr lang="en-US" sz="4400" i="1" dirty="0">
                <a:solidFill>
                  <a:schemeClr val="accent3"/>
                </a:solidFill>
                <a:latin typeface="+mn-lt"/>
              </a:rPr>
              <a:t> - no session at all</a:t>
            </a:r>
            <a:endParaRPr lang="en-US" sz="4400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3843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73" y="1537475"/>
            <a:ext cx="4790059" cy="1887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700" y="1881179"/>
            <a:ext cx="3980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Cloud based</a:t>
            </a:r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session replication</a:t>
            </a:r>
            <a:endParaRPr lang="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9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45" y="682418"/>
            <a:ext cx="7749971" cy="37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29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02" y="187385"/>
            <a:ext cx="6120408" cy="48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19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7104"/>
          <p:cNvSpPr/>
          <p:nvPr/>
        </p:nvSpPr>
        <p:spPr>
          <a:xfrm>
            <a:off x="0" y="-90487"/>
            <a:ext cx="9144000" cy="532606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/>
          <a:lstStyle/>
          <a:p>
            <a:pPr eaLnBrk="0" hangingPunct="0"/>
            <a:endParaRPr lang="en-US" altLang="zh-CN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58370" name="Text Box 47105"/>
          <p:cNvSpPr txBox="1"/>
          <p:nvPr/>
        </p:nvSpPr>
        <p:spPr>
          <a:xfrm>
            <a:off x="1178560" y="1493203"/>
            <a:ext cx="6858000" cy="179070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ctr"/>
          <a:lstStyle/>
          <a:p>
            <a:pPr algn="ct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300" baseline="-33000" dirty="0">
                <a:solidFill>
                  <a:srgbClr val="FFFFFF"/>
                </a:solidFill>
                <a:latin typeface="+mj-lt"/>
              </a:rPr>
              <a:t>Demo</a:t>
            </a:r>
          </a:p>
        </p:txBody>
      </p:sp>
      <p:sp>
        <p:nvSpPr>
          <p:cNvPr id="58371" name="Straight Connector 47110"/>
          <p:cNvSpPr/>
          <p:nvPr/>
        </p:nvSpPr>
        <p:spPr>
          <a:xfrm>
            <a:off x="798513" y="3328988"/>
            <a:ext cx="7991475" cy="1587"/>
          </a:xfrm>
          <a:prstGeom prst="line">
            <a:avLst/>
          </a:prstGeom>
          <a:ln w="12600" cap="sq" cmpd="sng">
            <a:solidFill>
              <a:srgbClr val="FFFFFF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" name="Text Box 47105"/>
          <p:cNvSpPr txBox="1"/>
          <p:nvPr/>
        </p:nvSpPr>
        <p:spPr>
          <a:xfrm>
            <a:off x="1285240" y="3300095"/>
            <a:ext cx="6858000" cy="384175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ctr"/>
          <a:lstStyle/>
          <a:p>
            <a:pPr algn="ct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200" baseline="-33000" dirty="0">
                <a:solidFill>
                  <a:srgbClr val="FFFFFF"/>
                </a:solidFill>
                <a:latin typeface="+mj-lt"/>
              </a:rPr>
              <a:t>https://github.com/</a:t>
            </a:r>
            <a:r>
              <a:rPr lang="en-US" altLang="en-US" sz="2200" baseline="-33000" dirty="0" err="1">
                <a:solidFill>
                  <a:srgbClr val="FFFFFF"/>
                </a:solidFill>
                <a:latin typeface="+mj-lt"/>
              </a:rPr>
              <a:t>eladh</a:t>
            </a:r>
            <a:r>
              <a:rPr lang="en-US" altLang="en-US" sz="2200" baseline="-33000" dirty="0">
                <a:solidFill>
                  <a:srgbClr val="FFFFFF"/>
                </a:solidFill>
                <a:latin typeface="+mj-lt"/>
              </a:rPr>
              <a:t>/....</a:t>
            </a:r>
          </a:p>
        </p:txBody>
      </p:sp>
      <p:sp>
        <p:nvSpPr>
          <p:cNvPr id="7" name="Rectangle 47111"/>
          <p:cNvSpPr/>
          <p:nvPr/>
        </p:nvSpPr>
        <p:spPr>
          <a:xfrm>
            <a:off x="7556010" y="4768529"/>
            <a:ext cx="1516290" cy="27918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200" dirty="0">
                <a:solidFill>
                  <a:srgbClr val="FFFFFF"/>
                </a:solidFill>
                <a:latin typeface="+mj-lt"/>
              </a:rPr>
              <a:t>MAY 23</a:t>
            </a:r>
            <a:r>
              <a:rPr lang="en-US" altLang="en-US" sz="1200" dirty="0">
                <a:solidFill>
                  <a:srgbClr val="FFFFFF"/>
                </a:solidFill>
                <a:latin typeface="+mj-lt"/>
              </a:rPr>
              <a:t>/ TLV, Israel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7104"/>
          <p:cNvSpPr/>
          <p:nvPr/>
        </p:nvSpPr>
        <p:spPr>
          <a:xfrm>
            <a:off x="0" y="-90487"/>
            <a:ext cx="9144000" cy="532606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/>
          <a:lstStyle/>
          <a:p>
            <a:pPr eaLnBrk="0" hangingPunct="0"/>
            <a:endParaRPr lang="en-US" altLang="zh-CN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60419" name="Text Box 47105"/>
          <p:cNvSpPr txBox="1"/>
          <p:nvPr/>
        </p:nvSpPr>
        <p:spPr>
          <a:xfrm>
            <a:off x="1143000" y="1276033"/>
            <a:ext cx="6858000" cy="179070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ctr"/>
          <a:lstStyle/>
          <a:p>
            <a:pPr algn="ct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300" baseline="-3300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sp>
        <p:nvSpPr>
          <p:cNvPr id="60420" name="Text Box 47106"/>
          <p:cNvSpPr txBox="1"/>
          <p:nvPr/>
        </p:nvSpPr>
        <p:spPr>
          <a:xfrm>
            <a:off x="1143000" y="3590925"/>
            <a:ext cx="6858000" cy="620713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ctr"/>
          <a:lstStyle/>
          <a:p>
            <a:pPr algn="ctr" defTabSz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000" dirty="0">
                <a:solidFill>
                  <a:srgbClr val="FFFFFF"/>
                </a:solidFill>
                <a:latin typeface="+mj-lt"/>
              </a:rPr>
              <a:t>Elad Hirsch</a:t>
            </a:r>
          </a:p>
        </p:txBody>
      </p:sp>
      <p:sp>
        <p:nvSpPr>
          <p:cNvPr id="60421" name="Straight Connector 47110"/>
          <p:cNvSpPr/>
          <p:nvPr/>
        </p:nvSpPr>
        <p:spPr>
          <a:xfrm>
            <a:off x="798513" y="3328988"/>
            <a:ext cx="7991475" cy="1587"/>
          </a:xfrm>
          <a:prstGeom prst="line">
            <a:avLst/>
          </a:prstGeom>
          <a:ln w="12600" cap="sq" cmpd="sng">
            <a:solidFill>
              <a:srgbClr val="FFFFFF"/>
            </a:solidFill>
            <a:prstDash val="dash"/>
            <a:miter/>
            <a:headEnd type="none" w="med" len="med"/>
            <a:tailEnd type="none" w="med" len="med"/>
          </a:ln>
        </p:spPr>
      </p:sp>
      <p:grpSp>
        <p:nvGrpSpPr>
          <p:cNvPr id="60423" name="Group 47112"/>
          <p:cNvGrpSpPr/>
          <p:nvPr/>
        </p:nvGrpSpPr>
        <p:grpSpPr>
          <a:xfrm>
            <a:off x="3374230" y="4360702"/>
            <a:ext cx="2395539" cy="258763"/>
            <a:chOff x="2060" y="2775"/>
            <a:chExt cx="1509" cy="163"/>
          </a:xfrm>
        </p:grpSpPr>
        <p:sp>
          <p:nvSpPr>
            <p:cNvPr id="60424" name="Rectangle 47113"/>
            <p:cNvSpPr/>
            <p:nvPr/>
          </p:nvSpPr>
          <p:spPr>
            <a:xfrm>
              <a:off x="2235" y="2782"/>
              <a:ext cx="1334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defTabSz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altLang="en-US" sz="1000" dirty="0">
                  <a:solidFill>
                    <a:srgbClr val="FFFFFF"/>
                  </a:solidFill>
                  <a:latin typeface="+mj-lt"/>
                </a:rPr>
                <a:t>https://il.linkedin.com/in/eladhirsch</a:t>
              </a:r>
            </a:p>
          </p:txBody>
        </p:sp>
        <p:pic>
          <p:nvPicPr>
            <p:cNvPr id="60425" name="Picture 471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0" y="2775"/>
              <a:ext cx="152" cy="15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0426" name="Rectangle 47115"/>
          <p:cNvSpPr/>
          <p:nvPr/>
        </p:nvSpPr>
        <p:spPr>
          <a:xfrm>
            <a:off x="3800475" y="4114800"/>
            <a:ext cx="1545914" cy="24840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00" dirty="0">
                <a:solidFill>
                  <a:srgbClr val="FFFFFF"/>
                </a:solidFill>
              </a:rPr>
              <a:t>Consultant @ Trainlogic</a:t>
            </a:r>
          </a:p>
        </p:txBody>
      </p:sp>
      <p:sp>
        <p:nvSpPr>
          <p:cNvPr id="12" name="Rectangle 47111"/>
          <p:cNvSpPr/>
          <p:nvPr/>
        </p:nvSpPr>
        <p:spPr>
          <a:xfrm>
            <a:off x="7556010" y="4768529"/>
            <a:ext cx="1516290" cy="27918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200" dirty="0">
                <a:solidFill>
                  <a:srgbClr val="FFFFFF"/>
                </a:solidFill>
                <a:latin typeface="+mj-lt"/>
              </a:rPr>
              <a:t>MAY 23</a:t>
            </a:r>
            <a:r>
              <a:rPr lang="en-US" altLang="en-US" sz="1200" dirty="0">
                <a:solidFill>
                  <a:srgbClr val="FFFFFF"/>
                </a:solidFill>
                <a:latin typeface="+mj-lt"/>
              </a:rPr>
              <a:t>/ TLV, Israel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987210_1040250069353919_1558938707682004029_n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-9525"/>
            <a:ext cx="566896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 descr="yy_l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9525"/>
            <a:ext cx="4609065" cy="247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2468563"/>
            <a:ext cx="91694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98378" y="1852496"/>
            <a:ext cx="81692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Challenges managing</a:t>
            </a:r>
            <a:br>
              <a:rPr lang="en-US" sz="4000" dirty="0"/>
            </a:br>
            <a:r>
              <a:rPr lang="en-US" sz="4000" dirty="0"/>
              <a:t>application state </a:t>
            </a:r>
          </a:p>
        </p:txBody>
      </p:sp>
      <p:pic>
        <p:nvPicPr>
          <p:cNvPr id="4" name="Picture 4" descr="Image result for work zone ahead sign">
            <a:extLst>
              <a:ext uri="{FF2B5EF4-FFF2-40B4-BE49-F238E27FC236}">
                <a16:creationId xmlns:a16="http://schemas.microsoft.com/office/drawing/2014/main" id="{33C91279-4E12-42AD-9C1B-656FC4E4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72" y="862430"/>
            <a:ext cx="3420228" cy="34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8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important">
            <a:extLst>
              <a:ext uri="{FF2B5EF4-FFF2-40B4-BE49-F238E27FC236}">
                <a16:creationId xmlns:a16="http://schemas.microsoft.com/office/drawing/2014/main" id="{EB48D53F-6E79-4B58-8D0A-349EB1E9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4" y="277391"/>
            <a:ext cx="1004812" cy="10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18EC32-A8DB-4F66-9DD0-F5B104F406AB}"/>
              </a:ext>
            </a:extLst>
          </p:cNvPr>
          <p:cNvSpPr/>
          <p:nvPr/>
        </p:nvSpPr>
        <p:spPr>
          <a:xfrm>
            <a:off x="1481539" y="367397"/>
            <a:ext cx="73645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Multiple session state protocols</a:t>
            </a:r>
            <a:r>
              <a:rPr lang="en-US" dirty="0"/>
              <a:t> 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B9F54-B022-463E-B8B8-1F7337901E27}"/>
              </a:ext>
            </a:extLst>
          </p:cNvPr>
          <p:cNvSpPr/>
          <p:nvPr/>
        </p:nvSpPr>
        <p:spPr>
          <a:xfrm>
            <a:off x="1481539" y="1174923"/>
            <a:ext cx="7099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  <a:latin typeface="Proxima Nova"/>
              </a:rPr>
              <a:t>HttpSession</a:t>
            </a:r>
            <a:r>
              <a:rPr lang="en-US" sz="2800" dirty="0">
                <a:solidFill>
                  <a:srgbClr val="00B0F0"/>
                </a:solidFill>
                <a:latin typeface="Proxima Nova"/>
              </a:rPr>
              <a:t>, </a:t>
            </a:r>
            <a:r>
              <a:rPr lang="en-US" sz="2800" dirty="0" err="1">
                <a:solidFill>
                  <a:srgbClr val="00B0F0"/>
                </a:solidFill>
                <a:latin typeface="Proxima Nova"/>
              </a:rPr>
              <a:t>WebSockets</a:t>
            </a:r>
            <a:r>
              <a:rPr lang="en-US" sz="2800" dirty="0">
                <a:solidFill>
                  <a:srgbClr val="00B0F0"/>
                </a:solidFill>
                <a:latin typeface="Proxima Nova"/>
              </a:rPr>
              <a:t> and </a:t>
            </a:r>
            <a:r>
              <a:rPr lang="en-US" sz="2800" dirty="0" err="1">
                <a:solidFill>
                  <a:srgbClr val="00B0F0"/>
                </a:solidFill>
                <a:latin typeface="Proxima Nova"/>
              </a:rPr>
              <a:t>WebSession</a:t>
            </a:r>
            <a:r>
              <a:rPr lang="en-US" sz="2800" dirty="0">
                <a:solidFill>
                  <a:srgbClr val="00B0F0"/>
                </a:solidFill>
                <a:latin typeface="Proxima Nova"/>
              </a:rPr>
              <a:t> </a:t>
            </a:r>
            <a:endParaRPr lang="en-IL" sz="28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BAF5A-734C-4F44-9248-4CDE7F83A6B6}"/>
              </a:ext>
            </a:extLst>
          </p:cNvPr>
          <p:cNvSpPr/>
          <p:nvPr/>
        </p:nvSpPr>
        <p:spPr>
          <a:xfrm>
            <a:off x="1436536" y="3949383"/>
            <a:ext cx="6287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Session High Availability</a:t>
            </a:r>
          </a:p>
        </p:txBody>
      </p:sp>
      <p:pic>
        <p:nvPicPr>
          <p:cNvPr id="10" name="Picture 2" descr="Image result for important">
            <a:extLst>
              <a:ext uri="{FF2B5EF4-FFF2-40B4-BE49-F238E27FC236}">
                <a16:creationId xmlns:a16="http://schemas.microsoft.com/office/drawing/2014/main" id="{F2919C93-AF1A-4B80-A9D3-FFDAAEA9A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4" y="2113387"/>
            <a:ext cx="1004812" cy="10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512C4A-9248-4F49-A19E-C6A4744962E6}"/>
              </a:ext>
            </a:extLst>
          </p:cNvPr>
          <p:cNvSpPr/>
          <p:nvPr/>
        </p:nvSpPr>
        <p:spPr>
          <a:xfrm>
            <a:off x="1481539" y="2261850"/>
            <a:ext cx="5876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Session security threats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45A17-7573-4C85-9BD5-5B9DC1C9C415}"/>
              </a:ext>
            </a:extLst>
          </p:cNvPr>
          <p:cNvSpPr/>
          <p:nvPr/>
        </p:nvSpPr>
        <p:spPr>
          <a:xfrm>
            <a:off x="1481539" y="2927857"/>
            <a:ext cx="7099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Proxima Nova"/>
              </a:rPr>
              <a:t>CSRF, Cookie hijacking , Session fixation  </a:t>
            </a:r>
            <a:endParaRPr lang="en-IL" sz="2800" dirty="0">
              <a:solidFill>
                <a:srgbClr val="00B0F0"/>
              </a:solidFill>
            </a:endParaRPr>
          </a:p>
        </p:txBody>
      </p:sp>
      <p:pic>
        <p:nvPicPr>
          <p:cNvPr id="13" name="Picture 2" descr="Image result for important">
            <a:extLst>
              <a:ext uri="{FF2B5EF4-FFF2-40B4-BE49-F238E27FC236}">
                <a16:creationId xmlns:a16="http://schemas.microsoft.com/office/drawing/2014/main" id="{3C8DA06D-79F4-48F0-83CB-F6592D6A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4" y="3800920"/>
            <a:ext cx="1004812" cy="10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80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763" y="2157045"/>
            <a:ext cx="7002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Spring session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D0534-C4FA-4FCC-824F-54E4FDEE4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81" y="1102637"/>
            <a:ext cx="2582560" cy="29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2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715" y="1897499"/>
            <a:ext cx="8100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 Common </a:t>
            </a:r>
            <a:r>
              <a:rPr lang="en-US" sz="3600" dirty="0">
                <a:solidFill>
                  <a:srgbClr val="00B0F0"/>
                </a:solidFill>
              </a:rPr>
              <a:t>Abstraction</a:t>
            </a:r>
            <a:br>
              <a:rPr lang="en-US" sz="3600" dirty="0"/>
            </a:br>
            <a:r>
              <a:rPr lang="en-US" sz="3600" dirty="0"/>
              <a:t>for Session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252900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ontent.cdntwrk.com/files/aHViPTYzOTc1JmNtZD1pdGVtZWRpdG9yaW1hZ2UmZmlsZW5hbWU9aXRlbWVkaXRvcmltYWdlXzVhZThjYjU4OWY0M2EucG5nJnZlcnNpb249MDAwMCZzaWc9YjJlOThhNWIwMjk4MjM0OTQxZjM5NTM1YTNiY2ZmOGY%253D">
            <a:extLst>
              <a:ext uri="{FF2B5EF4-FFF2-40B4-BE49-F238E27FC236}">
                <a16:creationId xmlns:a16="http://schemas.microsoft.com/office/drawing/2014/main" id="{D4A5A6A9-7D1A-417E-941D-E3BFC01BE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72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03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39"/>
            <a:ext cx="9144000" cy="46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444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189</Words>
  <Application>Microsoft Office PowerPoint</Application>
  <PresentationFormat>Custom</PresentationFormat>
  <Paragraphs>45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SimSun</vt:lpstr>
      <vt:lpstr>Arial</vt:lpstr>
      <vt:lpstr>Comic Sans MS</vt:lpstr>
      <vt:lpstr>Proxima Nova</vt:lpstr>
      <vt:lpstr>Times New Roman</vt:lpstr>
      <vt:lpstr>ערכת נושא Office</vt:lpstr>
      <vt:lpstr>עיצוב מותאם אישית</vt:lpstr>
      <vt:lpstr>1_עיצוב מותאם אישית</vt:lpstr>
      <vt:lpstr>2_עיצוב מותאם אישית</vt:lpstr>
      <vt:lpstr>3_עיצוב מותאם אישית</vt:lpstr>
      <vt:lpstr>4_עיצוב מותאם אישית</vt:lpstr>
      <vt:lpstr>5_עיצוב מותאם אישית</vt:lpstr>
      <vt:lpstr>6_עיצוב מותאם אישית</vt:lpstr>
      <vt:lpstr>7_עיצוב מותאם אישית</vt:lpstr>
      <vt:lpstr>8_עיצוב מותאם אישית</vt:lpstr>
      <vt:lpstr>9_עיצוב מותאם אישית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אלעד הירש</dc:creator>
  <cp:lastModifiedBy>elad</cp:lastModifiedBy>
  <cp:revision>370</cp:revision>
  <dcterms:created xsi:type="dcterms:W3CDTF">2017-12-28T21:23:00Z</dcterms:created>
  <dcterms:modified xsi:type="dcterms:W3CDTF">2018-05-23T15:13:15Z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