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5" r:id="rId5"/>
    <p:sldMasterId id="2147483697" r:id="rId6"/>
    <p:sldMasterId id="2147483709" r:id="rId7"/>
    <p:sldMasterId id="2147483721" r:id="rId8"/>
    <p:sldMasterId id="2147483733" r:id="rId9"/>
    <p:sldMasterId id="2147483745" r:id="rId10"/>
    <p:sldMasterId id="2147483757" r:id="rId11"/>
    <p:sldMasterId id="2147483769" r:id="rId12"/>
  </p:sldMasterIdLst>
  <p:notesMasterIdLst>
    <p:notesMasterId r:id="rId14"/>
  </p:notesMasterIdLst>
  <p:sldIdLst>
    <p:sldId id="317" r:id="rId13"/>
    <p:sldId id="257" r:id="rId15"/>
    <p:sldId id="566" r:id="rId16"/>
    <p:sldId id="567" r:id="rId17"/>
    <p:sldId id="596" r:id="rId18"/>
    <p:sldId id="625" r:id="rId19"/>
    <p:sldId id="571" r:id="rId20"/>
    <p:sldId id="572" r:id="rId21"/>
    <p:sldId id="574" r:id="rId22"/>
    <p:sldId id="610" r:id="rId23"/>
    <p:sldId id="609" r:id="rId24"/>
    <p:sldId id="577" r:id="rId25"/>
    <p:sldId id="589" r:id="rId26"/>
    <p:sldId id="611" r:id="rId27"/>
    <p:sldId id="614" r:id="rId28"/>
    <p:sldId id="615" r:id="rId29"/>
    <p:sldId id="591" r:id="rId30"/>
    <p:sldId id="592" r:id="rId31"/>
    <p:sldId id="617" r:id="rId32"/>
    <p:sldId id="618" r:id="rId33"/>
    <p:sldId id="619" r:id="rId34"/>
    <p:sldId id="594" r:id="rId35"/>
    <p:sldId id="588" r:id="rId36"/>
    <p:sldId id="581" r:id="rId37"/>
    <p:sldId id="287" r:id="rId38"/>
  </p:sldIdLst>
  <p:sldSz cx="9144000" cy="5144770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buNone/>
      <a:defRPr sz="1400" b="0" i="0" u="none" kern="1200" baseline="0">
        <a:solidFill>
          <a:schemeClr val="bg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584" y="-690"/>
      </p:cViewPr>
      <p:guideLst>
        <p:guide orient="horz" pos="2078"/>
        <p:guide pos="290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ounded Rectangle 14336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1" name="Rounded Rectangle 14337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2" name="Rounded Rectangle 14338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3" name="Rounded Rectangle 14339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4" name="Rounded Rectangle 14340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5" name="Rounded Rectangle 1434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6" name="Rounded Rectangle 1434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7" name="Rounded Rectangle 1434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8" name="Rounded Rectangle 1434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9" name="Rounded Rectangle 1434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300" name="Rounded Rectangle 14346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301" name="Rounded Rectangle 14347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302" name="Slide Image Placeholder 143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76950" cy="34099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2303" name="Text Placeholder 1434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673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1pPr>
    <a:lvl2pPr marL="742950" lvl="1" indent="-285750"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2pPr>
    <a:lvl3pPr marL="1143000" lvl="2" indent="-228600"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3pPr>
    <a:lvl4pPr marL="1600200" lvl="3" indent="-228600"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4pPr>
    <a:lvl5pPr marL="2057400" lvl="4" indent="-228600" algn="l" defTabSz="45720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7987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4339" name="Text Box 79873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4915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6387" name="Text Box 49153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7987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59395" name="Text Box 79873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7987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61443" name="Text Box 79873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1514"/>
            <a:ext cx="8520600" cy="84206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4655"/>
            <a:ext cx="548700" cy="3937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8138" y="444500"/>
            <a:ext cx="2125663" cy="41052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444500"/>
            <a:ext cx="6253761" cy="41052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84"/>
            <a:ext cx="6858000" cy="179136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529"/>
            <a:ext cx="6858000" cy="124228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78"/>
            <a:ext cx="7886700" cy="2140345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372"/>
            <a:ext cx="7886700" cy="11255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502" y="1152525"/>
            <a:ext cx="4166299" cy="339725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45"/>
            <a:ext cx="7886700" cy="99454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339"/>
            <a:ext cx="3868340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502"/>
            <a:ext cx="3868340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339"/>
            <a:ext cx="3887391" cy="6181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502"/>
            <a:ext cx="3887391" cy="2764464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843"/>
            <a:ext cx="4629150" cy="36565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27"/>
            <a:ext cx="2949178" cy="1200595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843"/>
            <a:ext cx="4629150" cy="3656573"/>
          </a:xfrm>
        </p:spPr>
        <p:txBody>
          <a:bodyPr vert="horz" wrap="square" lIns="90000" tIns="91440" rIns="90000" bIns="9144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622"/>
            <a:ext cx="2949178" cy="2859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2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1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0.xml"/><Relationship Id="rId8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13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1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9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4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1027" name="Text Placeholder 1025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 indent="-285750"/>
            <a:r>
              <a:rPr lang="en-US" altLang="zh-CN" dirty="0"/>
              <a:t>Second Outline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Outline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Sixth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2" name="Slide Number Placeholder 1026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>
              <a:defRPr/>
            </a:lvl1pPr>
          </a:lstStyle>
          <a:p>
            <a:pPr lvl="0" defTabSz="0" eaLnBrk="1" fontAlgn="base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1264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10243" name="Text Placeholder 11265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 indent="-285750"/>
            <a:r>
              <a:rPr lang="en-US" altLang="zh-CN" dirty="0"/>
              <a:t>Second Outline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Outline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Sixth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2" name="Slide Number Placeholder 11266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2288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11267" name="Text Placeholder 12289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 indent="-285750"/>
            <a:r>
              <a:rPr lang="en-US" altLang="zh-CN" dirty="0"/>
              <a:t>Second Outline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Outline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Sixth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2" name="Slide Number Placeholder 12290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2048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2051" name="Text Placeholder 2049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 indent="-285750"/>
            <a:r>
              <a:rPr lang="en-US" altLang="zh-CN" dirty="0"/>
              <a:t>Second Outline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Outline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Sixth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2" name="Slide Number Placeholder 2050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072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3075" name="Text Placeholder 3073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 indent="-285750"/>
            <a:r>
              <a:rPr lang="en-US" altLang="zh-CN" dirty="0"/>
              <a:t>Second Outline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Outline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Sixth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2" name="Slide Number Placeholder 3074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120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4099" name="Text Placeholder 5121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 indent="-285750"/>
            <a:r>
              <a:rPr lang="en-US" altLang="zh-CN" dirty="0"/>
              <a:t>Second Outline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Outline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Sixth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2" name="Slide Number Placeholder 5122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6144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5123" name="Text Placeholder 6145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 indent="-285750"/>
            <a:r>
              <a:rPr lang="en-US" altLang="zh-CN" dirty="0"/>
              <a:t>Second Outline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Outline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Sixth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2" name="Slide Number Placeholder 6146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168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6147" name="Text Placeholder 7169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 indent="-285750"/>
            <a:r>
              <a:rPr lang="en-US" altLang="zh-CN" dirty="0"/>
              <a:t>Second Outline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Outline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Sixth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2" name="Slide Number Placeholder 7170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8192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7171" name="Text Placeholder 8193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 indent="-285750"/>
            <a:r>
              <a:rPr lang="en-US" altLang="zh-CN" dirty="0"/>
              <a:t>Second Outline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Outline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Sixth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2" name="Slide Number Placeholder 8194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2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EEEEE"/>
          </a:solidFill>
          <a:ln w="9525">
            <a:noFill/>
          </a:ln>
        </p:spPr>
        <p:txBody>
          <a:bodyPr anchor="t"/>
          <a:lstStyle/>
          <a:p>
            <a:pPr lvl="0" indent="0" eaLnBrk="0" hangingPunct="0"/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95" name="Title 9217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8196" name="Text Placeholder 9218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 indent="-285750"/>
            <a:r>
              <a:rPr lang="en-US" altLang="zh-CN" dirty="0"/>
              <a:t>Second Outline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Outline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Sixth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2" name="Slide Number Placeholder 9219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0240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02650" cy="554038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9219" name="Text Placeholder 10241"/>
          <p:cNvSpPr>
            <a:spLocks noGrp="1"/>
          </p:cNvSpPr>
          <p:nvPr>
            <p:ph type="body"/>
          </p:nvPr>
        </p:nvSpPr>
        <p:spPr>
          <a:xfrm>
            <a:off x="311150" y="1152525"/>
            <a:ext cx="8502650" cy="339725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/>
          <a:p>
            <a:pPr lvl="0" indent="-34290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 indent="-285750"/>
            <a:r>
              <a:rPr lang="en-US" altLang="zh-CN" dirty="0"/>
              <a:t>Second Outline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Outline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Sixth Outline Level</a:t>
            </a:r>
            <a:endParaRPr lang="en-US" altLang="zh-CN" dirty="0"/>
          </a:p>
          <a:p>
            <a:pPr lvl="4" indent="-228600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2" name="Slide Number Placeholder 10242"/>
          <p:cNvSpPr>
            <a:spLocks noGrp="1"/>
          </p:cNvSpPr>
          <p:nvPr>
            <p:ph type="sldNum"/>
          </p:nvPr>
        </p:nvSpPr>
        <p:spPr>
          <a:xfrm>
            <a:off x="8472488" y="4662488"/>
            <a:ext cx="530225" cy="374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91440" rIns="90000" bIns="91440" numCol="1" anchor="ctr" anchorCtr="0" compatLnSpc="1"/>
          <a:lstStyle>
            <a:lvl1pPr marL="215900" indent="-19812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defTabSz="0" eaLnBrk="1" fontAlgn="base" hangingPunct="1">
              <a:tabLst>
                <a:tab pos="457200" algn="l"/>
              </a:tabLst>
            </a:pPr>
            <a:fld id="{9A0DB2DC-4C9A-4742-B13C-FB6460FD3503}" type="slidenum">
              <a:rPr lang="en-US" altLang="en-US" strike="noStrike" noProof="1" dirty="0"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Arial" panose="020B0604020202020204" pitchFamily="34" charset="0"/>
        </a:defRPr>
      </a:lvl1pPr>
      <a:lvl2pPr lvl="1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lvl="2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lvl="3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lvl="4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1pPr>
      <a:lvl2pPr marL="742950" lvl="1" indent="-28575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lvl="2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lvl="3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lvl="4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bodyStyle>
    <p:other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400" b="0" i="0" u="none" kern="1200" baseline="0">
          <a:solidFill>
            <a:srgbClr val="FFFFFF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7" Type="http://schemas.openxmlformats.org/officeDocument/2006/relationships/image" Target="../media/image9.png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7" Type="http://schemas.openxmlformats.org/officeDocument/2006/relationships/image" Target="../media/image9.png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4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GIF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7" Type="http://schemas.openxmlformats.org/officeDocument/2006/relationships/image" Target="../media/image9.png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7104"/>
          <p:cNvSpPr/>
          <p:nvPr/>
        </p:nvSpPr>
        <p:spPr>
          <a:xfrm>
            <a:off x="12065" y="2928"/>
            <a:ext cx="9162306" cy="5137715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525">
            <a:noFill/>
          </a:ln>
        </p:spPr>
        <p:txBody>
          <a:bodyPr anchor="t"/>
          <a:lstStyle/>
          <a:p>
            <a:pPr eaLnBrk="0" hangingPunct="0"/>
            <a:endParaRPr lang="en-US" altLang="zh-CN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3314" name="Text Box 47106"/>
          <p:cNvSpPr txBox="1"/>
          <p:nvPr/>
        </p:nvSpPr>
        <p:spPr>
          <a:xfrm>
            <a:off x="1506081" y="3499788"/>
            <a:ext cx="5546906" cy="620713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ctr"/>
          <a:lstStyle/>
          <a:p>
            <a:pPr algn="ctr" defTabSz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000" dirty="0">
                <a:solidFill>
                  <a:srgbClr val="FFFFFF"/>
                </a:solidFill>
                <a:latin typeface="+mj-lt"/>
              </a:rPr>
              <a:t>Elad Hirsch</a:t>
            </a:r>
            <a:endParaRPr lang="en-US" altLang="en-US" sz="30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316" name="Rectangle 47111"/>
          <p:cNvSpPr/>
          <p:nvPr/>
        </p:nvSpPr>
        <p:spPr>
          <a:xfrm>
            <a:off x="7541840" y="4768529"/>
            <a:ext cx="1530460" cy="27918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200" dirty="0" smtClean="0">
                <a:solidFill>
                  <a:srgbClr val="FFFFFF"/>
                </a:solidFill>
                <a:latin typeface="+mj-lt"/>
              </a:rPr>
              <a:t>JAN 21 </a:t>
            </a:r>
            <a:r>
              <a:rPr lang="en-US" altLang="en-US" sz="1200" dirty="0" smtClean="0">
                <a:solidFill>
                  <a:srgbClr val="FFFFFF"/>
                </a:solidFill>
                <a:latin typeface="+mj-lt"/>
              </a:rPr>
              <a:t>/ </a:t>
            </a:r>
            <a:r>
              <a:rPr lang="en-US" altLang="en-US" sz="1200" dirty="0">
                <a:solidFill>
                  <a:srgbClr val="FFFFFF"/>
                </a:solidFill>
                <a:latin typeface="+mj-lt"/>
              </a:rPr>
              <a:t>TLV, Israel</a:t>
            </a:r>
            <a:endParaRPr lang="en-US" altLang="en-US" sz="1200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3317" name="Group 47112"/>
          <p:cNvGrpSpPr/>
          <p:nvPr/>
        </p:nvGrpSpPr>
        <p:grpSpPr>
          <a:xfrm>
            <a:off x="3258103" y="4263198"/>
            <a:ext cx="2336801" cy="246063"/>
            <a:chOff x="2060" y="2775"/>
            <a:chExt cx="1472" cy="155"/>
          </a:xfrm>
        </p:grpSpPr>
        <p:sp>
          <p:nvSpPr>
            <p:cNvPr id="13318" name="Rectangle 47113"/>
            <p:cNvSpPr/>
            <p:nvPr/>
          </p:nvSpPr>
          <p:spPr>
            <a:xfrm>
              <a:off x="2161" y="2775"/>
              <a:ext cx="1371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defTabSz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altLang="en-US" sz="1000" dirty="0">
                  <a:solidFill>
                    <a:srgbClr val="FFFFFF"/>
                  </a:solidFill>
                  <a:latin typeface="+mj-lt"/>
                </a:rPr>
                <a:t>https://il.linkedin.com/in/eladhirsch</a:t>
              </a:r>
              <a:endParaRPr lang="en-US" altLang="en-US" sz="1000" dirty="0">
                <a:solidFill>
                  <a:srgbClr val="FFFFFF"/>
                </a:solidFill>
                <a:latin typeface="+mj-lt"/>
              </a:endParaRPr>
            </a:p>
          </p:txBody>
        </p:sp>
        <p:pic>
          <p:nvPicPr>
            <p:cNvPr id="13319" name="Picture 471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0" y="2775"/>
              <a:ext cx="152" cy="15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320" name="Rectangle 47115"/>
          <p:cNvSpPr/>
          <p:nvPr/>
        </p:nvSpPr>
        <p:spPr>
          <a:xfrm>
            <a:off x="3712128" y="4017135"/>
            <a:ext cx="1313478" cy="24840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000" dirty="0">
                <a:solidFill>
                  <a:srgbClr val="FFFFFF"/>
                </a:solidFill>
                <a:latin typeface="+mj-lt"/>
              </a:rPr>
              <a:t>Fullstack Dev @ IDI</a:t>
            </a:r>
            <a:endParaRPr lang="en-US" altLang="en-US" sz="10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325" name="Text Box 4"/>
          <p:cNvSpPr txBox="1"/>
          <p:nvPr/>
        </p:nvSpPr>
        <p:spPr>
          <a:xfrm>
            <a:off x="168275" y="331788"/>
            <a:ext cx="4133707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3600" dirty="0" smtClean="0">
                <a:latin typeface="+mj-lt"/>
                <a:ea typeface="SimSun" panose="02010600030101010101" pitchFamily="2" charset="-122"/>
              </a:rPr>
              <a:t>Java.IL Meetup</a:t>
            </a:r>
            <a:endParaRPr lang="en-US" altLang="zh-CN" sz="3600" dirty="0"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18" name="Content Placeholder 5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20" y="284242"/>
            <a:ext cx="2517934" cy="8377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מלבן 1"/>
          <p:cNvSpPr/>
          <p:nvPr/>
        </p:nvSpPr>
        <p:spPr>
          <a:xfrm>
            <a:off x="926757" y="2347528"/>
            <a:ext cx="7481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Object auditing and diff </a:t>
            </a:r>
            <a:r>
              <a:rPr lang="en-US" sz="3600" dirty="0" smtClean="0">
                <a:latin typeface="+mj-lt"/>
              </a:rPr>
              <a:t>framework</a:t>
            </a:r>
            <a:endParaRPr lang="en-US" sz="3600" dirty="0">
              <a:latin typeface="+mj-lt"/>
            </a:endParaRPr>
          </a:p>
        </p:txBody>
      </p:sp>
      <p:sp>
        <p:nvSpPr>
          <p:cNvPr id="20" name="Straight Connector 47110"/>
          <p:cNvSpPr/>
          <p:nvPr/>
        </p:nvSpPr>
        <p:spPr>
          <a:xfrm flipV="1">
            <a:off x="476727" y="3055415"/>
            <a:ext cx="8233136" cy="12163"/>
          </a:xfrm>
          <a:prstGeom prst="line">
            <a:avLst/>
          </a:prstGeom>
          <a:ln w="12600" cap="sq" cmpd="sng">
            <a:solidFill>
              <a:srgbClr val="FFFFFF"/>
            </a:solidFill>
            <a:prstDash val="dash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201507123jpa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40329" y="3899400"/>
            <a:ext cx="993140" cy="573582"/>
          </a:xfrm>
          <a:prstGeom prst="rect">
            <a:avLst/>
          </a:prstGeom>
        </p:spPr>
      </p:pic>
      <p:pic>
        <p:nvPicPr>
          <p:cNvPr id="6148" name="Picture 4" descr="Image result for spring 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14" y="3981340"/>
            <a:ext cx="1304290" cy="41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17" descr="mongod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030" y="3827145"/>
            <a:ext cx="748665" cy="87884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Box 23"/>
          <p:cNvSpPr txBox="1"/>
          <p:nvPr/>
        </p:nvSpPr>
        <p:spPr>
          <a:xfrm>
            <a:off x="4751740" y="4639917"/>
            <a:ext cx="1251508" cy="3795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+mj-lt"/>
              </a:rPr>
              <a:t>     Spring Data</a:t>
            </a:r>
            <a:br>
              <a:rPr lang="en-US" baseline="30000" dirty="0">
                <a:solidFill>
                  <a:schemeClr val="bg1"/>
                </a:solidFill>
                <a:latin typeface="+mj-lt"/>
              </a:rPr>
            </a:br>
            <a:r>
              <a:rPr lang="en-US" baseline="30000" dirty="0">
                <a:solidFill>
                  <a:schemeClr val="bg1"/>
                </a:solidFill>
                <a:latin typeface="+mj-lt"/>
              </a:rPr>
              <a:t>CRUD Repositories</a:t>
            </a:r>
            <a:endParaRPr lang="en-US" baseline="30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579360" y="4225925"/>
            <a:ext cx="773430" cy="114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pic>
        <p:nvPicPr>
          <p:cNvPr id="38" name="Content Placeholder 5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969" y="2473179"/>
            <a:ext cx="1207770" cy="40207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 Box 39"/>
          <p:cNvSpPr txBox="1"/>
          <p:nvPr/>
        </p:nvSpPr>
        <p:spPr>
          <a:xfrm>
            <a:off x="4945844" y="1568921"/>
            <a:ext cx="1301750" cy="235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aseline="30000">
                <a:solidFill>
                  <a:schemeClr val="bg1"/>
                </a:solidFill>
                <a:latin typeface="+mj-lt"/>
              </a:rPr>
              <a:t>Javers Repo</a:t>
            </a:r>
            <a:endParaRPr lang="en-US" baseline="300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659584" y="4225891"/>
            <a:ext cx="838200" cy="12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cxnSp>
        <p:nvCxnSpPr>
          <p:cNvPr id="47" name="Straight Arrow Connector 46"/>
          <p:cNvCxnSpPr/>
          <p:nvPr/>
        </p:nvCxnSpPr>
        <p:spPr>
          <a:xfrm>
            <a:off x="4107644" y="4225891"/>
            <a:ext cx="838200" cy="12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cxnSp>
        <p:nvCxnSpPr>
          <p:cNvPr id="48" name="Straight Arrow Connector 47"/>
          <p:cNvCxnSpPr/>
          <p:nvPr/>
        </p:nvCxnSpPr>
        <p:spPr>
          <a:xfrm flipH="1" flipV="1">
            <a:off x="5366850" y="1716921"/>
            <a:ext cx="1905" cy="7330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cxnSp>
        <p:nvCxnSpPr>
          <p:cNvPr id="49" name="Straight Arrow Connector 48"/>
          <p:cNvCxnSpPr>
            <a:stCxn id="17" idx="0"/>
          </p:cNvCxnSpPr>
          <p:nvPr/>
        </p:nvCxnSpPr>
        <p:spPr>
          <a:xfrm flipV="1">
            <a:off x="5367655" y="2916555"/>
            <a:ext cx="1270" cy="9105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sp>
        <p:nvSpPr>
          <p:cNvPr id="52" name="Title 14"/>
          <p:cNvSpPr>
            <a:spLocks noGrp="1"/>
          </p:cNvSpPr>
          <p:nvPr/>
        </p:nvSpPr>
        <p:spPr>
          <a:xfrm>
            <a:off x="957580" y="2514600"/>
            <a:ext cx="1133475" cy="563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>
                <a:latin typeface="+mj-lt"/>
              </a:rPr>
              <a:t>MD Editor</a:t>
            </a:r>
            <a:endParaRPr lang="en-US" sz="1400" dirty="0">
              <a:latin typeface="+mj-lt"/>
            </a:endParaRPr>
          </a:p>
        </p:txBody>
      </p:sp>
      <p:pic>
        <p:nvPicPr>
          <p:cNvPr id="54" name="Content Placeholder 33" descr="web-application-scanni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500" y="2407285"/>
            <a:ext cx="866140" cy="6819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Left Bracket 54"/>
          <p:cNvSpPr/>
          <p:nvPr/>
        </p:nvSpPr>
        <p:spPr>
          <a:xfrm>
            <a:off x="2628265" y="925195"/>
            <a:ext cx="629285" cy="39204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8220514" y="4640089"/>
            <a:ext cx="789305" cy="235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+mj-lt"/>
              </a:rPr>
              <a:t>MD-DB</a:t>
            </a:r>
            <a:endParaRPr lang="en-US" baseline="30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כותרת 1"/>
          <p:cNvSpPr>
            <a:spLocks noGrp="1"/>
          </p:cNvSpPr>
          <p:nvPr>
            <p:ph type="title"/>
          </p:nvPr>
        </p:nvSpPr>
        <p:spPr>
          <a:xfrm>
            <a:off x="1155238" y="123353"/>
            <a:ext cx="6611703" cy="738524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17" descr="mongod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09" y="505797"/>
            <a:ext cx="960481" cy="11264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Arrow Connector 1"/>
          <p:cNvCxnSpPr/>
          <p:nvPr/>
        </p:nvCxnSpPr>
        <p:spPr>
          <a:xfrm flipH="1" flipV="1">
            <a:off x="2672715" y="2661920"/>
            <a:ext cx="2123440" cy="13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sp>
        <p:nvSpPr>
          <p:cNvPr id="3" name="Text Box 2"/>
          <p:cNvSpPr txBox="1"/>
          <p:nvPr/>
        </p:nvSpPr>
        <p:spPr>
          <a:xfrm>
            <a:off x="3023870" y="2430780"/>
            <a:ext cx="1485900" cy="231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aseline="30000" dirty="0">
                <a:solidFill>
                  <a:schemeClr val="bg1"/>
                </a:solidFill>
                <a:latin typeface="+mj-lt"/>
              </a:rPr>
              <a:t>Diff / Restore / Query</a:t>
            </a:r>
            <a:endParaRPr lang="en-US" baseline="30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Box 3"/>
          <p:cNvSpPr txBox="1"/>
          <p:nvPr/>
        </p:nvSpPr>
        <p:spPr>
          <a:xfrm rot="16200000">
            <a:off x="4929505" y="3240405"/>
            <a:ext cx="652145" cy="231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aseline="30000" dirty="0">
                <a:solidFill>
                  <a:schemeClr val="bg1"/>
                </a:solidFill>
                <a:latin typeface="+mj-lt"/>
              </a:rPr>
              <a:t>Commit</a:t>
            </a:r>
            <a:endParaRPr lang="en-US" baseline="30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25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4755" y="3902075"/>
            <a:ext cx="606425" cy="6489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תמונה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2" y="1399761"/>
            <a:ext cx="621314" cy="621314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4" y="1243518"/>
            <a:ext cx="621314" cy="621314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6" y="1089104"/>
            <a:ext cx="621314" cy="621314"/>
          </a:xfrm>
          <a:prstGeom prst="rect">
            <a:avLst/>
          </a:prstGeom>
        </p:spPr>
      </p:pic>
      <p:cxnSp>
        <p:nvCxnSpPr>
          <p:cNvPr id="9" name="Straight Arrow Connector 48"/>
          <p:cNvCxnSpPr/>
          <p:nvPr/>
        </p:nvCxnSpPr>
        <p:spPr>
          <a:xfrm flipH="1" flipV="1">
            <a:off x="1050291" y="1794117"/>
            <a:ext cx="867829" cy="567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cxnSp>
        <p:nvCxnSpPr>
          <p:cNvPr id="35" name="Straight Arrow Connector 48"/>
          <p:cNvCxnSpPr/>
          <p:nvPr/>
        </p:nvCxnSpPr>
        <p:spPr>
          <a:xfrm flipH="1">
            <a:off x="1036969" y="3088984"/>
            <a:ext cx="974496" cy="4484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pic>
        <p:nvPicPr>
          <p:cNvPr id="37" name="תמונה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" y="3438354"/>
            <a:ext cx="621314" cy="621314"/>
          </a:xfrm>
          <a:prstGeom prst="rect">
            <a:avLst/>
          </a:prstGeom>
        </p:spPr>
      </p:pic>
      <p:pic>
        <p:nvPicPr>
          <p:cNvPr id="39" name="תמונה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4" y="3282111"/>
            <a:ext cx="621314" cy="621314"/>
          </a:xfrm>
          <a:prstGeom prst="rect">
            <a:avLst/>
          </a:prstGeom>
        </p:spPr>
      </p:pic>
      <p:pic>
        <p:nvPicPr>
          <p:cNvPr id="10" name="תמונה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06" y="3127697"/>
            <a:ext cx="621314" cy="6213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52340" y="2187575"/>
            <a:ext cx="1316990" cy="2832100"/>
          </a:xfrm>
          <a:prstGeom prst="rect">
            <a:avLst/>
          </a:prstGeom>
          <a:solidFill>
            <a:schemeClr val="tx2">
              <a:lumMod val="50000"/>
              <a:lumOff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201507123jpa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40329" y="3899400"/>
            <a:ext cx="993140" cy="573582"/>
          </a:xfrm>
          <a:prstGeom prst="rect">
            <a:avLst/>
          </a:prstGeom>
        </p:spPr>
      </p:pic>
      <p:pic>
        <p:nvPicPr>
          <p:cNvPr id="6148" name="Picture 4" descr="Image result for spring 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14" y="3981340"/>
            <a:ext cx="1304290" cy="41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17" descr="mongod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030" y="3827145"/>
            <a:ext cx="748665" cy="87884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Box 23"/>
          <p:cNvSpPr txBox="1"/>
          <p:nvPr/>
        </p:nvSpPr>
        <p:spPr>
          <a:xfrm>
            <a:off x="4751740" y="4639917"/>
            <a:ext cx="1251508" cy="3795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+mj-lt"/>
              </a:rPr>
              <a:t>     Spring Data</a:t>
            </a:r>
            <a:br>
              <a:rPr lang="en-US" baseline="30000" dirty="0">
                <a:solidFill>
                  <a:schemeClr val="bg1"/>
                </a:solidFill>
                <a:latin typeface="+mj-lt"/>
              </a:rPr>
            </a:br>
            <a:r>
              <a:rPr lang="en-US" baseline="30000" dirty="0">
                <a:solidFill>
                  <a:schemeClr val="bg1"/>
                </a:solidFill>
                <a:latin typeface="+mj-lt"/>
              </a:rPr>
              <a:t>CRUD Repositories</a:t>
            </a:r>
            <a:endParaRPr lang="en-US" baseline="30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579360" y="4225925"/>
            <a:ext cx="773430" cy="114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pic>
        <p:nvPicPr>
          <p:cNvPr id="38" name="Content Placeholder 5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969" y="2473179"/>
            <a:ext cx="1207770" cy="40207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 Box 39"/>
          <p:cNvSpPr txBox="1"/>
          <p:nvPr/>
        </p:nvSpPr>
        <p:spPr>
          <a:xfrm>
            <a:off x="4945844" y="1568921"/>
            <a:ext cx="1301750" cy="235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aseline="30000">
                <a:solidFill>
                  <a:schemeClr val="bg1"/>
                </a:solidFill>
                <a:latin typeface="+mj-lt"/>
              </a:rPr>
              <a:t>Javers Repo</a:t>
            </a:r>
            <a:endParaRPr lang="en-US" baseline="300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659584" y="4225891"/>
            <a:ext cx="838200" cy="12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cxnSp>
        <p:nvCxnSpPr>
          <p:cNvPr id="47" name="Straight Arrow Connector 46"/>
          <p:cNvCxnSpPr/>
          <p:nvPr/>
        </p:nvCxnSpPr>
        <p:spPr>
          <a:xfrm>
            <a:off x="4107644" y="4225891"/>
            <a:ext cx="838200" cy="12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cxnSp>
        <p:nvCxnSpPr>
          <p:cNvPr id="48" name="Straight Arrow Connector 47"/>
          <p:cNvCxnSpPr/>
          <p:nvPr/>
        </p:nvCxnSpPr>
        <p:spPr>
          <a:xfrm flipH="1" flipV="1">
            <a:off x="5366850" y="1716921"/>
            <a:ext cx="1905" cy="7330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cxnSp>
        <p:nvCxnSpPr>
          <p:cNvPr id="49" name="Straight Arrow Connector 48"/>
          <p:cNvCxnSpPr>
            <a:stCxn id="17" idx="0"/>
          </p:cNvCxnSpPr>
          <p:nvPr/>
        </p:nvCxnSpPr>
        <p:spPr>
          <a:xfrm flipV="1">
            <a:off x="5367655" y="2916555"/>
            <a:ext cx="1270" cy="9105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sp>
        <p:nvSpPr>
          <p:cNvPr id="52" name="Title 14"/>
          <p:cNvSpPr>
            <a:spLocks noGrp="1"/>
          </p:cNvSpPr>
          <p:nvPr/>
        </p:nvSpPr>
        <p:spPr>
          <a:xfrm>
            <a:off x="957580" y="2514600"/>
            <a:ext cx="1133475" cy="563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>
                <a:latin typeface="+mj-lt"/>
              </a:rPr>
              <a:t>MD Editor</a:t>
            </a:r>
            <a:endParaRPr lang="en-US" sz="1400" dirty="0">
              <a:latin typeface="+mj-lt"/>
            </a:endParaRPr>
          </a:p>
        </p:txBody>
      </p:sp>
      <p:pic>
        <p:nvPicPr>
          <p:cNvPr id="54" name="Content Placeholder 33" descr="web-application-scanni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500" y="2407285"/>
            <a:ext cx="866140" cy="6819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Left Bracket 54"/>
          <p:cNvSpPr/>
          <p:nvPr/>
        </p:nvSpPr>
        <p:spPr>
          <a:xfrm>
            <a:off x="2628265" y="925195"/>
            <a:ext cx="629285" cy="39204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8220514" y="4640089"/>
            <a:ext cx="789305" cy="235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+mj-lt"/>
              </a:rPr>
              <a:t>MD-DB</a:t>
            </a:r>
            <a:endParaRPr lang="en-US" baseline="30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כותרת 1"/>
          <p:cNvSpPr>
            <a:spLocks noGrp="1"/>
          </p:cNvSpPr>
          <p:nvPr>
            <p:ph type="title"/>
          </p:nvPr>
        </p:nvSpPr>
        <p:spPr>
          <a:xfrm>
            <a:off x="1155238" y="123353"/>
            <a:ext cx="6611703" cy="738524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17" descr="mongod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09" y="505797"/>
            <a:ext cx="960481" cy="11264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Arrow Connector 1"/>
          <p:cNvCxnSpPr/>
          <p:nvPr/>
        </p:nvCxnSpPr>
        <p:spPr>
          <a:xfrm flipH="1" flipV="1">
            <a:off x="2672715" y="2661920"/>
            <a:ext cx="2123440" cy="13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sp>
        <p:nvSpPr>
          <p:cNvPr id="3" name="Text Box 2"/>
          <p:cNvSpPr txBox="1"/>
          <p:nvPr/>
        </p:nvSpPr>
        <p:spPr>
          <a:xfrm>
            <a:off x="3023870" y="2430780"/>
            <a:ext cx="1485900" cy="231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aseline="30000" dirty="0">
                <a:solidFill>
                  <a:schemeClr val="bg1"/>
                </a:solidFill>
                <a:latin typeface="+mj-lt"/>
              </a:rPr>
              <a:t>Diff / Restore / Query</a:t>
            </a:r>
            <a:endParaRPr lang="en-US" baseline="30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Box 3"/>
          <p:cNvSpPr txBox="1"/>
          <p:nvPr/>
        </p:nvSpPr>
        <p:spPr>
          <a:xfrm rot="16200000">
            <a:off x="4929505" y="3240405"/>
            <a:ext cx="652145" cy="231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aseline="30000" dirty="0">
                <a:solidFill>
                  <a:schemeClr val="bg1"/>
                </a:solidFill>
                <a:latin typeface="+mj-lt"/>
              </a:rPr>
              <a:t>Commit</a:t>
            </a:r>
            <a:endParaRPr lang="en-US" baseline="30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25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4755" y="3902075"/>
            <a:ext cx="606425" cy="6489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תמונה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2" y="1399761"/>
            <a:ext cx="621314" cy="621314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4" y="1243518"/>
            <a:ext cx="621314" cy="621314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6" y="1089104"/>
            <a:ext cx="621314" cy="621314"/>
          </a:xfrm>
          <a:prstGeom prst="rect">
            <a:avLst/>
          </a:prstGeom>
        </p:spPr>
      </p:pic>
      <p:cxnSp>
        <p:nvCxnSpPr>
          <p:cNvPr id="9" name="Straight Arrow Connector 48"/>
          <p:cNvCxnSpPr/>
          <p:nvPr/>
        </p:nvCxnSpPr>
        <p:spPr>
          <a:xfrm flipH="1" flipV="1">
            <a:off x="1050291" y="1794117"/>
            <a:ext cx="867829" cy="567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cxnSp>
        <p:nvCxnSpPr>
          <p:cNvPr id="35" name="Straight Arrow Connector 48"/>
          <p:cNvCxnSpPr/>
          <p:nvPr/>
        </p:nvCxnSpPr>
        <p:spPr>
          <a:xfrm flipH="1">
            <a:off x="1036969" y="3088984"/>
            <a:ext cx="974496" cy="4484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pic>
        <p:nvPicPr>
          <p:cNvPr id="37" name="תמונה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" y="3438354"/>
            <a:ext cx="621314" cy="621314"/>
          </a:xfrm>
          <a:prstGeom prst="rect">
            <a:avLst/>
          </a:prstGeom>
        </p:spPr>
      </p:pic>
      <p:pic>
        <p:nvPicPr>
          <p:cNvPr id="39" name="תמונה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4" y="3282111"/>
            <a:ext cx="621314" cy="621314"/>
          </a:xfrm>
          <a:prstGeom prst="rect">
            <a:avLst/>
          </a:prstGeom>
        </p:spPr>
      </p:pic>
      <p:pic>
        <p:nvPicPr>
          <p:cNvPr id="10" name="תמונה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06" y="3127697"/>
            <a:ext cx="621314" cy="6213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18335" y="2232025"/>
            <a:ext cx="4579620" cy="885190"/>
          </a:xfrm>
          <a:prstGeom prst="rect">
            <a:avLst/>
          </a:prstGeom>
          <a:solidFill>
            <a:schemeClr val="tx2">
              <a:lumMod val="50000"/>
              <a:lumOff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" y="0"/>
            <a:ext cx="9137265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http://i0.wp.com/blogs.perficient.com/ibm/files/2014/10/magnifying_g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029" y="97379"/>
            <a:ext cx="2993902" cy="189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" y="0"/>
            <a:ext cx="9122652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 flipH="1">
            <a:off x="548005" y="836295"/>
            <a:ext cx="4752975" cy="505460"/>
          </a:xfrm>
          <a:prstGeom prst="rect">
            <a:avLst/>
          </a:prstGeom>
          <a:solidFill>
            <a:schemeClr val="tx2">
              <a:lumMod val="50000"/>
              <a:lumOff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" y="0"/>
            <a:ext cx="9122652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 flipH="1">
            <a:off x="466725" y="1364615"/>
            <a:ext cx="4752975" cy="1064260"/>
          </a:xfrm>
          <a:prstGeom prst="rect">
            <a:avLst/>
          </a:prstGeom>
          <a:solidFill>
            <a:schemeClr val="tx2">
              <a:lumMod val="50000"/>
              <a:lumOff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" y="0"/>
            <a:ext cx="9122652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 flipH="1">
            <a:off x="466725" y="2517775"/>
            <a:ext cx="4752975" cy="1064260"/>
          </a:xfrm>
          <a:prstGeom prst="rect">
            <a:avLst/>
          </a:prstGeom>
          <a:solidFill>
            <a:schemeClr val="tx2">
              <a:lumMod val="50000"/>
              <a:lumOff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" y="0"/>
            <a:ext cx="9122652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 flipH="1">
            <a:off x="466725" y="3731895"/>
            <a:ext cx="8643620" cy="1064260"/>
          </a:xfrm>
          <a:prstGeom prst="rect">
            <a:avLst/>
          </a:prstGeom>
          <a:solidFill>
            <a:schemeClr val="tx2">
              <a:lumMod val="50000"/>
              <a:lumOff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5" y="0"/>
            <a:ext cx="9137265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http://i0.wp.com/blogs.perficient.com/ibm/files/2014/10/magnifying_g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5573">
            <a:off x="5794159" y="2252350"/>
            <a:ext cx="2993902" cy="189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" y="-4000"/>
            <a:ext cx="9134946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 flipH="1">
            <a:off x="548005" y="1014095"/>
            <a:ext cx="5590540" cy="505460"/>
          </a:xfrm>
          <a:prstGeom prst="rect">
            <a:avLst/>
          </a:prstGeom>
          <a:solidFill>
            <a:schemeClr val="tx2">
              <a:lumMod val="50000"/>
              <a:lumOff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" y="-825"/>
            <a:ext cx="9134946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 flipH="1">
            <a:off x="548005" y="1720215"/>
            <a:ext cx="8251825" cy="972820"/>
          </a:xfrm>
          <a:prstGeom prst="rect">
            <a:avLst/>
          </a:prstGeom>
          <a:solidFill>
            <a:schemeClr val="tx2">
              <a:lumMod val="50000"/>
              <a:lumOff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6385"/>
          <p:cNvSpPr/>
          <p:nvPr/>
        </p:nvSpPr>
        <p:spPr>
          <a:xfrm>
            <a:off x="1069975" y="869950"/>
            <a:ext cx="6155573" cy="58695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dirty="0">
                <a:solidFill>
                  <a:srgbClr val="FFFFFF"/>
                </a:solidFill>
                <a:latin typeface="+mj-lt"/>
              </a:rPr>
              <a:t>Full-Stack Dev/Team Lead @ IDI</a:t>
            </a:r>
            <a:endParaRPr lang="en-US" altLang="en-US" sz="3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5363" name="Picture 6" descr="Small team BIG dream PINS quo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2250" y="2016125"/>
            <a:ext cx="2508250" cy="2085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Picture 1" descr="19495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2016125"/>
            <a:ext cx="2087563" cy="2085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" y="-4000"/>
            <a:ext cx="9134946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 flipH="1">
            <a:off x="548005" y="2761615"/>
            <a:ext cx="8608060" cy="825500"/>
          </a:xfrm>
          <a:prstGeom prst="rect">
            <a:avLst/>
          </a:prstGeom>
          <a:solidFill>
            <a:schemeClr val="tx2">
              <a:lumMod val="50000"/>
              <a:lumOff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" y="-825"/>
            <a:ext cx="9134946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 flipH="1">
            <a:off x="548005" y="3596005"/>
            <a:ext cx="7206615" cy="825500"/>
          </a:xfrm>
          <a:prstGeom prst="rect">
            <a:avLst/>
          </a:prstGeom>
          <a:solidFill>
            <a:schemeClr val="tx2">
              <a:lumMod val="50000"/>
              <a:lumOff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מלבן מעוגל 2"/>
          <p:cNvSpPr/>
          <p:nvPr/>
        </p:nvSpPr>
        <p:spPr>
          <a:xfrm>
            <a:off x="2054225" y="4327525"/>
            <a:ext cx="4159885" cy="450215"/>
          </a:xfrm>
          <a:prstGeom prst="round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dirty="0"/>
              <a:t>findSnapshots - include initial commit</a:t>
            </a:r>
            <a:endParaRPr lang="en-US" sz="1600" dirty="0"/>
          </a:p>
          <a:p>
            <a:pPr algn="ctr"/>
            <a:r>
              <a:rPr lang="en-US" sz="1600" dirty="0"/>
              <a:t>findChanges - exclude initial commit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" y="0"/>
            <a:ext cx="9137265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http://i0.wp.com/blogs.perficient.com/ibm/files/2014/10/magnifying_g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44852">
            <a:off x="4013434" y="2877491"/>
            <a:ext cx="2993902" cy="189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7104"/>
          <p:cNvSpPr/>
          <p:nvPr/>
        </p:nvSpPr>
        <p:spPr>
          <a:xfrm>
            <a:off x="0" y="-90487"/>
            <a:ext cx="9144000" cy="5326062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525">
            <a:noFill/>
          </a:ln>
        </p:spPr>
        <p:txBody>
          <a:bodyPr anchor="t"/>
          <a:lstStyle/>
          <a:p>
            <a:pPr eaLnBrk="0" hangingPunct="0"/>
            <a:endParaRPr lang="en-US" altLang="zh-CN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58370" name="Text Box 47105"/>
          <p:cNvSpPr txBox="1"/>
          <p:nvPr/>
        </p:nvSpPr>
        <p:spPr>
          <a:xfrm>
            <a:off x="1178560" y="1493203"/>
            <a:ext cx="6858000" cy="179070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ctr"/>
          <a:lstStyle/>
          <a:p>
            <a:pPr algn="ct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0300" baseline="-33000" dirty="0">
                <a:solidFill>
                  <a:srgbClr val="FFFFFF"/>
                </a:solidFill>
                <a:latin typeface="+mj-lt"/>
              </a:rPr>
              <a:t>Demo</a:t>
            </a:r>
            <a:endParaRPr lang="en-US" altLang="en-US" sz="10300" baseline="-330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8371" name="Straight Connector 47110"/>
          <p:cNvSpPr/>
          <p:nvPr/>
        </p:nvSpPr>
        <p:spPr>
          <a:xfrm>
            <a:off x="798513" y="3328988"/>
            <a:ext cx="7991475" cy="1587"/>
          </a:xfrm>
          <a:prstGeom prst="line">
            <a:avLst/>
          </a:prstGeom>
          <a:ln w="12600" cap="sq" cmpd="sng">
            <a:solidFill>
              <a:srgbClr val="FFFFFF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58372" name="Rectangle 47111"/>
          <p:cNvSpPr/>
          <p:nvPr/>
        </p:nvSpPr>
        <p:spPr>
          <a:xfrm>
            <a:off x="7629833" y="4867275"/>
            <a:ext cx="1487180" cy="27918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200" dirty="0">
                <a:solidFill>
                  <a:srgbClr val="FFFFFF"/>
                </a:solidFill>
                <a:latin typeface="+mj-lt"/>
              </a:rPr>
              <a:t>JA</a:t>
            </a:r>
            <a:r>
              <a:rPr lang="en-US" altLang="en-GB" sz="1200" dirty="0">
                <a:solidFill>
                  <a:srgbClr val="FFFFFF"/>
                </a:solidFill>
                <a:latin typeface="+mj-lt"/>
              </a:rPr>
              <a:t>N</a:t>
            </a:r>
            <a:r>
              <a:rPr lang="en-GB" alt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altLang="en-GB" sz="1200" dirty="0">
                <a:solidFill>
                  <a:srgbClr val="FFFFFF"/>
                </a:solidFill>
                <a:latin typeface="+mj-lt"/>
              </a:rPr>
              <a:t>21</a:t>
            </a:r>
            <a:r>
              <a:rPr lang="en-US" altLang="en-US" sz="1200" dirty="0">
                <a:solidFill>
                  <a:srgbClr val="FFFFFF"/>
                </a:solidFill>
                <a:latin typeface="+mj-lt"/>
              </a:rPr>
              <a:t>/ TLV, Israel</a:t>
            </a:r>
            <a:endParaRPr lang="en-US" altLang="en-US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ext Box 47105"/>
          <p:cNvSpPr txBox="1"/>
          <p:nvPr/>
        </p:nvSpPr>
        <p:spPr>
          <a:xfrm>
            <a:off x="1285240" y="3300095"/>
            <a:ext cx="6858000" cy="384175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ctr"/>
          <a:p>
            <a:pPr algn="ct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200" baseline="-33000" dirty="0">
                <a:solidFill>
                  <a:srgbClr val="FFFFFF"/>
                </a:solidFill>
                <a:latin typeface="+mj-lt"/>
              </a:rPr>
              <a:t>https://github.com/eladh-sessions/JavaIL-javers-permisson-auditing </a:t>
            </a:r>
            <a:endParaRPr lang="en-US" altLang="en-US" sz="2200" baseline="-330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791748" y="731490"/>
          <a:ext cx="7418464" cy="420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" r:id="rId1" imgW="4337050" imgH="9685020" progId="Paint.Picture">
                  <p:embed/>
                </p:oleObj>
              </mc:Choice>
              <mc:Fallback>
                <p:oleObj name="" r:id="rId1" imgW="4337050" imgH="9685020" progId="Paint.Picture">
                  <p:embed/>
                  <p:pic>
                    <p:nvPicPr>
                      <p:cNvPr id="0" name="Picture 122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1748" y="731490"/>
                        <a:ext cx="7418464" cy="420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252345" y="10874"/>
            <a:ext cx="4549775" cy="574675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sym typeface="+mn-ea"/>
              </a:rPr>
              <a:t>What's next – Javers UI</a:t>
            </a:r>
            <a:endParaRPr lang="en-US" sz="32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7104"/>
          <p:cNvSpPr/>
          <p:nvPr/>
        </p:nvSpPr>
        <p:spPr>
          <a:xfrm>
            <a:off x="0" y="-90487"/>
            <a:ext cx="9144000" cy="5326062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525">
            <a:noFill/>
          </a:ln>
        </p:spPr>
        <p:txBody>
          <a:bodyPr anchor="t"/>
          <a:lstStyle/>
          <a:p>
            <a:pPr eaLnBrk="0" hangingPunct="0"/>
            <a:endParaRPr lang="en-US" altLang="zh-CN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60419" name="Text Box 47105"/>
          <p:cNvSpPr txBox="1"/>
          <p:nvPr/>
        </p:nvSpPr>
        <p:spPr>
          <a:xfrm>
            <a:off x="1143000" y="1276033"/>
            <a:ext cx="6858000" cy="1790700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ctr"/>
          <a:lstStyle/>
          <a:p>
            <a:pPr algn="ct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0300" baseline="-33000" dirty="0">
                <a:solidFill>
                  <a:srgbClr val="FFFFFF"/>
                </a:solidFill>
                <a:latin typeface="+mj-lt"/>
              </a:rPr>
              <a:t>Thank you!</a:t>
            </a:r>
            <a:endParaRPr lang="en-US" altLang="en-US" sz="10300" baseline="-330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420" name="Text Box 47106"/>
          <p:cNvSpPr txBox="1"/>
          <p:nvPr/>
        </p:nvSpPr>
        <p:spPr>
          <a:xfrm>
            <a:off x="1143000" y="3590925"/>
            <a:ext cx="6858000" cy="620713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ctr"/>
          <a:lstStyle/>
          <a:p>
            <a:pPr algn="ctr" defTabSz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000" dirty="0">
                <a:solidFill>
                  <a:srgbClr val="FFFFFF"/>
                </a:solidFill>
                <a:latin typeface="+mj-lt"/>
              </a:rPr>
              <a:t>Elad Hirsch</a:t>
            </a:r>
            <a:endParaRPr lang="en-US" altLang="en-US" sz="30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421" name="Straight Connector 47110"/>
          <p:cNvSpPr/>
          <p:nvPr/>
        </p:nvSpPr>
        <p:spPr>
          <a:xfrm>
            <a:off x="798513" y="3328988"/>
            <a:ext cx="7991475" cy="1587"/>
          </a:xfrm>
          <a:prstGeom prst="line">
            <a:avLst/>
          </a:prstGeom>
          <a:ln w="12600" cap="sq" cmpd="sng">
            <a:solidFill>
              <a:srgbClr val="FFFFFF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60422" name="Rectangle 47111"/>
          <p:cNvSpPr/>
          <p:nvPr/>
        </p:nvSpPr>
        <p:spPr>
          <a:xfrm>
            <a:off x="7586553" y="4867275"/>
            <a:ext cx="1530460" cy="27918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algn="r"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1200" dirty="0" smtClean="0">
                <a:solidFill>
                  <a:srgbClr val="FFFFFF"/>
                </a:solidFill>
                <a:latin typeface="+mj-lt"/>
              </a:rPr>
              <a:t>JAN 21 </a:t>
            </a:r>
            <a:r>
              <a:rPr lang="en-US" altLang="en-US" sz="1200" dirty="0" smtClean="0">
                <a:solidFill>
                  <a:srgbClr val="FFFFFF"/>
                </a:solidFill>
                <a:latin typeface="+mj-lt"/>
              </a:rPr>
              <a:t>/ </a:t>
            </a:r>
            <a:r>
              <a:rPr lang="en-US" altLang="en-US" sz="1200" dirty="0">
                <a:solidFill>
                  <a:srgbClr val="FFFFFF"/>
                </a:solidFill>
                <a:latin typeface="+mj-lt"/>
              </a:rPr>
              <a:t>TLV, Israel</a:t>
            </a:r>
            <a:endParaRPr lang="en-US" altLang="en-US" sz="1200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60423" name="Group 47112"/>
          <p:cNvGrpSpPr/>
          <p:nvPr/>
        </p:nvGrpSpPr>
        <p:grpSpPr>
          <a:xfrm>
            <a:off x="3346450" y="4360863"/>
            <a:ext cx="2278063" cy="247650"/>
            <a:chOff x="2060" y="2775"/>
            <a:chExt cx="1435" cy="156"/>
          </a:xfrm>
        </p:grpSpPr>
        <p:sp>
          <p:nvSpPr>
            <p:cNvPr id="60424" name="Rectangle 47113"/>
            <p:cNvSpPr/>
            <p:nvPr/>
          </p:nvSpPr>
          <p:spPr>
            <a:xfrm>
              <a:off x="2161" y="2775"/>
              <a:ext cx="1334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defTabSz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altLang="en-US" sz="1000" dirty="0">
                  <a:solidFill>
                    <a:srgbClr val="FFFFFF"/>
                  </a:solidFill>
                  <a:latin typeface="+mj-lt"/>
                </a:rPr>
                <a:t>https://il.linkedin.com/in/eladhirsch</a:t>
              </a:r>
              <a:endParaRPr lang="en-US" altLang="en-US" sz="1000" dirty="0">
                <a:solidFill>
                  <a:srgbClr val="FFFFFF"/>
                </a:solidFill>
                <a:latin typeface="+mj-lt"/>
              </a:endParaRPr>
            </a:p>
          </p:txBody>
        </p:sp>
        <p:pic>
          <p:nvPicPr>
            <p:cNvPr id="60425" name="Picture 471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0" y="2775"/>
              <a:ext cx="152" cy="15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0426" name="Rectangle 47115"/>
          <p:cNvSpPr/>
          <p:nvPr/>
        </p:nvSpPr>
        <p:spPr>
          <a:xfrm>
            <a:off x="3800475" y="4114800"/>
            <a:ext cx="1313478" cy="24840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defTabSz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000" dirty="0">
                <a:solidFill>
                  <a:srgbClr val="FFFFFF"/>
                </a:solidFill>
                <a:latin typeface="+mj-lt"/>
              </a:rPr>
              <a:t>Fullstack Dev @ IDI</a:t>
            </a:r>
            <a:endParaRPr lang="en-US" altLang="en-US" sz="10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" y="382002"/>
            <a:ext cx="8343115" cy="438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2"/>
          <p:cNvSpPr txBox="1"/>
          <p:nvPr/>
        </p:nvSpPr>
        <p:spPr>
          <a:xfrm>
            <a:off x="4158943" y="187385"/>
            <a:ext cx="3144520" cy="50180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7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 Desicion tables</a:t>
            </a:r>
            <a:endParaRPr lang="en-US" sz="27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342900" lvl="1" indent="0">
              <a:lnSpc>
                <a:spcPct val="150000"/>
              </a:lnSpc>
              <a:spcBef>
                <a:spcPct val="0"/>
              </a:spcBef>
              <a:buNone/>
            </a:pPr>
            <a:endParaRPr lang="en-US" sz="27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771525" lvl="1" indent="-428625">
              <a:lnSpc>
                <a:spcPct val="150000"/>
              </a:lnSpc>
              <a:spcBef>
                <a:spcPct val="0"/>
              </a:spcBef>
            </a:pPr>
            <a:endParaRPr lang="en-US" sz="27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6087" y="990907"/>
            <a:ext cx="7037392" cy="3867867"/>
          </a:xfrm>
          <a:prstGeom prst="rect">
            <a:avLst/>
          </a:prstGeom>
        </p:spPr>
      </p:pic>
      <p:pic>
        <p:nvPicPr>
          <p:cNvPr id="36" name="Content Placeholder 33" descr="web-application-scann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173" y="274407"/>
            <a:ext cx="826770" cy="650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כותרת 1"/>
          <p:cNvSpPr txBox="1"/>
          <p:nvPr/>
        </p:nvSpPr>
        <p:spPr>
          <a:xfrm>
            <a:off x="1691808" y="269142"/>
            <a:ext cx="1845123" cy="616426"/>
          </a:xfrm>
          <a:prstGeom prst="rect">
            <a:avLst/>
          </a:prstGeom>
          <a:noFill/>
          <a:ln w="9525">
            <a:noFill/>
          </a:ln>
        </p:spPr>
        <p:txBody>
          <a:bodyPr lIns="90000" tIns="91440" rIns="90000" bIns="91440" anchor="t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lvl="1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lvl="2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lvl="3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lvl="4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700" dirty="0" smtClean="0">
                <a:solidFill>
                  <a:schemeClr val="bg1"/>
                </a:solidFill>
              </a:rPr>
              <a:t>MD Editor</a:t>
            </a:r>
            <a:endParaRPr lang="en-US" sz="15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4"/>
          <p:cNvSpPr>
            <a:spLocks noGrp="1"/>
          </p:cNvSpPr>
          <p:nvPr/>
        </p:nvSpPr>
        <p:spPr>
          <a:xfrm>
            <a:off x="2372593" y="3175189"/>
            <a:ext cx="972912" cy="502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>
                <a:latin typeface="+mj-lt"/>
              </a:rPr>
              <a:t>MD Editor</a:t>
            </a:r>
            <a:endParaRPr lang="en-US" sz="1400" dirty="0">
              <a:latin typeface="+mj-lt"/>
            </a:endParaRPr>
          </a:p>
        </p:txBody>
      </p:sp>
      <p:pic>
        <p:nvPicPr>
          <p:cNvPr id="4" name="Content Placeholder 33" descr="web-application-scann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600" y="2347529"/>
            <a:ext cx="1051560" cy="8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2" y="1533111"/>
            <a:ext cx="621314" cy="621314"/>
          </a:xfrm>
          <a:prstGeom prst="rect">
            <a:avLst/>
          </a:prstGeom>
        </p:spPr>
      </p:pic>
      <p:sp>
        <p:nvSpPr>
          <p:cNvPr id="6" name="Title 14"/>
          <p:cNvSpPr>
            <a:spLocks noGrp="1"/>
          </p:cNvSpPr>
          <p:nvPr/>
        </p:nvSpPr>
        <p:spPr>
          <a:xfrm>
            <a:off x="133460" y="2149082"/>
            <a:ext cx="1500275" cy="39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>
                <a:latin typeface="+mj-lt"/>
              </a:rPr>
              <a:t>Super Users</a:t>
            </a:r>
            <a:endParaRPr lang="en-US" sz="1400" dirty="0">
              <a:latin typeface="+mj-lt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4" y="1376868"/>
            <a:ext cx="621314" cy="621314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6" y="1222454"/>
            <a:ext cx="621314" cy="621314"/>
          </a:xfrm>
          <a:prstGeom prst="rect">
            <a:avLst/>
          </a:prstGeom>
        </p:spPr>
      </p:pic>
      <p:cxnSp>
        <p:nvCxnSpPr>
          <p:cNvPr id="9" name="Straight Arrow Connector 48"/>
          <p:cNvCxnSpPr/>
          <p:nvPr/>
        </p:nvCxnSpPr>
        <p:spPr>
          <a:xfrm flipH="1" flipV="1">
            <a:off x="1384936" y="2149082"/>
            <a:ext cx="867829" cy="567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pic>
        <p:nvPicPr>
          <p:cNvPr id="14" name="Picture 225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347" y="2483783"/>
            <a:ext cx="550843" cy="58931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5" name="Straight Arrow Connector 48"/>
          <p:cNvCxnSpPr/>
          <p:nvPr/>
        </p:nvCxnSpPr>
        <p:spPr>
          <a:xfrm flipH="1">
            <a:off x="3193950" y="2761359"/>
            <a:ext cx="1108032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pic>
        <p:nvPicPr>
          <p:cNvPr id="21" name="תמונה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038" y="2401693"/>
            <a:ext cx="762143" cy="762143"/>
          </a:xfrm>
          <a:prstGeom prst="rect">
            <a:avLst/>
          </a:prstGeom>
        </p:spPr>
      </p:pic>
      <p:sp>
        <p:nvSpPr>
          <p:cNvPr id="22" name="Title 14"/>
          <p:cNvSpPr>
            <a:spLocks noGrp="1"/>
          </p:cNvSpPr>
          <p:nvPr/>
        </p:nvSpPr>
        <p:spPr>
          <a:xfrm>
            <a:off x="5887607" y="3175189"/>
            <a:ext cx="1403685" cy="35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>
                <a:latin typeface="+mj-lt"/>
              </a:rPr>
              <a:t>Rule Engine</a:t>
            </a:r>
            <a:endParaRPr lang="en-US" sz="1400" dirty="0">
              <a:latin typeface="+mj-lt"/>
            </a:endParaRPr>
          </a:p>
        </p:txBody>
      </p:sp>
      <p:sp>
        <p:nvSpPr>
          <p:cNvPr id="24" name="Title 14"/>
          <p:cNvSpPr>
            <a:spLocks noGrp="1"/>
          </p:cNvSpPr>
          <p:nvPr/>
        </p:nvSpPr>
        <p:spPr>
          <a:xfrm>
            <a:off x="4403096" y="3136739"/>
            <a:ext cx="666385" cy="35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>
                <a:latin typeface="+mj-lt"/>
              </a:rPr>
              <a:t>MD</a:t>
            </a:r>
            <a:endParaRPr lang="en-US" sz="1400" dirty="0">
              <a:latin typeface="+mj-lt"/>
            </a:endParaRPr>
          </a:p>
        </p:txBody>
      </p:sp>
      <p:cxnSp>
        <p:nvCxnSpPr>
          <p:cNvPr id="25" name="Straight Arrow Connector 48"/>
          <p:cNvCxnSpPr/>
          <p:nvPr/>
        </p:nvCxnSpPr>
        <p:spPr>
          <a:xfrm>
            <a:off x="4963254" y="2782765"/>
            <a:ext cx="100383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403" y="1236817"/>
            <a:ext cx="1081623" cy="102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Straight Arrow Connector 48"/>
          <p:cNvCxnSpPr/>
          <p:nvPr/>
        </p:nvCxnSpPr>
        <p:spPr>
          <a:xfrm flipH="1">
            <a:off x="6820182" y="2149082"/>
            <a:ext cx="942221" cy="4720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sp>
        <p:nvSpPr>
          <p:cNvPr id="34" name="Title 14"/>
          <p:cNvSpPr>
            <a:spLocks noGrp="1"/>
          </p:cNvSpPr>
          <p:nvPr/>
        </p:nvSpPr>
        <p:spPr>
          <a:xfrm>
            <a:off x="7852409" y="2285633"/>
            <a:ext cx="1174888" cy="39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>
                <a:latin typeface="+mj-lt"/>
              </a:rPr>
              <a:t>Application</a:t>
            </a:r>
            <a:endParaRPr lang="en-US" sz="1400" dirty="0">
              <a:latin typeface="+mj-lt"/>
            </a:endParaRPr>
          </a:p>
        </p:txBody>
      </p:sp>
      <p:cxnSp>
        <p:nvCxnSpPr>
          <p:cNvPr id="35" name="Straight Arrow Connector 48"/>
          <p:cNvCxnSpPr/>
          <p:nvPr/>
        </p:nvCxnSpPr>
        <p:spPr>
          <a:xfrm flipH="1">
            <a:off x="1278269" y="3040724"/>
            <a:ext cx="974496" cy="4484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pic>
        <p:nvPicPr>
          <p:cNvPr id="37" name="תמונה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2" y="3171654"/>
            <a:ext cx="621314" cy="621314"/>
          </a:xfrm>
          <a:prstGeom prst="rect">
            <a:avLst/>
          </a:prstGeom>
        </p:spPr>
      </p:pic>
      <p:sp>
        <p:nvSpPr>
          <p:cNvPr id="38" name="Title 14"/>
          <p:cNvSpPr>
            <a:spLocks noGrp="1"/>
          </p:cNvSpPr>
          <p:nvPr/>
        </p:nvSpPr>
        <p:spPr>
          <a:xfrm>
            <a:off x="133460" y="3787625"/>
            <a:ext cx="1500275" cy="39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>
                <a:latin typeface="+mj-lt"/>
              </a:rPr>
              <a:t>QA/Dev</a:t>
            </a:r>
            <a:endParaRPr lang="en-US" sz="1400" dirty="0">
              <a:latin typeface="+mj-lt"/>
            </a:endParaRPr>
          </a:p>
        </p:txBody>
      </p:sp>
      <p:pic>
        <p:nvPicPr>
          <p:cNvPr id="39" name="תמונה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4" y="3015411"/>
            <a:ext cx="621314" cy="621314"/>
          </a:xfrm>
          <a:prstGeom prst="rect">
            <a:avLst/>
          </a:prstGeom>
        </p:spPr>
      </p:pic>
      <p:pic>
        <p:nvPicPr>
          <p:cNvPr id="40" name="תמונה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6" y="2860997"/>
            <a:ext cx="621314" cy="621314"/>
          </a:xfrm>
          <a:prstGeom prst="rect">
            <a:avLst/>
          </a:prstGeom>
        </p:spPr>
      </p:pic>
      <p:sp>
        <p:nvSpPr>
          <p:cNvPr id="41" name="כותרת 1"/>
          <p:cNvSpPr>
            <a:spLocks noGrp="1"/>
          </p:cNvSpPr>
          <p:nvPr>
            <p:ph type="title"/>
          </p:nvPr>
        </p:nvSpPr>
        <p:spPr>
          <a:xfrm>
            <a:off x="2826895" y="412400"/>
            <a:ext cx="3015201" cy="5304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itle 14"/>
          <p:cNvSpPr>
            <a:spLocks noGrp="1"/>
          </p:cNvSpPr>
          <p:nvPr/>
        </p:nvSpPr>
        <p:spPr>
          <a:xfrm>
            <a:off x="2473692" y="3537175"/>
            <a:ext cx="714308" cy="461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>
                <a:latin typeface="+mj-lt"/>
              </a:rPr>
              <a:t>Rules</a:t>
            </a:r>
            <a:endParaRPr lang="en-US" sz="1400" dirty="0">
              <a:latin typeface="+mj-lt"/>
            </a:endParaRPr>
          </a:p>
        </p:txBody>
      </p:sp>
      <p:sp>
        <p:nvSpPr>
          <p:cNvPr id="49" name="Title 14"/>
          <p:cNvSpPr>
            <a:spLocks noGrp="1"/>
          </p:cNvSpPr>
          <p:nvPr/>
        </p:nvSpPr>
        <p:spPr>
          <a:xfrm>
            <a:off x="2116505" y="3954410"/>
            <a:ext cx="1801794" cy="502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>
                <a:latin typeface="+mj-lt"/>
              </a:rPr>
              <a:t>Decision tables</a:t>
            </a:r>
            <a:endParaRPr lang="en-US" sz="1400" dirty="0">
              <a:latin typeface="+mj-lt"/>
            </a:endParaRPr>
          </a:p>
        </p:txBody>
      </p:sp>
      <p:sp>
        <p:nvSpPr>
          <p:cNvPr id="14345" name="מלבן 14344"/>
          <p:cNvSpPr/>
          <p:nvPr/>
        </p:nvSpPr>
        <p:spPr>
          <a:xfrm>
            <a:off x="2160905" y="3998595"/>
            <a:ext cx="1307465" cy="28321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מלבן 50"/>
          <p:cNvSpPr/>
          <p:nvPr/>
        </p:nvSpPr>
        <p:spPr>
          <a:xfrm>
            <a:off x="2155825" y="3592195"/>
            <a:ext cx="1307465" cy="25908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Left Bracket 54"/>
          <p:cNvSpPr/>
          <p:nvPr/>
        </p:nvSpPr>
        <p:spPr>
          <a:xfrm rot="16200000" flipH="1">
            <a:off x="2745740" y="2724150"/>
            <a:ext cx="126365" cy="173355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4"/>
          <p:cNvSpPr>
            <a:spLocks noGrp="1"/>
          </p:cNvSpPr>
          <p:nvPr/>
        </p:nvSpPr>
        <p:spPr>
          <a:xfrm>
            <a:off x="2372593" y="3175189"/>
            <a:ext cx="972912" cy="502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>
                <a:latin typeface="+mj-lt"/>
              </a:rPr>
              <a:t>MD Editor</a:t>
            </a:r>
            <a:endParaRPr lang="en-US" sz="1400" dirty="0">
              <a:latin typeface="+mj-lt"/>
            </a:endParaRPr>
          </a:p>
        </p:txBody>
      </p:sp>
      <p:pic>
        <p:nvPicPr>
          <p:cNvPr id="4" name="Content Placeholder 33" descr="web-application-scann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600" y="2347529"/>
            <a:ext cx="1051560" cy="8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2" y="1533111"/>
            <a:ext cx="621314" cy="621314"/>
          </a:xfrm>
          <a:prstGeom prst="rect">
            <a:avLst/>
          </a:prstGeom>
        </p:spPr>
      </p:pic>
      <p:sp>
        <p:nvSpPr>
          <p:cNvPr id="6" name="Title 14"/>
          <p:cNvSpPr>
            <a:spLocks noGrp="1"/>
          </p:cNvSpPr>
          <p:nvPr/>
        </p:nvSpPr>
        <p:spPr>
          <a:xfrm>
            <a:off x="133460" y="2149082"/>
            <a:ext cx="1500275" cy="39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>
                <a:latin typeface="+mj-lt"/>
              </a:rPr>
              <a:t>Super Users</a:t>
            </a:r>
            <a:endParaRPr lang="en-US" sz="1400" dirty="0">
              <a:latin typeface="+mj-lt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4" y="1376868"/>
            <a:ext cx="621314" cy="621314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6" y="1222454"/>
            <a:ext cx="621314" cy="621314"/>
          </a:xfrm>
          <a:prstGeom prst="rect">
            <a:avLst/>
          </a:prstGeom>
        </p:spPr>
      </p:pic>
      <p:cxnSp>
        <p:nvCxnSpPr>
          <p:cNvPr id="9" name="Straight Arrow Connector 48"/>
          <p:cNvCxnSpPr/>
          <p:nvPr/>
        </p:nvCxnSpPr>
        <p:spPr>
          <a:xfrm flipH="1" flipV="1">
            <a:off x="1384936" y="2149082"/>
            <a:ext cx="867829" cy="567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pic>
        <p:nvPicPr>
          <p:cNvPr id="14" name="Picture 225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347" y="2483783"/>
            <a:ext cx="550843" cy="58931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5" name="Straight Arrow Connector 48"/>
          <p:cNvCxnSpPr/>
          <p:nvPr/>
        </p:nvCxnSpPr>
        <p:spPr>
          <a:xfrm flipH="1">
            <a:off x="3193950" y="2761359"/>
            <a:ext cx="1108032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pic>
        <p:nvPicPr>
          <p:cNvPr id="21" name="תמונה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038" y="2401693"/>
            <a:ext cx="762143" cy="762143"/>
          </a:xfrm>
          <a:prstGeom prst="rect">
            <a:avLst/>
          </a:prstGeom>
        </p:spPr>
      </p:pic>
      <p:sp>
        <p:nvSpPr>
          <p:cNvPr id="22" name="Title 14"/>
          <p:cNvSpPr>
            <a:spLocks noGrp="1"/>
          </p:cNvSpPr>
          <p:nvPr/>
        </p:nvSpPr>
        <p:spPr>
          <a:xfrm>
            <a:off x="5887607" y="3175189"/>
            <a:ext cx="1403685" cy="35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>
                <a:latin typeface="+mj-lt"/>
              </a:rPr>
              <a:t>Rule Engine</a:t>
            </a:r>
            <a:endParaRPr lang="en-US" sz="1400" dirty="0">
              <a:latin typeface="+mj-lt"/>
            </a:endParaRPr>
          </a:p>
        </p:txBody>
      </p:sp>
      <p:sp>
        <p:nvSpPr>
          <p:cNvPr id="24" name="Title 14"/>
          <p:cNvSpPr>
            <a:spLocks noGrp="1"/>
          </p:cNvSpPr>
          <p:nvPr/>
        </p:nvSpPr>
        <p:spPr>
          <a:xfrm>
            <a:off x="4403096" y="3136739"/>
            <a:ext cx="666385" cy="35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>
                <a:latin typeface="+mj-lt"/>
              </a:rPr>
              <a:t>MD</a:t>
            </a:r>
            <a:endParaRPr lang="en-US" sz="1400" dirty="0">
              <a:latin typeface="+mj-lt"/>
            </a:endParaRPr>
          </a:p>
        </p:txBody>
      </p:sp>
      <p:cxnSp>
        <p:nvCxnSpPr>
          <p:cNvPr id="25" name="Straight Arrow Connector 48"/>
          <p:cNvCxnSpPr/>
          <p:nvPr/>
        </p:nvCxnSpPr>
        <p:spPr>
          <a:xfrm>
            <a:off x="4963254" y="2782765"/>
            <a:ext cx="100383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403" y="1236817"/>
            <a:ext cx="1081623" cy="102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Straight Arrow Connector 48"/>
          <p:cNvCxnSpPr/>
          <p:nvPr/>
        </p:nvCxnSpPr>
        <p:spPr>
          <a:xfrm flipH="1">
            <a:off x="6820182" y="2149082"/>
            <a:ext cx="942221" cy="4720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sp>
        <p:nvSpPr>
          <p:cNvPr id="34" name="Title 14"/>
          <p:cNvSpPr>
            <a:spLocks noGrp="1"/>
          </p:cNvSpPr>
          <p:nvPr/>
        </p:nvSpPr>
        <p:spPr>
          <a:xfrm>
            <a:off x="7852409" y="2285633"/>
            <a:ext cx="1174888" cy="39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>
                <a:latin typeface="+mj-lt"/>
              </a:rPr>
              <a:t>Application</a:t>
            </a:r>
            <a:endParaRPr lang="en-US" sz="1400" dirty="0">
              <a:latin typeface="+mj-lt"/>
            </a:endParaRPr>
          </a:p>
        </p:txBody>
      </p:sp>
      <p:cxnSp>
        <p:nvCxnSpPr>
          <p:cNvPr id="35" name="Straight Arrow Connector 48"/>
          <p:cNvCxnSpPr/>
          <p:nvPr/>
        </p:nvCxnSpPr>
        <p:spPr>
          <a:xfrm flipH="1">
            <a:off x="1278269" y="3040724"/>
            <a:ext cx="974496" cy="4484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pic>
        <p:nvPicPr>
          <p:cNvPr id="37" name="תמונה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2" y="3171654"/>
            <a:ext cx="621314" cy="621314"/>
          </a:xfrm>
          <a:prstGeom prst="rect">
            <a:avLst/>
          </a:prstGeom>
        </p:spPr>
      </p:pic>
      <p:sp>
        <p:nvSpPr>
          <p:cNvPr id="38" name="Title 14"/>
          <p:cNvSpPr>
            <a:spLocks noGrp="1"/>
          </p:cNvSpPr>
          <p:nvPr/>
        </p:nvSpPr>
        <p:spPr>
          <a:xfrm>
            <a:off x="133460" y="3787625"/>
            <a:ext cx="1500275" cy="39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>
                <a:latin typeface="+mj-lt"/>
              </a:rPr>
              <a:t>QA/Dev</a:t>
            </a:r>
            <a:endParaRPr lang="en-US" sz="1400" dirty="0">
              <a:latin typeface="+mj-lt"/>
            </a:endParaRPr>
          </a:p>
        </p:txBody>
      </p:sp>
      <p:pic>
        <p:nvPicPr>
          <p:cNvPr id="39" name="תמונה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4" y="3015411"/>
            <a:ext cx="621314" cy="621314"/>
          </a:xfrm>
          <a:prstGeom prst="rect">
            <a:avLst/>
          </a:prstGeom>
        </p:spPr>
      </p:pic>
      <p:pic>
        <p:nvPicPr>
          <p:cNvPr id="40" name="תמונה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6" y="2860997"/>
            <a:ext cx="621314" cy="621314"/>
          </a:xfrm>
          <a:prstGeom prst="rect">
            <a:avLst/>
          </a:prstGeom>
        </p:spPr>
      </p:pic>
      <p:sp>
        <p:nvSpPr>
          <p:cNvPr id="48" name="Title 14"/>
          <p:cNvSpPr>
            <a:spLocks noGrp="1"/>
          </p:cNvSpPr>
          <p:nvPr/>
        </p:nvSpPr>
        <p:spPr>
          <a:xfrm>
            <a:off x="2473692" y="3537175"/>
            <a:ext cx="714308" cy="461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>
                <a:latin typeface="+mj-lt"/>
              </a:rPr>
              <a:t>Rules</a:t>
            </a:r>
            <a:endParaRPr lang="en-US" sz="1400" dirty="0">
              <a:latin typeface="+mj-lt"/>
            </a:endParaRPr>
          </a:p>
        </p:txBody>
      </p:sp>
      <p:sp>
        <p:nvSpPr>
          <p:cNvPr id="49" name="Title 14"/>
          <p:cNvSpPr>
            <a:spLocks noGrp="1"/>
          </p:cNvSpPr>
          <p:nvPr/>
        </p:nvSpPr>
        <p:spPr>
          <a:xfrm>
            <a:off x="2116505" y="3954410"/>
            <a:ext cx="1801794" cy="502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 smtClean="0">
                <a:latin typeface="+mj-lt"/>
              </a:rPr>
              <a:t>Decision tables</a:t>
            </a:r>
            <a:endParaRPr lang="en-US" sz="1400" dirty="0">
              <a:latin typeface="+mj-lt"/>
            </a:endParaRPr>
          </a:p>
        </p:txBody>
      </p:sp>
      <p:sp>
        <p:nvSpPr>
          <p:cNvPr id="14345" name="מלבן 14344"/>
          <p:cNvSpPr/>
          <p:nvPr/>
        </p:nvSpPr>
        <p:spPr>
          <a:xfrm>
            <a:off x="2160905" y="3998595"/>
            <a:ext cx="1307465" cy="28321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מלבן 50"/>
          <p:cNvSpPr/>
          <p:nvPr/>
        </p:nvSpPr>
        <p:spPr>
          <a:xfrm>
            <a:off x="2155825" y="3592195"/>
            <a:ext cx="1307465" cy="25908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Left Bracket 54"/>
          <p:cNvSpPr/>
          <p:nvPr/>
        </p:nvSpPr>
        <p:spPr>
          <a:xfrm rot="16200000" flipH="1">
            <a:off x="2745740" y="2724150"/>
            <a:ext cx="126365" cy="173355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+mj-lt"/>
            </a:endParaRPr>
          </a:p>
        </p:txBody>
      </p:sp>
      <p:pic>
        <p:nvPicPr>
          <p:cNvPr id="10" name="תמונה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51" y="383989"/>
            <a:ext cx="1349499" cy="899666"/>
          </a:xfrm>
          <a:prstGeom prst="rect">
            <a:avLst/>
          </a:prstGeom>
        </p:spPr>
      </p:pic>
      <p:cxnSp>
        <p:nvCxnSpPr>
          <p:cNvPr id="12" name="Straight Arrow Connector 48"/>
          <p:cNvCxnSpPr/>
          <p:nvPr/>
        </p:nvCxnSpPr>
        <p:spPr>
          <a:xfrm flipH="1">
            <a:off x="4522470" y="1473200"/>
            <a:ext cx="10160" cy="9283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cxnSp>
        <p:nvCxnSpPr>
          <p:cNvPr id="13" name="Straight Arrow Connector 48"/>
          <p:cNvCxnSpPr/>
          <p:nvPr/>
        </p:nvCxnSpPr>
        <p:spPr>
          <a:xfrm flipV="1">
            <a:off x="4752975" y="1537335"/>
            <a:ext cx="635" cy="8997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61766" y="419885"/>
            <a:ext cx="5130342" cy="704683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+mn-lt"/>
              </a:rPr>
              <a:t>Configuration </a:t>
            </a:r>
            <a:r>
              <a:rPr lang="en-US" sz="3600" dirty="0" smtClean="0">
                <a:solidFill>
                  <a:schemeClr val="bg1"/>
                </a:solidFill>
                <a:latin typeface="+mn-lt"/>
              </a:rPr>
              <a:t>control</a:t>
            </a:r>
            <a:endParaRPr lang="en-US" sz="3600" dirty="0">
              <a:solidFill>
                <a:schemeClr val="bg1"/>
              </a:solidFill>
              <a:latin typeface="+mn-lt"/>
              <a:sym typeface="+mn-ea"/>
            </a:endParaRPr>
          </a:p>
        </p:txBody>
      </p:sp>
      <p:sp>
        <p:nvSpPr>
          <p:cNvPr id="4" name="מציין מיקום תוכן 2"/>
          <p:cNvSpPr txBox="1"/>
          <p:nvPr/>
        </p:nvSpPr>
        <p:spPr>
          <a:xfrm>
            <a:off x="704696" y="1438829"/>
            <a:ext cx="7377538" cy="40589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28625" indent="-428625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bg1"/>
                </a:solidFill>
                <a:ea typeface="+mj-ea"/>
                <a:cs typeface="+mj-cs"/>
              </a:rPr>
              <a:t>Need to keep track of all configuration changes (diff , date , user , description…)</a:t>
            </a:r>
            <a:endParaRPr lang="en-US" sz="2400" dirty="0" smtClean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66" y="322394"/>
            <a:ext cx="1349499" cy="899666"/>
          </a:xfrm>
          <a:prstGeom prst="rect">
            <a:avLst/>
          </a:prstGeom>
        </p:spPr>
      </p:pic>
      <p:sp>
        <p:nvSpPr>
          <p:cNvPr id="8" name="מציין מיקום תוכן 2"/>
          <p:cNvSpPr txBox="1"/>
          <p:nvPr/>
        </p:nvSpPr>
        <p:spPr>
          <a:xfrm>
            <a:off x="746745" y="2698913"/>
            <a:ext cx="7377538" cy="18087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28625" indent="-428625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bg1"/>
                </a:solidFill>
                <a:ea typeface="+mj-ea"/>
                <a:cs typeface="+mj-cs"/>
              </a:rPr>
              <a:t>In a case of conflict – be able to send the user</a:t>
            </a:r>
            <a:br>
              <a:rPr lang="en-US" sz="2400" dirty="0" smtClean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 smtClean="0">
                <a:solidFill>
                  <a:schemeClr val="bg1"/>
                </a:solidFill>
                <a:ea typeface="+mj-ea"/>
                <a:cs typeface="+mj-cs"/>
              </a:rPr>
              <a:t>diff and re-approve changes</a:t>
            </a:r>
            <a:endParaRPr lang="en-US" sz="2400" dirty="0" smtClean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" name="מלבן מעוגל 2"/>
          <p:cNvSpPr/>
          <p:nvPr/>
        </p:nvSpPr>
        <p:spPr>
          <a:xfrm>
            <a:off x="1130746" y="4282658"/>
            <a:ext cx="6525435" cy="450030"/>
          </a:xfrm>
          <a:prstGeom prst="round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Without modify our MD schema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5192" y="232388"/>
            <a:ext cx="8502650" cy="554038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sym typeface="+mn-ea"/>
              </a:rPr>
              <a:t>Tech Spec</a:t>
            </a:r>
            <a:endParaRPr lang="en-US" sz="36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מציין מיקום תוכן 2"/>
          <p:cNvSpPr txBox="1"/>
          <p:nvPr/>
        </p:nvSpPr>
        <p:spPr>
          <a:xfrm>
            <a:off x="1387248" y="1049833"/>
            <a:ext cx="6278538" cy="224670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28625" indent="-428625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  <a:latin typeface="+mj-lt"/>
                <a:sym typeface="+mn-ea"/>
              </a:rPr>
              <a:t>Java 8 + Spring eco-system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pPr marL="428625" indent="-428625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JPA / ORM 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+mj-ea"/>
              </a:rPr>
              <a:t>specification</a:t>
            </a:r>
            <a:endParaRPr lang="en-US" sz="2800" dirty="0">
              <a:solidFill>
                <a:schemeClr val="bg1"/>
              </a:solidFill>
              <a:latin typeface="+mj-lt"/>
              <a:cs typeface="+mj-ea"/>
            </a:endParaRPr>
          </a:p>
          <a:p>
            <a:pPr marL="428625" indent="-428625">
              <a:lnSpc>
                <a:spcPct val="150000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Snapshot - Object 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+mj-ea"/>
              </a:rPr>
              <a:t>Serialization</a:t>
            </a:r>
            <a:endParaRPr lang="en-US" sz="2800" dirty="0">
              <a:solidFill>
                <a:schemeClr val="bg1"/>
              </a:solidFill>
              <a:latin typeface="+mj-lt"/>
              <a:cs typeface="+mj-ea"/>
            </a:endParaRPr>
          </a:p>
        </p:txBody>
      </p:sp>
      <p:pic>
        <p:nvPicPr>
          <p:cNvPr id="6148" name="Picture 4" descr="Image result for spring boo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54" y="3644615"/>
            <a:ext cx="2333625" cy="7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sprin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563" y="3183189"/>
            <a:ext cx="1411908" cy="141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js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800" y="3427350"/>
            <a:ext cx="1167823" cy="11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201507123jpa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40329" y="3899400"/>
            <a:ext cx="993140" cy="573582"/>
          </a:xfrm>
          <a:prstGeom prst="rect">
            <a:avLst/>
          </a:prstGeom>
        </p:spPr>
      </p:pic>
      <p:pic>
        <p:nvPicPr>
          <p:cNvPr id="6148" name="Picture 4" descr="Image result for spring 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14" y="3981340"/>
            <a:ext cx="1304290" cy="41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17" descr="mongod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030" y="3827145"/>
            <a:ext cx="748665" cy="87884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Box 23"/>
          <p:cNvSpPr txBox="1"/>
          <p:nvPr/>
        </p:nvSpPr>
        <p:spPr>
          <a:xfrm>
            <a:off x="4751740" y="4639917"/>
            <a:ext cx="1251508" cy="3795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+mj-lt"/>
              </a:rPr>
              <a:t>     Spring Data</a:t>
            </a:r>
            <a:br>
              <a:rPr lang="en-US" baseline="30000" dirty="0">
                <a:solidFill>
                  <a:schemeClr val="bg1"/>
                </a:solidFill>
                <a:latin typeface="+mj-lt"/>
              </a:rPr>
            </a:br>
            <a:r>
              <a:rPr lang="en-US" baseline="30000" dirty="0">
                <a:solidFill>
                  <a:schemeClr val="bg1"/>
                </a:solidFill>
                <a:latin typeface="+mj-lt"/>
              </a:rPr>
              <a:t>CRUD Repositories</a:t>
            </a:r>
            <a:endParaRPr lang="en-US" baseline="30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579360" y="4225925"/>
            <a:ext cx="773430" cy="114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pic>
        <p:nvPicPr>
          <p:cNvPr id="38" name="Content Placeholder 5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969" y="2473179"/>
            <a:ext cx="1207770" cy="40207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 Box 39"/>
          <p:cNvSpPr txBox="1"/>
          <p:nvPr/>
        </p:nvSpPr>
        <p:spPr>
          <a:xfrm>
            <a:off x="4945844" y="1568921"/>
            <a:ext cx="1301750" cy="235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aseline="30000">
                <a:solidFill>
                  <a:schemeClr val="bg1"/>
                </a:solidFill>
                <a:latin typeface="+mj-lt"/>
              </a:rPr>
              <a:t>Javers Repo</a:t>
            </a:r>
            <a:endParaRPr lang="en-US" baseline="300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659584" y="4225891"/>
            <a:ext cx="838200" cy="12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cxnSp>
        <p:nvCxnSpPr>
          <p:cNvPr id="47" name="Straight Arrow Connector 46"/>
          <p:cNvCxnSpPr/>
          <p:nvPr/>
        </p:nvCxnSpPr>
        <p:spPr>
          <a:xfrm>
            <a:off x="4107644" y="4225891"/>
            <a:ext cx="838200" cy="12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cxnSp>
        <p:nvCxnSpPr>
          <p:cNvPr id="48" name="Straight Arrow Connector 47"/>
          <p:cNvCxnSpPr/>
          <p:nvPr/>
        </p:nvCxnSpPr>
        <p:spPr>
          <a:xfrm flipH="1" flipV="1">
            <a:off x="5366850" y="1716921"/>
            <a:ext cx="1905" cy="7330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cxnSp>
        <p:nvCxnSpPr>
          <p:cNvPr id="49" name="Straight Arrow Connector 48"/>
          <p:cNvCxnSpPr>
            <a:stCxn id="17" idx="0"/>
          </p:cNvCxnSpPr>
          <p:nvPr/>
        </p:nvCxnSpPr>
        <p:spPr>
          <a:xfrm flipV="1">
            <a:off x="5367655" y="2916555"/>
            <a:ext cx="1270" cy="9105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sp>
        <p:nvSpPr>
          <p:cNvPr id="52" name="Title 14"/>
          <p:cNvSpPr>
            <a:spLocks noGrp="1"/>
          </p:cNvSpPr>
          <p:nvPr/>
        </p:nvSpPr>
        <p:spPr>
          <a:xfrm>
            <a:off x="957580" y="2514600"/>
            <a:ext cx="1133475" cy="563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bel" panose="02000506030000020004"/>
              <a:buNone/>
              <a:defRPr sz="2800" b="0" i="0" u="none" strike="noStrike" cap="none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1400" dirty="0">
                <a:latin typeface="+mj-lt"/>
              </a:rPr>
              <a:t>MD Editor</a:t>
            </a:r>
            <a:endParaRPr lang="en-US" sz="1400" dirty="0">
              <a:latin typeface="+mj-lt"/>
            </a:endParaRPr>
          </a:p>
        </p:txBody>
      </p:sp>
      <p:pic>
        <p:nvPicPr>
          <p:cNvPr id="54" name="Content Placeholder 33" descr="web-application-scanni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500" y="2407285"/>
            <a:ext cx="866140" cy="6819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Left Bracket 54"/>
          <p:cNvSpPr/>
          <p:nvPr/>
        </p:nvSpPr>
        <p:spPr>
          <a:xfrm>
            <a:off x="2628265" y="925195"/>
            <a:ext cx="629285" cy="39204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8220514" y="4640089"/>
            <a:ext cx="789305" cy="2359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+mj-lt"/>
              </a:rPr>
              <a:t>MD-DB</a:t>
            </a:r>
            <a:endParaRPr lang="en-US" baseline="30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כותרת 1"/>
          <p:cNvSpPr>
            <a:spLocks noGrp="1"/>
          </p:cNvSpPr>
          <p:nvPr>
            <p:ph type="title"/>
          </p:nvPr>
        </p:nvSpPr>
        <p:spPr>
          <a:xfrm>
            <a:off x="1155238" y="123353"/>
            <a:ext cx="6611703" cy="738524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17" descr="mongod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09" y="505797"/>
            <a:ext cx="960481" cy="11264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Arrow Connector 1"/>
          <p:cNvCxnSpPr/>
          <p:nvPr/>
        </p:nvCxnSpPr>
        <p:spPr>
          <a:xfrm flipH="1" flipV="1">
            <a:off x="2672715" y="2661920"/>
            <a:ext cx="2123440" cy="13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arrow" w="med" len="med"/>
          </a:ln>
        </p:spPr>
      </p:cxnSp>
      <p:sp>
        <p:nvSpPr>
          <p:cNvPr id="3" name="Text Box 2"/>
          <p:cNvSpPr txBox="1"/>
          <p:nvPr/>
        </p:nvSpPr>
        <p:spPr>
          <a:xfrm>
            <a:off x="3023870" y="2430780"/>
            <a:ext cx="1485900" cy="231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aseline="30000" dirty="0">
                <a:solidFill>
                  <a:schemeClr val="bg1"/>
                </a:solidFill>
                <a:latin typeface="+mj-lt"/>
              </a:rPr>
              <a:t>Diff / Restore / Query</a:t>
            </a:r>
            <a:endParaRPr lang="en-US" baseline="30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Box 3"/>
          <p:cNvSpPr txBox="1"/>
          <p:nvPr/>
        </p:nvSpPr>
        <p:spPr>
          <a:xfrm rot="16200000">
            <a:off x="4929505" y="3240405"/>
            <a:ext cx="652145" cy="231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aseline="30000" dirty="0">
                <a:solidFill>
                  <a:schemeClr val="bg1"/>
                </a:solidFill>
                <a:latin typeface="+mj-lt"/>
              </a:rPr>
              <a:t>Commit</a:t>
            </a:r>
            <a:endParaRPr lang="en-US" baseline="30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25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4755" y="3902075"/>
            <a:ext cx="606425" cy="6489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תמונה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2" y="1399761"/>
            <a:ext cx="621314" cy="621314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4" y="1243518"/>
            <a:ext cx="621314" cy="621314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6" y="1089104"/>
            <a:ext cx="621314" cy="621314"/>
          </a:xfrm>
          <a:prstGeom prst="rect">
            <a:avLst/>
          </a:prstGeom>
        </p:spPr>
      </p:pic>
      <p:cxnSp>
        <p:nvCxnSpPr>
          <p:cNvPr id="9" name="Straight Arrow Connector 48"/>
          <p:cNvCxnSpPr/>
          <p:nvPr/>
        </p:nvCxnSpPr>
        <p:spPr>
          <a:xfrm flipH="1" flipV="1">
            <a:off x="1050291" y="1794117"/>
            <a:ext cx="867829" cy="567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cxnSp>
        <p:nvCxnSpPr>
          <p:cNvPr id="35" name="Straight Arrow Connector 48"/>
          <p:cNvCxnSpPr/>
          <p:nvPr/>
        </p:nvCxnSpPr>
        <p:spPr>
          <a:xfrm flipH="1">
            <a:off x="1036969" y="3088984"/>
            <a:ext cx="974496" cy="4484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arrow" w="sm" len="med"/>
            <a:tailEnd type="none" w="med" len="med"/>
          </a:ln>
        </p:spPr>
      </p:cxnSp>
      <p:pic>
        <p:nvPicPr>
          <p:cNvPr id="37" name="תמונה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" y="3438354"/>
            <a:ext cx="621314" cy="621314"/>
          </a:xfrm>
          <a:prstGeom prst="rect">
            <a:avLst/>
          </a:prstGeom>
        </p:spPr>
      </p:pic>
      <p:pic>
        <p:nvPicPr>
          <p:cNvPr id="39" name="תמונה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4" y="3282111"/>
            <a:ext cx="621314" cy="621314"/>
          </a:xfrm>
          <a:prstGeom prst="rect">
            <a:avLst/>
          </a:prstGeom>
        </p:spPr>
      </p:pic>
      <p:pic>
        <p:nvPicPr>
          <p:cNvPr id="10" name="תמונה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06" y="3127697"/>
            <a:ext cx="621314" cy="621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עיצוב מותאם אישית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WPS Presentation</Application>
  <PresentationFormat>מותאם אישית</PresentationFormat>
  <Paragraphs>131</Paragraphs>
  <Slides>25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5" baseType="lpstr">
      <vt:lpstr>Arial</vt:lpstr>
      <vt:lpstr>SimSun</vt:lpstr>
      <vt:lpstr>Wingdings</vt:lpstr>
      <vt:lpstr>Times New Roman</vt:lpstr>
      <vt:lpstr>Abel</vt:lpstr>
      <vt:lpstr/>
      <vt:lpstr>Arial Unicode MS</vt:lpstr>
      <vt:lpstr>Yu Gothic UI</vt:lpstr>
      <vt:lpstr>ערכת נושא Office</vt:lpstr>
      <vt:lpstr>עיצוב מותאם אישית</vt:lpstr>
      <vt:lpstr>1_עיצוב מותאם אישית</vt:lpstr>
      <vt:lpstr>2_עיצוב מותאם אישית</vt:lpstr>
      <vt:lpstr>3_עיצוב מותאם אישית</vt:lpstr>
      <vt:lpstr>4_עיצוב מותאם אישית</vt:lpstr>
      <vt:lpstr>5_עיצוב מותאם אישית</vt:lpstr>
      <vt:lpstr>6_עיצוב מותאם אישית</vt:lpstr>
      <vt:lpstr>7_עיצוב מותאם אישית</vt:lpstr>
      <vt:lpstr>8_עיצוב מותאם אישית</vt:lpstr>
      <vt:lpstr>9_עיצוב מותאם אישית</vt:lpstr>
      <vt:lpstr>Paint.Picture</vt:lpstr>
      <vt:lpstr>PowerPoint 演示文稿</vt:lpstr>
      <vt:lpstr>PowerPoint 演示文稿</vt:lpstr>
      <vt:lpstr>PowerPoint 演示文稿</vt:lpstr>
      <vt:lpstr>PowerPoint 演示文稿</vt:lpstr>
      <vt:lpstr>Architecture</vt:lpstr>
      <vt:lpstr>PowerPoint 演示文稿</vt:lpstr>
      <vt:lpstr>Configuration control</vt:lpstr>
      <vt:lpstr>Tech Spec</vt:lpstr>
      <vt:lpstr>Architecture</vt:lpstr>
      <vt:lpstr>Architecture</vt:lpstr>
      <vt:lpstr>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What's next – Javers UI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אלעד הירש</dc:creator>
  <cp:lastModifiedBy>elad</cp:lastModifiedBy>
  <cp:revision>269</cp:revision>
  <dcterms:created xsi:type="dcterms:W3CDTF">2017-12-28T21:23:00Z</dcterms:created>
  <dcterms:modified xsi:type="dcterms:W3CDTF">2018-01-21T23:17:51Z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