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231638418079095"/>
          <c:y val="8.59375E-2"/>
          <c:w val="0.80225988700564976"/>
          <c:h val="0.6640625"/>
        </c:manualLayout>
      </c:layout>
      <c:lineChart>
        <c:grouping val="standard"/>
        <c:varyColors val="0"/>
        <c:ser>
          <c:idx val="1"/>
          <c:order val="0"/>
          <c:spPr>
            <a:ln w="70142">
              <a:solidFill>
                <a:srgbClr val="000080"/>
              </a:solidFill>
              <a:prstDash val="solid"/>
            </a:ln>
          </c:spPr>
          <c:marker>
            <c:symbol val="none"/>
          </c:marker>
          <c:val>
            <c:numRef>
              <c:f>Hoja1!$B$1:$B$50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val>
          <c:smooth val="0"/>
        </c:ser>
        <c:ser>
          <c:idx val="0"/>
          <c:order val="1"/>
          <c:spPr>
            <a:ln w="70142">
              <a:solidFill>
                <a:srgbClr val="FF0000"/>
              </a:solidFill>
              <a:prstDash val="solid"/>
            </a:ln>
          </c:spPr>
          <c:marker>
            <c:symbol val="none"/>
          </c:marker>
          <c:val>
            <c:numRef>
              <c:f>Hoja1!$C$1:$C$50</c:f>
              <c:numCache>
                <c:formatCode>General</c:formatCode>
                <c:ptCount val="5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40</c:v>
                </c:pt>
                <c:pt idx="35">
                  <c:v>40</c:v>
                </c:pt>
                <c:pt idx="36">
                  <c:v>40</c:v>
                </c:pt>
                <c:pt idx="37">
                  <c:v>40</c:v>
                </c:pt>
                <c:pt idx="38">
                  <c:v>40</c:v>
                </c:pt>
                <c:pt idx="39">
                  <c:v>40</c:v>
                </c:pt>
                <c:pt idx="40">
                  <c:v>40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</c:numCache>
            </c:numRef>
          </c:val>
          <c:smooth val="0"/>
        </c:ser>
        <c:ser>
          <c:idx val="2"/>
          <c:order val="2"/>
          <c:spPr>
            <a:ln w="70142">
              <a:solidFill>
                <a:srgbClr val="800080"/>
              </a:solidFill>
              <a:prstDash val="solid"/>
            </a:ln>
          </c:spPr>
          <c:marker>
            <c:symbol val="none"/>
          </c:marker>
          <c:val>
            <c:numRef>
              <c:f>Hoja1!$D$1:$D$50</c:f>
              <c:numCache>
                <c:formatCode>General</c:formatCode>
                <c:ptCount val="5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25</c:v>
                </c:pt>
                <c:pt idx="22">
                  <c:v>25</c:v>
                </c:pt>
                <c:pt idx="23">
                  <c:v>25</c:v>
                </c:pt>
                <c:pt idx="24">
                  <c:v>25</c:v>
                </c:pt>
                <c:pt idx="25">
                  <c:v>25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40</c:v>
                </c:pt>
                <c:pt idx="37">
                  <c:v>40</c:v>
                </c:pt>
                <c:pt idx="38">
                  <c:v>40</c:v>
                </c:pt>
                <c:pt idx="39">
                  <c:v>40</c:v>
                </c:pt>
                <c:pt idx="40">
                  <c:v>40</c:v>
                </c:pt>
                <c:pt idx="41">
                  <c:v>45</c:v>
                </c:pt>
                <c:pt idx="42">
                  <c:v>45</c:v>
                </c:pt>
                <c:pt idx="43">
                  <c:v>45</c:v>
                </c:pt>
                <c:pt idx="44">
                  <c:v>45</c:v>
                </c:pt>
                <c:pt idx="45">
                  <c:v>45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70912"/>
        <c:axId val="23272832"/>
      </c:lineChart>
      <c:catAx>
        <c:axId val="23270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749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AR"/>
                  <a:t>Años</a:t>
                </a:r>
              </a:p>
            </c:rich>
          </c:tx>
          <c:layout>
            <c:manualLayout>
              <c:xMode val="edge"/>
              <c:yMode val="edge"/>
              <c:x val="0.52259887005649719"/>
              <c:y val="0.8671875"/>
            </c:manualLayout>
          </c:layout>
          <c:overlay val="0"/>
          <c:spPr>
            <a:noFill/>
            <a:ln w="46761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584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4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23272832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232728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749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AR"/>
                  <a:t>Volumen</a:t>
                </a:r>
              </a:p>
            </c:rich>
          </c:tx>
          <c:layout>
            <c:manualLayout>
              <c:xMode val="edge"/>
              <c:yMode val="edge"/>
              <c:x val="3.1073446327683617E-2"/>
              <c:y val="0.296875"/>
            </c:manualLayout>
          </c:layout>
          <c:overlay val="0"/>
          <c:spPr>
            <a:noFill/>
            <a:ln w="46761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584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4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23270912"/>
        <c:crosses val="autoZero"/>
        <c:crossBetween val="between"/>
      </c:valAx>
      <c:spPr>
        <a:noFill/>
        <a:ln w="46761">
          <a:noFill/>
        </a:ln>
      </c:spPr>
    </c:plotArea>
    <c:plotVisOnly val="1"/>
    <c:dispBlanksAs val="gap"/>
    <c:showDLblsOverMax val="0"/>
  </c:chart>
  <c:spPr>
    <a:solidFill>
      <a:srgbClr val="FFFFFF"/>
    </a:solidFill>
    <a:ln w="5845">
      <a:solidFill>
        <a:srgbClr val="000000"/>
      </a:solidFill>
      <a:prstDash val="solid"/>
    </a:ln>
  </c:spPr>
  <c:txPr>
    <a:bodyPr/>
    <a:lstStyle/>
    <a:p>
      <a:pPr>
        <a:defRPr sz="1749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A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8428184281842819"/>
          <c:y val="8.5603112840466927E-2"/>
          <c:w val="0.79132791327913277"/>
          <c:h val="0.66536964980544744"/>
        </c:manualLayout>
      </c:layout>
      <c:lineChart>
        <c:grouping val="standard"/>
        <c:varyColors val="0"/>
        <c:ser>
          <c:idx val="1"/>
          <c:order val="0"/>
          <c:tx>
            <c:strRef>
              <c:f>Hoja1!$B$1</c:f>
              <c:strCache>
                <c:ptCount val="1"/>
              </c:strCache>
            </c:strRef>
          </c:tx>
          <c:spPr>
            <a:ln w="49611">
              <a:solidFill>
                <a:srgbClr val="000080"/>
              </a:solidFill>
              <a:prstDash val="solid"/>
            </a:ln>
          </c:spPr>
          <c:marker>
            <c:symbol val="none"/>
          </c:marker>
          <c:val>
            <c:numRef>
              <c:f>Hoja1!$B$2:$B$50</c:f>
              <c:numCache>
                <c:formatCode>General</c:formatCode>
                <c:ptCount val="49"/>
                <c:pt idx="0">
                  <c:v>500</c:v>
                </c:pt>
                <c:pt idx="1">
                  <c:v>250</c:v>
                </c:pt>
                <c:pt idx="2">
                  <c:v>166.66666666666666</c:v>
                </c:pt>
                <c:pt idx="3">
                  <c:v>125</c:v>
                </c:pt>
                <c:pt idx="4">
                  <c:v>100</c:v>
                </c:pt>
                <c:pt idx="5">
                  <c:v>83.333333333333329</c:v>
                </c:pt>
                <c:pt idx="6">
                  <c:v>71.428571428571431</c:v>
                </c:pt>
                <c:pt idx="7">
                  <c:v>62.5</c:v>
                </c:pt>
                <c:pt idx="8">
                  <c:v>55.555555555555557</c:v>
                </c:pt>
                <c:pt idx="9">
                  <c:v>50</c:v>
                </c:pt>
                <c:pt idx="10">
                  <c:v>45.454545454545453</c:v>
                </c:pt>
                <c:pt idx="11">
                  <c:v>41.666666666666664</c:v>
                </c:pt>
                <c:pt idx="12">
                  <c:v>38.46153846153846</c:v>
                </c:pt>
                <c:pt idx="13">
                  <c:v>35.714285714285715</c:v>
                </c:pt>
                <c:pt idx="14">
                  <c:v>33.333333333333336</c:v>
                </c:pt>
                <c:pt idx="15">
                  <c:v>31.25</c:v>
                </c:pt>
                <c:pt idx="16">
                  <c:v>29.411764705882351</c:v>
                </c:pt>
                <c:pt idx="17">
                  <c:v>27.777777777777779</c:v>
                </c:pt>
                <c:pt idx="18">
                  <c:v>26.315789473684209</c:v>
                </c:pt>
                <c:pt idx="19">
                  <c:v>25</c:v>
                </c:pt>
                <c:pt idx="20">
                  <c:v>23.80952380952381</c:v>
                </c:pt>
                <c:pt idx="21">
                  <c:v>22.727272727272727</c:v>
                </c:pt>
                <c:pt idx="22">
                  <c:v>21.739130434782609</c:v>
                </c:pt>
                <c:pt idx="23">
                  <c:v>20.833333333333332</c:v>
                </c:pt>
                <c:pt idx="24">
                  <c:v>20</c:v>
                </c:pt>
                <c:pt idx="25">
                  <c:v>19.23076923076923</c:v>
                </c:pt>
                <c:pt idx="26">
                  <c:v>18.518518518518519</c:v>
                </c:pt>
                <c:pt idx="27">
                  <c:v>17.857142857142858</c:v>
                </c:pt>
                <c:pt idx="28">
                  <c:v>17.241379310344829</c:v>
                </c:pt>
                <c:pt idx="29">
                  <c:v>16.666666666666668</c:v>
                </c:pt>
                <c:pt idx="30">
                  <c:v>16.129032258064516</c:v>
                </c:pt>
                <c:pt idx="31">
                  <c:v>15.625</c:v>
                </c:pt>
                <c:pt idx="32">
                  <c:v>15.151515151515152</c:v>
                </c:pt>
                <c:pt idx="33">
                  <c:v>14.705882352941176</c:v>
                </c:pt>
                <c:pt idx="34">
                  <c:v>14.285714285714286</c:v>
                </c:pt>
                <c:pt idx="35">
                  <c:v>13.888888888888889</c:v>
                </c:pt>
                <c:pt idx="36">
                  <c:v>13.513513513513514</c:v>
                </c:pt>
                <c:pt idx="37">
                  <c:v>13.157894736842104</c:v>
                </c:pt>
                <c:pt idx="38">
                  <c:v>12.820512820512821</c:v>
                </c:pt>
                <c:pt idx="39">
                  <c:v>12.5</c:v>
                </c:pt>
                <c:pt idx="40">
                  <c:v>12.195121951219512</c:v>
                </c:pt>
                <c:pt idx="41">
                  <c:v>11.904761904761905</c:v>
                </c:pt>
                <c:pt idx="42">
                  <c:v>11.627906976744185</c:v>
                </c:pt>
                <c:pt idx="43">
                  <c:v>11.363636363636363</c:v>
                </c:pt>
                <c:pt idx="44">
                  <c:v>11.111111111111111</c:v>
                </c:pt>
                <c:pt idx="45">
                  <c:v>10.869565217391305</c:v>
                </c:pt>
                <c:pt idx="46">
                  <c:v>10.638297872340425</c:v>
                </c:pt>
                <c:pt idx="47">
                  <c:v>10.416666666666666</c:v>
                </c:pt>
                <c:pt idx="48">
                  <c:v>10.204081632653061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276032"/>
        <c:axId val="29278208"/>
      </c:lineChart>
      <c:catAx>
        <c:axId val="29276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37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AR"/>
                  <a:t>Producción acumulada de unidades</a:t>
                </a:r>
              </a:p>
            </c:rich>
          </c:tx>
          <c:layout>
            <c:manualLayout>
              <c:xMode val="edge"/>
              <c:yMode val="edge"/>
              <c:x val="0.26287262872628725"/>
              <c:y val="0.86770428015564205"/>
            </c:manualLayout>
          </c:layout>
          <c:overlay val="0"/>
          <c:spPr>
            <a:noFill/>
            <a:ln w="33074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13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02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29278208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292782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37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AR"/>
                  <a:t>Costo o precio por unidad</a:t>
                </a:r>
              </a:p>
            </c:rich>
          </c:tx>
          <c:layout>
            <c:manualLayout>
              <c:xMode val="edge"/>
              <c:yMode val="edge"/>
              <c:x val="2.9810298102981029E-2"/>
              <c:y val="8.5603112840466927E-2"/>
            </c:manualLayout>
          </c:layout>
          <c:overlay val="0"/>
          <c:spPr>
            <a:noFill/>
            <a:ln w="33074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13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02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29276032"/>
        <c:crosses val="autoZero"/>
        <c:crossBetween val="between"/>
      </c:valAx>
      <c:spPr>
        <a:noFill/>
        <a:ln w="33074">
          <a:noFill/>
        </a:ln>
      </c:spPr>
    </c:plotArea>
    <c:plotVisOnly val="1"/>
    <c:dispBlanksAs val="gap"/>
    <c:showDLblsOverMax val="0"/>
  </c:chart>
  <c:spPr>
    <a:solidFill>
      <a:srgbClr val="FFFFFF"/>
    </a:solidFill>
    <a:ln w="4134">
      <a:solidFill>
        <a:srgbClr val="000000"/>
      </a:solidFill>
      <a:prstDash val="solid"/>
    </a:ln>
  </c:spPr>
  <c:txPr>
    <a:bodyPr/>
    <a:lstStyle/>
    <a:p>
      <a:pPr>
        <a:defRPr sz="1302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A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0.313</cdr:x>
      <cdr:y>0.16175</cdr:y>
    </cdr:from>
    <cdr:to>
      <cdr:x>0.79375</cdr:x>
      <cdr:y>0.228</cdr:y>
    </cdr:to>
    <cdr:sp macro="" textlink="">
      <cdr:nvSpPr>
        <cdr:cNvPr id="5121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055389" y="394411"/>
          <a:ext cx="1621017" cy="1615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000000" mc:Ignorable="a14" a14:legacySpreadsheetColorIndex="64"/>
              </a:solidFill>
            </a14:hiddenFill>
          </a:ext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FFFFFF" mc:Ignorable="a14" a14:legacySpreadsheetColorIndex="65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27432" tIns="22860" rIns="0" bIns="22860" anchor="ctr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s-AR" sz="950" b="1" i="0" u="none" strike="noStrike" baseline="0">
              <a:solidFill>
                <a:srgbClr val="FF0000"/>
              </a:solidFill>
              <a:latin typeface="Arial"/>
              <a:cs typeface="Arial"/>
            </a:rPr>
            <a:t>Expansión poco frecuente</a:t>
          </a:r>
          <a:endParaRPr lang="es-AR"/>
        </a:p>
      </cdr:txBody>
    </cdr:sp>
  </cdr:relSizeAnchor>
  <cdr:relSizeAnchor xmlns:cdr="http://schemas.openxmlformats.org/drawingml/2006/chartDrawing">
    <cdr:from>
      <cdr:x>0</cdr:x>
      <cdr:y>0.33225</cdr:y>
    </cdr:from>
    <cdr:to>
      <cdr:x>0.64675</cdr:x>
      <cdr:y>0.398</cdr:y>
    </cdr:to>
    <cdr:sp macro="" textlink="">
      <cdr:nvSpPr>
        <cdr:cNvPr id="5122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810158"/>
          <a:ext cx="2180744" cy="16032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000000" mc:Ignorable="a14" a14:legacySpreadsheetColorIndex="64"/>
              </a:solidFill>
            </a14:hiddenFill>
          </a:ext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FFFFFF" mc:Ignorable="a14" a14:legacySpreadsheetColorIndex="65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27432" tIns="22860" rIns="27432" bIns="22860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s-AR" sz="950" b="1" i="0" u="none" strike="noStrike" baseline="0">
              <a:solidFill>
                <a:srgbClr val="800080"/>
              </a:solidFill>
              <a:latin typeface="Arial"/>
              <a:cs typeface="Arial"/>
            </a:rPr>
            <a:t>Expansión muy frecuente</a:t>
          </a:r>
          <a:endParaRPr lang="es-AR"/>
        </a:p>
      </cdr:txBody>
    </cdr:sp>
  </cdr:relSizeAnchor>
  <cdr:relSizeAnchor xmlns:cdr="http://schemas.openxmlformats.org/drawingml/2006/chartDrawing">
    <cdr:from>
      <cdr:x>0.58275</cdr:x>
      <cdr:y>0.50625</cdr:y>
    </cdr:from>
    <cdr:to>
      <cdr:x>0.97475</cdr:x>
      <cdr:y>0.572</cdr:y>
    </cdr:to>
    <cdr:sp macro="" textlink="">
      <cdr:nvSpPr>
        <cdr:cNvPr id="5123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964946" y="1234440"/>
          <a:ext cx="1321765" cy="16032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000000" mc:Ignorable="a14" a14:legacySpreadsheetColorIndex="64"/>
              </a:solidFill>
            </a14:hiddenFill>
          </a:ext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FFFFFF" mc:Ignorable="a14" a14:legacySpreadsheetColorIndex="65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27432" tIns="22860" rIns="0" bIns="22860" anchor="ctr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s-AR" sz="950" b="1" i="0" u="none" strike="noStrike" baseline="0">
              <a:solidFill>
                <a:srgbClr val="000080"/>
              </a:solidFill>
              <a:latin typeface="Arial"/>
              <a:cs typeface="Arial"/>
            </a:rPr>
            <a:t>Demanda proyectada</a:t>
          </a:r>
          <a:endParaRPr lang="es-A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B00BD-0183-4345-955C-148890A50FC2}" type="datetimeFigureOut">
              <a:rPr lang="es-AR" smtClean="0"/>
              <a:t>15/04/2013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B740D-5160-480B-8463-BA8E839C77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111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8538" indent="-287899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1597" indent="-230319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2236" indent="-230319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2876" indent="-230319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33515" indent="-230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94154" indent="-230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54793" indent="-230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15432" indent="-230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039C3B-C0BD-48A2-86E2-EF3C53329093}" type="slidenum">
              <a:rPr lang="es-E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</a:t>
            </a:fld>
            <a:endParaRPr lang="es-E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/>
        </p:nvSpPr>
        <p:spPr bwMode="auto">
          <a:xfrm>
            <a:off x="390525" y="1081088"/>
            <a:ext cx="8421688" cy="1241425"/>
          </a:xfrm>
          <a:prstGeom prst="rect">
            <a:avLst/>
          </a:prstGeom>
        </p:spPr>
        <p:txBody>
          <a:bodyPr lIns="92075" tIns="46038" rIns="92075" bIns="46038" anchor="b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es-ES" sz="400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/>
        </p:nvSpPr>
        <p:spPr bwMode="auto">
          <a:xfrm>
            <a:off x="669925" y="2574925"/>
            <a:ext cx="4948238" cy="341630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Font typeface="Wingdings" pitchFamily="2" charset="2"/>
              <a:buChar char="u"/>
            </a:pPr>
            <a:endParaRPr kumimoji="1" lang="es-E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14753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E4C98-B432-45D3-8483-3A804BC834AD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7113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07188" y="1081088"/>
            <a:ext cx="2105025" cy="491013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0525" y="1081088"/>
            <a:ext cx="6164263" cy="49101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5881E-BC9B-481A-8BDB-8B449912A378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06654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ítulo, gráfic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0525" y="1081088"/>
            <a:ext cx="8421688" cy="12414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gráfico"/>
          <p:cNvSpPr>
            <a:spLocks noGrp="1"/>
          </p:cNvSpPr>
          <p:nvPr>
            <p:ph type="chart" sz="half" idx="1"/>
          </p:nvPr>
        </p:nvSpPr>
        <p:spPr>
          <a:xfrm>
            <a:off x="669925" y="2574925"/>
            <a:ext cx="2397125" cy="3416300"/>
          </a:xfrm>
        </p:spPr>
        <p:txBody>
          <a:bodyPr/>
          <a:lstStyle/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219450" y="2574925"/>
            <a:ext cx="2398713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FDEF1-317B-427B-B65C-AAA1B8AF0F9D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33483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0525" y="1081088"/>
            <a:ext cx="8421688" cy="12414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69925" y="2574925"/>
            <a:ext cx="4948238" cy="3416300"/>
          </a:xfrm>
        </p:spPr>
        <p:txBody>
          <a:bodyPr/>
          <a:lstStyle/>
          <a:p>
            <a:pPr lvl="0"/>
            <a:endParaRPr lang="es-AR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63E4C-F5AB-4BC8-BB8E-6E5CDAA10DF5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99845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B0DEE-1F77-45B5-A86F-947129CFCB28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4797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AR" sz="36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AR" sz="36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AR" sz="36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AR" sz="36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 sz="36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 sz="36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AR" sz="36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sp>
        <p:nvSpPr>
          <p:cNvPr id="782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 anchor="b"/>
          <a:lstStyle>
            <a:lvl1pPr>
              <a:defRPr b="1" i="1"/>
            </a:lvl1pPr>
          </a:lstStyle>
          <a:p>
            <a:pPr lvl="0"/>
            <a:r>
              <a:rPr lang="es-ES" noProof="0" smtClean="0"/>
              <a:t>Haga clic para cambiar el estilo de título	</a:t>
            </a:r>
          </a:p>
        </p:txBody>
      </p:sp>
      <p:sp>
        <p:nvSpPr>
          <p:cNvPr id="782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36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b="0" i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Horacio G. Roura - Evaluación de Proyectos - Estudios Socioeconómicos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004BB8C-3416-4DEE-B6BF-60B4176BA69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76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6618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7113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6609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lvl="0"/>
            <a:endParaRPr lang="es-A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 sz="3600" b="1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>
                <a:solidFill>
                  <a:srgbClr val="FFFFFF"/>
                </a:solidFill>
              </a:rPr>
              <a:t>POR DR. C.P./ LIC. EDUARDO BARG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CE417-5B6B-4B1A-A837-0F456F47130F}" type="slidenum">
              <a:rPr lang="es-AR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A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0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/>
        </p:nvSpPr>
        <p:spPr bwMode="auto">
          <a:xfrm>
            <a:off x="390525" y="1081088"/>
            <a:ext cx="8421688" cy="1241425"/>
          </a:xfrm>
          <a:prstGeom prst="rect">
            <a:avLst/>
          </a:prstGeom>
        </p:spPr>
        <p:txBody>
          <a:bodyPr lIns="92075" tIns="46038" rIns="92075" bIns="46038" anchor="b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es-ES" sz="400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/>
        </p:nvSpPr>
        <p:spPr bwMode="auto">
          <a:xfrm>
            <a:off x="669925" y="2574925"/>
            <a:ext cx="4948238" cy="341630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0000"/>
              <a:buFont typeface="Wingdings" pitchFamily="2" charset="2"/>
              <a:buChar char="u"/>
            </a:pPr>
            <a:endParaRPr kumimoji="1" lang="es-E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9522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F6BEF-E070-4845-A60C-510B8BAD939D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95628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B3635-C0DD-4040-9EE7-30304601E906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13569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69925" y="2574925"/>
            <a:ext cx="2397125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219450" y="2574925"/>
            <a:ext cx="2398713" cy="341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2697-A7F7-4D66-B4C1-9B4135DC3530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73967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5A40-8EB5-481F-AC2E-EE4D2FC9518D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79439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0E48-49D8-471F-97C0-B9532C4F2D9C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7731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3AAF5-20BF-4D03-921D-C4185A2A2B31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5310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2D754-CF52-471A-BABA-468A015068C3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714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AutoShape 2"/>
          <p:cNvSpPr>
            <a:spLocks noChangeArrowheads="1"/>
          </p:cNvSpPr>
          <p:nvPr/>
        </p:nvSpPr>
        <p:spPr bwMode="auto">
          <a:xfrm>
            <a:off x="0" y="265113"/>
            <a:ext cx="8915400" cy="6589712"/>
          </a:xfrm>
          <a:prstGeom prst="rtTriangle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 sz="3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659459" name="Rectangle 3"/>
          <p:cNvSpPr>
            <a:spLocks noChangeArrowheads="1"/>
          </p:cNvSpPr>
          <p:nvPr/>
        </p:nvSpPr>
        <p:spPr bwMode="auto">
          <a:xfrm>
            <a:off x="5638800" y="5275263"/>
            <a:ext cx="3389313" cy="6858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 sz="3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659460" name="Rectangle 4"/>
          <p:cNvSpPr>
            <a:spLocks noChangeArrowheads="1"/>
          </p:cNvSpPr>
          <p:nvPr/>
        </p:nvSpPr>
        <p:spPr bwMode="auto">
          <a:xfrm>
            <a:off x="15875" y="1066800"/>
            <a:ext cx="9128125" cy="13208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 sz="3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1081088"/>
            <a:ext cx="8421688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9925" y="2574925"/>
            <a:ext cx="49482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659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6119813"/>
            <a:ext cx="3908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>
                <a:solidFill>
                  <a:srgbClr val="FFFFFF"/>
                </a:solidFill>
              </a:rPr>
              <a:t>Cr. Miguel A. Siebens</a:t>
            </a:r>
          </a:p>
        </p:txBody>
      </p:sp>
      <p:sp>
        <p:nvSpPr>
          <p:cNvPr id="659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79F7DCE-BF31-40E7-B4A5-D9FD23E96BC7}" type="slidenum">
              <a:rPr lang="es-E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59465" name="Arc 9"/>
          <p:cNvSpPr>
            <a:spLocks/>
          </p:cNvSpPr>
          <p:nvPr/>
        </p:nvSpPr>
        <p:spPr bwMode="auto">
          <a:xfrm flipH="1">
            <a:off x="5719763" y="3175"/>
            <a:ext cx="3429000" cy="6851650"/>
          </a:xfrm>
          <a:custGeom>
            <a:avLst/>
            <a:gdLst>
              <a:gd name="G0" fmla="+- 0 0 0"/>
              <a:gd name="G1" fmla="+- 21577 0 0"/>
              <a:gd name="G2" fmla="+- 21600 0 0"/>
              <a:gd name="T0" fmla="*/ 1003 w 21600"/>
              <a:gd name="T1" fmla="*/ 0 h 43161"/>
              <a:gd name="T2" fmla="*/ 820 w 21600"/>
              <a:gd name="T3" fmla="*/ 43161 h 43161"/>
              <a:gd name="T4" fmla="*/ 0 w 21600"/>
              <a:gd name="T5" fmla="*/ 21577 h 43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61" fill="none" extrusionOk="0">
                <a:moveTo>
                  <a:pt x="1002" y="0"/>
                </a:moveTo>
                <a:cubicBezTo>
                  <a:pt x="12529" y="536"/>
                  <a:pt x="21600" y="10037"/>
                  <a:pt x="21600" y="21577"/>
                </a:cubicBezTo>
                <a:cubicBezTo>
                  <a:pt x="21600" y="33187"/>
                  <a:pt x="12421" y="42720"/>
                  <a:pt x="820" y="43161"/>
                </a:cubicBezTo>
              </a:path>
              <a:path w="21600" h="43161" stroke="0" extrusionOk="0">
                <a:moveTo>
                  <a:pt x="1002" y="0"/>
                </a:moveTo>
                <a:cubicBezTo>
                  <a:pt x="12529" y="536"/>
                  <a:pt x="21600" y="10037"/>
                  <a:pt x="21600" y="21577"/>
                </a:cubicBezTo>
                <a:cubicBezTo>
                  <a:pt x="21600" y="33187"/>
                  <a:pt x="12421" y="42720"/>
                  <a:pt x="820" y="43161"/>
                </a:cubicBezTo>
                <a:lnTo>
                  <a:pt x="0" y="21577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 sz="3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659466" name="Arc 10"/>
          <p:cNvSpPr>
            <a:spLocks/>
          </p:cNvSpPr>
          <p:nvPr/>
        </p:nvSpPr>
        <p:spPr bwMode="auto">
          <a:xfrm flipV="1">
            <a:off x="6932613" y="-838200"/>
            <a:ext cx="2211387" cy="2362200"/>
          </a:xfrm>
          <a:custGeom>
            <a:avLst/>
            <a:gdLst>
              <a:gd name="G0" fmla="+- 20223 0 0"/>
              <a:gd name="G1" fmla="+- 21599 0 0"/>
              <a:gd name="G2" fmla="+- 21600 0 0"/>
              <a:gd name="T0" fmla="*/ 0 w 20223"/>
              <a:gd name="T1" fmla="*/ 14009 h 21599"/>
              <a:gd name="T2" fmla="*/ 19986 w 20223"/>
              <a:gd name="T3" fmla="*/ 0 h 21599"/>
              <a:gd name="T4" fmla="*/ 20223 w 20223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23" h="21599" fill="none" extrusionOk="0">
                <a:moveTo>
                  <a:pt x="0" y="14009"/>
                </a:moveTo>
                <a:cubicBezTo>
                  <a:pt x="3132" y="5662"/>
                  <a:pt x="11071" y="98"/>
                  <a:pt x="19986" y="0"/>
                </a:cubicBezTo>
              </a:path>
              <a:path w="20223" h="21599" stroke="0" extrusionOk="0">
                <a:moveTo>
                  <a:pt x="0" y="14009"/>
                </a:moveTo>
                <a:cubicBezTo>
                  <a:pt x="3132" y="5662"/>
                  <a:pt x="11071" y="98"/>
                  <a:pt x="19986" y="0"/>
                </a:cubicBezTo>
                <a:lnTo>
                  <a:pt x="20223" y="21599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 sz="3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659467" name="Line 11"/>
          <p:cNvSpPr>
            <a:spLocks noChangeShapeType="1"/>
          </p:cNvSpPr>
          <p:nvPr/>
        </p:nvSpPr>
        <p:spPr bwMode="auto">
          <a:xfrm rot="2975352" flipH="1">
            <a:off x="6092825" y="1331913"/>
            <a:ext cx="3608388" cy="30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 sz="3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659468" name="Line 12"/>
          <p:cNvSpPr>
            <a:spLocks noChangeShapeType="1"/>
          </p:cNvSpPr>
          <p:nvPr/>
        </p:nvSpPr>
        <p:spPr bwMode="auto">
          <a:xfrm>
            <a:off x="7243763" y="-12700"/>
            <a:ext cx="1587" cy="68119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 sz="3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659469" name="Line 13"/>
          <p:cNvSpPr>
            <a:spLocks noChangeShapeType="1"/>
          </p:cNvSpPr>
          <p:nvPr/>
        </p:nvSpPr>
        <p:spPr bwMode="auto">
          <a:xfrm>
            <a:off x="0" y="5969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 sz="3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med">
    <p:wipe dir="r"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Monotype Sorts"/>
        <a:buChar char="u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s-AR" sz="4400" b="0" dirty="0" smtClean="0"/>
              <a:t>Evaluación de Proyectos</a:t>
            </a:r>
            <a:endParaRPr lang="es-ES" sz="4400" b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" sz="3200" b="1" dirty="0" smtClean="0"/>
              <a:t>Estudio Técnico</a:t>
            </a:r>
          </a:p>
          <a:p>
            <a:pPr eaLnBrk="1" hangingPunct="1"/>
            <a:r>
              <a:rPr lang="es-ES" sz="3200" b="1" dirty="0" smtClean="0"/>
              <a:t>Factores Condicionantes en la elección de la Tecnología</a:t>
            </a:r>
          </a:p>
        </p:txBody>
      </p:sp>
    </p:spTree>
    <p:extLst>
      <p:ext uri="{BB962C8B-B14F-4D97-AF65-F5344CB8AC3E}">
        <p14:creationId xmlns:p14="http://schemas.microsoft.com/office/powerpoint/2010/main" val="408067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4 Marcador de número de diapositiva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CA985563-4E8B-4990-B0DB-33F9991CFE5F}" type="slidenum">
              <a:rPr lang="es-ES" sz="1400" b="0">
                <a:solidFill>
                  <a:srgbClr val="FFFFFF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ES" sz="1400" b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85750" y="-1588"/>
            <a:ext cx="8501063" cy="643413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b="1">
                <a:solidFill>
                  <a:srgbClr val="FFFFFF"/>
                </a:solidFill>
                <a:latin typeface="Arial Narrow" pitchFamily="34" charset="0"/>
              </a:rPr>
              <a:t>Que implica el Proceso Productivo</a:t>
            </a:r>
            <a:endParaRPr lang="es-ES_tradnl" sz="1400">
              <a:solidFill>
                <a:srgbClr val="FFFFFF"/>
              </a:solidFill>
              <a:latin typeface="Arial Narrow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sz="2000" b="1">
              <a:solidFill>
                <a:srgbClr val="FFFFFF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2800" b="1">
                <a:solidFill>
                  <a:srgbClr val="FFFFFF"/>
                </a:solidFill>
                <a:latin typeface="Arial Narrow" pitchFamily="34" charset="0"/>
              </a:rPr>
              <a:t>La Planificación de los Procesos que: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_tradnl">
                <a:solidFill>
                  <a:srgbClr val="FFFFFF"/>
                </a:solidFill>
                <a:latin typeface="Arial Narrow" pitchFamily="34" charset="0"/>
              </a:rPr>
              <a:t>Determina cómo se ha de producir un producto. Convierte los diseños en instrucciones realizables desde la perspectiva de la manufactura.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_tradnl">
                <a:solidFill>
                  <a:srgbClr val="FFFFFF"/>
                </a:solidFill>
                <a:latin typeface="Arial Narrow" pitchFamily="34" charset="0"/>
              </a:rPr>
              <a:t>Decide que componentes se elaborarán en la empresa y cuáles serán comprados a proveedores externos.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_tradnl">
                <a:solidFill>
                  <a:srgbClr val="FFFFFF"/>
                </a:solidFill>
                <a:latin typeface="Arial Narrow" pitchFamily="34" charset="0"/>
              </a:rPr>
              <a:t>Selecciona los procesos y los equipos específicos, y desarrolla y documenta las especificaciones para fabricación.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_tradnl">
                <a:solidFill>
                  <a:srgbClr val="FFFFFF"/>
                </a:solidFill>
                <a:latin typeface="Arial Narrow" pitchFamily="34" charset="0"/>
              </a:rPr>
              <a:t>Facilita las decisiones en cuanto a la selección de la tecnología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sz="1600">
              <a:solidFill>
                <a:srgbClr val="FFFFFF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1400">
                <a:solidFill>
                  <a:srgbClr val="FFFFFF"/>
                </a:solidFill>
                <a:latin typeface="Arial Narrow" pitchFamily="34" charset="0"/>
              </a:rPr>
              <a:t/>
            </a:r>
            <a:br>
              <a:rPr lang="es-ES_tradnl" sz="1400">
                <a:solidFill>
                  <a:srgbClr val="FFFFFF"/>
                </a:solidFill>
                <a:latin typeface="Arial Narrow" pitchFamily="34" charset="0"/>
              </a:rPr>
            </a:br>
            <a:r>
              <a:rPr lang="es-ES_tradnl" sz="2800" b="1">
                <a:solidFill>
                  <a:srgbClr val="FFFFFF"/>
                </a:solidFill>
                <a:latin typeface="Arial Narrow" pitchFamily="34" charset="0"/>
              </a:rPr>
              <a:t>Tipos de Procesos Productivos</a:t>
            </a:r>
            <a:endParaRPr lang="es-ES_tradnl" sz="2400" b="1">
              <a:solidFill>
                <a:srgbClr val="FFFFFF"/>
              </a:solidFill>
              <a:latin typeface="Arial Narrow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_tradnl" sz="2400" b="1" u="sng">
                <a:solidFill>
                  <a:srgbClr val="FFFFFF"/>
                </a:solidFill>
                <a:latin typeface="Arial Narrow" pitchFamily="34" charset="0"/>
              </a:rPr>
              <a:t>Mano de obra intensiva</a:t>
            </a:r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Arial Narrow" pitchFamily="34" charset="0"/>
              <a:buAutoNum type="arabicPeriod"/>
            </a:pPr>
            <a:r>
              <a:rPr lang="es-ES_tradnl" b="1">
                <a:solidFill>
                  <a:srgbClr val="FFFFFF"/>
                </a:solidFill>
                <a:latin typeface="Arial Narrow" pitchFamily="34" charset="0"/>
              </a:rPr>
              <a:t>La producción por proyectos. </a:t>
            </a:r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Arial Narrow" pitchFamily="34" charset="0"/>
              <a:buAutoNum type="arabicPeriod"/>
            </a:pPr>
            <a:r>
              <a:rPr lang="es-ES_tradnl" b="1">
                <a:solidFill>
                  <a:srgbClr val="FFFFFF"/>
                </a:solidFill>
                <a:latin typeface="Arial Narrow" pitchFamily="34" charset="0"/>
              </a:rPr>
              <a:t>La producción por lotes. </a:t>
            </a:r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_tradnl" sz="2400" b="1" u="sng">
                <a:solidFill>
                  <a:srgbClr val="FFFFFF"/>
                </a:solidFill>
                <a:latin typeface="Arial Narrow" pitchFamily="34" charset="0"/>
              </a:rPr>
              <a:t>Capital Intensivo</a:t>
            </a:r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Arial Narrow" pitchFamily="34" charset="0"/>
              <a:buAutoNum type="arabicPeriod"/>
            </a:pPr>
            <a:r>
              <a:rPr lang="es-ES_tradnl" b="1">
                <a:solidFill>
                  <a:srgbClr val="FFFFFF"/>
                </a:solidFill>
                <a:latin typeface="Arial Narrow" pitchFamily="34" charset="0"/>
              </a:rPr>
              <a:t>La producción en línea </a:t>
            </a:r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Arial Narrow" pitchFamily="34" charset="0"/>
              <a:buAutoNum type="arabicPeriod"/>
            </a:pPr>
            <a:r>
              <a:rPr lang="es-ES_tradnl" b="1">
                <a:solidFill>
                  <a:srgbClr val="FFFFFF"/>
                </a:solidFill>
                <a:latin typeface="Arial Narrow" pitchFamily="34" charset="0"/>
              </a:rPr>
              <a:t>La producción continua.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1400">
                <a:solidFill>
                  <a:srgbClr val="FFFFFF"/>
                </a:solidFill>
                <a:latin typeface="Arial Narrow" pitchFamily="34" charset="0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sz="1400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78503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CD54379F-A352-4EE0-9A2C-78200F0A2BAD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11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14287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sz="4000" kern="0" dirty="0">
                <a:solidFill>
                  <a:srgbClr val="FFFFFF"/>
                </a:solidFill>
                <a:latin typeface="Arial Narrow"/>
              </a:rPr>
              <a:t>Diseño del proceso productivo</a:t>
            </a:r>
          </a:p>
        </p:txBody>
      </p:sp>
      <p:sp>
        <p:nvSpPr>
          <p:cNvPr id="48133" name="8 Rectángulo"/>
          <p:cNvSpPr>
            <a:spLocks noChangeArrowheads="1"/>
          </p:cNvSpPr>
          <p:nvPr/>
        </p:nvSpPr>
        <p:spPr bwMode="auto">
          <a:xfrm>
            <a:off x="285750" y="928688"/>
            <a:ext cx="8429625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800" b="1">
                <a:solidFill>
                  <a:srgbClr val="FFFFFF"/>
                </a:solidFill>
                <a:latin typeface="Arial Narrow" pitchFamily="34" charset="0"/>
              </a:rPr>
              <a:t>Objetivos de Estudio de Métodos y la Medición del Trabajo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2000" b="1">
              <a:solidFill>
                <a:srgbClr val="FFFFFF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Facilitar los Diagramas de Operaciones.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s-AR" sz="2000" b="1">
              <a:solidFill>
                <a:srgbClr val="FFFFFF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Determinar la capacidad disponible.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s-AR" sz="2000" b="1">
              <a:solidFill>
                <a:srgbClr val="FFFFFF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Comparación de Métodos de Trabajo.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s-ES" sz="2000" b="1">
              <a:solidFill>
                <a:srgbClr val="FFFFFF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Planear las necesidades de la fuerza de trabajo.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s-AR" sz="2000" b="1">
              <a:solidFill>
                <a:srgbClr val="FFFFFF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Evaluar el comportamiento del trabajador.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s-AR" sz="2000" b="1">
              <a:solidFill>
                <a:srgbClr val="FFFFFF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Determinar el costo o el precio de un producto.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s-AR" sz="2000" b="1">
              <a:solidFill>
                <a:srgbClr val="FFFFFF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Establecer incentivos salariales.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s-ES" sz="2000" b="1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CC9B0589-17EB-4B5D-BEA6-ADFD0136AD45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12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03200" y="1473200"/>
            <a:ext cx="9039225" cy="1452563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2000" b="1" u="sng" dirty="0">
                <a:solidFill>
                  <a:srgbClr val="FFFFFF"/>
                </a:solidFill>
                <a:latin typeface="Arial Narrow"/>
              </a:rPr>
              <a:t>ALTERNATIVAS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_tradnl" sz="1600" b="1" dirty="0">
              <a:solidFill>
                <a:srgbClr val="FFFFFF"/>
              </a:solidFill>
              <a:latin typeface="Arial Narrow"/>
            </a:endParaRP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600" b="1" dirty="0">
                <a:solidFill>
                  <a:srgbClr val="FFFFFF"/>
                </a:solidFill>
                <a:latin typeface="Arial Narrow"/>
              </a:rPr>
              <a:t>DIMENSIONAR PARA PROD. NUEVOS = ESTUDIO DE MERCADO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600" b="1" dirty="0">
                <a:solidFill>
                  <a:srgbClr val="FFFFFF"/>
                </a:solidFill>
                <a:latin typeface="Arial Narrow"/>
              </a:rPr>
              <a:t>DIMENSIONAR PARA PROD. EXISTENTES= EXPERIENCIA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85738" y="3327400"/>
            <a:ext cx="8529637" cy="217328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2000" b="1" u="sng" dirty="0">
                <a:solidFill>
                  <a:srgbClr val="FFFFFF"/>
                </a:solidFill>
                <a:latin typeface="Arial Narrow"/>
              </a:rPr>
              <a:t>DISTINGUIR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_tradnl" sz="2000" b="1" u="sng" dirty="0">
              <a:solidFill>
                <a:srgbClr val="FFFFFF"/>
              </a:solidFill>
              <a:latin typeface="Arial Narrow"/>
            </a:endParaRP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600" b="1" dirty="0">
                <a:solidFill>
                  <a:srgbClr val="FFFFFF"/>
                </a:solidFill>
                <a:latin typeface="Arial Narrow"/>
              </a:rPr>
              <a:t>CAPACIDAD NOMINAL O MÁXIMA – (Capacidad Instalada)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600" b="1" dirty="0">
                <a:solidFill>
                  <a:srgbClr val="FFFFFF"/>
                </a:solidFill>
                <a:latin typeface="Arial Narrow"/>
              </a:rPr>
              <a:t>CAPACIDAD NORMAL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600" b="1" dirty="0">
                <a:solidFill>
                  <a:srgbClr val="FFFFFF"/>
                </a:solidFill>
                <a:latin typeface="Arial Narrow"/>
              </a:rPr>
              <a:t>TAMAÑO ECONÓMICO MÍNIMO: PROD.POR DEBAJO DE LA CUAL LA ACTIVIDAD DE CONVIERTE EN ANTIECONÓMICA</a:t>
            </a:r>
            <a:endParaRPr lang="es-ES_tradnl" sz="1600" b="1" u="sng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14287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sz="4000" kern="0" dirty="0">
                <a:solidFill>
                  <a:srgbClr val="FFFFFF"/>
                </a:solidFill>
                <a:latin typeface="Arial Narrow"/>
              </a:rPr>
              <a:t>Dimensionamiento de Planta</a:t>
            </a:r>
          </a:p>
        </p:txBody>
      </p:sp>
    </p:spTree>
    <p:extLst>
      <p:ext uri="{BB962C8B-B14F-4D97-AF65-F5344CB8AC3E}">
        <p14:creationId xmlns:p14="http://schemas.microsoft.com/office/powerpoint/2010/main" val="15150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1D6836CF-5504-40E5-A9C2-1E8CC770595B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13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33400" y="928688"/>
            <a:ext cx="8316913" cy="5453062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600" b="1" u="sng" dirty="0">
                <a:solidFill>
                  <a:srgbClr val="FFFFFF"/>
                </a:solidFill>
                <a:latin typeface="Arial Narrow"/>
              </a:rPr>
              <a:t>CONDICIONAN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s-ES_tradnl" sz="600" dirty="0">
              <a:solidFill>
                <a:srgbClr val="FFFFFF"/>
              </a:solidFill>
              <a:latin typeface="Arial Narrow"/>
            </a:endParaRP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_tradnl" sz="1600" dirty="0">
                <a:solidFill>
                  <a:srgbClr val="FFFFFF"/>
                </a:solidFill>
                <a:latin typeface="Arial Narrow"/>
              </a:rPr>
              <a:t>MERCADO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Arial Narrow"/>
              </a:rPr>
              <a:t>Mercado Nuevo 100%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Arial Narrow"/>
              </a:rPr>
              <a:t>Mercado &lt; a la instalación mínima admisible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Arial Narrow"/>
              </a:rPr>
              <a:t>Mercado &gt;= a la instalación mínima admisible</a:t>
            </a:r>
            <a:endParaRPr lang="es-ES_tradnl" sz="1600" dirty="0">
              <a:solidFill>
                <a:srgbClr val="FFFFFF"/>
              </a:solidFill>
              <a:latin typeface="Arial Narrow"/>
            </a:endParaRP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s-ES_tradnl" sz="600" dirty="0">
              <a:solidFill>
                <a:srgbClr val="FFFFFF"/>
              </a:solidFill>
              <a:latin typeface="Arial Narrow"/>
            </a:endParaRP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_tradnl" sz="1600" dirty="0">
                <a:solidFill>
                  <a:srgbClr val="FFFFFF"/>
                </a:solidFill>
                <a:latin typeface="Arial Narrow"/>
              </a:rPr>
              <a:t>FACTORES GEOGRAFICOS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Arial Narrow"/>
              </a:rPr>
              <a:t>Alcance del territorio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Arial Narrow"/>
              </a:rPr>
              <a:t>Canal de distribución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Arial Narrow"/>
              </a:rPr>
              <a:t>Cantidad de puntos de venta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s-ES_tradnl" sz="600" dirty="0">
              <a:solidFill>
                <a:srgbClr val="FFFFFF"/>
              </a:solidFill>
              <a:latin typeface="Arial Narrow"/>
            </a:endParaRP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_tradnl" sz="1600" dirty="0">
                <a:solidFill>
                  <a:srgbClr val="FFFFFF"/>
                </a:solidFill>
                <a:latin typeface="Arial Narrow"/>
              </a:rPr>
              <a:t>FACTORES TECNICOS</a:t>
            </a: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s-ES_tradnl" sz="600" dirty="0">
              <a:solidFill>
                <a:srgbClr val="FFFFFF"/>
              </a:solidFill>
              <a:latin typeface="Arial Narrow"/>
            </a:endParaRP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_tradnl" sz="1600" dirty="0">
                <a:solidFill>
                  <a:srgbClr val="FFFFFF"/>
                </a:solidFill>
                <a:latin typeface="Arial Narrow"/>
              </a:rPr>
              <a:t>FINANCIAMIENTO</a:t>
            </a: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s-ES_tradnl" sz="600" dirty="0">
              <a:solidFill>
                <a:srgbClr val="FFFFFF"/>
              </a:solidFill>
              <a:latin typeface="Arial Narrow"/>
            </a:endParaRPr>
          </a:p>
          <a:p>
            <a:pPr marL="342900" indent="-3429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s-ES_tradnl" sz="1600" dirty="0">
                <a:solidFill>
                  <a:srgbClr val="FFFFFF"/>
                </a:solidFill>
                <a:latin typeface="Arial Narrow"/>
              </a:rPr>
              <a:t>OTROS FACTORES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Arial Narrow"/>
              </a:rPr>
              <a:t>Falta de Estructura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Arial Narrow"/>
              </a:rPr>
              <a:t>Falta de Transporte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Arial Narrow"/>
              </a:rPr>
              <a:t>Falta de Energía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Arial Narrow"/>
              </a:rPr>
              <a:t>Falta de Mano de Obra</a:t>
            </a:r>
            <a:endParaRPr lang="es-ES_tradnl" sz="1600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14287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sz="4000" kern="0" dirty="0">
                <a:solidFill>
                  <a:srgbClr val="FFFFFF"/>
                </a:solidFill>
                <a:latin typeface="Arial Narrow"/>
              </a:rPr>
              <a:t>Dimensionamiento de Planta</a:t>
            </a:r>
          </a:p>
        </p:txBody>
      </p:sp>
    </p:spTree>
    <p:extLst>
      <p:ext uri="{BB962C8B-B14F-4D97-AF65-F5344CB8AC3E}">
        <p14:creationId xmlns:p14="http://schemas.microsoft.com/office/powerpoint/2010/main" val="21967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9F00F0A2-8BE9-471A-B5EB-B96845AB7B6B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14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476250"/>
            <a:ext cx="8421688" cy="595313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PLANEACIÓN DE LA CAPACIDAD</a:t>
            </a:r>
            <a:r>
              <a:rPr lang="es-ES" smtClean="0"/>
              <a:t>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23238" cy="44958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" sz="2000" smtClean="0">
                <a:cs typeface="Times New Roman" pitchFamily="18" charset="0"/>
              </a:rPr>
              <a:t>Consideraciones para aumentar la capacidad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s-AR" sz="2000" smtClean="0"/>
              <a:t>La Flexibilidad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s-AR" sz="2000" smtClean="0"/>
              <a:t>El principio de sconomía de escala y deseconomía de escala.</a:t>
            </a:r>
            <a:endParaRPr lang="es-ES" sz="2000" smtClean="0"/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es-AR" sz="2000" smtClean="0"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" sz="2000" smtClean="0">
                <a:cs typeface="Times New Roman" pitchFamily="18" charset="0"/>
              </a:rPr>
              <a:t>Determinar los requerimientos de capacidad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	a)     Utilizar técnicas de proyección para predecir las ventas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	b)     Calcular los requerimientos de equipo y de mano de obra para cumplir las proyecciones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	c)      Proyectar la disponibilidad de equipo y mano de obra en el horizonte de planeación</a:t>
            </a:r>
            <a:endParaRPr lang="es-ES" sz="2000" smtClean="0"/>
          </a:p>
        </p:txBody>
      </p:sp>
    </p:spTree>
    <p:extLst>
      <p:ext uri="{BB962C8B-B14F-4D97-AF65-F5344CB8AC3E}">
        <p14:creationId xmlns:p14="http://schemas.microsoft.com/office/powerpoint/2010/main" val="1224944574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7DDAD6DC-088A-4C52-A2B9-5E7829DBC606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15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Times New Roman" pitchFamily="18" charset="0"/>
              </a:rPr>
              <a:t>ECONOMÍAS Y DESECONOMÍAS DE ESCALA</a:t>
            </a:r>
            <a:r>
              <a:rPr lang="es-ES" smtClean="0"/>
              <a:t> 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2574925"/>
            <a:ext cx="8245475" cy="3416300"/>
          </a:xfrm>
        </p:spPr>
        <p:txBody>
          <a:bodyPr/>
          <a:lstStyle/>
          <a:p>
            <a:pPr>
              <a:lnSpc>
                <a:spcPct val="190000"/>
              </a:lnSpc>
            </a:pPr>
            <a:r>
              <a:rPr lang="en-US" sz="2000" smtClean="0">
                <a:cs typeface="Times New Roman" pitchFamily="18" charset="0"/>
              </a:rPr>
              <a:t>A medida que una planta crece y aumenta su volumen de producción, el costo promedio por unidad de producción disminuye.</a:t>
            </a:r>
          </a:p>
          <a:p>
            <a:pPr>
              <a:lnSpc>
                <a:spcPct val="190000"/>
              </a:lnSpc>
            </a:pPr>
            <a:r>
              <a:rPr lang="es-AR" sz="2000" smtClean="0">
                <a:cs typeface="Times New Roman" pitchFamily="18" charset="0"/>
              </a:rPr>
              <a:t>Pero, en </a:t>
            </a:r>
            <a:r>
              <a:rPr lang="es-ES" sz="2000" smtClean="0">
                <a:cs typeface="Times New Roman" pitchFamily="18" charset="0"/>
              </a:rPr>
              <a:t>algún punto el tam</a:t>
            </a:r>
            <a:r>
              <a:rPr lang="es-AR" sz="2000" smtClean="0">
                <a:cs typeface="Times New Roman" pitchFamily="18" charset="0"/>
              </a:rPr>
              <a:t>a</a:t>
            </a:r>
            <a:r>
              <a:rPr lang="es-ES" sz="2000" smtClean="0">
                <a:cs typeface="Times New Roman" pitchFamily="18" charset="0"/>
              </a:rPr>
              <a:t>ño de</a:t>
            </a:r>
            <a:r>
              <a:rPr lang="es-AR" sz="2000" smtClean="0">
                <a:cs typeface="Times New Roman" pitchFamily="18" charset="0"/>
              </a:rPr>
              <a:t> </a:t>
            </a:r>
            <a:r>
              <a:rPr lang="es-ES" sz="2000" smtClean="0">
                <a:cs typeface="Times New Roman" pitchFamily="18" charset="0"/>
              </a:rPr>
              <a:t>la planta se vuelve muy grande y se producen deseconomías de escala. </a:t>
            </a:r>
            <a:r>
              <a:rPr lang="es-AR" sz="2000" smtClean="0">
                <a:cs typeface="Times New Roman" pitchFamily="18" charset="0"/>
              </a:rPr>
              <a:t>(</a:t>
            </a:r>
            <a:r>
              <a:rPr lang="es-ES" sz="2000" smtClean="0">
                <a:cs typeface="Times New Roman" pitchFamily="18" charset="0"/>
              </a:rPr>
              <a:t>subutilización de equipos, o traslado de productos a grandes distancias</a:t>
            </a:r>
            <a:r>
              <a:rPr lang="es-AR" sz="2000" smtClean="0">
                <a:cs typeface="Times New Roman" pitchFamily="18" charset="0"/>
              </a:rPr>
              <a:t>)</a:t>
            </a:r>
            <a:r>
              <a:rPr lang="es-ES" sz="20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8014890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2A7E166B-5DD6-4110-961D-024729919D7A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16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421688" cy="1241425"/>
          </a:xfrm>
        </p:spPr>
        <p:txBody>
          <a:bodyPr/>
          <a:lstStyle/>
          <a:p>
            <a:r>
              <a:rPr lang="es-ES" sz="3600" smtClean="0"/>
              <a:t>F</a:t>
            </a:r>
            <a:r>
              <a:rPr lang="es-AR" sz="3600" smtClean="0"/>
              <a:t>RECUENCIA DE LOS AUMENTOS DE CAPACIDAD</a:t>
            </a:r>
            <a:endParaRPr lang="es-ES" sz="3600" smtClean="0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2897188" y="2081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 sz="3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08000" y="1895475"/>
          <a:ext cx="7975600" cy="486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5511889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6C1BD91B-0D78-4225-B009-4F13914E1A13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17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21688" cy="1241425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LA CURVA DE LA EXPERIENCIA</a:t>
            </a:r>
            <a:r>
              <a:rPr lang="es-ES" smtClean="0"/>
              <a:t>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458200" cy="990600"/>
          </a:xfrm>
        </p:spPr>
        <p:txBody>
          <a:bodyPr/>
          <a:lstStyle/>
          <a:p>
            <a:r>
              <a:rPr lang="en-US" sz="2000" smtClean="0">
                <a:cs typeface="Times New Roman" pitchFamily="18" charset="0"/>
              </a:rPr>
              <a:t>Cada vez que la producción de una planta aumenta disminuyen sus costos </a:t>
            </a:r>
            <a:r>
              <a:rPr lang="es-ES" sz="2000" smtClean="0">
                <a:cs typeface="Times New Roman" pitchFamily="18" charset="0"/>
              </a:rPr>
              <a:t>unitarios</a:t>
            </a:r>
            <a:r>
              <a:rPr lang="es-ES" sz="2000" smtClean="0"/>
              <a:t> </a:t>
            </a:r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2905125" y="2157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 sz="36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812800" y="3251200"/>
          <a:ext cx="7899400" cy="320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7551187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4 Marcador de número de diapositiva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9EAEAAE-BAFE-45FD-BE93-2A4A170466A7}" type="slidenum">
              <a:rPr lang="es-ES" sz="1400" b="0">
                <a:solidFill>
                  <a:srgbClr val="FFFFFF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s-ES" sz="1400" b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142875"/>
            <a:ext cx="8229600" cy="714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r>
              <a:rPr lang="es-ES" smtClean="0"/>
              <a:t>Hacia la Calidad Total</a:t>
            </a:r>
          </a:p>
        </p:txBody>
      </p:sp>
      <p:pic>
        <p:nvPicPr>
          <p:cNvPr id="126980" name="4 Imagen" descr="http://www.elprisma.com/apuntes/ingenieria_industrial/calidadtotal/backgroun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39"/>
          <a:stretch>
            <a:fillRect/>
          </a:stretch>
        </p:blipFill>
        <p:spPr bwMode="auto">
          <a:xfrm>
            <a:off x="428625" y="1143000"/>
            <a:ext cx="4541838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1" name="5 Imagen" descr="http://www.elprisma.com/apuntes/ingenieria_industrial/calidadtotal/backgroun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80"/>
          <a:stretch>
            <a:fillRect/>
          </a:stretch>
        </p:blipFill>
        <p:spPr bwMode="auto">
          <a:xfrm>
            <a:off x="4286250" y="3571875"/>
            <a:ext cx="45418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2" name="7 CuadroTexto"/>
          <p:cNvSpPr txBox="1">
            <a:spLocks noChangeArrowheads="1"/>
          </p:cNvSpPr>
          <p:nvPr/>
        </p:nvSpPr>
        <p:spPr bwMode="auto">
          <a:xfrm>
            <a:off x="500063" y="785813"/>
            <a:ext cx="4286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800">
                <a:solidFill>
                  <a:srgbClr val="FFFFFF"/>
                </a:solidFill>
              </a:rPr>
              <a:t>ETAPAS DE LA EVOLUCIÓN DE LA CALIDAD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1800">
              <a:solidFill>
                <a:srgbClr val="FFFFFF"/>
              </a:solidFill>
            </a:endParaRPr>
          </a:p>
        </p:txBody>
      </p:sp>
      <p:sp>
        <p:nvSpPr>
          <p:cNvPr id="126983" name="8 CuadroTexto"/>
          <p:cNvSpPr txBox="1">
            <a:spLocks noChangeArrowheads="1"/>
          </p:cNvSpPr>
          <p:nvPr/>
        </p:nvSpPr>
        <p:spPr bwMode="auto">
          <a:xfrm>
            <a:off x="4929188" y="2657475"/>
            <a:ext cx="3857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800">
                <a:solidFill>
                  <a:srgbClr val="FFFFFF"/>
                </a:solidFill>
              </a:rPr>
              <a:t>EVOLUCIÓN DE LOS SITEMAS DE PRODUCCIÓN, CONCEPTO DE CALIDAD Y ETAPAS DE LA GESTIÓN DE CALIDAD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241356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4 Marcador de número de diapositiva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425A439D-DEDB-4C70-A362-2E1F7B22AF6C}" type="slidenum">
              <a:rPr lang="es-ES" sz="1400" b="0">
                <a:solidFill>
                  <a:srgbClr val="FFFFFF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s-ES" sz="1400" b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142875"/>
            <a:ext cx="8229600" cy="714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r>
              <a:rPr lang="es-ES" smtClean="0"/>
              <a:t>Calidad Total vs Reingeniería</a:t>
            </a:r>
          </a:p>
        </p:txBody>
      </p:sp>
      <p:sp>
        <p:nvSpPr>
          <p:cNvPr id="128004" name="8 Rectángulo"/>
          <p:cNvSpPr>
            <a:spLocks noChangeArrowheads="1"/>
          </p:cNvSpPr>
          <p:nvPr/>
        </p:nvSpPr>
        <p:spPr bwMode="auto">
          <a:xfrm>
            <a:off x="285750" y="1457325"/>
            <a:ext cx="85725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La </a:t>
            </a:r>
            <a:r>
              <a:rPr lang="es-AR" sz="2000" b="1" i="1">
                <a:solidFill>
                  <a:srgbClr val="FFFFFF"/>
                </a:solidFill>
                <a:latin typeface="Arial Narrow" pitchFamily="34" charset="0"/>
              </a:rPr>
              <a:t>Calidad Total es una estrategia de negocios que busca el mejoramiento integral de la empresa </a:t>
            </a: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mediante la creación continua de valor para el cliente, la optimización y mejora de los procesos productivos y el desarrollo del potencial humano de la empresa. Un programa de Calidad Total observa la empresa como un todo, mientras que la </a:t>
            </a:r>
            <a:r>
              <a:rPr lang="es-AR" sz="2000" b="1" i="1">
                <a:solidFill>
                  <a:srgbClr val="FFFFFF"/>
                </a:solidFill>
                <a:latin typeface="Arial Narrow" pitchFamily="34" charset="0"/>
              </a:rPr>
              <a:t>Reingeniería se enfoca básicamente en los procesos </a:t>
            </a: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productivos. Esta última es una </a:t>
            </a:r>
            <a:r>
              <a:rPr lang="es-AR" sz="2000" b="1" i="1">
                <a:solidFill>
                  <a:srgbClr val="FFFFFF"/>
                </a:solidFill>
                <a:latin typeface="Arial Narrow" pitchFamily="34" charset="0"/>
              </a:rPr>
              <a:t>herramientas de apoyo dentro de la estrategia de negocios, pero </a:t>
            </a: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puede fracasar si se las utiliza como estrategia de negocios.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2000" b="1">
              <a:solidFill>
                <a:srgbClr val="FFFFFF"/>
              </a:solidFill>
              <a:latin typeface="Arial Narrow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000" b="1">
                <a:solidFill>
                  <a:srgbClr val="FFFFFF"/>
                </a:solidFill>
                <a:latin typeface="Arial Narrow" pitchFamily="34" charset="0"/>
              </a:rPr>
              <a:t>La reingeniería de procesos es una herramienta que se busca aplicar cuando la mejora continua de la calidad no es suficiente y se necesita un incremento radical y dramático en los resultados. Sin embargo, ambas pueden trabajar juntas, no son excluyentes sino totalmente compatibles. De hecho, muchos de los pasos para su aplicación son similares, </a:t>
            </a:r>
            <a:r>
              <a:rPr lang="es-AR" sz="2000" b="1" i="1">
                <a:solidFill>
                  <a:srgbClr val="FFFFFF"/>
                </a:solidFill>
                <a:latin typeface="Arial Narrow" pitchFamily="34" charset="0"/>
              </a:rPr>
              <a:t>lo que marca la diferencia es el objetivo que la empresa busca en términos de la magnitud de la mejora a implementar y de los resultados esperados.</a:t>
            </a:r>
            <a:endParaRPr lang="es-AR" sz="2000" b="1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97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ChangeArrowheads="1"/>
          </p:cNvSpPr>
          <p:nvPr/>
        </p:nvSpPr>
        <p:spPr bwMode="auto">
          <a:xfrm>
            <a:off x="381000" y="5348288"/>
            <a:ext cx="2209800" cy="665162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1200">
              <a:solidFill>
                <a:srgbClr val="000000"/>
              </a:solidFill>
              <a:latin typeface="Arial Narrow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Conclusiones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b="0">
                <a:solidFill>
                  <a:srgbClr val="FFFFFF"/>
                </a:solidFill>
              </a:rPr>
              <a:t>Método Delphi – Metodo de expertos</a:t>
            </a:r>
            <a:endParaRPr lang="es-ES" b="0">
              <a:solidFill>
                <a:srgbClr val="FFFFFF"/>
              </a:solidFill>
            </a:endParaRPr>
          </a:p>
        </p:txBody>
      </p:sp>
      <p:sp>
        <p:nvSpPr>
          <p:cNvPr id="113668" name="AutoShape 10"/>
          <p:cNvSpPr>
            <a:spLocks noChangeArrowheads="1"/>
          </p:cNvSpPr>
          <p:nvPr/>
        </p:nvSpPr>
        <p:spPr bwMode="auto">
          <a:xfrm>
            <a:off x="381000" y="1450975"/>
            <a:ext cx="2209800" cy="449263"/>
          </a:xfrm>
          <a:prstGeom prst="flowChartOffpageConnector">
            <a:avLst/>
          </a:prstGeom>
          <a:gradFill rotWithShape="0">
            <a:gsLst>
              <a:gs pos="0">
                <a:srgbClr val="E80000"/>
              </a:gs>
              <a:gs pos="100000">
                <a:srgbClr val="1901AB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b="1">
                <a:solidFill>
                  <a:srgbClr val="FFFFFF"/>
                </a:solidFill>
                <a:latin typeface="Arial Narrow" pitchFamily="34" charset="0"/>
              </a:rPr>
              <a:t>GRUPO DE TRABAJO</a:t>
            </a:r>
            <a:endParaRPr lang="es-ES" b="1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13669" name="Rectangle 13"/>
          <p:cNvSpPr>
            <a:spLocks noChangeArrowheads="1"/>
          </p:cNvSpPr>
          <p:nvPr/>
        </p:nvSpPr>
        <p:spPr bwMode="auto">
          <a:xfrm>
            <a:off x="381000" y="2411413"/>
            <a:ext cx="2209800" cy="665162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Definición de los sucesos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AR" sz="120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Selección del Panel de Expertos</a:t>
            </a:r>
            <a:endParaRPr lang="es-ES" sz="12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3670" name="Rectangle 14"/>
          <p:cNvSpPr>
            <a:spLocks noChangeArrowheads="1"/>
          </p:cNvSpPr>
          <p:nvPr/>
        </p:nvSpPr>
        <p:spPr bwMode="auto">
          <a:xfrm>
            <a:off x="6553200" y="2393950"/>
            <a:ext cx="2209800" cy="665163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AR" sz="120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Respuesta al 1° cuestionario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sz="12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3671" name="Rectangle 15"/>
          <p:cNvSpPr>
            <a:spLocks noChangeArrowheads="1"/>
          </p:cNvSpPr>
          <p:nvPr/>
        </p:nvSpPr>
        <p:spPr bwMode="auto">
          <a:xfrm>
            <a:off x="3048000" y="2411413"/>
            <a:ext cx="2209800" cy="665162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Elaboración del 1° cuestionario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AR" sz="1200">
              <a:solidFill>
                <a:srgbClr val="000000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Envío del 1° cuestionario</a:t>
            </a:r>
            <a:endParaRPr lang="es-ES" sz="36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3672" name="Rectangle 16"/>
          <p:cNvSpPr>
            <a:spLocks noChangeArrowheads="1"/>
          </p:cNvSpPr>
          <p:nvPr/>
        </p:nvSpPr>
        <p:spPr bwMode="auto">
          <a:xfrm>
            <a:off x="3048000" y="3692525"/>
            <a:ext cx="2209800" cy="8477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Analisis estadístico de las respuestas del grupo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Adición del análisis estadístico al 2° cuestionario y envío</a:t>
            </a:r>
            <a:endParaRPr lang="es-ES" sz="12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3673" name="Rectangle 3"/>
          <p:cNvSpPr>
            <a:spLocks noChangeArrowheads="1"/>
          </p:cNvSpPr>
          <p:nvPr/>
        </p:nvSpPr>
        <p:spPr bwMode="auto">
          <a:xfrm>
            <a:off x="528638" y="989013"/>
            <a:ext cx="70278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36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3674" name="AutoShape 22"/>
          <p:cNvSpPr>
            <a:spLocks noChangeArrowheads="1"/>
          </p:cNvSpPr>
          <p:nvPr/>
        </p:nvSpPr>
        <p:spPr bwMode="auto">
          <a:xfrm>
            <a:off x="5334000" y="3798888"/>
            <a:ext cx="1143000" cy="641350"/>
          </a:xfrm>
          <a:prstGeom prst="rightArrow">
            <a:avLst>
              <a:gd name="adj1" fmla="val 31481"/>
              <a:gd name="adj2" fmla="val 64472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100" b="1">
                <a:solidFill>
                  <a:srgbClr val="000000"/>
                </a:solidFill>
                <a:latin typeface="Arial Narrow" pitchFamily="34" charset="0"/>
              </a:rPr>
              <a:t>2° Circulación</a:t>
            </a:r>
            <a:endParaRPr lang="es-ES" sz="11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3675" name="AutoShape 24"/>
          <p:cNvSpPr>
            <a:spLocks noChangeArrowheads="1"/>
          </p:cNvSpPr>
          <p:nvPr/>
        </p:nvSpPr>
        <p:spPr bwMode="auto">
          <a:xfrm>
            <a:off x="3048000" y="1447800"/>
            <a:ext cx="2209800" cy="449263"/>
          </a:xfrm>
          <a:prstGeom prst="flowChartOffpageConnector">
            <a:avLst/>
          </a:prstGeom>
          <a:gradFill rotWithShape="0">
            <a:gsLst>
              <a:gs pos="0">
                <a:srgbClr val="E80000"/>
              </a:gs>
              <a:gs pos="100000">
                <a:srgbClr val="1901AB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b="1">
                <a:solidFill>
                  <a:srgbClr val="FFFFFF"/>
                </a:solidFill>
                <a:latin typeface="Arial Narrow" pitchFamily="34" charset="0"/>
              </a:rPr>
              <a:t>EQUIPO TECNICO</a:t>
            </a:r>
            <a:endParaRPr lang="es-ES" b="1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13676" name="AutoShape 25"/>
          <p:cNvSpPr>
            <a:spLocks noChangeArrowheads="1"/>
          </p:cNvSpPr>
          <p:nvPr/>
        </p:nvSpPr>
        <p:spPr bwMode="auto">
          <a:xfrm>
            <a:off x="6553200" y="1447800"/>
            <a:ext cx="2209800" cy="449263"/>
          </a:xfrm>
          <a:prstGeom prst="flowChartOffpageConnector">
            <a:avLst/>
          </a:prstGeom>
          <a:gradFill rotWithShape="0">
            <a:gsLst>
              <a:gs pos="0">
                <a:srgbClr val="E80000"/>
              </a:gs>
              <a:gs pos="100000">
                <a:srgbClr val="1901AB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b="1">
                <a:solidFill>
                  <a:srgbClr val="FFFFFF"/>
                </a:solidFill>
                <a:latin typeface="Arial Narrow" pitchFamily="34" charset="0"/>
              </a:rPr>
              <a:t>PANEL D/EXPERTOS</a:t>
            </a:r>
            <a:endParaRPr lang="es-ES" b="1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13677" name="Rectangle 26"/>
          <p:cNvSpPr>
            <a:spLocks noChangeArrowheads="1"/>
          </p:cNvSpPr>
          <p:nvPr/>
        </p:nvSpPr>
        <p:spPr bwMode="auto">
          <a:xfrm>
            <a:off x="6553200" y="3730625"/>
            <a:ext cx="2209800" cy="8477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Lectura del as respuestas del grupo y comparación con las propias emitidas en la 1° etapa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Respuestas al 2° cuestionario</a:t>
            </a:r>
            <a:endParaRPr lang="es-ES" sz="12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3678" name="Rectangle 27"/>
          <p:cNvSpPr>
            <a:spLocks noChangeArrowheads="1"/>
          </p:cNvSpPr>
          <p:nvPr/>
        </p:nvSpPr>
        <p:spPr bwMode="auto">
          <a:xfrm>
            <a:off x="3048000" y="5254625"/>
            <a:ext cx="2209800" cy="847725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Analisis estadístico final de las respuestas del grupo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1200">
                <a:solidFill>
                  <a:srgbClr val="000000"/>
                </a:solidFill>
                <a:latin typeface="Arial Narrow" pitchFamily="34" charset="0"/>
              </a:rPr>
              <a:t>Presentación de resultados al Grupo de Trabajo</a:t>
            </a:r>
            <a:endParaRPr lang="es-ES" sz="12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3679" name="AutoShape 29"/>
          <p:cNvSpPr>
            <a:spLocks noChangeArrowheads="1"/>
          </p:cNvSpPr>
          <p:nvPr/>
        </p:nvSpPr>
        <p:spPr bwMode="auto">
          <a:xfrm>
            <a:off x="5334000" y="2438400"/>
            <a:ext cx="1143000" cy="641350"/>
          </a:xfrm>
          <a:prstGeom prst="rightArrow">
            <a:avLst>
              <a:gd name="adj1" fmla="val 31481"/>
              <a:gd name="adj2" fmla="val 64472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100" b="1">
                <a:solidFill>
                  <a:srgbClr val="000000"/>
                </a:solidFill>
                <a:latin typeface="Arial Narrow" pitchFamily="34" charset="0"/>
              </a:rPr>
              <a:t>1° Circulación</a:t>
            </a:r>
            <a:endParaRPr lang="es-ES" sz="1100" b="1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113680" name="AutoShape 31"/>
          <p:cNvCxnSpPr>
            <a:cxnSpLocks noChangeShapeType="1"/>
            <a:stCxn id="113670" idx="2"/>
            <a:endCxn id="113672" idx="0"/>
          </p:cNvCxnSpPr>
          <p:nvPr/>
        </p:nvCxnSpPr>
        <p:spPr bwMode="auto">
          <a:xfrm rot="5400000">
            <a:off x="5601494" y="1623219"/>
            <a:ext cx="608012" cy="3505200"/>
          </a:xfrm>
          <a:prstGeom prst="bentConnector3">
            <a:avLst>
              <a:gd name="adj1" fmla="val 4987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1" name="AutoShape 32"/>
          <p:cNvCxnSpPr>
            <a:cxnSpLocks noChangeShapeType="1"/>
          </p:cNvCxnSpPr>
          <p:nvPr/>
        </p:nvCxnSpPr>
        <p:spPr bwMode="auto">
          <a:xfrm rot="5400000">
            <a:off x="5544344" y="3182144"/>
            <a:ext cx="646112" cy="3505200"/>
          </a:xfrm>
          <a:prstGeom prst="bentConnector3">
            <a:avLst>
              <a:gd name="adj1" fmla="val 4987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82" name="Rectangle 33"/>
          <p:cNvSpPr>
            <a:spLocks noChangeArrowheads="1"/>
          </p:cNvSpPr>
          <p:nvPr/>
        </p:nvSpPr>
        <p:spPr bwMode="auto">
          <a:xfrm>
            <a:off x="5348288" y="4770438"/>
            <a:ext cx="1123950" cy="2873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b="1">
                <a:solidFill>
                  <a:srgbClr val="000000"/>
                </a:solidFill>
                <a:latin typeface="Arial Narrow" pitchFamily="34" charset="0"/>
              </a:rPr>
              <a:t>N circulaciones</a:t>
            </a:r>
            <a:endParaRPr lang="es-ES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113683" name="AutoShape 34"/>
          <p:cNvCxnSpPr>
            <a:cxnSpLocks noChangeShapeType="1"/>
            <a:stCxn id="113669" idx="3"/>
            <a:endCxn id="113671" idx="1"/>
          </p:cNvCxnSpPr>
          <p:nvPr/>
        </p:nvCxnSpPr>
        <p:spPr bwMode="auto">
          <a:xfrm>
            <a:off x="2603500" y="2744788"/>
            <a:ext cx="431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4" name="AutoShape 35"/>
          <p:cNvCxnSpPr>
            <a:cxnSpLocks noChangeShapeType="1"/>
            <a:stCxn id="113678" idx="1"/>
            <a:endCxn id="113666" idx="3"/>
          </p:cNvCxnSpPr>
          <p:nvPr/>
        </p:nvCxnSpPr>
        <p:spPr bwMode="auto">
          <a:xfrm flipH="1">
            <a:off x="2603500" y="5678488"/>
            <a:ext cx="431800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85" name="5 Marcador de número de diapositiva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126523DF-E47B-4340-B99F-84B1B70A7208}" type="slidenum">
              <a:rPr lang="es-ES" sz="1400" b="0">
                <a:solidFill>
                  <a:srgbClr val="FFFFFF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ES" sz="1400" b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18455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4 Marcador de número de diapositiva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89BD1203-5719-4463-A484-AEE9A1ED7345}" type="slidenum">
              <a:rPr lang="es-ES" sz="1400" b="0">
                <a:solidFill>
                  <a:srgbClr val="FFFFFF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s-ES" sz="1400" b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142875"/>
            <a:ext cx="8229600" cy="714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r>
              <a:rPr lang="es-ES" smtClean="0"/>
              <a:t>Calidad Total vs Reingeniería</a:t>
            </a:r>
          </a:p>
        </p:txBody>
      </p:sp>
      <p:pic>
        <p:nvPicPr>
          <p:cNvPr id="1290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1458" r="17969" b="5208"/>
          <a:stretch>
            <a:fillRect/>
          </a:stretch>
        </p:blipFill>
        <p:spPr bwMode="auto">
          <a:xfrm>
            <a:off x="500063" y="928688"/>
            <a:ext cx="821531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337320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D7710645-B950-426B-AA07-5941A1F547F7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3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800" b="1" u="sng" smtClean="0"/>
              <a:t>ESTUDIO TECNICO</a:t>
            </a:r>
            <a:endParaRPr lang="es-ES_tradnl" smtClean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800" smtClean="0"/>
              <a:t>Determinación del Tamaño de Planta</a:t>
            </a:r>
          </a:p>
          <a:p>
            <a:r>
              <a:rPr lang="es-ES_tradnl" sz="2800" smtClean="0"/>
              <a:t>Estudio de Localización</a:t>
            </a:r>
          </a:p>
          <a:p>
            <a:r>
              <a:rPr lang="es-ES_tradnl" sz="2800" smtClean="0"/>
              <a:t>Ingeniería del Proyecto</a:t>
            </a:r>
          </a:p>
          <a:p>
            <a:r>
              <a:rPr lang="es-ES_tradnl" sz="2800" smtClean="0"/>
              <a:t>Lay - Out</a:t>
            </a:r>
          </a:p>
          <a:p>
            <a:r>
              <a:rPr lang="es-ES_tradnl" sz="2800" smtClean="0"/>
              <a:t>Determinación de la Estructura</a:t>
            </a:r>
          </a:p>
        </p:txBody>
      </p:sp>
    </p:spTree>
    <p:extLst>
      <p:ext uri="{BB962C8B-B14F-4D97-AF65-F5344CB8AC3E}">
        <p14:creationId xmlns:p14="http://schemas.microsoft.com/office/powerpoint/2010/main" val="6397328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EF831969-A5EB-4674-B5B3-B8B58471CC50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4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OBJETIVOS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2574925"/>
            <a:ext cx="4948238" cy="2720975"/>
          </a:xfrm>
        </p:spPr>
        <p:txBody>
          <a:bodyPr/>
          <a:lstStyle/>
          <a:p>
            <a:r>
              <a:rPr lang="es-ES" smtClean="0"/>
              <a:t>Verificar la posibilidad técnica de fabricación del producto que se pretende.</a:t>
            </a:r>
          </a:p>
          <a:p>
            <a:r>
              <a:rPr lang="es-ES" smtClean="0"/>
              <a:t>Analizar el tamaño óptimo, localización óptima, equipos, instalaciones y organización requeridas.</a:t>
            </a:r>
          </a:p>
        </p:txBody>
      </p:sp>
    </p:spTree>
    <p:extLst>
      <p:ext uri="{BB962C8B-B14F-4D97-AF65-F5344CB8AC3E}">
        <p14:creationId xmlns:p14="http://schemas.microsoft.com/office/powerpoint/2010/main" val="2624520330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FB571EDC-9DC5-4005-AF55-533DFF4C0238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5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2875"/>
            <a:ext cx="8421688" cy="642938"/>
          </a:xfrm>
        </p:spPr>
        <p:txBody>
          <a:bodyPr/>
          <a:lstStyle/>
          <a:p>
            <a:r>
              <a:rPr lang="es-ES" smtClean="0"/>
              <a:t>ESTUDIO TÉCNICO</a:t>
            </a:r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214313" y="785813"/>
          <a:ext cx="8729662" cy="607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o" r:id="rId4" imgW="6315701" imgH="5113569" progId="Word.Document.12">
                  <p:embed/>
                </p:oleObj>
              </mc:Choice>
              <mc:Fallback>
                <p:oleObj name="Documento" r:id="rId4" imgW="6315701" imgH="511356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85813"/>
                        <a:ext cx="8729662" cy="607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8976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D8BCC0D5-30A8-4F75-B638-58FC961F3F86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6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500063"/>
            <a:ext cx="8421688" cy="1241425"/>
          </a:xfrm>
        </p:spPr>
        <p:txBody>
          <a:bodyPr/>
          <a:lstStyle/>
          <a:p>
            <a:pPr>
              <a:defRPr/>
            </a:pPr>
            <a:r>
              <a:rPr lang="en-US" sz="4400" b="1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Factores</a:t>
            </a:r>
            <a:r>
              <a:rPr lang="en-US" sz="4400" b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b="1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Condicionantes</a:t>
            </a:r>
            <a:r>
              <a:rPr lang="en-US" sz="4400" b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en la </a:t>
            </a:r>
            <a:r>
              <a:rPr lang="en-US" sz="4400" b="1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Elección</a:t>
            </a:r>
            <a:r>
              <a:rPr lang="en-US" sz="4400" b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de la </a:t>
            </a:r>
            <a:r>
              <a:rPr lang="en-US" sz="4400" b="1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Tecnología</a:t>
            </a:r>
            <a:endParaRPr lang="en-US" dirty="0" smtClean="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1993900"/>
            <a:ext cx="7788275" cy="3416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latin typeface="Arial Narrow" pitchFamily="34" charset="0"/>
              </a:rPr>
              <a:t>Disponibilidad y tipos de Materia Prima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Arial Narrow" pitchFamily="34" charset="0"/>
              </a:rPr>
              <a:t>Disponibilidad de Mano de Obra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Arial Narrow" pitchFamily="34" charset="0"/>
              </a:rPr>
              <a:t>Disponibilidad de Capitales - Tipos de Tecnología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Arial Narrow" pitchFamily="34" charset="0"/>
              </a:rPr>
              <a:t>Disponibilidad de Energía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Arial Narrow" pitchFamily="34" charset="0"/>
              </a:rPr>
              <a:t>Mercado y Economía de Escala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Arial Narrow" pitchFamily="34" charset="0"/>
              </a:rPr>
              <a:t>Vida Estimada de Equipos (obsolescencia)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Arial Narrow" pitchFamily="34" charset="0"/>
              </a:rPr>
              <a:t>Tipos de Créditos – Intereses – Plaza de Gracia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Arial Narrow" pitchFamily="34" charset="0"/>
              </a:rPr>
              <a:t>Garantía del Proveedor -Service –Repuestos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Arial Narrow" pitchFamily="34" charset="0"/>
              </a:rPr>
              <a:t>Origen de los Capitales del Grupo Inversor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Arial Narrow" pitchFamily="34" charset="0"/>
              </a:rPr>
              <a:t>Factores Políticos</a:t>
            </a:r>
          </a:p>
        </p:txBody>
      </p:sp>
    </p:spTree>
    <p:extLst>
      <p:ext uri="{BB962C8B-B14F-4D97-AF65-F5344CB8AC3E}">
        <p14:creationId xmlns:p14="http://schemas.microsoft.com/office/powerpoint/2010/main" val="460958120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FD610A21-ABD6-4A5F-9164-3C036D45C87D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7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21688" cy="1241425"/>
          </a:xfrm>
        </p:spPr>
        <p:txBody>
          <a:bodyPr/>
          <a:lstStyle/>
          <a:p>
            <a:r>
              <a:rPr lang="es-ES" smtClean="0"/>
              <a:t>ADQUISICIÓN DE EQUIPOS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2000" smtClean="0">
                <a:latin typeface="Arial Narrow" pitchFamily="34" charset="0"/>
              </a:rPr>
              <a:t>Información Técnica del proveedor</a:t>
            </a:r>
          </a:p>
          <a:p>
            <a:pPr lvl="1">
              <a:lnSpc>
                <a:spcPct val="90000"/>
              </a:lnSpc>
            </a:pPr>
            <a:r>
              <a:rPr lang="es-ES" sz="2000" b="1" smtClean="0">
                <a:latin typeface="Arial Narrow" pitchFamily="34" charset="0"/>
              </a:rPr>
              <a:t>Precio</a:t>
            </a:r>
          </a:p>
          <a:p>
            <a:pPr lvl="1">
              <a:lnSpc>
                <a:spcPct val="90000"/>
              </a:lnSpc>
            </a:pPr>
            <a:r>
              <a:rPr lang="es-ES" sz="2000" b="1" smtClean="0">
                <a:latin typeface="Arial Narrow" pitchFamily="34" charset="0"/>
              </a:rPr>
              <a:t>Dimensiones</a:t>
            </a:r>
          </a:p>
          <a:p>
            <a:pPr lvl="1">
              <a:lnSpc>
                <a:spcPct val="90000"/>
              </a:lnSpc>
            </a:pPr>
            <a:r>
              <a:rPr lang="es-ES" sz="2000" b="1" smtClean="0">
                <a:latin typeface="Arial Narrow" pitchFamily="34" charset="0"/>
              </a:rPr>
              <a:t>Capacidad</a:t>
            </a:r>
          </a:p>
          <a:p>
            <a:pPr lvl="1">
              <a:lnSpc>
                <a:spcPct val="90000"/>
              </a:lnSpc>
            </a:pPr>
            <a:r>
              <a:rPr lang="es-ES" sz="2000" b="1" smtClean="0">
                <a:latin typeface="Arial Narrow" pitchFamily="34" charset="0"/>
              </a:rPr>
              <a:t>Flexibilidad</a:t>
            </a:r>
          </a:p>
          <a:p>
            <a:pPr lvl="1">
              <a:lnSpc>
                <a:spcPct val="90000"/>
              </a:lnSpc>
            </a:pPr>
            <a:r>
              <a:rPr lang="es-ES" sz="2000" b="1" smtClean="0">
                <a:latin typeface="Arial Narrow" pitchFamily="34" charset="0"/>
              </a:rPr>
              <a:t>Mano de Obra necesaria</a:t>
            </a:r>
          </a:p>
          <a:p>
            <a:pPr lvl="1">
              <a:lnSpc>
                <a:spcPct val="90000"/>
              </a:lnSpc>
            </a:pPr>
            <a:r>
              <a:rPr lang="es-ES" sz="2000" b="1" smtClean="0">
                <a:latin typeface="Arial Narrow" pitchFamily="34" charset="0"/>
              </a:rPr>
              <a:t>Costo de mantenimiento</a:t>
            </a:r>
          </a:p>
          <a:p>
            <a:pPr lvl="1">
              <a:lnSpc>
                <a:spcPct val="90000"/>
              </a:lnSpc>
            </a:pPr>
            <a:r>
              <a:rPr lang="es-AR" sz="2000" b="1" smtClean="0">
                <a:latin typeface="Arial Narrow" pitchFamily="34" charset="0"/>
              </a:rPr>
              <a:t>C</a:t>
            </a:r>
            <a:r>
              <a:rPr lang="es-ES" sz="2000" b="1" smtClean="0">
                <a:latin typeface="Arial Narrow" pitchFamily="34" charset="0"/>
              </a:rPr>
              <a:t>onsumo de Energía eléctrica</a:t>
            </a:r>
          </a:p>
          <a:p>
            <a:pPr lvl="1">
              <a:lnSpc>
                <a:spcPct val="90000"/>
              </a:lnSpc>
            </a:pPr>
            <a:r>
              <a:rPr lang="es-ES" sz="2000" b="1" smtClean="0">
                <a:latin typeface="Arial Narrow" pitchFamily="34" charset="0"/>
              </a:rPr>
              <a:t>Infraestructura necesaria</a:t>
            </a:r>
          </a:p>
          <a:p>
            <a:pPr lvl="1">
              <a:lnSpc>
                <a:spcPct val="90000"/>
              </a:lnSpc>
            </a:pPr>
            <a:r>
              <a:rPr lang="es-ES" sz="2000" b="1" smtClean="0">
                <a:latin typeface="Arial Narrow" pitchFamily="34" charset="0"/>
              </a:rPr>
              <a:t>Equipos auxiliares</a:t>
            </a:r>
          </a:p>
          <a:p>
            <a:pPr lvl="1">
              <a:lnSpc>
                <a:spcPct val="90000"/>
              </a:lnSpc>
            </a:pPr>
            <a:r>
              <a:rPr lang="es-ES" sz="2000" b="1" smtClean="0">
                <a:latin typeface="Arial Narrow" pitchFamily="34" charset="0"/>
              </a:rPr>
              <a:t>Costo de fletes y seguros</a:t>
            </a:r>
          </a:p>
          <a:p>
            <a:pPr lvl="1">
              <a:lnSpc>
                <a:spcPct val="90000"/>
              </a:lnSpc>
            </a:pPr>
            <a:r>
              <a:rPr lang="es-ES" sz="2000" b="1" smtClean="0">
                <a:latin typeface="Arial Narrow" pitchFamily="34" charset="0"/>
              </a:rPr>
              <a:t>Costo de instalación y puesta en marcha</a:t>
            </a:r>
          </a:p>
          <a:p>
            <a:pPr lvl="1">
              <a:lnSpc>
                <a:spcPct val="90000"/>
              </a:lnSpc>
            </a:pPr>
            <a:r>
              <a:rPr lang="es-ES" sz="2000" b="1" smtClean="0">
                <a:latin typeface="Arial Narrow" pitchFamily="34" charset="0"/>
              </a:rPr>
              <a:t>Existencia de repuestos en el país</a:t>
            </a:r>
          </a:p>
        </p:txBody>
      </p:sp>
    </p:spTree>
    <p:extLst>
      <p:ext uri="{BB962C8B-B14F-4D97-AF65-F5344CB8AC3E}">
        <p14:creationId xmlns:p14="http://schemas.microsoft.com/office/powerpoint/2010/main" val="4042115005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fld id="{292500B9-FE24-4274-A5C8-EFEA855A5523}" type="slidenum">
              <a:rPr lang="es-ES" sz="1400" b="0" smtClean="0">
                <a:solidFill>
                  <a:srgbClr val="FFFFFF"/>
                </a:solidFill>
                <a:latin typeface="Times New Roman" pitchFamily="18" charset="0"/>
              </a:rPr>
              <a:pPr/>
              <a:t>8</a:t>
            </a:fld>
            <a:endParaRPr lang="es-ES" sz="1400" b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8715375" cy="857250"/>
          </a:xfrm>
        </p:spPr>
        <p:txBody>
          <a:bodyPr/>
          <a:lstStyle/>
          <a:p>
            <a:r>
              <a:rPr lang="en-US" b="1" smtClean="0"/>
              <a:t>Evolución de la Tecnología de Fabricación</a:t>
            </a:r>
            <a:endParaRPr lang="en-US" sz="3600" smtClean="0"/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429625" cy="4267200"/>
          </a:xfrm>
        </p:spPr>
        <p:txBody>
          <a:bodyPr/>
          <a:lstStyle/>
          <a:p>
            <a:pPr marL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 Narrow" pitchFamily="34" charset="0"/>
              <a:buAutoNum type="arabicPeriod"/>
            </a:pPr>
            <a:r>
              <a:rPr lang="es-AR" sz="1600" b="1" i="1" smtClean="0">
                <a:latin typeface="Arial Narrow" pitchFamily="34" charset="0"/>
              </a:rPr>
              <a:t>Producción Artesana </a:t>
            </a:r>
            <a:endParaRPr lang="es-AR" sz="1600" b="1" smtClean="0">
              <a:latin typeface="Arial Narrow" pitchFamily="34" charset="0"/>
            </a:endParaRP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La fabricación corre a cargo de individuos con herramientas simples. </a:t>
            </a: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El diseño, fabricación y distribución del producto es responsabilidad de una sola persona.</a:t>
            </a: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No hay problemas de comunicación porque un solo individuo es responsable de todo el proceso de fabricación.</a:t>
            </a:r>
          </a:p>
          <a:p>
            <a:pPr marL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 Narrow" pitchFamily="34" charset="0"/>
              <a:buAutoNum type="arabicPeriod"/>
            </a:pPr>
            <a:r>
              <a:rPr lang="es-AR" sz="1600" b="1" i="1" smtClean="0">
                <a:latin typeface="Arial Narrow" pitchFamily="34" charset="0"/>
              </a:rPr>
              <a:t>Mecanización:</a:t>
            </a:r>
            <a:endParaRPr lang="es-AR" sz="1600" b="1" smtClean="0">
              <a:latin typeface="Arial Narrow" pitchFamily="34" charset="0"/>
            </a:endParaRP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Implica la introducción de máquinas a gran escala y la división del trabajo en tareas elementales a la búsqueda de las ventajas de la especialización. </a:t>
            </a: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La comunicación entre los especialistas se complica.</a:t>
            </a: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Se introducen mecanismos de control de calidad para asegurar la coincidencia entre el producto diseñado y el que se elabora. </a:t>
            </a:r>
          </a:p>
          <a:p>
            <a:pPr marL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 Narrow" pitchFamily="34" charset="0"/>
              <a:buAutoNum type="arabicPeriod"/>
            </a:pPr>
            <a:r>
              <a:rPr lang="es-AR" sz="1600" b="1" i="1" smtClean="0">
                <a:latin typeface="Arial Narrow" pitchFamily="34" charset="0"/>
              </a:rPr>
              <a:t>Automatización:</a:t>
            </a:r>
            <a:endParaRPr lang="es-AR" sz="1600" b="1" smtClean="0">
              <a:latin typeface="Arial Narrow" pitchFamily="34" charset="0"/>
            </a:endParaRP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Persigue mejorar aisladamente el rendimiento tanto de las personas como de las máquinas. </a:t>
            </a: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Se emplea el diseño asistido por ordenador y las máquinas de control numérico. </a:t>
            </a: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La falta de integración entre unos elementos y otros hace que, con frecuencia, surjan problemas de diversa índole. </a:t>
            </a:r>
          </a:p>
          <a:p>
            <a:pPr marL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 Narrow" pitchFamily="34" charset="0"/>
              <a:buAutoNum type="arabicPeriod"/>
            </a:pPr>
            <a:r>
              <a:rPr lang="es-AR" sz="1600" b="1" i="1" smtClean="0">
                <a:latin typeface="Arial Narrow" pitchFamily="34" charset="0"/>
              </a:rPr>
              <a:t>Integración </a:t>
            </a:r>
            <a:endParaRPr lang="es-AR" sz="1600" b="1" smtClean="0">
              <a:latin typeface="Arial Narrow" pitchFamily="34" charset="0"/>
            </a:endParaRP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Se trata de un concepto introducido en los años 70, que hace referencia a la necesidad de desarrollar vínculos entre las personas, las máquinas y las bases de datos. </a:t>
            </a:r>
          </a:p>
          <a:p>
            <a:pPr marL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s-AR" sz="1400" smtClean="0">
              <a:latin typeface="Arial Narrow" pitchFamily="34" charset="0"/>
            </a:endParaRPr>
          </a:p>
          <a:p>
            <a:pPr marL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s-AR" b="1" i="1" smtClean="0">
                <a:latin typeface="Arial Narrow" pitchFamily="34" charset="0"/>
              </a:rPr>
              <a:t>Parámetros para la selección de la Tecnología:</a:t>
            </a:r>
            <a:endParaRPr lang="es-AR" b="1" smtClean="0">
              <a:latin typeface="Arial Narrow" pitchFamily="34" charset="0"/>
            </a:endParaRP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Tecnología en función del producto que desee elaborar.</a:t>
            </a: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Tecnología en función de la dinámica de la competencia en el ámbito de actividad en que se encuadre. </a:t>
            </a:r>
          </a:p>
          <a:p>
            <a:pPr marL="800100" lvl="2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s-AR" sz="1400" smtClean="0">
                <a:latin typeface="Arial Narrow" pitchFamily="34" charset="0"/>
              </a:rPr>
              <a:t>Tecnología según sus disponibilidades de capital. </a:t>
            </a:r>
          </a:p>
        </p:txBody>
      </p:sp>
    </p:spTree>
    <p:extLst>
      <p:ext uri="{BB962C8B-B14F-4D97-AF65-F5344CB8AC3E}">
        <p14:creationId xmlns:p14="http://schemas.microsoft.com/office/powerpoint/2010/main" val="3921074364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4 Marcador de número de diapositiva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2"/>
                </a:solidFill>
                <a:latin typeface="Arial Narrow" pitchFamily="34" charset="0"/>
              </a:defRPr>
            </a:lvl1pPr>
            <a:lvl2pPr marL="742950" indent="-285750">
              <a:defRPr sz="3600" b="1">
                <a:solidFill>
                  <a:schemeClr val="bg2"/>
                </a:solidFill>
                <a:latin typeface="Arial Narrow" pitchFamily="34" charset="0"/>
              </a:defRPr>
            </a:lvl2pPr>
            <a:lvl3pPr marL="11430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3pPr>
            <a:lvl4pPr marL="16002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4pPr>
            <a:lvl5pPr marL="2057400" indent="-228600">
              <a:defRPr sz="3600" b="1">
                <a:solidFill>
                  <a:schemeClr val="bg2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B87582E0-008B-4B07-8194-80753640C0BA}" type="slidenum">
              <a:rPr lang="es-ES" sz="1400" b="0">
                <a:solidFill>
                  <a:srgbClr val="FFFFFF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ES" sz="1400" b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0525" y="428625"/>
            <a:ext cx="8421688" cy="785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r>
              <a:rPr lang="es-ES" smtClean="0"/>
              <a:t>Diseño del Proceso Productivo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571625"/>
            <a:ext cx="7772400" cy="49006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indent="0" algn="ctr">
              <a:lnSpc>
                <a:spcPct val="110000"/>
              </a:lnSpc>
              <a:buFont typeface="Wingdings" pitchFamily="2" charset="2"/>
              <a:buNone/>
            </a:pPr>
            <a:r>
              <a:rPr lang="es-ES" sz="2800" smtClean="0">
                <a:latin typeface="Arial Narrow" pitchFamily="34" charset="0"/>
              </a:rPr>
              <a:t>Factores que lo componen:</a:t>
            </a:r>
          </a:p>
          <a:p>
            <a:pPr marL="0" indent="0" algn="ctr">
              <a:lnSpc>
                <a:spcPct val="110000"/>
              </a:lnSpc>
              <a:buFont typeface="Wingdings" pitchFamily="2" charset="2"/>
              <a:buNone/>
            </a:pPr>
            <a:endParaRPr lang="es-ES" smtClean="0">
              <a:latin typeface="Arial Narrow" pitchFamily="34" charset="0"/>
            </a:endParaRPr>
          </a:p>
          <a:p>
            <a:pPr marL="0" indent="0" algn="ctr">
              <a:lnSpc>
                <a:spcPct val="110000"/>
              </a:lnSpc>
              <a:buFont typeface="Wingdings" pitchFamily="2" charset="2"/>
              <a:buNone/>
            </a:pPr>
            <a:r>
              <a:rPr lang="es-ES" smtClean="0">
                <a:latin typeface="Arial Narrow" pitchFamily="34" charset="0"/>
              </a:rPr>
              <a:t>Cantidad a producir</a:t>
            </a:r>
          </a:p>
          <a:p>
            <a:pPr marL="0" indent="0" algn="ctr">
              <a:lnSpc>
                <a:spcPct val="110000"/>
              </a:lnSpc>
              <a:buFont typeface="Wingdings" pitchFamily="2" charset="2"/>
              <a:buNone/>
            </a:pPr>
            <a:r>
              <a:rPr lang="es-ES" smtClean="0">
                <a:latin typeface="Arial Narrow" pitchFamily="34" charset="0"/>
              </a:rPr>
              <a:t>Intensidad de uso de Mano de Obra</a:t>
            </a:r>
            <a:endParaRPr lang="es-AR" smtClean="0">
              <a:latin typeface="Arial Narrow" pitchFamily="34" charset="0"/>
            </a:endParaRPr>
          </a:p>
          <a:p>
            <a:pPr marL="0" indent="0" algn="ctr">
              <a:lnSpc>
                <a:spcPct val="110000"/>
              </a:lnSpc>
              <a:buFont typeface="Wingdings" pitchFamily="2" charset="2"/>
              <a:buNone/>
            </a:pPr>
            <a:r>
              <a:rPr lang="es-ES" smtClean="0">
                <a:latin typeface="Arial Narrow" pitchFamily="34" charset="0"/>
              </a:rPr>
              <a:t>Optimización de Mano de Obra.</a:t>
            </a:r>
          </a:p>
          <a:p>
            <a:pPr marL="0" indent="0" algn="ctr">
              <a:lnSpc>
                <a:spcPct val="110000"/>
              </a:lnSpc>
              <a:buFont typeface="Wingdings" pitchFamily="2" charset="2"/>
              <a:buNone/>
            </a:pPr>
            <a:r>
              <a:rPr lang="es-ES" smtClean="0">
                <a:latin typeface="Arial Narrow" pitchFamily="34" charset="0"/>
              </a:rPr>
              <a:t>Cantidad de Turnos de Trabajo</a:t>
            </a:r>
          </a:p>
          <a:p>
            <a:pPr marL="0" indent="0" algn="ctr">
              <a:lnSpc>
                <a:spcPct val="110000"/>
              </a:lnSpc>
              <a:buFont typeface="Wingdings" pitchFamily="2" charset="2"/>
              <a:buNone/>
            </a:pPr>
            <a:r>
              <a:rPr lang="es-ES" smtClean="0">
                <a:latin typeface="Arial Narrow" pitchFamily="34" charset="0"/>
              </a:rPr>
              <a:t>Optimización de Distribución de Equipo</a:t>
            </a:r>
          </a:p>
          <a:p>
            <a:pPr marL="0" indent="0" algn="ctr">
              <a:lnSpc>
                <a:spcPct val="110000"/>
              </a:lnSpc>
              <a:buFont typeface="Wingdings" pitchFamily="2" charset="2"/>
              <a:buNone/>
            </a:pPr>
            <a:r>
              <a:rPr lang="es-ES" smtClean="0">
                <a:latin typeface="Arial Narrow" pitchFamily="34" charset="0"/>
              </a:rPr>
              <a:t>Capacidad individual de cada máquina</a:t>
            </a:r>
          </a:p>
        </p:txBody>
      </p:sp>
    </p:spTree>
    <p:extLst>
      <p:ext uri="{BB962C8B-B14F-4D97-AF65-F5344CB8AC3E}">
        <p14:creationId xmlns:p14="http://schemas.microsoft.com/office/powerpoint/2010/main" val="433389120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Recomendar una estrategia (estándar)">
  <a:themeElements>
    <a:clrScheme name="">
      <a:dk1>
        <a:srgbClr val="000000"/>
      </a:dk1>
      <a:lt1>
        <a:srgbClr val="FFFFFF"/>
      </a:lt1>
      <a:dk2>
        <a:srgbClr val="003399"/>
      </a:dk2>
      <a:lt2>
        <a:srgbClr val="FF9900"/>
      </a:lt2>
      <a:accent1>
        <a:srgbClr val="D60093"/>
      </a:accent1>
      <a:accent2>
        <a:srgbClr val="FFFF66"/>
      </a:accent2>
      <a:accent3>
        <a:srgbClr val="AAADCA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Recomendar una estrategia (estándar)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3600" b="1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3600" b="1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Recomendar una estrategia (estándar)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endar una estrategia (estándar)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endar una estrategia (estándar)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omendar una estrategia (estándar)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1163</Words>
  <Application>Microsoft Office PowerPoint</Application>
  <PresentationFormat>Presentación en pantalla (4:3)</PresentationFormat>
  <Paragraphs>204</Paragraphs>
  <Slides>20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Recomendar una estrategia (estándar)</vt:lpstr>
      <vt:lpstr>Documento</vt:lpstr>
      <vt:lpstr>Evaluación de Proyectos</vt:lpstr>
      <vt:lpstr>Presentación de PowerPoint</vt:lpstr>
      <vt:lpstr>ESTUDIO TECNICO</vt:lpstr>
      <vt:lpstr>OBJETIVOS</vt:lpstr>
      <vt:lpstr>ESTUDIO TÉCNICO</vt:lpstr>
      <vt:lpstr>Factores Condicionantes en la Elección de la Tecnología</vt:lpstr>
      <vt:lpstr>ADQUISICIÓN DE EQUIPOS</vt:lpstr>
      <vt:lpstr>Evolución de la Tecnología de Fabricación</vt:lpstr>
      <vt:lpstr>Diseño del Proceso Productivo</vt:lpstr>
      <vt:lpstr>Presentación de PowerPoint</vt:lpstr>
      <vt:lpstr>Presentación de PowerPoint</vt:lpstr>
      <vt:lpstr>Presentación de PowerPoint</vt:lpstr>
      <vt:lpstr>Presentación de PowerPoint</vt:lpstr>
      <vt:lpstr>PLANEACIÓN DE LA CAPACIDAD </vt:lpstr>
      <vt:lpstr>ECONOMÍAS Y DESECONOMÍAS DE ESCALA </vt:lpstr>
      <vt:lpstr>FRECUENCIA DE LOS AUMENTOS DE CAPACIDAD</vt:lpstr>
      <vt:lpstr>LA CURVA DE LA EXPERIENCIA </vt:lpstr>
      <vt:lpstr>Hacia la Calidad Total</vt:lpstr>
      <vt:lpstr>Calidad Total vs Reingeniería</vt:lpstr>
      <vt:lpstr>Calidad Total vs Reingeniería</vt:lpstr>
    </vt:vector>
  </TitlesOfParts>
  <Company>Garantizar SGR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Proyectos</dc:title>
  <dc:creator>Juan Francisco Valassina</dc:creator>
  <cp:lastModifiedBy>Juan Francisco Valassina</cp:lastModifiedBy>
  <cp:revision>2</cp:revision>
  <dcterms:created xsi:type="dcterms:W3CDTF">2013-03-08T11:40:15Z</dcterms:created>
  <dcterms:modified xsi:type="dcterms:W3CDTF">2013-04-15T11:34:01Z</dcterms:modified>
</cp:coreProperties>
</file>