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7" r:id="rId2"/>
    <p:sldMasterId id="2147483725" r:id="rId3"/>
    <p:sldMasterId id="2147483741" r:id="rId4"/>
  </p:sldMasterIdLst>
  <p:notesMasterIdLst>
    <p:notesMasterId r:id="rId40"/>
  </p:notesMasterIdLst>
  <p:sldIdLst>
    <p:sldId id="453" r:id="rId5"/>
    <p:sldId id="358" r:id="rId6"/>
    <p:sldId id="478" r:id="rId7"/>
    <p:sldId id="496" r:id="rId8"/>
    <p:sldId id="454" r:id="rId9"/>
    <p:sldId id="462" r:id="rId10"/>
    <p:sldId id="515" r:id="rId11"/>
    <p:sldId id="516" r:id="rId12"/>
    <p:sldId id="517" r:id="rId13"/>
    <p:sldId id="465" r:id="rId14"/>
    <p:sldId id="505" r:id="rId15"/>
    <p:sldId id="497" r:id="rId16"/>
    <p:sldId id="508" r:id="rId17"/>
    <p:sldId id="509" r:id="rId18"/>
    <p:sldId id="459" r:id="rId19"/>
    <p:sldId id="466" r:id="rId20"/>
    <p:sldId id="520" r:id="rId21"/>
    <p:sldId id="521" r:id="rId22"/>
    <p:sldId id="467" r:id="rId23"/>
    <p:sldId id="469" r:id="rId24"/>
    <p:sldId id="475" r:id="rId25"/>
    <p:sldId id="518" r:id="rId26"/>
    <p:sldId id="510" r:id="rId27"/>
    <p:sldId id="482" r:id="rId28"/>
    <p:sldId id="476" r:id="rId29"/>
    <p:sldId id="485" r:id="rId30"/>
    <p:sldId id="481" r:id="rId31"/>
    <p:sldId id="498" r:id="rId32"/>
    <p:sldId id="499" r:id="rId33"/>
    <p:sldId id="511" r:id="rId34"/>
    <p:sldId id="500" r:id="rId35"/>
    <p:sldId id="503" r:id="rId36"/>
    <p:sldId id="501" r:id="rId37"/>
    <p:sldId id="514" r:id="rId38"/>
    <p:sldId id="519" r:id="rId39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en" initials="rr" lastIdx="8" clrIdx="0"/>
  <p:cmAuthor id="1" name="borisg" initials="B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2C9"/>
    <a:srgbClr val="7BC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5" autoAdjust="0"/>
    <p:restoredTop sz="91024" autoAdjust="0"/>
  </p:normalViewPr>
  <p:slideViewPr>
    <p:cSldViewPr>
      <p:cViewPr varScale="1">
        <p:scale>
          <a:sx n="106" d="100"/>
          <a:sy n="106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2A93-AE3C-4D30-8D62-F26DD423996C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66705-BFC2-47FC-919A-C2CF25C8D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850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66705-BFC2-47FC-919A-C2CF25C8DC4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FFA6464E-4B71-48C7-8B15-1637A9424CA6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34D9582-17F5-48B6-A209-480F21A2D925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900" y="2130426"/>
            <a:ext cx="733425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886200"/>
            <a:ext cx="603885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645" indent="-342645">
              <a:buFont typeface="Wingdings" pitchFamily="2" charset="2"/>
              <a:buChar char="Ø"/>
              <a:defRPr/>
            </a:lvl1pPr>
            <a:lvl2pPr marL="566318" indent="-223673">
              <a:buFont typeface="Wingdings" pitchFamily="2" charset="2"/>
              <a:buChar char="§"/>
              <a:defRPr/>
            </a:lvl2pPr>
            <a:lvl3pPr marL="908956" indent="-337883">
              <a:buFont typeface="Neo Sans Intel" pitchFamily="34" charset="0"/>
              <a:buChar char="—"/>
              <a:defRPr/>
            </a:lvl3pPr>
            <a:lvl4pPr marL="1202425" indent="-288714">
              <a:buFont typeface="Arial" pitchFamily="34" charset="0"/>
              <a:buChar char="•"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50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587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027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6970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949E600-5EBF-415B-B7A4-D9B71C7E224E}" type="slidenum">
              <a:rPr lang="en-US">
                <a:solidFill>
                  <a:srgbClr val="061922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2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4549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904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87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2239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942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7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260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6424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4484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4009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4" y="1201738"/>
            <a:ext cx="4041775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8"/>
            <a:ext cx="4043362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FA6464E-4B71-48C7-8B15-1637A9424CA6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4D9582-17F5-48B6-A209-480F21A2D925}" type="slidenum">
              <a:rPr lang="en-US" sz="1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900" y="2130425"/>
            <a:ext cx="733425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886200"/>
            <a:ext cx="603885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9"/>
            <a:ext cx="8237537" cy="4549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4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1201738"/>
            <a:ext cx="823753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83AAB4F-9FD8-4037-AC23-18D63F147141}" type="slidenum">
              <a:rPr lang="en-US" sz="1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532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709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14" indent="-22541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34" indent="-2365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354" indent="-2238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174" indent="-236527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442" indent="-2349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619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796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1974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151" indent="-234938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01738"/>
            <a:ext cx="8237537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83AAB4F-9FD8-4037-AC23-18D63F147141}" type="slidenum">
              <a:rPr lang="en-US" sz="10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889875" y="6193930"/>
            <a:ext cx="796912" cy="532925"/>
            <a:chOff x="-2554" y="2183"/>
            <a:chExt cx="3381" cy="2261"/>
          </a:xfrm>
          <a:solidFill>
            <a:schemeClr val="bg1"/>
          </a:solidFill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-2554" y="2183"/>
              <a:ext cx="3381" cy="2261"/>
            </a:xfrm>
            <a:custGeom>
              <a:avLst/>
              <a:gdLst/>
              <a:ahLst/>
              <a:cxnLst>
                <a:cxn ang="0">
                  <a:pos x="323" y="795"/>
                </a:cxn>
                <a:cxn ang="0">
                  <a:pos x="209" y="989"/>
                </a:cxn>
                <a:cxn ang="0">
                  <a:pos x="143" y="1214"/>
                </a:cxn>
                <a:cxn ang="0">
                  <a:pos x="144" y="1450"/>
                </a:cxn>
                <a:cxn ang="0">
                  <a:pos x="208" y="1629"/>
                </a:cxn>
                <a:cxn ang="0">
                  <a:pos x="320" y="1771"/>
                </a:cxn>
                <a:cxn ang="0">
                  <a:pos x="473" y="1878"/>
                </a:cxn>
                <a:cxn ang="0">
                  <a:pos x="661" y="1956"/>
                </a:cxn>
                <a:cxn ang="0">
                  <a:pos x="876" y="2005"/>
                </a:cxn>
                <a:cxn ang="0">
                  <a:pos x="1109" y="2028"/>
                </a:cxn>
                <a:cxn ang="0">
                  <a:pos x="1523" y="2023"/>
                </a:cxn>
                <a:cxn ang="0">
                  <a:pos x="1837" y="1984"/>
                </a:cxn>
                <a:cxn ang="0">
                  <a:pos x="2191" y="1902"/>
                </a:cxn>
                <a:cxn ang="0">
                  <a:pos x="2525" y="1787"/>
                </a:cxn>
                <a:cxn ang="0">
                  <a:pos x="2807" y="1649"/>
                </a:cxn>
                <a:cxn ang="0">
                  <a:pos x="2616" y="2002"/>
                </a:cxn>
                <a:cxn ang="0">
                  <a:pos x="2295" y="2115"/>
                </a:cxn>
                <a:cxn ang="0">
                  <a:pos x="1961" y="2198"/>
                </a:cxn>
                <a:cxn ang="0">
                  <a:pos x="1646" y="2244"/>
                </a:cxn>
                <a:cxn ang="0">
                  <a:pos x="1258" y="2261"/>
                </a:cxn>
                <a:cxn ang="0">
                  <a:pos x="915" y="2232"/>
                </a:cxn>
                <a:cxn ang="0">
                  <a:pos x="621" y="2160"/>
                </a:cxn>
                <a:cxn ang="0">
                  <a:pos x="380" y="2049"/>
                </a:cxn>
                <a:cxn ang="0">
                  <a:pos x="196" y="1902"/>
                </a:cxn>
                <a:cxn ang="0">
                  <a:pos x="72" y="1722"/>
                </a:cxn>
                <a:cxn ang="0">
                  <a:pos x="9" y="1501"/>
                </a:cxn>
                <a:cxn ang="0">
                  <a:pos x="9" y="1259"/>
                </a:cxn>
                <a:cxn ang="0">
                  <a:pos x="74" y="1035"/>
                </a:cxn>
                <a:cxn ang="0">
                  <a:pos x="197" y="832"/>
                </a:cxn>
                <a:cxn ang="0">
                  <a:pos x="369" y="649"/>
                </a:cxn>
                <a:cxn ang="0">
                  <a:pos x="2401" y="10"/>
                </a:cxn>
                <a:cxn ang="0">
                  <a:pos x="2668" y="52"/>
                </a:cxn>
                <a:cxn ang="0">
                  <a:pos x="2904" y="130"/>
                </a:cxn>
                <a:cxn ang="0">
                  <a:pos x="3101" y="242"/>
                </a:cxn>
                <a:cxn ang="0">
                  <a:pos x="3253" y="389"/>
                </a:cxn>
                <a:cxn ang="0">
                  <a:pos x="3348" y="573"/>
                </a:cxn>
                <a:cxn ang="0">
                  <a:pos x="3381" y="796"/>
                </a:cxn>
                <a:cxn ang="0">
                  <a:pos x="3346" y="1010"/>
                </a:cxn>
                <a:cxn ang="0">
                  <a:pos x="3258" y="1195"/>
                </a:cxn>
                <a:cxn ang="0">
                  <a:pos x="3130" y="1348"/>
                </a:cxn>
                <a:cxn ang="0">
                  <a:pos x="2979" y="1462"/>
                </a:cxn>
                <a:cxn ang="0">
                  <a:pos x="2872" y="1325"/>
                </a:cxn>
                <a:cxn ang="0">
                  <a:pos x="3042" y="1187"/>
                </a:cxn>
                <a:cxn ang="0">
                  <a:pos x="3156" y="1015"/>
                </a:cxn>
                <a:cxn ang="0">
                  <a:pos x="3206" y="825"/>
                </a:cxn>
                <a:cxn ang="0">
                  <a:pos x="3185" y="628"/>
                </a:cxn>
                <a:cxn ang="0">
                  <a:pos x="3098" y="457"/>
                </a:cxn>
                <a:cxn ang="0">
                  <a:pos x="2957" y="321"/>
                </a:cxn>
                <a:cxn ang="0">
                  <a:pos x="2769" y="220"/>
                </a:cxn>
                <a:cxn ang="0">
                  <a:pos x="2541" y="156"/>
                </a:cxn>
                <a:cxn ang="0">
                  <a:pos x="2285" y="122"/>
                </a:cxn>
                <a:cxn ang="0">
                  <a:pos x="2005" y="124"/>
                </a:cxn>
                <a:cxn ang="0">
                  <a:pos x="1711" y="156"/>
                </a:cxn>
                <a:cxn ang="0">
                  <a:pos x="1412" y="216"/>
                </a:cxn>
                <a:cxn ang="0">
                  <a:pos x="1115" y="308"/>
                </a:cxn>
                <a:cxn ang="0">
                  <a:pos x="828" y="426"/>
                </a:cxn>
                <a:cxn ang="0">
                  <a:pos x="825" y="354"/>
                </a:cxn>
                <a:cxn ang="0">
                  <a:pos x="1109" y="217"/>
                </a:cxn>
                <a:cxn ang="0">
                  <a:pos x="1407" y="114"/>
                </a:cxn>
                <a:cxn ang="0">
                  <a:pos x="1711" y="43"/>
                </a:cxn>
                <a:cxn ang="0">
                  <a:pos x="2015" y="6"/>
                </a:cxn>
              </a:cxnLst>
              <a:rect l="0" t="0" r="r" b="b"/>
              <a:pathLst>
                <a:path w="3381" h="2261">
                  <a:moveTo>
                    <a:pt x="369" y="649"/>
                  </a:moveTo>
                  <a:lnTo>
                    <a:pt x="369" y="740"/>
                  </a:lnTo>
                  <a:lnTo>
                    <a:pt x="323" y="795"/>
                  </a:lnTo>
                  <a:lnTo>
                    <a:pt x="281" y="855"/>
                  </a:lnTo>
                  <a:lnTo>
                    <a:pt x="242" y="920"/>
                  </a:lnTo>
                  <a:lnTo>
                    <a:pt x="209" y="989"/>
                  </a:lnTo>
                  <a:lnTo>
                    <a:pt x="180" y="1063"/>
                  </a:lnTo>
                  <a:lnTo>
                    <a:pt x="159" y="1138"/>
                  </a:lnTo>
                  <a:lnTo>
                    <a:pt x="143" y="1214"/>
                  </a:lnTo>
                  <a:lnTo>
                    <a:pt x="134" y="1293"/>
                  </a:lnTo>
                  <a:lnTo>
                    <a:pt x="134" y="1371"/>
                  </a:lnTo>
                  <a:lnTo>
                    <a:pt x="144" y="1450"/>
                  </a:lnTo>
                  <a:lnTo>
                    <a:pt x="160" y="1514"/>
                  </a:lnTo>
                  <a:lnTo>
                    <a:pt x="180" y="1574"/>
                  </a:lnTo>
                  <a:lnTo>
                    <a:pt x="208" y="1629"/>
                  </a:lnTo>
                  <a:lnTo>
                    <a:pt x="239" y="1681"/>
                  </a:lnTo>
                  <a:lnTo>
                    <a:pt x="277" y="1728"/>
                  </a:lnTo>
                  <a:lnTo>
                    <a:pt x="320" y="1771"/>
                  </a:lnTo>
                  <a:lnTo>
                    <a:pt x="366" y="1810"/>
                  </a:lnTo>
                  <a:lnTo>
                    <a:pt x="418" y="1846"/>
                  </a:lnTo>
                  <a:lnTo>
                    <a:pt x="473" y="1878"/>
                  </a:lnTo>
                  <a:lnTo>
                    <a:pt x="532" y="1907"/>
                  </a:lnTo>
                  <a:lnTo>
                    <a:pt x="595" y="1933"/>
                  </a:lnTo>
                  <a:lnTo>
                    <a:pt x="661" y="1956"/>
                  </a:lnTo>
                  <a:lnTo>
                    <a:pt x="729" y="1974"/>
                  </a:lnTo>
                  <a:lnTo>
                    <a:pt x="801" y="1990"/>
                  </a:lnTo>
                  <a:lnTo>
                    <a:pt x="876" y="2005"/>
                  </a:lnTo>
                  <a:lnTo>
                    <a:pt x="952" y="2015"/>
                  </a:lnTo>
                  <a:lnTo>
                    <a:pt x="1030" y="2023"/>
                  </a:lnTo>
                  <a:lnTo>
                    <a:pt x="1109" y="2028"/>
                  </a:lnTo>
                  <a:lnTo>
                    <a:pt x="1190" y="2032"/>
                  </a:lnTo>
                  <a:lnTo>
                    <a:pt x="1356" y="2032"/>
                  </a:lnTo>
                  <a:lnTo>
                    <a:pt x="1523" y="2023"/>
                  </a:lnTo>
                  <a:lnTo>
                    <a:pt x="1606" y="2016"/>
                  </a:lnTo>
                  <a:lnTo>
                    <a:pt x="1720" y="2003"/>
                  </a:lnTo>
                  <a:lnTo>
                    <a:pt x="1837" y="1984"/>
                  </a:lnTo>
                  <a:lnTo>
                    <a:pt x="1955" y="1961"/>
                  </a:lnTo>
                  <a:lnTo>
                    <a:pt x="2073" y="1934"/>
                  </a:lnTo>
                  <a:lnTo>
                    <a:pt x="2191" y="1902"/>
                  </a:lnTo>
                  <a:lnTo>
                    <a:pt x="2306" y="1868"/>
                  </a:lnTo>
                  <a:lnTo>
                    <a:pt x="2419" y="1829"/>
                  </a:lnTo>
                  <a:lnTo>
                    <a:pt x="2525" y="1787"/>
                  </a:lnTo>
                  <a:lnTo>
                    <a:pt x="2627" y="1744"/>
                  </a:lnTo>
                  <a:lnTo>
                    <a:pt x="2721" y="1698"/>
                  </a:lnTo>
                  <a:lnTo>
                    <a:pt x="2807" y="1649"/>
                  </a:lnTo>
                  <a:lnTo>
                    <a:pt x="2807" y="1908"/>
                  </a:lnTo>
                  <a:lnTo>
                    <a:pt x="2714" y="1957"/>
                  </a:lnTo>
                  <a:lnTo>
                    <a:pt x="2616" y="2002"/>
                  </a:lnTo>
                  <a:lnTo>
                    <a:pt x="2512" y="2043"/>
                  </a:lnTo>
                  <a:lnTo>
                    <a:pt x="2404" y="2081"/>
                  </a:lnTo>
                  <a:lnTo>
                    <a:pt x="2295" y="2115"/>
                  </a:lnTo>
                  <a:lnTo>
                    <a:pt x="2184" y="2147"/>
                  </a:lnTo>
                  <a:lnTo>
                    <a:pt x="2071" y="2173"/>
                  </a:lnTo>
                  <a:lnTo>
                    <a:pt x="1961" y="2198"/>
                  </a:lnTo>
                  <a:lnTo>
                    <a:pt x="1852" y="2216"/>
                  </a:lnTo>
                  <a:lnTo>
                    <a:pt x="1747" y="2232"/>
                  </a:lnTo>
                  <a:lnTo>
                    <a:pt x="1646" y="2244"/>
                  </a:lnTo>
                  <a:lnTo>
                    <a:pt x="1513" y="2255"/>
                  </a:lnTo>
                  <a:lnTo>
                    <a:pt x="1381" y="2260"/>
                  </a:lnTo>
                  <a:lnTo>
                    <a:pt x="1258" y="2261"/>
                  </a:lnTo>
                  <a:lnTo>
                    <a:pt x="1138" y="2257"/>
                  </a:lnTo>
                  <a:lnTo>
                    <a:pt x="1023" y="2247"/>
                  </a:lnTo>
                  <a:lnTo>
                    <a:pt x="915" y="2232"/>
                  </a:lnTo>
                  <a:lnTo>
                    <a:pt x="811" y="2212"/>
                  </a:lnTo>
                  <a:lnTo>
                    <a:pt x="713" y="2189"/>
                  </a:lnTo>
                  <a:lnTo>
                    <a:pt x="621" y="2160"/>
                  </a:lnTo>
                  <a:lnTo>
                    <a:pt x="534" y="2128"/>
                  </a:lnTo>
                  <a:lnTo>
                    <a:pt x="454" y="2091"/>
                  </a:lnTo>
                  <a:lnTo>
                    <a:pt x="380" y="2049"/>
                  </a:lnTo>
                  <a:lnTo>
                    <a:pt x="313" y="2005"/>
                  </a:lnTo>
                  <a:lnTo>
                    <a:pt x="251" y="1956"/>
                  </a:lnTo>
                  <a:lnTo>
                    <a:pt x="196" y="1902"/>
                  </a:lnTo>
                  <a:lnTo>
                    <a:pt x="148" y="1846"/>
                  </a:lnTo>
                  <a:lnTo>
                    <a:pt x="107" y="1786"/>
                  </a:lnTo>
                  <a:lnTo>
                    <a:pt x="72" y="1722"/>
                  </a:lnTo>
                  <a:lnTo>
                    <a:pt x="45" y="1656"/>
                  </a:lnTo>
                  <a:lnTo>
                    <a:pt x="25" y="1586"/>
                  </a:lnTo>
                  <a:lnTo>
                    <a:pt x="9" y="1501"/>
                  </a:lnTo>
                  <a:lnTo>
                    <a:pt x="0" y="1418"/>
                  </a:lnTo>
                  <a:lnTo>
                    <a:pt x="0" y="1338"/>
                  </a:lnTo>
                  <a:lnTo>
                    <a:pt x="9" y="1259"/>
                  </a:lnTo>
                  <a:lnTo>
                    <a:pt x="23" y="1182"/>
                  </a:lnTo>
                  <a:lnTo>
                    <a:pt x="45" y="1107"/>
                  </a:lnTo>
                  <a:lnTo>
                    <a:pt x="74" y="1035"/>
                  </a:lnTo>
                  <a:lnTo>
                    <a:pt x="110" y="966"/>
                  </a:lnTo>
                  <a:lnTo>
                    <a:pt x="150" y="899"/>
                  </a:lnTo>
                  <a:lnTo>
                    <a:pt x="197" y="832"/>
                  </a:lnTo>
                  <a:lnTo>
                    <a:pt x="249" y="769"/>
                  </a:lnTo>
                  <a:lnTo>
                    <a:pt x="307" y="709"/>
                  </a:lnTo>
                  <a:lnTo>
                    <a:pt x="369" y="649"/>
                  </a:lnTo>
                  <a:close/>
                  <a:moveTo>
                    <a:pt x="2211" y="0"/>
                  </a:moveTo>
                  <a:lnTo>
                    <a:pt x="2308" y="3"/>
                  </a:lnTo>
                  <a:lnTo>
                    <a:pt x="2401" y="10"/>
                  </a:lnTo>
                  <a:lnTo>
                    <a:pt x="2493" y="20"/>
                  </a:lnTo>
                  <a:lnTo>
                    <a:pt x="2581" y="35"/>
                  </a:lnTo>
                  <a:lnTo>
                    <a:pt x="2668" y="52"/>
                  </a:lnTo>
                  <a:lnTo>
                    <a:pt x="2750" y="73"/>
                  </a:lnTo>
                  <a:lnTo>
                    <a:pt x="2829" y="99"/>
                  </a:lnTo>
                  <a:lnTo>
                    <a:pt x="2904" y="130"/>
                  </a:lnTo>
                  <a:lnTo>
                    <a:pt x="2975" y="163"/>
                  </a:lnTo>
                  <a:lnTo>
                    <a:pt x="3041" y="200"/>
                  </a:lnTo>
                  <a:lnTo>
                    <a:pt x="3101" y="242"/>
                  </a:lnTo>
                  <a:lnTo>
                    <a:pt x="3158" y="287"/>
                  </a:lnTo>
                  <a:lnTo>
                    <a:pt x="3208" y="336"/>
                  </a:lnTo>
                  <a:lnTo>
                    <a:pt x="3253" y="389"/>
                  </a:lnTo>
                  <a:lnTo>
                    <a:pt x="3291" y="446"/>
                  </a:lnTo>
                  <a:lnTo>
                    <a:pt x="3323" y="508"/>
                  </a:lnTo>
                  <a:lnTo>
                    <a:pt x="3348" y="573"/>
                  </a:lnTo>
                  <a:lnTo>
                    <a:pt x="3366" y="642"/>
                  </a:lnTo>
                  <a:lnTo>
                    <a:pt x="3378" y="720"/>
                  </a:lnTo>
                  <a:lnTo>
                    <a:pt x="3381" y="796"/>
                  </a:lnTo>
                  <a:lnTo>
                    <a:pt x="3376" y="870"/>
                  </a:lnTo>
                  <a:lnTo>
                    <a:pt x="3365" y="940"/>
                  </a:lnTo>
                  <a:lnTo>
                    <a:pt x="3346" y="1010"/>
                  </a:lnTo>
                  <a:lnTo>
                    <a:pt x="3323" y="1074"/>
                  </a:lnTo>
                  <a:lnTo>
                    <a:pt x="3293" y="1136"/>
                  </a:lnTo>
                  <a:lnTo>
                    <a:pt x="3258" y="1195"/>
                  </a:lnTo>
                  <a:lnTo>
                    <a:pt x="3219" y="1250"/>
                  </a:lnTo>
                  <a:lnTo>
                    <a:pt x="3176" y="1302"/>
                  </a:lnTo>
                  <a:lnTo>
                    <a:pt x="3130" y="1348"/>
                  </a:lnTo>
                  <a:lnTo>
                    <a:pt x="3081" y="1391"/>
                  </a:lnTo>
                  <a:lnTo>
                    <a:pt x="3031" y="1429"/>
                  </a:lnTo>
                  <a:lnTo>
                    <a:pt x="2979" y="1462"/>
                  </a:lnTo>
                  <a:lnTo>
                    <a:pt x="2926" y="1489"/>
                  </a:lnTo>
                  <a:lnTo>
                    <a:pt x="2872" y="1512"/>
                  </a:lnTo>
                  <a:lnTo>
                    <a:pt x="2872" y="1325"/>
                  </a:lnTo>
                  <a:lnTo>
                    <a:pt x="2934" y="1283"/>
                  </a:lnTo>
                  <a:lnTo>
                    <a:pt x="2990" y="1237"/>
                  </a:lnTo>
                  <a:lnTo>
                    <a:pt x="3042" y="1187"/>
                  </a:lnTo>
                  <a:lnTo>
                    <a:pt x="3087" y="1133"/>
                  </a:lnTo>
                  <a:lnTo>
                    <a:pt x="3124" y="1076"/>
                  </a:lnTo>
                  <a:lnTo>
                    <a:pt x="3156" y="1015"/>
                  </a:lnTo>
                  <a:lnTo>
                    <a:pt x="3181" y="953"/>
                  </a:lnTo>
                  <a:lnTo>
                    <a:pt x="3198" y="890"/>
                  </a:lnTo>
                  <a:lnTo>
                    <a:pt x="3206" y="825"/>
                  </a:lnTo>
                  <a:lnTo>
                    <a:pt x="3208" y="759"/>
                  </a:lnTo>
                  <a:lnTo>
                    <a:pt x="3201" y="694"/>
                  </a:lnTo>
                  <a:lnTo>
                    <a:pt x="3185" y="628"/>
                  </a:lnTo>
                  <a:lnTo>
                    <a:pt x="3163" y="567"/>
                  </a:lnTo>
                  <a:lnTo>
                    <a:pt x="3134" y="510"/>
                  </a:lnTo>
                  <a:lnTo>
                    <a:pt x="3098" y="457"/>
                  </a:lnTo>
                  <a:lnTo>
                    <a:pt x="3057" y="408"/>
                  </a:lnTo>
                  <a:lnTo>
                    <a:pt x="3009" y="361"/>
                  </a:lnTo>
                  <a:lnTo>
                    <a:pt x="2957" y="321"/>
                  </a:lnTo>
                  <a:lnTo>
                    <a:pt x="2898" y="284"/>
                  </a:lnTo>
                  <a:lnTo>
                    <a:pt x="2836" y="251"/>
                  </a:lnTo>
                  <a:lnTo>
                    <a:pt x="2769" y="220"/>
                  </a:lnTo>
                  <a:lnTo>
                    <a:pt x="2697" y="196"/>
                  </a:lnTo>
                  <a:lnTo>
                    <a:pt x="2622" y="173"/>
                  </a:lnTo>
                  <a:lnTo>
                    <a:pt x="2541" y="156"/>
                  </a:lnTo>
                  <a:lnTo>
                    <a:pt x="2459" y="141"/>
                  </a:lnTo>
                  <a:lnTo>
                    <a:pt x="2372" y="130"/>
                  </a:lnTo>
                  <a:lnTo>
                    <a:pt x="2285" y="122"/>
                  </a:lnTo>
                  <a:lnTo>
                    <a:pt x="2194" y="120"/>
                  </a:lnTo>
                  <a:lnTo>
                    <a:pt x="2100" y="120"/>
                  </a:lnTo>
                  <a:lnTo>
                    <a:pt x="2005" y="124"/>
                  </a:lnTo>
                  <a:lnTo>
                    <a:pt x="1909" y="131"/>
                  </a:lnTo>
                  <a:lnTo>
                    <a:pt x="1811" y="141"/>
                  </a:lnTo>
                  <a:lnTo>
                    <a:pt x="1711" y="156"/>
                  </a:lnTo>
                  <a:lnTo>
                    <a:pt x="1612" y="173"/>
                  </a:lnTo>
                  <a:lnTo>
                    <a:pt x="1513" y="193"/>
                  </a:lnTo>
                  <a:lnTo>
                    <a:pt x="1412" y="216"/>
                  </a:lnTo>
                  <a:lnTo>
                    <a:pt x="1312" y="243"/>
                  </a:lnTo>
                  <a:lnTo>
                    <a:pt x="1213" y="274"/>
                  </a:lnTo>
                  <a:lnTo>
                    <a:pt x="1115" y="308"/>
                  </a:lnTo>
                  <a:lnTo>
                    <a:pt x="1017" y="344"/>
                  </a:lnTo>
                  <a:lnTo>
                    <a:pt x="922" y="385"/>
                  </a:lnTo>
                  <a:lnTo>
                    <a:pt x="828" y="426"/>
                  </a:lnTo>
                  <a:lnTo>
                    <a:pt x="736" y="472"/>
                  </a:lnTo>
                  <a:lnTo>
                    <a:pt x="736" y="406"/>
                  </a:lnTo>
                  <a:lnTo>
                    <a:pt x="825" y="354"/>
                  </a:lnTo>
                  <a:lnTo>
                    <a:pt x="918" y="305"/>
                  </a:lnTo>
                  <a:lnTo>
                    <a:pt x="1013" y="259"/>
                  </a:lnTo>
                  <a:lnTo>
                    <a:pt x="1109" y="217"/>
                  </a:lnTo>
                  <a:lnTo>
                    <a:pt x="1207" y="180"/>
                  </a:lnTo>
                  <a:lnTo>
                    <a:pt x="1307" y="145"/>
                  </a:lnTo>
                  <a:lnTo>
                    <a:pt x="1407" y="114"/>
                  </a:lnTo>
                  <a:lnTo>
                    <a:pt x="1508" y="86"/>
                  </a:lnTo>
                  <a:lnTo>
                    <a:pt x="1610" y="63"/>
                  </a:lnTo>
                  <a:lnTo>
                    <a:pt x="1711" y="43"/>
                  </a:lnTo>
                  <a:lnTo>
                    <a:pt x="1814" y="27"/>
                  </a:lnTo>
                  <a:lnTo>
                    <a:pt x="1914" y="14"/>
                  </a:lnTo>
                  <a:lnTo>
                    <a:pt x="2015" y="6"/>
                  </a:lnTo>
                  <a:lnTo>
                    <a:pt x="2115" y="1"/>
                  </a:lnTo>
                  <a:lnTo>
                    <a:pt x="2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24" y="2712"/>
              <a:ext cx="176" cy="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0"/>
                </a:cxn>
                <a:cxn ang="0">
                  <a:pos x="176" y="977"/>
                </a:cxn>
                <a:cxn ang="0">
                  <a:pos x="136" y="970"/>
                </a:cxn>
                <a:cxn ang="0">
                  <a:pos x="101" y="959"/>
                </a:cxn>
                <a:cxn ang="0">
                  <a:pos x="72" y="944"/>
                </a:cxn>
                <a:cxn ang="0">
                  <a:pos x="49" y="924"/>
                </a:cxn>
                <a:cxn ang="0">
                  <a:pos x="31" y="902"/>
                </a:cxn>
                <a:cxn ang="0">
                  <a:pos x="16" y="878"/>
                </a:cxn>
                <a:cxn ang="0">
                  <a:pos x="8" y="851"/>
                </a:cxn>
                <a:cxn ang="0">
                  <a:pos x="2" y="820"/>
                </a:cxn>
                <a:cxn ang="0">
                  <a:pos x="0" y="790"/>
                </a:cxn>
                <a:cxn ang="0">
                  <a:pos x="0" y="0"/>
                </a:cxn>
              </a:cxnLst>
              <a:rect l="0" t="0" r="r" b="b"/>
              <a:pathLst>
                <a:path w="176" h="977">
                  <a:moveTo>
                    <a:pt x="0" y="0"/>
                  </a:moveTo>
                  <a:lnTo>
                    <a:pt x="176" y="0"/>
                  </a:lnTo>
                  <a:lnTo>
                    <a:pt x="176" y="977"/>
                  </a:lnTo>
                  <a:lnTo>
                    <a:pt x="136" y="970"/>
                  </a:lnTo>
                  <a:lnTo>
                    <a:pt x="101" y="959"/>
                  </a:lnTo>
                  <a:lnTo>
                    <a:pt x="72" y="944"/>
                  </a:lnTo>
                  <a:lnTo>
                    <a:pt x="49" y="924"/>
                  </a:lnTo>
                  <a:lnTo>
                    <a:pt x="31" y="902"/>
                  </a:lnTo>
                  <a:lnTo>
                    <a:pt x="16" y="878"/>
                  </a:lnTo>
                  <a:lnTo>
                    <a:pt x="8" y="851"/>
                  </a:lnTo>
                  <a:lnTo>
                    <a:pt x="2" y="820"/>
                  </a:lnTo>
                  <a:lnTo>
                    <a:pt x="0" y="7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-2061" y="3001"/>
              <a:ext cx="174" cy="7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0"/>
                </a:cxn>
                <a:cxn ang="0">
                  <a:pos x="174" y="703"/>
                </a:cxn>
                <a:cxn ang="0">
                  <a:pos x="137" y="697"/>
                </a:cxn>
                <a:cxn ang="0">
                  <a:pos x="105" y="687"/>
                </a:cxn>
                <a:cxn ang="0">
                  <a:pos x="79" y="674"/>
                </a:cxn>
                <a:cxn ang="0">
                  <a:pos x="56" y="658"/>
                </a:cxn>
                <a:cxn ang="0">
                  <a:pos x="37" y="639"/>
                </a:cxn>
                <a:cxn ang="0">
                  <a:pos x="23" y="618"/>
                </a:cxn>
                <a:cxn ang="0">
                  <a:pos x="13" y="595"/>
                </a:cxn>
                <a:cxn ang="0">
                  <a:pos x="5" y="570"/>
                </a:cxn>
                <a:cxn ang="0">
                  <a:pos x="1" y="543"/>
                </a:cxn>
                <a:cxn ang="0">
                  <a:pos x="0" y="516"/>
                </a:cxn>
                <a:cxn ang="0">
                  <a:pos x="0" y="0"/>
                </a:cxn>
              </a:cxnLst>
              <a:rect l="0" t="0" r="r" b="b"/>
              <a:pathLst>
                <a:path w="174" h="703">
                  <a:moveTo>
                    <a:pt x="0" y="0"/>
                  </a:moveTo>
                  <a:lnTo>
                    <a:pt x="174" y="0"/>
                  </a:lnTo>
                  <a:lnTo>
                    <a:pt x="174" y="703"/>
                  </a:lnTo>
                  <a:lnTo>
                    <a:pt x="137" y="697"/>
                  </a:lnTo>
                  <a:lnTo>
                    <a:pt x="105" y="687"/>
                  </a:lnTo>
                  <a:lnTo>
                    <a:pt x="79" y="674"/>
                  </a:lnTo>
                  <a:lnTo>
                    <a:pt x="56" y="658"/>
                  </a:lnTo>
                  <a:lnTo>
                    <a:pt x="37" y="639"/>
                  </a:lnTo>
                  <a:lnTo>
                    <a:pt x="23" y="618"/>
                  </a:lnTo>
                  <a:lnTo>
                    <a:pt x="13" y="595"/>
                  </a:lnTo>
                  <a:lnTo>
                    <a:pt x="5" y="570"/>
                  </a:lnTo>
                  <a:lnTo>
                    <a:pt x="1" y="543"/>
                  </a:lnTo>
                  <a:lnTo>
                    <a:pt x="0" y="5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-2061" y="2736"/>
              <a:ext cx="174" cy="16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1039" y="2811"/>
              <a:ext cx="304" cy="8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0"/>
                </a:cxn>
                <a:cxn ang="0">
                  <a:pos x="173" y="190"/>
                </a:cxn>
                <a:cxn ang="0">
                  <a:pos x="304" y="190"/>
                </a:cxn>
                <a:cxn ang="0">
                  <a:pos x="304" y="331"/>
                </a:cxn>
                <a:cxn ang="0">
                  <a:pos x="173" y="331"/>
                </a:cxn>
                <a:cxn ang="0">
                  <a:pos x="173" y="675"/>
                </a:cxn>
                <a:cxn ang="0">
                  <a:pos x="176" y="697"/>
                </a:cxn>
                <a:cxn ang="0">
                  <a:pos x="183" y="714"/>
                </a:cxn>
                <a:cxn ang="0">
                  <a:pos x="195" y="727"/>
                </a:cxn>
                <a:cxn ang="0">
                  <a:pos x="212" y="734"/>
                </a:cxn>
                <a:cxn ang="0">
                  <a:pos x="234" y="737"/>
                </a:cxn>
                <a:cxn ang="0">
                  <a:pos x="304" y="737"/>
                </a:cxn>
                <a:cxn ang="0">
                  <a:pos x="304" y="884"/>
                </a:cxn>
                <a:cxn ang="0">
                  <a:pos x="202" y="884"/>
                </a:cxn>
                <a:cxn ang="0">
                  <a:pos x="162" y="881"/>
                </a:cxn>
                <a:cxn ang="0">
                  <a:pos x="127" y="873"/>
                </a:cxn>
                <a:cxn ang="0">
                  <a:pos x="97" y="860"/>
                </a:cxn>
                <a:cxn ang="0">
                  <a:pos x="70" y="842"/>
                </a:cxn>
                <a:cxn ang="0">
                  <a:pos x="48" y="822"/>
                </a:cxn>
                <a:cxn ang="0">
                  <a:pos x="31" y="798"/>
                </a:cxn>
                <a:cxn ang="0">
                  <a:pos x="18" y="772"/>
                </a:cxn>
                <a:cxn ang="0">
                  <a:pos x="8" y="744"/>
                </a:cxn>
                <a:cxn ang="0">
                  <a:pos x="2" y="716"/>
                </a:cxn>
                <a:cxn ang="0">
                  <a:pos x="0" y="685"/>
                </a:cxn>
                <a:cxn ang="0">
                  <a:pos x="0" y="0"/>
                </a:cxn>
              </a:cxnLst>
              <a:rect l="0" t="0" r="r" b="b"/>
              <a:pathLst>
                <a:path w="304" h="884">
                  <a:moveTo>
                    <a:pt x="0" y="0"/>
                  </a:moveTo>
                  <a:lnTo>
                    <a:pt x="173" y="0"/>
                  </a:lnTo>
                  <a:lnTo>
                    <a:pt x="173" y="190"/>
                  </a:lnTo>
                  <a:lnTo>
                    <a:pt x="304" y="190"/>
                  </a:lnTo>
                  <a:lnTo>
                    <a:pt x="304" y="331"/>
                  </a:lnTo>
                  <a:lnTo>
                    <a:pt x="173" y="331"/>
                  </a:lnTo>
                  <a:lnTo>
                    <a:pt x="173" y="675"/>
                  </a:lnTo>
                  <a:lnTo>
                    <a:pt x="176" y="697"/>
                  </a:lnTo>
                  <a:lnTo>
                    <a:pt x="183" y="714"/>
                  </a:lnTo>
                  <a:lnTo>
                    <a:pt x="195" y="727"/>
                  </a:lnTo>
                  <a:lnTo>
                    <a:pt x="212" y="734"/>
                  </a:lnTo>
                  <a:lnTo>
                    <a:pt x="234" y="737"/>
                  </a:lnTo>
                  <a:lnTo>
                    <a:pt x="304" y="737"/>
                  </a:lnTo>
                  <a:lnTo>
                    <a:pt x="304" y="884"/>
                  </a:lnTo>
                  <a:lnTo>
                    <a:pt x="202" y="884"/>
                  </a:lnTo>
                  <a:lnTo>
                    <a:pt x="162" y="881"/>
                  </a:lnTo>
                  <a:lnTo>
                    <a:pt x="127" y="873"/>
                  </a:lnTo>
                  <a:lnTo>
                    <a:pt x="97" y="860"/>
                  </a:lnTo>
                  <a:lnTo>
                    <a:pt x="70" y="842"/>
                  </a:lnTo>
                  <a:lnTo>
                    <a:pt x="48" y="822"/>
                  </a:lnTo>
                  <a:lnTo>
                    <a:pt x="31" y="798"/>
                  </a:lnTo>
                  <a:lnTo>
                    <a:pt x="18" y="772"/>
                  </a:lnTo>
                  <a:lnTo>
                    <a:pt x="8" y="744"/>
                  </a:lnTo>
                  <a:lnTo>
                    <a:pt x="2" y="716"/>
                  </a:lnTo>
                  <a:lnTo>
                    <a:pt x="0" y="6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-690" y="2988"/>
              <a:ext cx="614" cy="719"/>
            </a:xfrm>
            <a:custGeom>
              <a:avLst/>
              <a:gdLst/>
              <a:ahLst/>
              <a:cxnLst>
                <a:cxn ang="0">
                  <a:pos x="281" y="150"/>
                </a:cxn>
                <a:cxn ang="0">
                  <a:pos x="225" y="176"/>
                </a:cxn>
                <a:cxn ang="0">
                  <a:pos x="190" y="219"/>
                </a:cxn>
                <a:cxn ang="0">
                  <a:pos x="177" y="255"/>
                </a:cxn>
                <a:cxn ang="0">
                  <a:pos x="173" y="295"/>
                </a:cxn>
                <a:cxn ang="0">
                  <a:pos x="438" y="271"/>
                </a:cxn>
                <a:cxn ang="0">
                  <a:pos x="425" y="223"/>
                </a:cxn>
                <a:cxn ang="0">
                  <a:pos x="402" y="184"/>
                </a:cxn>
                <a:cxn ang="0">
                  <a:pos x="366" y="157"/>
                </a:cxn>
                <a:cxn ang="0">
                  <a:pos x="314" y="147"/>
                </a:cxn>
                <a:cxn ang="0">
                  <a:pos x="370" y="4"/>
                </a:cxn>
                <a:cxn ang="0">
                  <a:pos x="455" y="32"/>
                </a:cxn>
                <a:cxn ang="0">
                  <a:pos x="523" y="85"/>
                </a:cxn>
                <a:cxn ang="0">
                  <a:pos x="573" y="158"/>
                </a:cxn>
                <a:cxn ang="0">
                  <a:pos x="604" y="248"/>
                </a:cxn>
                <a:cxn ang="0">
                  <a:pos x="614" y="351"/>
                </a:cxn>
                <a:cxn ang="0">
                  <a:pos x="173" y="415"/>
                </a:cxn>
                <a:cxn ang="0">
                  <a:pos x="183" y="478"/>
                </a:cxn>
                <a:cxn ang="0">
                  <a:pos x="213" y="527"/>
                </a:cxn>
                <a:cxn ang="0">
                  <a:pos x="261" y="560"/>
                </a:cxn>
                <a:cxn ang="0">
                  <a:pos x="327" y="572"/>
                </a:cxn>
                <a:cxn ang="0">
                  <a:pos x="392" y="565"/>
                </a:cxn>
                <a:cxn ang="0">
                  <a:pos x="441" y="541"/>
                </a:cxn>
                <a:cxn ang="0">
                  <a:pos x="485" y="505"/>
                </a:cxn>
                <a:cxn ang="0">
                  <a:pos x="568" y="634"/>
                </a:cxn>
                <a:cxn ang="0">
                  <a:pos x="511" y="674"/>
                </a:cxn>
                <a:cxn ang="0">
                  <a:pos x="448" y="701"/>
                </a:cxn>
                <a:cxn ang="0">
                  <a:pos x="370" y="717"/>
                </a:cxn>
                <a:cxn ang="0">
                  <a:pos x="290" y="717"/>
                </a:cxn>
                <a:cxn ang="0">
                  <a:pos x="220" y="706"/>
                </a:cxn>
                <a:cxn ang="0">
                  <a:pos x="157" y="680"/>
                </a:cxn>
                <a:cxn ang="0">
                  <a:pos x="101" y="639"/>
                </a:cxn>
                <a:cxn ang="0">
                  <a:pos x="53" y="582"/>
                </a:cxn>
                <a:cxn ang="0">
                  <a:pos x="20" y="507"/>
                </a:cxn>
                <a:cxn ang="0">
                  <a:pos x="3" y="413"/>
                </a:cxn>
                <a:cxn ang="0">
                  <a:pos x="3" y="304"/>
                </a:cxn>
                <a:cxn ang="0">
                  <a:pos x="24" y="206"/>
                </a:cxn>
                <a:cxn ang="0">
                  <a:pos x="65" y="127"/>
                </a:cxn>
                <a:cxn ang="0">
                  <a:pos x="122" y="65"/>
                </a:cxn>
                <a:cxn ang="0">
                  <a:pos x="194" y="24"/>
                </a:cxn>
                <a:cxn ang="0">
                  <a:pos x="277" y="3"/>
                </a:cxn>
              </a:cxnLst>
              <a:rect l="0" t="0" r="r" b="b"/>
              <a:pathLst>
                <a:path w="614" h="719">
                  <a:moveTo>
                    <a:pt x="314" y="147"/>
                  </a:moveTo>
                  <a:lnTo>
                    <a:pt x="281" y="150"/>
                  </a:lnTo>
                  <a:lnTo>
                    <a:pt x="251" y="160"/>
                  </a:lnTo>
                  <a:lnTo>
                    <a:pt x="225" y="176"/>
                  </a:lnTo>
                  <a:lnTo>
                    <a:pt x="205" y="196"/>
                  </a:lnTo>
                  <a:lnTo>
                    <a:pt x="190" y="219"/>
                  </a:lnTo>
                  <a:lnTo>
                    <a:pt x="182" y="238"/>
                  </a:lnTo>
                  <a:lnTo>
                    <a:pt x="177" y="255"/>
                  </a:lnTo>
                  <a:lnTo>
                    <a:pt x="174" y="274"/>
                  </a:lnTo>
                  <a:lnTo>
                    <a:pt x="173" y="295"/>
                  </a:lnTo>
                  <a:lnTo>
                    <a:pt x="439" y="295"/>
                  </a:lnTo>
                  <a:lnTo>
                    <a:pt x="438" y="271"/>
                  </a:lnTo>
                  <a:lnTo>
                    <a:pt x="432" y="246"/>
                  </a:lnTo>
                  <a:lnTo>
                    <a:pt x="425" y="223"/>
                  </a:lnTo>
                  <a:lnTo>
                    <a:pt x="415" y="202"/>
                  </a:lnTo>
                  <a:lnTo>
                    <a:pt x="402" y="184"/>
                  </a:lnTo>
                  <a:lnTo>
                    <a:pt x="386" y="169"/>
                  </a:lnTo>
                  <a:lnTo>
                    <a:pt x="366" y="157"/>
                  </a:lnTo>
                  <a:lnTo>
                    <a:pt x="341" y="150"/>
                  </a:lnTo>
                  <a:lnTo>
                    <a:pt x="314" y="147"/>
                  </a:lnTo>
                  <a:close/>
                  <a:moveTo>
                    <a:pt x="321" y="0"/>
                  </a:moveTo>
                  <a:lnTo>
                    <a:pt x="370" y="4"/>
                  </a:lnTo>
                  <a:lnTo>
                    <a:pt x="415" y="14"/>
                  </a:lnTo>
                  <a:lnTo>
                    <a:pt x="455" y="32"/>
                  </a:lnTo>
                  <a:lnTo>
                    <a:pt x="491" y="55"/>
                  </a:lnTo>
                  <a:lnTo>
                    <a:pt x="523" y="85"/>
                  </a:lnTo>
                  <a:lnTo>
                    <a:pt x="550" y="120"/>
                  </a:lnTo>
                  <a:lnTo>
                    <a:pt x="573" y="158"/>
                  </a:lnTo>
                  <a:lnTo>
                    <a:pt x="591" y="202"/>
                  </a:lnTo>
                  <a:lnTo>
                    <a:pt x="604" y="248"/>
                  </a:lnTo>
                  <a:lnTo>
                    <a:pt x="611" y="298"/>
                  </a:lnTo>
                  <a:lnTo>
                    <a:pt x="614" y="351"/>
                  </a:lnTo>
                  <a:lnTo>
                    <a:pt x="614" y="415"/>
                  </a:lnTo>
                  <a:lnTo>
                    <a:pt x="173" y="415"/>
                  </a:lnTo>
                  <a:lnTo>
                    <a:pt x="176" y="448"/>
                  </a:lnTo>
                  <a:lnTo>
                    <a:pt x="183" y="478"/>
                  </a:lnTo>
                  <a:lnTo>
                    <a:pt x="196" y="504"/>
                  </a:lnTo>
                  <a:lnTo>
                    <a:pt x="213" y="527"/>
                  </a:lnTo>
                  <a:lnTo>
                    <a:pt x="235" y="546"/>
                  </a:lnTo>
                  <a:lnTo>
                    <a:pt x="261" y="560"/>
                  </a:lnTo>
                  <a:lnTo>
                    <a:pt x="292" y="569"/>
                  </a:lnTo>
                  <a:lnTo>
                    <a:pt x="327" y="572"/>
                  </a:lnTo>
                  <a:lnTo>
                    <a:pt x="362" y="570"/>
                  </a:lnTo>
                  <a:lnTo>
                    <a:pt x="392" y="565"/>
                  </a:lnTo>
                  <a:lnTo>
                    <a:pt x="418" y="554"/>
                  </a:lnTo>
                  <a:lnTo>
                    <a:pt x="441" y="541"/>
                  </a:lnTo>
                  <a:lnTo>
                    <a:pt x="464" y="526"/>
                  </a:lnTo>
                  <a:lnTo>
                    <a:pt x="485" y="505"/>
                  </a:lnTo>
                  <a:lnTo>
                    <a:pt x="593" y="609"/>
                  </a:lnTo>
                  <a:lnTo>
                    <a:pt x="568" y="634"/>
                  </a:lnTo>
                  <a:lnTo>
                    <a:pt x="540" y="655"/>
                  </a:lnTo>
                  <a:lnTo>
                    <a:pt x="511" y="674"/>
                  </a:lnTo>
                  <a:lnTo>
                    <a:pt x="481" y="690"/>
                  </a:lnTo>
                  <a:lnTo>
                    <a:pt x="448" y="701"/>
                  </a:lnTo>
                  <a:lnTo>
                    <a:pt x="411" y="711"/>
                  </a:lnTo>
                  <a:lnTo>
                    <a:pt x="370" y="717"/>
                  </a:lnTo>
                  <a:lnTo>
                    <a:pt x="326" y="719"/>
                  </a:lnTo>
                  <a:lnTo>
                    <a:pt x="290" y="717"/>
                  </a:lnTo>
                  <a:lnTo>
                    <a:pt x="255" y="713"/>
                  </a:lnTo>
                  <a:lnTo>
                    <a:pt x="220" y="706"/>
                  </a:lnTo>
                  <a:lnTo>
                    <a:pt x="187" y="694"/>
                  </a:lnTo>
                  <a:lnTo>
                    <a:pt x="157" y="680"/>
                  </a:lnTo>
                  <a:lnTo>
                    <a:pt x="127" y="661"/>
                  </a:lnTo>
                  <a:lnTo>
                    <a:pt x="101" y="639"/>
                  </a:lnTo>
                  <a:lnTo>
                    <a:pt x="75" y="612"/>
                  </a:lnTo>
                  <a:lnTo>
                    <a:pt x="53" y="582"/>
                  </a:lnTo>
                  <a:lnTo>
                    <a:pt x="36" y="547"/>
                  </a:lnTo>
                  <a:lnTo>
                    <a:pt x="20" y="507"/>
                  </a:lnTo>
                  <a:lnTo>
                    <a:pt x="9" y="462"/>
                  </a:lnTo>
                  <a:lnTo>
                    <a:pt x="3" y="413"/>
                  </a:lnTo>
                  <a:lnTo>
                    <a:pt x="0" y="359"/>
                  </a:lnTo>
                  <a:lnTo>
                    <a:pt x="3" y="304"/>
                  </a:lnTo>
                  <a:lnTo>
                    <a:pt x="12" y="252"/>
                  </a:lnTo>
                  <a:lnTo>
                    <a:pt x="24" y="206"/>
                  </a:lnTo>
                  <a:lnTo>
                    <a:pt x="43" y="164"/>
                  </a:lnTo>
                  <a:lnTo>
                    <a:pt x="65" y="127"/>
                  </a:lnTo>
                  <a:lnTo>
                    <a:pt x="92" y="94"/>
                  </a:lnTo>
                  <a:lnTo>
                    <a:pt x="122" y="65"/>
                  </a:lnTo>
                  <a:lnTo>
                    <a:pt x="157" y="42"/>
                  </a:lnTo>
                  <a:lnTo>
                    <a:pt x="194" y="24"/>
                  </a:lnTo>
                  <a:lnTo>
                    <a:pt x="233" y="10"/>
                  </a:lnTo>
                  <a:lnTo>
                    <a:pt x="277" y="3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-1731" y="3001"/>
              <a:ext cx="563" cy="6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8" y="0"/>
                </a:cxn>
                <a:cxn ang="0">
                  <a:pos x="397" y="3"/>
                </a:cxn>
                <a:cxn ang="0">
                  <a:pos x="432" y="10"/>
                </a:cxn>
                <a:cxn ang="0">
                  <a:pos x="461" y="22"/>
                </a:cxn>
                <a:cxn ang="0">
                  <a:pos x="486" y="37"/>
                </a:cxn>
                <a:cxn ang="0">
                  <a:pos x="508" y="56"/>
                </a:cxn>
                <a:cxn ang="0">
                  <a:pos x="525" y="78"/>
                </a:cxn>
                <a:cxn ang="0">
                  <a:pos x="540" y="101"/>
                </a:cxn>
                <a:cxn ang="0">
                  <a:pos x="550" y="127"/>
                </a:cxn>
                <a:cxn ang="0">
                  <a:pos x="557" y="153"/>
                </a:cxn>
                <a:cxn ang="0">
                  <a:pos x="561" y="180"/>
                </a:cxn>
                <a:cxn ang="0">
                  <a:pos x="563" y="207"/>
                </a:cxn>
                <a:cxn ang="0">
                  <a:pos x="563" y="696"/>
                </a:cxn>
                <a:cxn ang="0">
                  <a:pos x="388" y="696"/>
                </a:cxn>
                <a:cxn ang="0">
                  <a:pos x="388" y="209"/>
                </a:cxn>
                <a:cxn ang="0">
                  <a:pos x="387" y="189"/>
                </a:cxn>
                <a:cxn ang="0">
                  <a:pos x="381" y="173"/>
                </a:cxn>
                <a:cxn ang="0">
                  <a:pos x="371" y="160"/>
                </a:cxn>
                <a:cxn ang="0">
                  <a:pos x="358" y="150"/>
                </a:cxn>
                <a:cxn ang="0">
                  <a:pos x="340" y="143"/>
                </a:cxn>
                <a:cxn ang="0">
                  <a:pos x="316" y="141"/>
                </a:cxn>
                <a:cxn ang="0">
                  <a:pos x="172" y="141"/>
                </a:cxn>
                <a:cxn ang="0">
                  <a:pos x="172" y="696"/>
                </a:cxn>
                <a:cxn ang="0">
                  <a:pos x="0" y="696"/>
                </a:cxn>
                <a:cxn ang="0">
                  <a:pos x="0" y="0"/>
                </a:cxn>
              </a:cxnLst>
              <a:rect l="0" t="0" r="r" b="b"/>
              <a:pathLst>
                <a:path w="563" h="696">
                  <a:moveTo>
                    <a:pt x="0" y="0"/>
                  </a:moveTo>
                  <a:lnTo>
                    <a:pt x="358" y="0"/>
                  </a:lnTo>
                  <a:lnTo>
                    <a:pt x="397" y="3"/>
                  </a:lnTo>
                  <a:lnTo>
                    <a:pt x="432" y="10"/>
                  </a:lnTo>
                  <a:lnTo>
                    <a:pt x="461" y="22"/>
                  </a:lnTo>
                  <a:lnTo>
                    <a:pt x="486" y="37"/>
                  </a:lnTo>
                  <a:lnTo>
                    <a:pt x="508" y="56"/>
                  </a:lnTo>
                  <a:lnTo>
                    <a:pt x="525" y="78"/>
                  </a:lnTo>
                  <a:lnTo>
                    <a:pt x="540" y="101"/>
                  </a:lnTo>
                  <a:lnTo>
                    <a:pt x="550" y="127"/>
                  </a:lnTo>
                  <a:lnTo>
                    <a:pt x="557" y="153"/>
                  </a:lnTo>
                  <a:lnTo>
                    <a:pt x="561" y="180"/>
                  </a:lnTo>
                  <a:lnTo>
                    <a:pt x="563" y="207"/>
                  </a:lnTo>
                  <a:lnTo>
                    <a:pt x="563" y="696"/>
                  </a:lnTo>
                  <a:lnTo>
                    <a:pt x="388" y="696"/>
                  </a:lnTo>
                  <a:lnTo>
                    <a:pt x="388" y="209"/>
                  </a:lnTo>
                  <a:lnTo>
                    <a:pt x="387" y="189"/>
                  </a:lnTo>
                  <a:lnTo>
                    <a:pt x="381" y="173"/>
                  </a:lnTo>
                  <a:lnTo>
                    <a:pt x="371" y="160"/>
                  </a:lnTo>
                  <a:lnTo>
                    <a:pt x="358" y="150"/>
                  </a:lnTo>
                  <a:lnTo>
                    <a:pt x="340" y="143"/>
                  </a:lnTo>
                  <a:lnTo>
                    <a:pt x="316" y="141"/>
                  </a:lnTo>
                  <a:lnTo>
                    <a:pt x="172" y="141"/>
                  </a:lnTo>
                  <a:lnTo>
                    <a:pt x="172" y="696"/>
                  </a:lnTo>
                  <a:lnTo>
                    <a:pt x="0" y="6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69" y="2712"/>
              <a:ext cx="219" cy="106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30" y="0"/>
                </a:cxn>
                <a:cxn ang="0">
                  <a:pos x="162" y="80"/>
                </a:cxn>
                <a:cxn ang="0">
                  <a:pos x="193" y="0"/>
                </a:cxn>
                <a:cxn ang="0">
                  <a:pos x="219" y="0"/>
                </a:cxn>
                <a:cxn ang="0">
                  <a:pos x="219" y="106"/>
                </a:cxn>
                <a:cxn ang="0">
                  <a:pos x="202" y="106"/>
                </a:cxn>
                <a:cxn ang="0">
                  <a:pos x="202" y="18"/>
                </a:cxn>
                <a:cxn ang="0">
                  <a:pos x="167" y="106"/>
                </a:cxn>
                <a:cxn ang="0">
                  <a:pos x="156" y="106"/>
                </a:cxn>
                <a:cxn ang="0">
                  <a:pos x="121" y="18"/>
                </a:cxn>
                <a:cxn ang="0">
                  <a:pos x="121" y="106"/>
                </a:cxn>
                <a:cxn ang="0">
                  <a:pos x="104" y="106"/>
                </a:cxn>
                <a:cxn ang="0">
                  <a:pos x="104" y="0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14"/>
                </a:cxn>
                <a:cxn ang="0">
                  <a:pos x="49" y="14"/>
                </a:cxn>
                <a:cxn ang="0">
                  <a:pos x="49" y="106"/>
                </a:cxn>
                <a:cxn ang="0">
                  <a:pos x="32" y="106"/>
                </a:cxn>
                <a:cxn ang="0">
                  <a:pos x="32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19" h="106">
                  <a:moveTo>
                    <a:pt x="104" y="0"/>
                  </a:moveTo>
                  <a:lnTo>
                    <a:pt x="130" y="0"/>
                  </a:lnTo>
                  <a:lnTo>
                    <a:pt x="162" y="80"/>
                  </a:lnTo>
                  <a:lnTo>
                    <a:pt x="193" y="0"/>
                  </a:lnTo>
                  <a:lnTo>
                    <a:pt x="219" y="0"/>
                  </a:lnTo>
                  <a:lnTo>
                    <a:pt x="219" y="106"/>
                  </a:lnTo>
                  <a:lnTo>
                    <a:pt x="202" y="106"/>
                  </a:lnTo>
                  <a:lnTo>
                    <a:pt x="202" y="18"/>
                  </a:lnTo>
                  <a:lnTo>
                    <a:pt x="167" y="106"/>
                  </a:lnTo>
                  <a:lnTo>
                    <a:pt x="156" y="106"/>
                  </a:lnTo>
                  <a:lnTo>
                    <a:pt x="121" y="18"/>
                  </a:lnTo>
                  <a:lnTo>
                    <a:pt x="121" y="106"/>
                  </a:lnTo>
                  <a:lnTo>
                    <a:pt x="104" y="106"/>
                  </a:lnTo>
                  <a:lnTo>
                    <a:pt x="104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49" y="14"/>
                  </a:lnTo>
                  <a:lnTo>
                    <a:pt x="49" y="106"/>
                  </a:lnTo>
                  <a:lnTo>
                    <a:pt x="32" y="106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365760"/>
            <a:ext cx="84124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4794" y="6644064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FFFFFF"/>
                </a:solidFill>
                <a:latin typeface="Neo Sans Intel"/>
                <a:cs typeface="Neo Sans Intel"/>
              </a:rPr>
              <a:t>INTEL CONFIDENTIAL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" y="6596394"/>
            <a:ext cx="320780" cy="215375"/>
          </a:xfrm>
          <a:prstGeom prst="rect">
            <a:avLst/>
          </a:prstGeom>
          <a:noFill/>
        </p:spPr>
        <p:txBody>
          <a:bodyPr wrap="none" lIns="91370" tIns="45686" rIns="91370" bIns="45686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1" y="6490170"/>
            <a:ext cx="2400300" cy="276930"/>
          </a:xfrm>
          <a:prstGeom prst="rect">
            <a:avLst/>
          </a:prstGeom>
          <a:noFill/>
        </p:spPr>
        <p:txBody>
          <a:bodyPr wrap="square" lIns="91370" tIns="45686" rIns="91370" bIns="45686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Visual &amp; Parallel Computing Group</a:t>
            </a:r>
          </a:p>
        </p:txBody>
      </p:sp>
    </p:spTree>
    <p:extLst>
      <p:ext uri="{BB962C8B-B14F-4D97-AF65-F5344CB8AC3E}">
        <p14:creationId xmlns:p14="http://schemas.microsoft.com/office/powerpoint/2010/main" val="275266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0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6857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3717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0576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743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599" indent="-18401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023" indent="-22684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7904" indent="-15229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1430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8285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5140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1999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88858" indent="-19194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7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7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6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3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8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4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0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65" algn="l" defTabSz="9137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0696CC28-641D-40DC-9F76-28EABBDA271B}" type="slidenum">
              <a:rPr lang="en-US" sz="900" b="1">
                <a:solidFill>
                  <a:srgbClr val="7FC2F9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>
              <a:solidFill>
                <a:srgbClr val="7FC2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2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dsia.ch/~juergen/lst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find/cs/1/au:+Mao_J/0/1/0/all/0/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ind/cs/1/au:+Xu_K/0/1/0/all/0/1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11: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Recurrent Neural Networks</a:t>
            </a:r>
            <a:br>
              <a:rPr lang="en-US" sz="3600" dirty="0" smtClean="0"/>
            </a:b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defTabSz="914400" eaLnBrk="1" hangingPunct="1">
              <a:lnSpc>
                <a:spcPct val="80000"/>
              </a:lnSpc>
              <a:buClr>
                <a:srgbClr val="FFFFFF"/>
              </a:buClr>
              <a:defRPr/>
            </a:pPr>
            <a:r>
              <a:rPr lang="en-US" sz="2000" b="1" kern="0" dirty="0" smtClean="0"/>
              <a:t>Elad Hoffer</a:t>
            </a:r>
          </a:p>
          <a:p>
            <a:pPr algn="ctr" defTabSz="914400" eaLnBrk="1" hangingPunct="1">
              <a:lnSpc>
                <a:spcPct val="80000"/>
              </a:lnSpc>
              <a:buClr>
                <a:srgbClr val="FFFFFF"/>
              </a:buClr>
              <a:defRPr/>
            </a:pPr>
            <a:r>
              <a:rPr lang="en-US" sz="2000" b="1" kern="0" dirty="0" smtClean="0"/>
              <a:t>Boris </a:t>
            </a:r>
            <a:r>
              <a:rPr lang="en-US" sz="2000" b="1" kern="0" dirty="0" err="1" smtClean="0"/>
              <a:t>Ginzburg</a:t>
            </a: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6279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Recurrent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b="1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9878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13128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Feed-forward NN (e.g. </a:t>
            </a:r>
            <a:r>
              <a:rPr lang="en-US" dirty="0" err="1" smtClean="0"/>
              <a:t>Conv</a:t>
            </a:r>
            <a:r>
              <a:rPr lang="en-US" dirty="0" smtClean="0"/>
              <a:t> NN</a:t>
            </a:r>
            <a:r>
              <a:rPr lang="en-US" dirty="0"/>
              <a:t>) </a:t>
            </a:r>
            <a:r>
              <a:rPr lang="en-US" dirty="0" smtClean="0"/>
              <a:t>that represent </a:t>
            </a:r>
            <a:r>
              <a:rPr lang="en-US" dirty="0"/>
              <a:t>time explicitly with a fixed-length window of the recent history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Time-Delay NN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5562600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6753" y="5546651"/>
            <a:ext cx="1447800" cy="685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3429000"/>
            <a:ext cx="2667000" cy="17526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" idx="0"/>
            <a:endCxn id="8" idx="2"/>
          </p:cNvCxnSpPr>
          <p:nvPr/>
        </p:nvCxnSpPr>
        <p:spPr>
          <a:xfrm flipV="1">
            <a:off x="2019300" y="5181600"/>
            <a:ext cx="17526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8" idx="2"/>
          </p:cNvCxnSpPr>
          <p:nvPr/>
        </p:nvCxnSpPr>
        <p:spPr>
          <a:xfrm flipV="1">
            <a:off x="3619500" y="5181600"/>
            <a:ext cx="1524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2"/>
          </p:cNvCxnSpPr>
          <p:nvPr/>
        </p:nvCxnSpPr>
        <p:spPr>
          <a:xfrm flipH="1" flipV="1">
            <a:off x="3771900" y="5181600"/>
            <a:ext cx="1447800" cy="38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7" idx="0"/>
          </p:cNvCxnSpPr>
          <p:nvPr/>
        </p:nvCxnSpPr>
        <p:spPr>
          <a:xfrm rot="16200000" flipH="1">
            <a:off x="4327450" y="2873449"/>
            <a:ext cx="2117651" cy="3228753"/>
          </a:xfrm>
          <a:prstGeom prst="bentConnector3">
            <a:avLst>
              <a:gd name="adj1" fmla="val -2184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Image result for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63737" y="3654160"/>
            <a:ext cx="1332063" cy="118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394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250936"/>
            <a:ext cx="5086043" cy="178485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Time-Delay NN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7696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Large-scale Video Classification with Convolutional Neural </a:t>
            </a:r>
            <a:r>
              <a:rPr lang="en-US" sz="2000" dirty="0" smtClean="0"/>
              <a:t>Networks (</a:t>
            </a:r>
            <a:r>
              <a:rPr lang="en-US" sz="2000" dirty="0" err="1" smtClean="0"/>
              <a:t>Karapthy</a:t>
            </a:r>
            <a:r>
              <a:rPr lang="en-US" sz="2000" dirty="0" smtClean="0"/>
              <a:t> 2014)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495800"/>
            <a:ext cx="73152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Problems?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Fixing </a:t>
            </a:r>
            <a:r>
              <a:rPr lang="en-US" sz="2000" dirty="0"/>
              <a:t>the window size makes long-term dependency harder to </a:t>
            </a:r>
            <a:r>
              <a:rPr lang="en-US" sz="2000" dirty="0" smtClean="0"/>
              <a:t>learn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Linear </a:t>
            </a:r>
            <a:r>
              <a:rPr lang="en-US" sz="2000" dirty="0"/>
              <a:t>increase of the number of parameters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53048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b="1" dirty="0" smtClean="0"/>
              <a:t>Simple </a:t>
            </a:r>
            <a:r>
              <a:rPr lang="en-US" b="1" dirty="0"/>
              <a:t>recurrent network (SRN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3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227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Recurrent neural networks (RNNs) </a:t>
            </a:r>
            <a:r>
              <a:rPr lang="en-US" dirty="0" smtClean="0"/>
              <a:t>is a NNs where </a:t>
            </a:r>
            <a:r>
              <a:rPr lang="en-US" dirty="0"/>
              <a:t>connections between units form a directed </a:t>
            </a:r>
            <a:r>
              <a:rPr lang="en-US" dirty="0" smtClean="0"/>
              <a:t>cycle.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965219"/>
                <a:ext cx="4191000" cy="14720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 smtClean="0"/>
              </a:p>
              <a:p>
                <a:endParaRPr lang="he-IL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5219"/>
                <a:ext cx="4191000" cy="14720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6172200" y="2479678"/>
                <a:ext cx="838200" cy="838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479678"/>
                <a:ext cx="838200" cy="838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172200" y="3868739"/>
                <a:ext cx="838200" cy="838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868739"/>
                <a:ext cx="838200" cy="838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172200" y="5257800"/>
                <a:ext cx="838200" cy="8382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57800"/>
                <a:ext cx="838200" cy="838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>
            <a:stCxn id="9" idx="7"/>
            <a:endCxn id="9" idx="5"/>
          </p:cNvCxnSpPr>
          <p:nvPr/>
        </p:nvCxnSpPr>
        <p:spPr>
          <a:xfrm rot="16200000" flipH="1">
            <a:off x="6591300" y="4287839"/>
            <a:ext cx="592696" cy="12700"/>
          </a:xfrm>
          <a:prstGeom prst="curvedConnector5">
            <a:avLst>
              <a:gd name="adj1" fmla="val -38570"/>
              <a:gd name="adj2" fmla="val 7433449"/>
              <a:gd name="adj3" fmla="val 13857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6" idx="4"/>
          </p:cNvCxnSpPr>
          <p:nvPr/>
        </p:nvCxnSpPr>
        <p:spPr>
          <a:xfrm flipV="1">
            <a:off x="6591300" y="3317878"/>
            <a:ext cx="0" cy="550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9" idx="4"/>
          </p:cNvCxnSpPr>
          <p:nvPr/>
        </p:nvCxnSpPr>
        <p:spPr>
          <a:xfrm flipV="1">
            <a:off x="6591300" y="4706939"/>
            <a:ext cx="0" cy="550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22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4970461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ea typeface="+mn-ea"/>
                <a:cs typeface="+mn-cs"/>
              </a:rPr>
              <a:t>RNNs use their hidden states work as memory on previous inputs &amp; states</a:t>
            </a:r>
          </a:p>
          <a:p>
            <a:pPr marL="693720" lvl="1" indent="-342900"/>
            <a:r>
              <a:rPr lang="en-US" dirty="0" smtClean="0"/>
              <a:t>Temporal dependency &amp; internal </a:t>
            </a:r>
            <a:r>
              <a:rPr lang="en-US" dirty="0"/>
              <a:t>memory </a:t>
            </a:r>
            <a:r>
              <a:rPr lang="en-US" dirty="0" smtClean="0"/>
              <a:t>allow processing of sequences </a:t>
            </a:r>
            <a:r>
              <a:rPr lang="en-US" dirty="0"/>
              <a:t>of </a:t>
            </a:r>
            <a:r>
              <a:rPr lang="en-US" dirty="0" smtClean="0"/>
              <a:t>inputs</a:t>
            </a:r>
          </a:p>
          <a:p>
            <a:pPr marL="693720" lvl="1" indent="-342900"/>
            <a:r>
              <a:rPr lang="en-US" dirty="0" smtClean="0"/>
              <a:t>Turing complete (</a:t>
            </a:r>
            <a:r>
              <a:rPr lang="en-US" dirty="0" err="1"/>
              <a:t>Siegelmann</a:t>
            </a:r>
            <a:r>
              <a:rPr lang="en-US" dirty="0"/>
              <a:t> &amp;</a:t>
            </a:r>
            <a:r>
              <a:rPr lang="en-US" dirty="0" smtClean="0"/>
              <a:t>Eduardo)</a:t>
            </a:r>
          </a:p>
          <a:p>
            <a:pPr marL="350820" lvl="1" indent="0">
              <a:buNone/>
            </a:pPr>
            <a:endParaRPr lang="en-US" dirty="0" smtClean="0"/>
          </a:p>
          <a:p>
            <a:pPr marL="350820" lvl="1" indent="0">
              <a:buNone/>
            </a:pPr>
            <a:r>
              <a:rPr lang="en-US" dirty="0" smtClean="0"/>
              <a:t>What theses RNNs do?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773768"/>
            <a:ext cx="1135408" cy="3049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73768"/>
            <a:ext cx="2504153" cy="28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80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48" y="1371600"/>
            <a:ext cx="7604868" cy="434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4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2" y="1752600"/>
            <a:ext cx="76986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59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303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 </a:t>
            </a:r>
            <a:r>
              <a:rPr lang="en-US" dirty="0"/>
              <a:t>propagation through </a:t>
            </a:r>
            <a:r>
              <a:rPr lang="en-US" dirty="0" smtClean="0"/>
              <a:t>time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en-US" dirty="0"/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Unfold network in time (</a:t>
            </a:r>
            <a:r>
              <a:rPr lang="en-US" b="1" dirty="0" smtClean="0"/>
              <a:t>remember all </a:t>
            </a:r>
            <a:r>
              <a:rPr lang="en-US" b="1" dirty="0" err="1" smtClean="0"/>
              <a:t>interm</a:t>
            </a:r>
            <a:r>
              <a:rPr lang="en-US" b="1" dirty="0" smtClean="0"/>
              <a:t>. steps</a:t>
            </a:r>
            <a:r>
              <a:rPr lang="en-US" dirty="0" smtClean="0"/>
              <a:t>)</a:t>
            </a:r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Apply gradient back-propagation recursively back in time from T to 1</a:t>
            </a:r>
          </a:p>
          <a:p>
            <a:pPr marL="808020" lvl="1" indent="-457200">
              <a:buFont typeface="+mj-lt"/>
              <a:buAutoNum type="arabicPeriod"/>
            </a:pPr>
            <a:r>
              <a:rPr lang="en-US" dirty="0" smtClean="0"/>
              <a:t>Sum over the </a:t>
            </a:r>
            <a:r>
              <a:rPr lang="en-US" dirty="0"/>
              <a:t>whole </a:t>
            </a:r>
            <a:r>
              <a:rPr lang="en-US" dirty="0" smtClean="0"/>
              <a:t>sequence ( t=1..T) </a:t>
            </a:r>
            <a:r>
              <a:rPr lang="en-US" dirty="0"/>
              <a:t>to get the derivatives with respect to the </a:t>
            </a:r>
            <a:r>
              <a:rPr lang="en-US" dirty="0" smtClean="0"/>
              <a:t>weights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training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2"/>
          <a:srcRect l="17971" r="14490" b="28937"/>
          <a:stretch/>
        </p:blipFill>
        <p:spPr bwMode="auto">
          <a:xfrm>
            <a:off x="6324600" y="5474970"/>
            <a:ext cx="2514600" cy="13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9189"/>
            <a:ext cx="6267822" cy="19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29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3000"/>
            <a:ext cx="8228012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Sequence Classification &amp; Labeling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Recurrent NN </a:t>
            </a:r>
            <a:endParaRPr lang="en-US" dirty="0"/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RNN</a:t>
            </a:r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Bidirectional RNN</a:t>
            </a:r>
          </a:p>
          <a:p>
            <a:pPr marL="69372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Vanishing gradient problem</a:t>
            </a:r>
          </a:p>
          <a:p>
            <a:pPr marL="0" indent="0">
              <a:buNone/>
            </a:pPr>
            <a:r>
              <a:rPr lang="en-US" dirty="0" smtClean="0"/>
              <a:t>3. Recurrent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LSTM (Long-Short Term Memory)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NTM (Neural Turing Machine)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2044" y="5410200"/>
            <a:ext cx="8228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None/>
            </a:pPr>
            <a:r>
              <a:rPr lang="en-US" kern="0" dirty="0" smtClean="0"/>
              <a:t>Links: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Hinton</a:t>
            </a:r>
            <a:r>
              <a:rPr lang="en-US" sz="1600" dirty="0"/>
              <a:t>’ course on Deep </a:t>
            </a:r>
            <a:r>
              <a:rPr lang="en-US" sz="1600" dirty="0" smtClean="0"/>
              <a:t>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Schmidhubber</a:t>
            </a:r>
            <a:r>
              <a:rPr lang="en-US" sz="1600" dirty="0" smtClean="0"/>
              <a:t> tutorial on LSTM </a:t>
            </a:r>
            <a:r>
              <a:rPr lang="en-US" sz="1600" dirty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://people.idsia.ch/~juergen/lstm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kern="0" dirty="0" smtClean="0"/>
              <a:t>A. Graves, </a:t>
            </a:r>
            <a:r>
              <a:rPr lang="en-US" sz="1600" i="1" dirty="0" smtClean="0"/>
              <a:t>Supervised </a:t>
            </a:r>
            <a:r>
              <a:rPr lang="en-US" sz="1600" i="1" dirty="0"/>
              <a:t>Sequence Labelling with </a:t>
            </a:r>
            <a:r>
              <a:rPr lang="en-US" sz="1600" i="1" dirty="0" smtClean="0"/>
              <a:t>Recurrent Neural Networks, 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414028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37537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many sequence labelling tasks it is </a:t>
            </a:r>
            <a:r>
              <a:rPr lang="en-US" dirty="0" smtClean="0"/>
              <a:t>beneficial </a:t>
            </a:r>
            <a:r>
              <a:rPr lang="en-US" dirty="0"/>
              <a:t>to have access to future as </a:t>
            </a:r>
            <a:r>
              <a:rPr lang="en-US" dirty="0" smtClean="0"/>
              <a:t>well as </a:t>
            </a:r>
            <a:r>
              <a:rPr lang="en-US" dirty="0"/>
              <a:t>past </a:t>
            </a:r>
            <a:r>
              <a:rPr lang="en-US" dirty="0" smtClean="0"/>
              <a:t>context.</a:t>
            </a:r>
          </a:p>
          <a:p>
            <a:pPr lvl="1"/>
            <a:r>
              <a:rPr lang="en-US" dirty="0"/>
              <a:t>Most obviously, if the input sequences </a:t>
            </a:r>
            <a:r>
              <a:rPr lang="en-US" dirty="0" smtClean="0"/>
              <a:t>are spatial </a:t>
            </a:r>
            <a:r>
              <a:rPr lang="en-US" dirty="0"/>
              <a:t>and not </a:t>
            </a:r>
            <a:r>
              <a:rPr lang="en-US" dirty="0" smtClean="0"/>
              <a:t>temporal (protein structure prediction)</a:t>
            </a:r>
          </a:p>
          <a:p>
            <a:pPr lvl="1"/>
            <a:r>
              <a:rPr lang="en-US" dirty="0" smtClean="0"/>
              <a:t>temporal </a:t>
            </a:r>
            <a:r>
              <a:rPr lang="en-US" dirty="0"/>
              <a:t>tasks, as </a:t>
            </a:r>
            <a:r>
              <a:rPr lang="en-US" dirty="0" smtClean="0"/>
              <a:t>long as </a:t>
            </a:r>
            <a:r>
              <a:rPr lang="en-US" dirty="0"/>
              <a:t>the network outputs are only needed at the end of some input </a:t>
            </a:r>
            <a:r>
              <a:rPr lang="en-US" dirty="0" smtClean="0"/>
              <a:t>segment (handwriting </a:t>
            </a:r>
            <a:r>
              <a:rPr lang="en-US" dirty="0"/>
              <a:t>&amp;</a:t>
            </a:r>
            <a:r>
              <a:rPr lang="en-US" dirty="0" smtClean="0"/>
              <a:t> speech recognition)</a:t>
            </a:r>
          </a:p>
          <a:p>
            <a:pPr marL="693720" lvl="1" indent="-342900"/>
            <a:r>
              <a:rPr lang="en-US" dirty="0" smtClean="0"/>
              <a:t>Workaround: fixed </a:t>
            </a:r>
            <a:r>
              <a:rPr lang="en-US" i="1" dirty="0" smtClean="0"/>
              <a:t>n </a:t>
            </a:r>
            <a:r>
              <a:rPr lang="en-US" dirty="0" smtClean="0"/>
              <a:t>look–ahead window to input.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Bidirectional RNN - more generic idea:</a:t>
            </a:r>
          </a:p>
          <a:p>
            <a:pPr marL="693720" lvl="1" indent="-342900"/>
            <a:r>
              <a:rPr lang="en-US" dirty="0" smtClean="0"/>
              <a:t>present </a:t>
            </a:r>
            <a:r>
              <a:rPr lang="en-US" dirty="0"/>
              <a:t>each training sequence forwards and backwards to </a:t>
            </a:r>
            <a:r>
              <a:rPr lang="en-US" dirty="0" smtClean="0"/>
              <a:t>two separate </a:t>
            </a:r>
            <a:r>
              <a:rPr lang="en-US" dirty="0"/>
              <a:t>recurrent hidden layers, both of which are connected to the same </a:t>
            </a:r>
            <a:r>
              <a:rPr lang="en-US" dirty="0" smtClean="0"/>
              <a:t>output layer.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2227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RNN forward and backward propagation has </a:t>
            </a:r>
            <a:r>
              <a:rPr lang="en-US" i="1" dirty="0" smtClean="0"/>
              <a:t>short memory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influence </a:t>
            </a:r>
            <a:r>
              <a:rPr lang="en-US" dirty="0"/>
              <a:t>of a given input on the hidden layer, and </a:t>
            </a:r>
            <a:r>
              <a:rPr lang="en-US" dirty="0" smtClean="0"/>
              <a:t>therefore on </a:t>
            </a:r>
            <a:r>
              <a:rPr lang="en-US" dirty="0"/>
              <a:t>the network output, either decays or blows up exponentially</a:t>
            </a:r>
            <a:endParaRPr lang="en-US" dirty="0" smtClean="0"/>
          </a:p>
          <a:p>
            <a:pPr lvl="1"/>
            <a:r>
              <a:rPr lang="en-US" dirty="0" smtClean="0"/>
              <a:t>The same with </a:t>
            </a:r>
            <a:r>
              <a:rPr lang="en-US" dirty="0"/>
              <a:t>g</a:t>
            </a:r>
            <a:r>
              <a:rPr lang="en-US" dirty="0" smtClean="0"/>
              <a:t>radient propagation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RNN: </a:t>
            </a:r>
            <a:r>
              <a:rPr lang="en-US" dirty="0"/>
              <a:t>vanishing gradient problem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5257800" cy="28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759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9" y="3262106"/>
            <a:ext cx="4512927" cy="23590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RNN: </a:t>
            </a:r>
            <a:r>
              <a:rPr lang="en-US" dirty="0"/>
              <a:t>vanishing gradient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00" y="1409357"/>
            <a:ext cx="5018964" cy="15216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err="1" smtClean="0"/>
              <a:t>Pascanu</a:t>
            </a:r>
            <a:r>
              <a:rPr lang="en-US" sz="1600" kern="0" dirty="0" smtClean="0"/>
              <a:t> et Al, </a:t>
            </a:r>
            <a:r>
              <a:rPr lang="en-US" sz="1600" i="1" dirty="0" smtClean="0"/>
              <a:t>On </a:t>
            </a:r>
            <a:r>
              <a:rPr lang="en-US" sz="1600" i="1" dirty="0"/>
              <a:t>the diﬃculty of training recurrent neural </a:t>
            </a:r>
            <a:r>
              <a:rPr lang="en-US" sz="1600" i="1" dirty="0" smtClean="0"/>
              <a:t>networks 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2167247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498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Long Short-Term Memory </a:t>
            </a:r>
            <a:br>
              <a:rPr lang="en-US" dirty="0" smtClean="0"/>
            </a:b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60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779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Long Short-Term Memory (LSTM) architecture </a:t>
            </a:r>
            <a:r>
              <a:rPr lang="en-US" dirty="0" smtClean="0"/>
              <a:t>was proposed by </a:t>
            </a:r>
            <a:r>
              <a:rPr lang="en-US" i="1" dirty="0" err="1" smtClean="0"/>
              <a:t>Hochreiter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/>
              <a:t>Schmidhuber,1997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"/>
              <p:cNvSpPr txBox="1">
                <a:spLocks/>
              </p:cNvSpPr>
              <p:nvPr/>
            </p:nvSpPr>
            <p:spPr bwMode="auto">
              <a:xfrm>
                <a:off x="455614" y="2209800"/>
                <a:ext cx="5259386" cy="3370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225414" indent="-22541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234" indent="-236527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914354" indent="-223827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265174" indent="-236527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1660442" indent="-2349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117619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574796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031974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489151" indent="-234938" algn="l" rtl="0" fontAlgn="base">
                  <a:spcBef>
                    <a:spcPct val="20000"/>
                  </a:spcBef>
                  <a:spcAft>
                    <a:spcPct val="0"/>
                  </a:spcAft>
                  <a:buFont typeface="Verdana" pitchFamily="34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4400"/>
                <a:r>
                  <a:rPr lang="en-US" kern="0" dirty="0" smtClean="0"/>
                  <a:t>The gates control the information flow</a:t>
                </a:r>
              </a:p>
              <a:p>
                <a:pPr lvl="1" defTabSz="914400"/>
                <a:r>
                  <a:rPr lang="en-US" i="1" kern="0" dirty="0" smtClean="0"/>
                  <a:t>Sigmoid activation function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kern="0" dirty="0" smtClean="0"/>
              </a:p>
              <a:p>
                <a:pPr defTabSz="914400"/>
                <a:endParaRPr lang="en-US" kern="0" dirty="0" smtClean="0"/>
              </a:p>
              <a:p>
                <a:pPr defTabSz="914400"/>
                <a:r>
                  <a:rPr lang="en-US" b="1" kern="0" dirty="0" smtClean="0"/>
                  <a:t>Input gate - </a:t>
                </a:r>
                <a:r>
                  <a:rPr lang="en-US" kern="0" dirty="0" smtClean="0"/>
                  <a:t>scales input to cell</a:t>
                </a:r>
              </a:p>
              <a:p>
                <a:pPr defTabSz="914400"/>
                <a:r>
                  <a:rPr lang="en-US" b="1" kern="0" dirty="0" smtClean="0"/>
                  <a:t>Output gate - </a:t>
                </a:r>
                <a:r>
                  <a:rPr lang="en-US" kern="0" dirty="0" smtClean="0"/>
                  <a:t>scales output from cell</a:t>
                </a:r>
                <a:endParaRPr lang="en-US" kern="0" dirty="0" smtClean="0"/>
              </a:p>
              <a:p>
                <a:pPr defTabSz="914400"/>
                <a:r>
                  <a:rPr lang="en-US" b="1" kern="0" dirty="0" smtClean="0"/>
                  <a:t>Forget </a:t>
                </a:r>
                <a:r>
                  <a:rPr lang="en-US" b="1" kern="0" dirty="0" smtClean="0"/>
                  <a:t>gate </a:t>
                </a:r>
                <a:r>
                  <a:rPr lang="en-US" b="1" kern="0" dirty="0" smtClean="0"/>
                  <a:t>- </a:t>
                </a:r>
                <a:r>
                  <a:rPr lang="en-US" kern="0" dirty="0" smtClean="0"/>
                  <a:t>scales old cell value (reset)</a:t>
                </a:r>
              </a:p>
              <a:p>
                <a:pPr marL="0" indent="0" defTabSz="914400">
                  <a:buNone/>
                </a:pPr>
                <a:endParaRPr lang="en-US" kern="0" dirty="0" smtClean="0"/>
              </a:p>
              <a:p>
                <a:pPr lvl="1" defTabSz="914400"/>
                <a:endParaRPr lang="en-US" kern="0" dirty="0" smtClean="0"/>
              </a:p>
              <a:p>
                <a:pPr marL="0" indent="0" defTabSz="914400">
                  <a:buFontTx/>
                  <a:buNone/>
                </a:pPr>
                <a:endParaRPr lang="en-US" kern="0" dirty="0"/>
              </a:p>
            </p:txBody>
          </p:sp>
        </mc:Choice>
        <mc:Fallback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4" y="2209800"/>
                <a:ext cx="5259386" cy="3370261"/>
              </a:xfrm>
              <a:prstGeom prst="rect">
                <a:avLst/>
              </a:prstGeom>
              <a:blipFill rotWithShape="0">
                <a:blip r:embed="rId2"/>
                <a:stretch>
                  <a:fillRect l="-3592" t="-2899" r="-3360" b="-119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5189"/>
            <a:ext cx="3121025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074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91" y="762000"/>
            <a:ext cx="4610782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11" y="4343400"/>
            <a:ext cx="4706142" cy="167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Alex Graves, </a:t>
            </a:r>
            <a:r>
              <a:rPr lang="en-US" sz="1600" i="1" dirty="0"/>
              <a:t>Generating Sequences </a:t>
            </a:r>
            <a:r>
              <a:rPr lang="en-US" sz="1600" i="1" dirty="0" smtClean="0"/>
              <a:t>With Recurrent </a:t>
            </a:r>
            <a:r>
              <a:rPr lang="en-US" sz="1600" i="1" dirty="0"/>
              <a:t>Neural Networks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127254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9"/>
            <a:ext cx="8237537" cy="1922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LSTM has </a:t>
            </a:r>
            <a:r>
              <a:rPr lang="en-US" b="1" dirty="0" smtClean="0">
                <a:solidFill>
                  <a:srgbClr val="FF0000"/>
                </a:solidFill>
              </a:rPr>
              <a:t>LONG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memory. </a:t>
            </a:r>
          </a:p>
          <a:p>
            <a:pPr marL="693720" lvl="1" indent="-342900"/>
            <a:r>
              <a:rPr lang="en-US" dirty="0" smtClean="0"/>
              <a:t>For </a:t>
            </a:r>
            <a:r>
              <a:rPr lang="en-US" dirty="0"/>
              <a:t>simplicity</a:t>
            </a:r>
            <a:r>
              <a:rPr lang="en-US" dirty="0" smtClean="0"/>
              <a:t>, all </a:t>
            </a:r>
            <a:r>
              <a:rPr lang="en-US" dirty="0"/>
              <a:t>gates are either entirely open (`O') or closed (`|'). </a:t>
            </a:r>
            <a:endParaRPr lang="en-US" dirty="0" smtClean="0"/>
          </a:p>
          <a:p>
            <a:pPr marL="693720" lvl="1" indent="-342900"/>
            <a:r>
              <a:rPr lang="en-US" dirty="0" smtClean="0"/>
              <a:t>The </a:t>
            </a:r>
            <a:r>
              <a:rPr lang="en-US" dirty="0"/>
              <a:t>memory </a:t>
            </a:r>
            <a:r>
              <a:rPr lang="en-US" dirty="0" smtClean="0"/>
              <a:t>cell `</a:t>
            </a:r>
            <a:r>
              <a:rPr lang="en-US" dirty="0"/>
              <a:t>remembers' the </a:t>
            </a:r>
            <a:r>
              <a:rPr lang="en-US" dirty="0" smtClean="0"/>
              <a:t>first </a:t>
            </a:r>
            <a:r>
              <a:rPr lang="en-US" dirty="0"/>
              <a:t>input as long as the forget gate is open and the input </a:t>
            </a:r>
            <a:r>
              <a:rPr lang="en-US" dirty="0" smtClean="0"/>
              <a:t>gate is </a:t>
            </a:r>
            <a:r>
              <a:rPr lang="en-US" dirty="0"/>
              <a:t>closed.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and vanishing gradient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519"/>
            <a:ext cx="5943600" cy="316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87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 – Gated Recurrent Unit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21728"/>
            <a:ext cx="3628451" cy="2286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i="1" kern="0" dirty="0" smtClean="0"/>
              <a:t>Chung et al, Empirical </a:t>
            </a:r>
            <a:r>
              <a:rPr lang="en-US" sz="1600" i="1" kern="0" dirty="0"/>
              <a:t>Evaluation </a:t>
            </a:r>
            <a:r>
              <a:rPr lang="en-US" sz="1600" i="1" kern="0" dirty="0" smtClean="0"/>
              <a:t>of Gated </a:t>
            </a:r>
            <a:r>
              <a:rPr lang="en-US" sz="1600" i="1" kern="0" dirty="0"/>
              <a:t>Recurrent Neural </a:t>
            </a:r>
            <a:r>
              <a:rPr lang="en-US" sz="1600" i="1" kern="0" dirty="0" smtClean="0"/>
              <a:t>Networks on </a:t>
            </a:r>
            <a:r>
              <a:rPr lang="en-US" sz="1600" i="1" kern="0" dirty="0"/>
              <a:t>Sequence Modeling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0350" y="3738790"/>
            <a:ext cx="3398618" cy="448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967" y="4265377"/>
            <a:ext cx="3091384" cy="526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448" y="4789911"/>
            <a:ext cx="3803125" cy="371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5261508"/>
            <a:ext cx="3245001" cy="5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SCRNN – </a:t>
            </a:r>
            <a:br>
              <a:rPr lang="en-US" sz="3000" dirty="0" smtClean="0"/>
            </a:br>
            <a:r>
              <a:rPr lang="en-US" sz="3000" dirty="0" smtClean="0"/>
              <a:t>Structurally constrained RNN</a:t>
            </a:r>
            <a:endParaRPr lang="he-IL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86" y="1201739"/>
            <a:ext cx="3849512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6" y="4267200"/>
            <a:ext cx="3895755" cy="10806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Mikolov</a:t>
            </a:r>
            <a:r>
              <a:rPr lang="en-US" sz="1600" dirty="0"/>
              <a:t> et al</a:t>
            </a:r>
            <a:r>
              <a:rPr lang="en-US" sz="1600" kern="0" dirty="0" smtClean="0"/>
              <a:t>, </a:t>
            </a:r>
            <a:r>
              <a:rPr lang="en-US" sz="1600" i="1" dirty="0"/>
              <a:t>Learning Longer Memory in Recurrent Neural Networks</a:t>
            </a:r>
            <a:endParaRPr lang="en-US" sz="1600" i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503484"/>
            <a:ext cx="1963801" cy="719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5681800"/>
            <a:ext cx="40089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Alternative model interpretation: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6347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37537" cy="889000"/>
          </a:xfrm>
        </p:spPr>
        <p:txBody>
          <a:bodyPr/>
          <a:lstStyle/>
          <a:p>
            <a:pPr algn="ctr"/>
            <a:r>
              <a:rPr lang="en-US" dirty="0" smtClean="0"/>
              <a:t>Sequence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8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01738"/>
            <a:ext cx="8237537" cy="5122861"/>
          </a:xfrm>
        </p:spPr>
        <p:txBody>
          <a:bodyPr/>
          <a:lstStyle/>
          <a:p>
            <a:r>
              <a:rPr lang="en-US" dirty="0"/>
              <a:t>Feedforward architectures </a:t>
            </a:r>
            <a:r>
              <a:rPr lang="en-US" dirty="0" smtClean="0"/>
              <a:t>- represent </a:t>
            </a:r>
            <a:r>
              <a:rPr lang="en-US" dirty="0"/>
              <a:t>time explicitly with a fixed-length window of the recent history </a:t>
            </a:r>
            <a:r>
              <a:rPr lang="en-US" dirty="0" smtClean="0"/>
              <a:t>(</a:t>
            </a:r>
            <a:r>
              <a:rPr lang="en-US" dirty="0"/>
              <a:t>time-delayed neural </a:t>
            </a:r>
            <a:r>
              <a:rPr lang="en-US" dirty="0" smtClean="0"/>
              <a:t>networks)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Recurrent architectures - represent </a:t>
            </a:r>
            <a:r>
              <a:rPr lang="en-US" dirty="0"/>
              <a:t>time </a:t>
            </a:r>
            <a:r>
              <a:rPr lang="en-US" dirty="0" smtClean="0"/>
              <a:t>recursively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recurrent network (SRN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Gated Recurrent Architectures (LSTM, GRU)</a:t>
            </a:r>
          </a:p>
          <a:p>
            <a:pPr marL="339707" lvl="1" indent="0">
              <a:buNone/>
            </a:pPr>
            <a:endParaRPr lang="en-US" dirty="0" smtClean="0"/>
          </a:p>
          <a:p>
            <a:r>
              <a:rPr lang="en-US" b="1" dirty="0" smtClean="0"/>
              <a:t>Explicit memory architectures</a:t>
            </a:r>
          </a:p>
          <a:p>
            <a:pPr lvl="1"/>
            <a:r>
              <a:rPr lang="en-US" dirty="0" smtClean="0"/>
              <a:t>Neural Turing </a:t>
            </a:r>
            <a:r>
              <a:rPr lang="en-US" dirty="0"/>
              <a:t>m</a:t>
            </a:r>
            <a:r>
              <a:rPr lang="en-US" dirty="0" smtClean="0"/>
              <a:t>achines</a:t>
            </a:r>
          </a:p>
          <a:p>
            <a:pPr lvl="1"/>
            <a:r>
              <a:rPr lang="en-US" dirty="0" smtClean="0"/>
              <a:t>Memory networks</a:t>
            </a:r>
          </a:p>
          <a:p>
            <a:pPr lvl="1"/>
            <a:r>
              <a:rPr lang="en-US" dirty="0" smtClean="0"/>
              <a:t>Stack RNN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Time Dependent 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8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151228"/>
            <a:ext cx="5984028" cy="23775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NTM – Neural Turing Machine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47" y="1060813"/>
            <a:ext cx="3505504" cy="2392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483327"/>
            <a:ext cx="43494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Differentiable memory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2" y="2380424"/>
            <a:ext cx="2133785" cy="297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2742704"/>
            <a:ext cx="1790855" cy="23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037494"/>
            <a:ext cx="1447925" cy="342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965" y="2976241"/>
            <a:ext cx="2644369" cy="87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0285" y="2011092"/>
            <a:ext cx="7888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Read:</a:t>
            </a:r>
            <a:endParaRPr lang="he-IL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45440" y="2362200"/>
            <a:ext cx="84471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Erase:</a:t>
            </a:r>
            <a:endParaRPr lang="he-I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2087" y="2691547"/>
            <a:ext cx="8214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Write:</a:t>
            </a:r>
            <a:endParaRPr lang="he-I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2659" y="3231794"/>
            <a:ext cx="86094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Focus: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178545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copy task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Turing Machine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5607262" cy="40005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2257" y="6378237"/>
            <a:ext cx="822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25414" indent="-22541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3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354" indent="-2238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265174" indent="-236527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660442" indent="-2349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17619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796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1974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151" indent="-234938" algn="l" rtl="0" fontAlgn="base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Graves et </a:t>
            </a:r>
            <a:r>
              <a:rPr lang="en-US" sz="1600" dirty="0"/>
              <a:t>al</a:t>
            </a:r>
            <a:r>
              <a:rPr lang="en-US" sz="1600" kern="0" dirty="0" smtClean="0"/>
              <a:t>, </a:t>
            </a:r>
            <a:r>
              <a:rPr lang="en-US" sz="1600" i="1" dirty="0"/>
              <a:t>Neural Turing </a:t>
            </a:r>
            <a:r>
              <a:rPr lang="en-US" sz="1600" i="1" dirty="0" smtClean="0"/>
              <a:t>Machine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2516620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network (Weston et al 2015) </a:t>
            </a:r>
            <a:r>
              <a:rPr lang="en-US" dirty="0" smtClean="0"/>
              <a:t>– having explicit memory, answering questions on gathered knowledge.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Stack-Augmented Recurrent </a:t>
            </a:r>
            <a:r>
              <a:rPr lang="en-US" b="1" dirty="0" smtClean="0"/>
              <a:t>Nets (</a:t>
            </a:r>
            <a:r>
              <a:rPr lang="en-US" b="1" dirty="0" err="1" smtClean="0"/>
              <a:t>Joulin</a:t>
            </a:r>
            <a:r>
              <a:rPr lang="en-US" b="1" dirty="0" smtClean="0"/>
              <a:t>, </a:t>
            </a:r>
            <a:r>
              <a:rPr lang="en-US" b="1" dirty="0" err="1" smtClean="0"/>
              <a:t>Mikolov</a:t>
            </a:r>
            <a:r>
              <a:rPr lang="en-US" b="1" dirty="0" smtClean="0"/>
              <a:t> 2015) </a:t>
            </a:r>
            <a:r>
              <a:rPr lang="en-US" dirty="0" smtClean="0"/>
              <a:t>- </a:t>
            </a:r>
            <a:r>
              <a:rPr lang="en-US" dirty="0"/>
              <a:t>count and to memorize </a:t>
            </a:r>
            <a:r>
              <a:rPr lang="en-US" dirty="0" smtClean="0"/>
              <a:t>sequences.</a:t>
            </a:r>
            <a:endParaRPr lang="en-US" b="1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more…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28958"/>
            <a:ext cx="673794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2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/>
              <a:t>character-level language models based on multi-layer </a:t>
            </a:r>
            <a:r>
              <a:rPr lang="en-US" dirty="0" smtClean="0"/>
              <a:t>LSTMs</a:t>
            </a:r>
          </a:p>
          <a:p>
            <a:r>
              <a:rPr lang="en-US" dirty="0" smtClean="0"/>
              <a:t>Some fun </a:t>
            </a:r>
            <a:r>
              <a:rPr lang="en-US" dirty="0"/>
              <a:t>examples at </a:t>
            </a:r>
            <a:r>
              <a:rPr lang="en-US" dirty="0">
                <a:hlinkClick r:id="rId2"/>
              </a:rPr>
              <a:t>http://karpathy.github.io/2015/05/21/rnn-effectiveness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generate Bible chapters that seem reasonable?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fun with LSTM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8296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fun with LSTM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Biblical LSTM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930" t="29168" r="21512" b="28972"/>
          <a:stretch/>
        </p:blipFill>
        <p:spPr>
          <a:xfrm>
            <a:off x="383382" y="2133600"/>
            <a:ext cx="838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05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1219200"/>
            <a:ext cx="8237537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the next term in the input sequence.</a:t>
            </a:r>
          </a:p>
          <a:p>
            <a:pPr lvl="1"/>
            <a:r>
              <a:rPr lang="en-US" dirty="0"/>
              <a:t>The target output sequence is the input sequence with an advance of 1 step</a:t>
            </a:r>
          </a:p>
          <a:p>
            <a:pPr lvl="1"/>
            <a:r>
              <a:rPr lang="en-US" dirty="0"/>
              <a:t>It uses methods designed for supervised learning, but it doesn’t require a separate teaching signal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47800" y="3809999"/>
            <a:ext cx="6324600" cy="2819401"/>
            <a:chOff x="1295400" y="3428999"/>
            <a:chExt cx="6324600" cy="2819401"/>
          </a:xfrm>
        </p:grpSpPr>
        <p:sp>
          <p:nvSpPr>
            <p:cNvPr id="4" name="Rectangle 3"/>
            <p:cNvSpPr/>
            <p:nvPr/>
          </p:nvSpPr>
          <p:spPr>
            <a:xfrm>
              <a:off x="12954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X(t-2)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5562600"/>
              <a:ext cx="14478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X(t-1)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5546651"/>
              <a:ext cx="1447800" cy="685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X(t)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3429000"/>
              <a:ext cx="2667000" cy="1752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0"/>
              <a:endCxn id="8" idx="2"/>
            </p:cNvCxnSpPr>
            <p:nvPr/>
          </p:nvCxnSpPr>
          <p:spPr>
            <a:xfrm flipV="1">
              <a:off x="2019300" y="5181600"/>
              <a:ext cx="17526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0"/>
              <a:endCxn id="8" idx="2"/>
            </p:cNvCxnSpPr>
            <p:nvPr/>
          </p:nvCxnSpPr>
          <p:spPr>
            <a:xfrm flipV="1">
              <a:off x="3619500" y="5181600"/>
              <a:ext cx="1524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  <a:endCxn id="8" idx="2"/>
            </p:cNvCxnSpPr>
            <p:nvPr/>
          </p:nvCxnSpPr>
          <p:spPr>
            <a:xfrm flipH="1" flipV="1">
              <a:off x="3771900" y="5181600"/>
              <a:ext cx="1447800" cy="381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0"/>
              <a:endCxn id="7" idx="0"/>
            </p:cNvCxnSpPr>
            <p:nvPr/>
          </p:nvCxnSpPr>
          <p:spPr>
            <a:xfrm rot="16200000" flipH="1">
              <a:off x="4275174" y="2925725"/>
              <a:ext cx="2117651" cy="3124200"/>
            </a:xfrm>
            <a:prstGeom prst="bentConnector3">
              <a:avLst>
                <a:gd name="adj1" fmla="val -23347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018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37537" cy="4894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sequence labeling </a:t>
            </a:r>
          </a:p>
          <a:p>
            <a:pPr lvl="1"/>
            <a:r>
              <a:rPr lang="en-US" dirty="0" smtClean="0"/>
              <a:t>Handwriting Recognition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Part-of-speech </a:t>
            </a:r>
            <a:r>
              <a:rPr lang="en-US" dirty="0"/>
              <a:t>tagging</a:t>
            </a:r>
            <a:endParaRPr lang="en-US" dirty="0" smtClean="0"/>
          </a:p>
          <a:p>
            <a:pPr lvl="1"/>
            <a:r>
              <a:rPr lang="en-US" dirty="0" smtClean="0"/>
              <a:t>Language translation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case of pattern classification:</a:t>
            </a:r>
          </a:p>
          <a:p>
            <a:pPr marL="636570" lvl="1" indent="-285750"/>
            <a:r>
              <a:rPr lang="en-US" dirty="0" smtClean="0"/>
              <a:t>individual </a:t>
            </a:r>
            <a:r>
              <a:rPr lang="en-US" dirty="0"/>
              <a:t>data </a:t>
            </a:r>
            <a:r>
              <a:rPr lang="en-US" dirty="0" smtClean="0"/>
              <a:t>points cannot </a:t>
            </a:r>
            <a:r>
              <a:rPr lang="en-US" dirty="0"/>
              <a:t>be assumed to be independent. </a:t>
            </a:r>
            <a:endParaRPr lang="en-US" dirty="0" smtClean="0"/>
          </a:p>
          <a:p>
            <a:pPr marL="636570" lvl="1" indent="-285750"/>
            <a:r>
              <a:rPr lang="en-US" dirty="0" smtClean="0"/>
              <a:t>Both </a:t>
            </a:r>
            <a:r>
              <a:rPr lang="en-US" dirty="0"/>
              <a:t>the inputs and the </a:t>
            </a:r>
            <a:r>
              <a:rPr lang="en-US" dirty="0" smtClean="0"/>
              <a:t>labels form </a:t>
            </a:r>
            <a:r>
              <a:rPr lang="en-US" dirty="0"/>
              <a:t>strongly correlated sequences. </a:t>
            </a:r>
            <a:r>
              <a:rPr lang="en-US" dirty="0" smtClean="0"/>
              <a:t>For example a </a:t>
            </a:r>
            <a:r>
              <a:rPr lang="en-US" dirty="0"/>
              <a:t>speech </a:t>
            </a:r>
            <a:r>
              <a:rPr lang="en-US" dirty="0" smtClean="0"/>
              <a:t>signal is </a:t>
            </a:r>
            <a:r>
              <a:rPr lang="en-US" dirty="0"/>
              <a:t>produced by the continuous motion of the vocal tract, </a:t>
            </a:r>
            <a:r>
              <a:rPr lang="en-US" dirty="0" smtClean="0"/>
              <a:t>while the </a:t>
            </a:r>
            <a:r>
              <a:rPr lang="en-US" dirty="0"/>
              <a:t>labels (a sequence of </a:t>
            </a:r>
            <a:r>
              <a:rPr lang="en-US" dirty="0" smtClean="0"/>
              <a:t>words</a:t>
            </a:r>
            <a:r>
              <a:rPr lang="en-US" dirty="0"/>
              <a:t>) are </a:t>
            </a:r>
            <a:r>
              <a:rPr lang="en-US" dirty="0" smtClean="0"/>
              <a:t>constrained </a:t>
            </a:r>
            <a:r>
              <a:rPr lang="en-US" dirty="0"/>
              <a:t>by the laws of </a:t>
            </a:r>
            <a:r>
              <a:rPr lang="en-US" dirty="0" smtClean="0"/>
              <a:t>syntax and </a:t>
            </a:r>
            <a:r>
              <a:rPr lang="en-US" dirty="0"/>
              <a:t>grammar.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Classification &amp; Labeling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93383"/>
            <a:ext cx="4883888" cy="158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206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4" y="914400"/>
            <a:ext cx="8237537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=[x(1),…x(T)] – input vector: </a:t>
            </a:r>
          </a:p>
          <a:p>
            <a:pPr marL="350820" lvl="1" indent="0">
              <a:buNone/>
            </a:pPr>
            <a:r>
              <a:rPr lang="en-US" dirty="0" smtClean="0"/>
              <a:t>Each x[t] is spectrogram at moment t: </a:t>
            </a:r>
          </a:p>
          <a:p>
            <a:pPr marL="350820" lvl="1" indent="0">
              <a:buNone/>
            </a:pPr>
            <a:r>
              <a:rPr lang="en-US" dirty="0" smtClean="0"/>
              <a:t>x(t)=[x(t;1),…x(</a:t>
            </a:r>
            <a:r>
              <a:rPr lang="en-US" dirty="0" err="1" smtClean="0"/>
              <a:t>t,N</a:t>
            </a:r>
            <a:r>
              <a:rPr lang="en-US" dirty="0" smtClean="0"/>
              <a:t>)], x(</a:t>
            </a:r>
            <a:r>
              <a:rPr lang="en-US" dirty="0" err="1" smtClean="0"/>
              <a:t>t,k</a:t>
            </a:r>
            <a:r>
              <a:rPr lang="en-US" dirty="0" smtClean="0"/>
              <a:t>) is energy in frequency band </a:t>
            </a:r>
            <a:r>
              <a:rPr lang="en-US" i="1" dirty="0" smtClean="0"/>
              <a:t>k.</a:t>
            </a:r>
            <a:r>
              <a:rPr lang="en-US" dirty="0" smtClean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dirty="0"/>
              <a:t>The goal is to convert </a:t>
            </a:r>
            <a:r>
              <a:rPr lang="en-US" dirty="0" smtClean="0"/>
              <a:t>X </a:t>
            </a:r>
            <a:r>
              <a:rPr lang="en-US" dirty="0"/>
              <a:t>to sequence of symbols: </a:t>
            </a:r>
          </a:p>
          <a:p>
            <a:pPr marL="35082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=[y(1),..y(K)], where y(k)={a</a:t>
            </a:r>
            <a:r>
              <a:rPr lang="en-US" sz="1800" dirty="0" smtClean="0"/>
              <a:t>,.., z</a:t>
            </a:r>
            <a:r>
              <a:rPr lang="en-US" sz="1800" dirty="0"/>
              <a:t>, </a:t>
            </a:r>
            <a:r>
              <a:rPr lang="en-US" sz="1800" dirty="0" smtClean="0"/>
              <a:t>“,” , “.”, blank}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AutoShape 199" descr="data:image/jpeg;base64,/9j/4AAQSkZJRgABAQAAAQABAAD/2wCEAAkGBxQTEhQUEhQWFhUXFxoaGBcYFxgaGRkZFRoZFxcYHRgYHCggGholHBgVITEhJSkrLi4uGB8zODMsNygtLiwBCgoKDg0OGxAQGy8kICYwMiwyNTQsNDIyNCwvLCwsNCwvNDc2LDQsLDQsLCwsLDQsNCwsLywsLCwsLCwsLCwsLP/AABEIAMcA/QMBEQACEQEDEQH/xAAbAAABBQEBAAAAAAAAAAAAAAAAAQIDBAUGB//EAEUQAAIBAwIDBQUFBQUHBAMAAAECEQADIRIxBAVBBhMiUWEycYGRoSNCsbLBNFJz0fAHFGJy8RYkM4KS0uEVQ2OiVHTC/8QAGwEAAQUBAQAAAAAAAAAAAAAAAAIDBAUGAQf/xAA9EQABAwIEAwcDAwMDAwQDAAABAAIRAyEEEjFBUWFxBRMigZGh8LHB0TLh8RQjQjNSYhVykgaCstIkU8P/2gAMAwEAAhEDEQA/APcaEIoQihC8mTllxhYIdy023bNwLp6g+KGPmDv5VeYerh20iXsboRcAmY6W6rKOxtUOe0OO4F7z9lcXl1xrxDLcVYP2msBYn2BbGJIzrjUPOkvrYVlGWhpPCLzGs8OWnJIbiK4Z+s9Jd6z9tOShu8K5uiwtq4qbre1u2Fgw3jkk7ZNLacOKXfOLSd25Wi54WtC6MVVjP3jjylbj8CD4o9yk6Y6brv55n4VTU6tNoyW6xP19LRzlddiK+oefU/lVuY8JrVQg0MCDMkHBB2UwwMbGRmpWGpsBJeZHQfcSPKEycfVaYLnepWeeX3rXiAL6nAZdRYQ5Gq4Jg24/cU6R0qZ3uDqgtsMo1gAyNt808Tcp4Yms+Je4W1kjy1v1N1s2eARJ6z5kn8xNZLtXGveyaRDSOgm/IBPUa1WfE5x8yntwqkeyPh/4qjb2rUbIY7xN0kzM8jMwPTVTIrgNe5xynnwSDhEMeHb1P1zn41cYXHV3EZiOdh7fsob61S4D3f8AkVVbg2thiqC4JLAEnVt7ADTAxO+52FaGk7D1XeM5SbaW2vaPp5qO7EV4AD3R1KjucI2gMEMswJUkypIkjUGEINoz7jUljqAqZSRYRMCDHKD4vRJ/qcQ4HxuG2puOPz1VXublwuly0yIhE92xDXJ203AVYQQJyJBIp5zMLSAexwLjpIsOouDrwMFLbiqzYio4nrp11VXiuV8U8FPsgDmWLuR6T4QakMr9ntMOAcegA/KUzF1G/qc4+ZA+sou8KdaWkV2PhLt37+GTDNE5g/dmPSh7KJoue7KNQPAOFv515pDMXXILnVDyF78v31Wre4FS4thbg/8AcLhyF3gpkk/AACq5lRraZqHLH6QC0Tp+rT3uUhmJxH/7DPCSsa/wxu8UbANxLYDSUutMrBGRlPdNWLTSo4QVyxpdbVg3+qktxFZrJzknnP5utThOBYRbUqSvts5ZznKxJk/Sotapho7xzbHQAAcj8uo39RiHuJL3DhBIWo/DocFRnywfpWXbjajDpMch9CpPe1T/AJu/8imLwagkwD4VAU+a6sznJkSfQU4Ma0uBNp+/LZBrVojOfUqLieXhl20zBOlmBkeTYhfMRmrahWYHaA8JA05i9+Cadiq4uHn1WHf4S+t9Xa07xOlbVwi28rDd4rmBG6wNwZq3Y7BOoFrS1vEuaMwvt13k6LoxNUtyio6/EmfKPdWE5W1xu6ZLqKme8F5wW1ySAymXjybAnFNPxGGps71ga4nbKLRyOk8tUkYrENM94ZO3w/RWuB5KFVxNwswKhmu3LkTsQHMAj0+dRcZWZUAyho5BgB9QkDH4hzv1GOsfyoLvLLqFxb8Re4WJuM5Co26LnwRAiNs4qTTq4Woxpe0DKALAAkgam1+c6pRxtYvAc9wtsd+JTOJ5PcAFy2W7xBGg3Ha2xOCSpIDQCSJ6gUpuJwZPdvaMp3ygEee3ku08ZXJLXPMcZv5KvxPC3Utl3Pd2VBLAFnux1h2Yzn5DFPMOEfUFNrQ550sAPQBdZiazj4XOJ4yQPRWeJ02rdohXbU4xrLM0iYOs5H+EUzTosrVXggCB/tgD035ptmJxLy4Gp7n7fVPTlbMe+tsyExNty7ronU0IW0pcMgT0imn1KDH909oIixAAM6C+448V1uNrFhaXkxN5jbjuPqu47MuTwnDFiSTZtySZM6Ruaq6gAcYWpwpJotJ4LTpCfXOv2hYXWQKph2GCGJCMqlQVbL+IMVIGhQZ6UITuWc/e7dVCiwYMqwbDIz6hB9lWXuy2xYiI2oQuZ4Dhrd1bMlmKoje2ywQB91SPnFWFLFOZSLhF/Dpy4mfSVi67HtqkN48OausFuhkKHQpKktMkjGPPB3mmxmoEVMwzG4jgeP4SSYiPnLqk4TgCngB+yHsiWBQDZZkz8xXa+MY4Z3Dx7mBB56IINR2a4+eynucUFdEJ8VzVpE/uCTGKgYdgq03VG/pZE21zWvfinCx8EifsPnQqnx/Bm61stb1BHDLLaWUgjxGJB2qzwuIZRa8B0EiDaQeQ081zxtbAdryU/EcI0qVlSCJdSpaJyn2inwH0g+UVHGKp5XB1xBtECeNiPF6hcYwjX6n7Qr1nz/SvOu2Jc4AjXfTh6q+7MLWkvJ8on+FT4e2VuXJLkNpmRqjSOhH1xVXULQBlItvpPUFaqoBisKwOaGm+hHH022Vi14l1KQR5+6rbCY9rX92Rc6cucysvi+zK1LNmi10yyrKD4i5kkatI32WVUYHuJ99ayniW1SJGXSwBvzudT6KmcOCW650jzxMSY89h9amYRzH1CNhJG3SfumKwOWyxr/CauJtMrNbKl8pAFyViXDga46RMSdqu24hrMM/NDhax/wAb7RMTvMTCGF7W5ImdzM+XDnMLRXhCoAV7mCT7QcmehLyQPcRUJ+Ia5xLmt9CPSNfNNsaXSTHzpoqHG8BedxoYopgOhC6SsnUyusMtwyM5ipdDGUKTCKniOxvM7Ag2LR7p0Naf8b8efPYjkrVrgPLwqEKE6TrJ6t3h9oe8ZOaZdi5FxmJOYXtGwjY/TRNkEb/j0/hV+G5VDBi7OqiAjG2EeY8ZCplh0p2tjZZla3KTckAyOQvpxSs7ZNhfrPuVZtcCyveYEL3hXT1jSIOFCn/7H9KjPxjXMp/5ZZnYGeZn6BBEgNMj6/f6LStLINeXYzEufWbUM+3DZaPCUAab2yNPkpjWyCD0iIxBP73nPxp/C4lsZA6+bNN5i0t1gjy84TVeiWDM5giIsd+Kh45dSEaFeSPC5x79jt7q3XZzgXd4HFs7j6a29VTOMGPn2TeB4UoiqYOmdpAzNS8RjKdR7ssjNr5Jh1J5dmN40UiJiVWPJZgD5YFINZs5S6efH+OaHUy4yR+yzbXBszi6+oNqjSrkoApkEhgM+cCrOriKbKZoti4m4g3G0SkszAQ2I4kX/hP5rw5bSoUMdQYjaVzPofnTeDrtbJLiBEedvmi60ZSSdSp0smB4SiqICKQJHyEfA006tTZMuDibyR8+iSWOdt5/j90rcO2jQC7TPi8Ph6yQd/ka4MQ01c5hsbXv57IDLZgJ81Tscoa3bK22JksWnBIbdV0lQjeTZqQ/tKnUqA1RERHDqdSRySyHVHZ4+DrM+qmbhlIVmDkLC6DJAI+8Z9ojaRM03/VBhIBAm88jtbTjGy4GPuB85Lq+zA/3Phun2Nv8gqvcZMrY4ae5bPBadJT6KEIoQuE4C+BatHElEUS2CdIhfT5U+KLiMuw8RtoOPNYx7pqutuR7q1qYjAAM5GT74MZrhDGugkwRY28vmqbiZtuluXDGFknYSASOpMxFNhjQfE+w5SPJOfq0ESnKOtUfZtQnDxBk+8Ep+s0B+uibdtBgykmGUrgxEiMEQQfWasKWLbRqNzagg9eR2SYJFktiyEUKuygDckmBEknJNP1a/fFzibmTpa+3CE1Dp2+ilRwFlsD4/wCtYHtap/fDWgFzZB34eXotP2VhnPYQZvpsqq8aqk7wfvHKCP8AF9PfVe4Pecx19/RaBvZ5FNtMaCbf5GTOnLXopg4yFwPIAxn4VMwhpkhrm+L/AHb+io+0mYoDvHmxtE8El5JRgGKEggMIJUkYIDYkb5xW1wbmMc1zmzpa9+Xms07mk4ZSFAZixAALGAWIEFiBiTvjFGdr67zGW5tsBOnFcOlk2+JysMy7AmBneSASKs8PDWw6zTraZjgDr7pl2on59FHeQqysqoQT42JgqAMEQp1Z6YqQx+djmEkHbcE+tvdNhrREu9lOG1Ax8DB/DE1FyFrvFbaJ++yczCYF90x7RkNktgETpHqYn6U5TrMMsNh0k9J+FJc0xI+fPRRX+DBxLAMQxMjBHSDMD3U+zEkeIAEiw6ffzQ2WxKmuXBqAzqG0qY26HY/A1Eb4KJcRLTEwROvC/wBEpzZeDOisWsA7/D9K8uxdXvX2EBbPs/DGmwOnX7JWIOIIx5H8aTSeWEb+/tx4fRdr4YVMztAJHC/H/t6BRritv2e45BYi3mOoWVrDK43nogAz0j4gj4zn6VbtcyMw18oP49/JMETA+/z6pl25pljJA6ASfgAJpylRL2taw667DzKSXeKD5XVFOLD60dHC6STcKm2uk4IljqBA61NfQLcr2OGYGwnMZHQRB4LjRl038/2VrhrwkIgJQKCHBBUxgLMyTGdvjTFWi5oNV5Ek3EQZN5+32Xc2YwbfOiSzxRLsrKPaIUqSwgCfH4QEbfGemaKmHb3bXA7XkRflcyOduiJg2k+ykd1QSzaQOpP6k5ptrKj3kAZp4DRJBkWt7o78FC1uHMGAGwT0E7Cumk7OG1BlG9tBx4rrYGqZYZ2MkaRpgqckN56g2R0iKcqinRAi5mZ/48I4pIIe4i/z5xXQ9mRHCcN/Bt/lFMuMmVsMOIpN6LSrieRQhFCFxfLc2bX8Nfyj6VzMGOgiZ+n2Kx1aXucRsT6/hOIuBixYFAp8AQ6tW4htUbYiKW5tEgNDTJIuTaOkLjSS2+qisC25S4U03CpjWALgB3H84NKxDqtFj2F0sna7eX7IF/CD7n4VaIIGIqlwzBRE/wCI0i5+SnXnMbpNVNGq2RlMfOC7BQoAmABJkxifWpBrvqMLZ00vsNxy5LnAlRccX7o6DDYiPLrv6Viq7P75c8Hna0rX9iVKOZrKkRtusCzZ721btAESG3aQmdXiwImMUtzu7eXz7arXuqdzWfUPLbW0WudN11Sk7HpsZkGq9sXtIOtrjpwWVxeWA9rr+3mog2a2OCrVGUmkt8JsL7rI1gC83vqhDvVjRNLOSJlMGUy7YBdG1MCuqAGIVpEHUow0dJ2qwpuLab8rAQYm2l9jtz4pBcBDZ1Tr1ssImAd4mfgQcUU3imc0XGnCeY3XIlOIgCZx1nYDqSTSmvL5i0/LfZc7u4Ka98AScAmBtmdojzpDcM5xht4ueX8JZMJ80kZRc3j5yXCTso+7AnTE4k7n49TiuYh1R7PECQeFt9tR1sutj0VhUIgb77CvN61ai9xcG68Tp0O/mFrqNGrTaGhwt7z6D3QbgE779f62pNDDGq8AG3z3XMRjQxhzNvp++6hn5H5D61vez8LkpDxzy3WVr1JdMAfRJcWREkT1ET8JkVNpvcyoagu0dY4cimiGkBrk8GlZIhrb9EkP/wAjZNJ3MyI2jP8AM0tlMthsXnWVzOHAkFQXOMVAus6NTBVkblvZETM1J/pA8kt8UCTB9SuUzUdaPbZT6yCBE+ZxA+tRe5aWuc3yG6XnggFV+I4kqCTBU7QB8Z1ETUqjh2PflAOYcT9IBXMxgfgp1h/BMaRJJ1aRjz8JikV6eaoQ69v8b+V0NIiGn1T0YkyCCsf1Hnig0qXd5SCDPzokZ35uMLe7N/snD/wbf5RTcRZbHDmaTTyWlQnlUfmdoObesawQCoyVLDUNUeziDnzHmJEJvD81tOwVHknbB8pBmMAiSD94AkSBQhcfyhotW4kjQpJY7YExOf0qRVpNc0F4E7Rvwn5KxlRx79wBtf6rQe+oAJIg7HznaPOo7aLnEgDQoLrwoUvAnGD5MGBPuDdPdTeMDm0XWnoQR5xvwlKYy4JUgrM0KT30xAPIhSnuAclrmJwjXOzHwxp4r+UbpVOqWiB9ElFPu205klw46rjpLuCe1pXXQwkHynp6is/ijUNQ1hMcytD2XiRQIDYzch9VkcNwjWLkLHdN7TkmRpBKzBx4jFKc4VGg1AZ2ELR18SzG0ppu/ut0G1zfrYSrHLuXlbhuFmhoAViMaZkmehpqtVDm5WjRN4nGsNEUamWRqQIF1darSlh3tp52b2klYerUaXkHQGUKKu+zw6mQDBPHlZQ6hBMhNJYeED3HLbfvTH41fFtEkOJtuNJ6a/RRyXbKurhbjju2UQPEApDegVfFI9R1p80XV6LDnBgmxJnzJsuPcGnmfnRTFi2krI8WdSuMegxHvzTbWhjXNcRodCPrf0t1XdTcKbu94JzPWYJ8ppkVIcJiB5LpbPVR2gRhjJ9+T6nAFOVHs8TqYkT6ct0gNMiSgwAY1dOpPymaarOc9rS7Lfy9YhKZElo2Ul2SBvI2AJE/LevNq9DuXEEjqIP8Ladm4l1QRaN5Fx02UijAJ8oidvSKZY0OeBzHpxH2S69Y02viCJPrwUDN1A+GBW07NxDKbHU3ui/hJ1jhZZKuzO4O9eEpzXACASJOwO5jePOraSKZc4GN/Xf7KPEmQkVYkZ+JJ/E08ytEOfboAP5SXgukJnEasFWiDLACSwH3R5UUa9F0hw10voeJSg0hORg3n7iCD9aZfVy1g1jgLbGd9bfyuGn4fFf5olKg+GDB9MY9al53tdnDpjiUgNDgRESna5JUg46kYM/jTUENDpv7pe8JndgkFlWQcGJiNjMYp3PAIa8xvt97rkmUW7Krq0gLJJIAABJ3Yx19a4apqZWuvEQeA/2/suEG5n1W72a/ZOG/g2/yiuu1Wsw3+i3otKuJ9Y/+zXD94zhYLszOAcMWKuZB28aK2Ik7zMUIUnCcitW7guCSwgyQuWVGtq50qMi2xTyjpOaELnOToRZtyxaUU5048Ix4QMe+mQzeD9lkqzpqECNfm6shtwYBnEHJHntilhoaC5skb20PD56Jp3NObaq3EvY2hnj5yTrA4uhMrOUa7WAgEwNARx6Ka+mXEW1ThbMTSa2OIdkIv0+hn+E5TwjizONOvDknacAnH8+lQG1+7c6CZM9Pt6qfTwj6zQYEAedvVMO9TKTWvpBswN+EqA/Mypz91Pp0ySJGPKqwvbXbTYLET73+ytWtfhS+pqLcOnlqmX2Ox/8AFWXZ+EFUGo4dCTe31UHH13tIpk+ml1ABmZMeWI9+0zVoMdRZRbRcy4dM8tNFX905xLgbQnqKlYXKSajeM67apqpwKWpRqteXOeYhNhsCAkbOxj1xP1rrMVLww6DYn8fZdy2lKCQYjHn1n3RU+m1hBIMck28xCcTTT8vGT9uK6m1DD2DQ6WOyXBQc01i8Rlpmqw/pi2puQEqkwucGn8LK4ni2bjEtKoKoQWMn7yyOvnWPDG9wahsT9ivTMPhm0uz3PzXOk8it3u8Z2qPSq5HtLdZH1Wdq0M7XF5kXPzh091AqE/zq6qYtlKXECZ3/AFeY49BCpaWFfWIa3T2Q2JBq3w+MFag5/GNevv7KHWomlUyHZNiag1cYXAvbcb8vL8QnWUPEGnVOuJHrUNnaTntyuaANzvCk1cG2mZaZ/KIx6ztS8NUNbGNIiwgc4dYdUmowMwxk3zaeWqcK2DARfdVU2TboMHTE9J2+MU9SID/GbLjhOiS3MZifSR+Ndcxmc5TFuRScxjRQL3pW5rgHUdHd5JQZWdYgMcg9KW/uA5jWuO2aY13iJt7pdjce66DssxPB8MSCD3NuQYn2B5YpTwA4hpkLVYf/AEm9FqUlPIoQihC4Xk7EWrSltbaFOAoIUgbidh5112WoC5ohsRqYzemvLRZGsD3hjir4B6/DEfrUd8FsR7pO6ax2EGolUAsibjZKClVJUenT31hquJNKq/KAJjygbLSUMM2vSZmdpO3EqnxHMSpwikdW1qI8zByYpsND2AGx878o0CvqHZjDJLoOwy39fkI4XjZJlSJOCG1gg9YB8P6V0Ma06+3t+8+SVi8K4MgOBgbjKZ66H7qwBJz8/wCjUqq7umtcwATsCfeQIWUY0VHkPMxvb8/dSWWjV12/rNMYumXOb4cgM8+Ck4Oo2m2oZzRH34ptxDvNS8PjqYqw1uUdTCYxOCq5O8cSfJRVYCi01MwbJ1mb9YVdnIbEoqUPFcNkgQbx68+JTfUopqk57JIpCOTp9t0pwaf8vZEf1MUqljWU6sZZdtw+dUd07LMpw9PjJ6efrV5Ra2o0udv88lGJvCCufT60y5lOmMws7a+35XbmxSVU1MZTDyaljzCfbScR4fqkamquJo1QBSEF2sGNOEpQpPYTm2Rwd9XLHQAcTtqPlIGRWaex9MAz0uttjKZYwMJkdDHkd+cKXJnIidqsMPUoU6rHFhcSB6ki/WeFlm6jaz2PAcA0E25fxxS2t/0o7QL3OqEi2Yc45E6pfZ4aHMvFj5pLiZ/TrSKVZopWEEb/AOOu416a3Sa9Euq8Z2/y024/hSxODHuqASGiWg9dPyp+XOQ1xHTX00SRO6wf6zSA8t0Kk1cNTdomX09asezqz8+RrZEz9FVdoUWtaHOdfTyuonYAZreYSi94Dm284Wcqva0w5PjrQcOC4EGOKVmshvQZrrabM2VdncpiaozE+k4H4t9J9KkQzNGWNptf8e8c0jexW52aP+6cN/Bt+n3R0pURZayh/pt6I4XmZa6bZSCC3nMLplvEoBSWAkE5kRgwJ5aVCEUIXE8oabNuQR4FGY/dGcGmKmVhs6fmiyVSc7upVo3Pf5bH+W3rtQaZc2Qdp1Hzy1SRrCEEnNY/tPEvz5Tr1hWmBw/eXvHSUcQWOFwPUSPl1qgDQD4vx/C1eHNIMBNydIP3XO80ZtUkIfMvhjjbQDj5ZqfRDcu/lp6rQYUNyQCfLT1/eyl5OhmdIJOQ1t4hcYK/jSax2B9Rumce4BhGaABuJve4P0XQEz1GNsU9QccOQ5rc0i9tDwWCqgV5l8RpzHGyIUR+PT61Fiq7wjyGp9tON0+G0GwSddXaD314clK56ge+mGgPcQQJOmwlTKtRzWAiSBra8fZV2XrFWzMbkOTOHbSbR+YVQ/COeC8MI902pTMdlrC4MtiY4nQceu6iuoHJpF/n8JU3H8qdq44UWg0yCRtELlKh3jodYHfVKwjE1X4dvfVA4Nsdbx66KTW/ttyFwJHL6JB8a1tBrRSyt2vqqpzr3SBQNupk0ivUzgSbi3l+Oa6AkqrqPJd4AT0M/WYTzRxRUZtBvesBsb/ThsnDUOQpnD2tFx20wWCiRJBifOqh1OnV8FMmBpmgG/otRicdVbhqQeRMumNAn9T6mrOlRcwMIyiwG373/wCSzdSqHudM6n5+ynLBVDH0+tVGMJdXe3aePyVedn4fMxhaTMcPkJzrmP8ASmaVVrRcehv5a+4PKEVsO958Pvp58fKOaXUBOdt8U1mkRHupLcM4OBB9vkKHh+MU7ecED8dqHUyNVNqYd7Tc7J91g224O3uqb2bUFOuJ3+shU/amGeaeYfBdRhhtW9p1DSgOMF1wso5oco7LMRnwn5j54qSe6Dpbdu14vvbVEOG6baLajIO24jTv5TOqlV30wxvdEa3G/wDCS0EzmUvejVpkTExImNpjeKbcyafeA2mOU666LoJzRC3Ozn7Jw/8ABt/lFPN0Wsof6YWdybl3c8TdbugO8YwUt6QNXidiwuFWDFVk6VYtJIg46nUt5OLN4lA4tzjUyRKsIYwx8BQvAABJVdUZJEJeWWuL71TdLd3gnVo6owcHSx8RuaGAGAsiZxQhYfKixs2safCm+ZGkeW1Z2pVLXE927UxeL7bfOKzdRjS8+JXqTSxGIAJFN1+YTbqbLDMPROR4qp7Qp1arWl7Iy22KnYOsKTrGZ5kKbXAwJj6/OqLJv/Kvu+a8w424xb019FBftBiDtHoDPxp0OhoaL+X31KlYeqW5nEbbu05xoPLVS8Pw4UHAySZgA/Smy52YDcfVcr1jUbvEcZHkodjirU0nPb/cieAIWYDwx39s25pY+lIqyxxY8QTzmesa8kpvibmaZA9p4T7qS95f186YwbQ5wkT9P2UvGkt8INvf90LgY/r0rlY56vjvtHDzRSJp0vBbeePKEXBIB+Z9f50rDVnsfkB3sPYGeCTiabajBUja556kRxUaCTjerPF122bWaYGp1nTooGHpOcf7RvtyS3BB6UjCYlzWteYIJMTc+Z2S8TR8ZGkAaWHomk1bf1D3xnpnXiPkKEWNGjkhFNYjvDpTPqF2mG/7glUedQDQe1peac+fupDXNJAL48kBc006t3YDnDTafkpbaWclrT5oO1dpUzVzljZAAnSb89Vx7sobmNz80TRUwU6bcrmscdNxAP1smC4mbhWLTbZxFUmNmrWc6LyrjBVO6a0ZrRwTVeD5A0PoSAyDmHG3oktxRzmoTY+enHdSoV6RUSpRqMPiEeasqeMY+Bmn1UNmyASMbzA9aSXFyn1a3hzFK4gbRJ89/Wp3Z7c1X9IdF+diPZU3ar5YCHG8Dlv7qOtG19V4JNMg9Qs6WtGjvZJSG1y0wGm/MLpYDuETS/6l0ZRTPquZBrmCbcYxgSfLb6mg4mq6GOYY6roptmcwW/2a/ZOG/g2/yitHS/QLQtFR/wBMKhytmPFXgpugBn1AqotY0QFhBrmWJeSQyspmKcTq6GhCKELiOXA9zaggeBJkTjSNsiD61X0w2HZtbx12PT5KytX/AFD1VpViZJ+MfpTlRwAZniwHH59kyBrFkEYqF2iGvplzGjlZOUAQQCVMMY/r/wAVifDVaXjW1gIA6iPF5aalaMZqLgw6cZ+h/wAec67JXST1j0MfgajZSAOfH5bzVoyqRJzD0n+U1cSBO8+I9PIUEXv7JyQ8Zo22EeqZdB+Bq5wINUDKB4bSQs1jmupOOa2a8KKrIhhaHNFxxAi6rwSLFSOfunp16GfKqmhiYrF1NsTbgLcdoV1XwTv6YS+csk8h9U9rZgbfrTRxTe8cQCOQu2Z1P3hJOEeaYEg9bHoPsnIMZ91R3vLKgdT31g8Tpy6ahS6bQ+iW1RpYSOA9+u6b3cevpBpdSubiCD1n6pijhAXi4I6Ee6hsXi+psFYx7xg4O1dwpFOuyeN+as+1aDWYctI8XP7JVYGtu5jWNaXyNwPmyxO6AAOgE+XWevvruIqNJbebAeXAckCUpPpilOFI0i1zegj57rgkGQVLw8+fv86w3aDAwhgmLxOm2n3Wk7NMsc4m9tNd9VEyxVthcc2HFgIJ9D04qrxGFcyA8j7jqkGemasMTVwjKbC4S5wExxOvnKj02VHEhu32UxIAXGCPMfqay1Z4bVfkEXtyHBaTC4XvKTSTIi4vc8Z2TLozOPdUvD1C+kGuJtp4RGt53PLmq3FsayqXCOcHl0CephSSY9+PrUDERnytA8pVn2fScb3k7QsdOJE6gCRqiQT504WGIK0zqRjKTBhWuGuKZABBkmT8MU9he8bVBbfa3UXVJ23Sd/TjO4RI+hVgVp6Qym4MlYp107TVtFNrR4R6fPdNb6qMXlJKEjVElZEwcTAO1LexzAK2o2IFpH3XcsiCl1506TEe1iPKN5n4UB7CO+frOm86zwhJykCG/At3s3+ycP8Awbf5RT4dmErV0P8ATb0WfydNHG8SNU94WciRGFsrAVWIWBG+ktqmMS3U8uioQihC4rlx+xtfw0/KKrq1UNMOEk6dfyspVbLzHFTW7QWYxqMnfc770qpiKhDM7ogAAR89dUgiU4tUTHzkAcRf55JdIQ4Qn3W8R/rpWRoUnf0+fQjT1vB25q6xNRoxBG37b8VIhJ6Y/Co+IospHKXAnkZ97eyl4erVeAWtIBte0cwPyoDw0lm1ZyJ6x5ZxTRdlaBGt/n8q0ZigfDILRYz/ALhvP2hIqxA2A2B6VeYDD9+zL+kG55njyWc7Sru/qHOccxn0SDzqa/Cs7qXjMN9t7dFXtqOD5bZO7w+dQqeBo1S4NF9jPyVJOMrNAl1uCLdsTMTON/6j31V1i5ji0SI4BXOHLamGDXEazB4xsf2UrrmQBIETJ28qjAF1p3U0VQynkfIHrtsfoqXMu8KHwgg+TENuNsfOnWZGvjSPT6lTMAaOYOzOvxAga66KdMKJmepIAPptUjDUmueTHh+nQSqXtbEGcgtyFx6lDHyj8a2NN7Za06QLLLnik1Y2MjBxHxydqfrsZMTtIvNuFhqktTVYyZIjp0j35M/Sm6dSnVA7sEmOOvPiOl+q64EaqxZUQZ2xWT7aptpvbkjffor7sioQHOO0fdRu81MwmDNGqIudzaD5KBiMT3rYiBsP3SCrRjKdQuYRNzPI+UWUMktgpSqkqeqiPnWaxWEqCu9jBIlaTC9pU2YUMMjRS2dI6/OorqdZseH5yi66a9Cq8vzQT6ecqLibPeRqI0joKabmZoDKtKWOpUwS03S2eFt29h+tKitUum8R2mCRmd6J1wCIURmdqk4NuWpL3Aba3mR7Kq7QrmsyBJ30tF1GK1rBkDWudIdfkFnTe8JafpunwtdE6ykuA1ISMvuzj4V01alPK3PF12BcwlGB7qeaxz7lwmdUmbwAtvs0f904b+Db/KKnxFplaqh/ptWTyfgp4y/cKRFxyrISAZW0p7wqYuNIfSGEqBEeySJ1aXEc+RLhRkfBgv4NAyFMktMgtbGmNR7xSARJAhN4PtDbuXBbCXFYkDxBRDMhuop8U6jbVmgAkAeLTihC5/lv/Btf5F/KKy1ejVNc5HGOEbys697ATI3Ksg01VNZohjjM3n3skMyTcIUZpOJqOyBxcAeMxPVKpNl0ASpOLvqmWEzsBkmI2HpNZ2lVqkNDT+nSwET9fOVrKXZzK7iY11nTl08t1m2OclyVRGJOA/hhScAkTsP0px1DLBJ0vF1bP7Mp0vG4jmL3A281ftFlxcaSBOBkx1gfGhlbKCaep+hVRisIytVaWiGDnvNvZIX1ZAifOp9DMxjcz44W28lRY5gFd7QJg3MoqU/EPqCS8jNrI1jTjooQphtomOBUnhgnY+VQqD61FzDEidbEny2U54w9RrjoYsOHnulS8JiQOsEiT8DUPFOe55cfx9FZ4PDh1EFgMTeRI9U5m+W0bU3RaHG7oIHCfOw9zddxcMYGgTJ/3W6a26Jl+1KlSszEAk9DO42pTnZiCHCRraPrEpWCqHD1Ju0HT/Ljtfj8hRcK/hKnVK76t87Z2NOUS4V2vZdPdqMaKTjDQCLQftCWtAwVNSb9NP4WQOXZLNdqOrEB+fQwbajf1XW5AYISCuOY4gv7zw8gZ6LoIFov1U1tgAAcT9Y9az+Ic+pUzMJJ4RpbYX63AV9habW0DnbAtJnW9uHS081CKv8AC0wDMeHaT63sfQKhqOlLPlUl1Rxq/wBoiwgj+UgAZbhPSI2zVFjKb++lzoB8/porLDOpmlGWT1THInGBUnDVKrKQa6D/AO74Pqo+IFN9Qllh0U1lQZFVOIqOaZEeV/RWeEpsfLXTHooOM4tUnAk4A3z0noBTNMPdvzV5Q7PZUM5bb9PuoeGvXHyRpA9RpgeUZ1Zp0BrXQ03P348uKXjaOFp0S03gW2Oh8oU59K0GD7wQ0GY19NuIWHrZZn55oqZDzVHeO8W23zzTVo8IsiK53T5LiZAuQdY5H8IkaIFBY4sApWJdPlwXWuAPiE2W52b/AGTh/wCDb/KK0NMENErR0P8ATCbyrlr2nuMzI4aIbRpuAKAoVn1HUNKr0GZPWAtOqyvLbIIItJIJI8IwWMt8yAT6ihCdY4C0hBS2ikCAQoBjOPqfmaELjuUWVWzb0hVlFJgASdIyY3rKYrG1y6zDY2I5fJWffSYXHM7jZXUX1ph2LxQac1IuJuhlCi4gZwAkdlWSzAKOp2qurV6rmhr2a7b+6sMJgu9rZaJn1XL8w5s17WbfjtmNOdAG065I0yQYyNqKWGFOA6x339PuvRMPhGUC1tTwuvO5P/bxtrYqnyiwVdToBKsrGLmYDThZyfTrTtd4LTfURopOLeHU3DNqCNOXFdfxXFsEDpbLEkDSwIOc9armhh8DisjQwP8A+QW1HjLBNjN+l1LaclAWXS37u9OUWS+J8PEFVfaTKNMnu3ZjzGvNKEHUxU91ZxbNOnmbx/IMkX9VUsoszQ9+UpxQfvUjvatPwCkeWkzz5cNE53NJ0E1BO/COSivcMDkqrQMHrI6T0qvLjniCDwV/g64pUQBUOuuojn90+0ZAEFQOm+3WevvroqFhIAk+4HDoExicK2o/MHjKb7AF35IT5AyZgeQP+tJNWWkRrvb8fdIp4L+405x0B5cZVG7xpF4ALNsxLdFxknyzQxsUyZurs4KnVoTU/WNAdf3V1kETNTaWKrVHAQXAQen7dVkq2GpsBJIaZISFfWcVNp9oVZMsGWYud+OyjPwtMAQ+TE2HshEnf601i+0fDkBPqE5hMC6o6/0KbZYtiAANiGDT8qrf6ktcah/Ud7gja3Uaq8xPZ7WUm02vPQjW/vGqV1HnNW9LF1nPzmlpoZKz9ShTa0AVJnVIqjz/AK8qDjal3GnLp47JIoMMAPtHDfgnpak1GrY1hBcYPEfvvCk0MFUcdwOKTuj7v6+tOMxNOnR/3jlbLfcbTsmjhXueZ8PXfpx8lBf4jS4RRLHz6YkE1XPqmo0kwByC0WC7KaGd9UJgc9dlaFkDJUScTUem17pLRIbc9Oa7icTlaG5iATA2SFRB8WJ2qUA7vG5KcGAdvbT0VQ8hzHF9WQCRuUwAedWX9ZiGw0Ur7FQRQom5qICid6S/EVH3ZSM9ZQyiwGHPEdErqPOaep4uvVzTSMxx+tlyrh6TAIqA3THQMNLAFTuCJHyNPDtGuxsd2enwJDaDMwh/mt7s2I4ThwNu5t/lFajDuzUmkiLK+YAGgAytGnktFCEUIXD8tP2Nr/Iv5RWdr18xLHAa/Asy9vjJCs0h1VzGFzoAiBxSQ0OIAWb2gZwgVYg5aROxEYrPisKr5dtzPz0W9/8ATuFp0ml7pk+WyxOHu2rQ1PoYHYBdRWMHfwiZG/lTj21Khhsjz+FaSoytVOVkiOcT9/RZNvjtd8aSB4khVSNeY06gfDO09JqZ3LW0jm4FTn0TTo3E63J05xv0XScv4EXHllZWDeyzk7EHUDHnVe57ohpm2sKjxuNOHpWcCDacvHbXddCx6fiZpWEbSEPJ9rFYDG1qj3kEX66cgmkVadxUoHx6bR79FXlzX6eaIp80y8SwX4WTcxYoBMxVfiqLKZGd3UEbdfspVF7nCGhSsxgY29P1qHh8NTqvdBtc6j6EKXVr1WNaC29tj7lCgTPXyiKTXe8UsjW245pO2oTmFbTNbO51+BbA0Kwb7MLygtbInBYEXNuhyPnTbI7skAg+y3LGsdhz4T9W+a3WXwiRHr51Jwh7ytPeZojWRaduawmOYWNM0w25uPP2Ve9xy2vExAnG5nPpHpTWKDqr3MbpJ+v0Vh2NgXVhnaDMRy0HusTmnPHuNosugEE+NT08561yjhWsGZ4PktdhOzm0mZq7TPI/wrPZXmHeAr4AcTpBX944Gx2pvG0cl7+fko3bOFLIILo9eHp7yth0gxUmniGkd439R5aQsFVoOY7I7Qc02rBg75kADnxncqKTkdr0Tbl9hctj7uk46k9M1RV6TGveBsVscA0VMEHHWysuTGYB64kGmqbXOsy/1/Poo9d+GYTnBI+eRUVlEWYmTufdtUk4Wt4SQI4KPiO1qdZpZJEaQh2mrfAYaBkeG8f2PJUWKr5zmBPC/wA1TTS21C0uLm3zFo/7doTbmiwB2nzQKktdVJmm3TadU1DYuURTjKLjIAGYa/ZcLhbgmsgO4BjO0wfMetIDq9N7iLAiHRw3ShliE6aW958ORvC/JJAF5K3ezf7Jw/8ABt/lFaCkZYCtJR/0wtKnE6mlwNyP9aEIFweY69fLf5UIXE8tP2Nr+Gv5RWer1xncI+c1mHt8ZvuraDrVZVxtBjSIOY9CPfRS8NhKlV4iI6wVynPr/Ci8Tde4TnA1eHbGDUDDNxDqfhA9l6j2fSxf9OG0miB787rkuLuBi2jUqY8MwOnQnOZq1Y3LGa5WgpNLYzQTx1/hb3K+TuSHtXVQKQbi23fCqZnIMmAcE1BrYhoGV7ZnSQNVU4vHMaO7qsJJs0lo1P0C7Tg0gqVOr7P2nYl+nScfzqpcQZDxF9tFlcY+oKbg0AHNpFo/PBTPmrXBVKYb3b4jjN/nQLIYkPe4vEz0+e6bNWj8Y40Raw4cz7qC2kM+uqWk4bFteIdAc60z890upSI0uAnqhicfOoGOxQDu7fmtfYg66jgpmEwrntzMy8NYI5py3xtqz8P1qle0OdmAEdD89PJXjMPiG04vPGx2+appP7xx7xUovpNa3uw2RycoAw2JqOIqB0HoVDx3Bq4l5gb4BPwMSKYY9w/QL+3zqr7B4l9E5GnXSZF+YsCp3WFG8CI90Y+NKwwlx+HqqrtMyZv9t1h9o3gLIYmBGlFMDOZIxUikBnOWN5udef7WV/8A+nm1DS8REbSYtAiw1HW65qxw1y85UNdCDZyATjYal8/fU1z2U2yQJ4LUPq0qDMxDSeGnsun7P8qZCGdnJH74EZDDHXr1quxNfNZg9Fnu1cbTqMLAGx15jX7LaZfdPpUrDVA2k+c2UCwi3OeI81h69Ml7RLZPA/IUcZq7w1SgKLXEwYB5aacQeSrKjHioR5KVXJH4VnsWKVTFOcTAN+Ku8PXqtw8DaOqY9wncCnaFKkyHNcc3I2/eyi169R8hzRHT4U0makdzQbUgOJJ+XTBqVHNuBASVJoBnGY8vJMvlE1KZiad8w09f4TZYdkAUw2s6pXDaYmZ2toUvIAwlxSzOam06za7jUdqNtOSaLS2yK531MvytvNgJ3RkdElFNOqMDpdII8OtpGw5eyWGnQdVudm/2Th/4Nv8AKK0VAk0wTqtHR/QFpU6nFhcR2e1Xnu95Gt9RGgSISwghp3Hct4iCYusBFCEnLOzndXVuawYC+EKRlUa3Al2hSGBI3LKCWO1CFicpQizblp8C/diBpHqZrGnE1Kdd2enAcS2SeJ+ipK9Gm6cjpIvEKbi7ypbYtJ3EATuN6rcX4qwDPrz25K37DwprOHIzfTb3XGcKigm53bXD0UwDnrpgzFPvJIy5o+eS9FqlxAp5g3n+8hZNy+pZm0Etj7uobR1OMVKDCGgTbrCnCm4NDc1usLc5LxFpX1aQoBU4YkmDMEVDxDHubEyqzG0qr2ZQZmRpyXaWHRwHUTIBBiMHNVPiYS0mFkMWyo1vduEweO43S3V3M+8VPw1ZohuQcifvsqDE0SJObqPwkRQdzFTH9o1KTWZWgi+/40+6jUsLTqZszoNtkFR0/DNco4l7aLszRyJPPbou1KDM4yuPSLpxMDKk/D/zVbUxD31M0xaLcFa4bBtNMNcQDM+JMHGL5OCP8J6UzEGbHqrL+gqZRDgOjrfPkp5vCAWkA9CPx8qJAs0Anp+9/ZMswtfvIDtOB+fdLauWyYQqT5A/pTTmui4Ul7azf1zHT7p3dz5b77/CpLcQ1uxNuMCePMKofg3mc0C8zqYWRznl63GXUDsFkPpOmTJiPXeacp1i2SN76Tfh89Vf9kYl9GkWDbSWm8ARed+Cdyzkdi2ZtZj/AOQn6AUmriKz4DiPnVO4ntPEVWxVkf8At+mq1Rnw9Os9OtJJyZapaJOkGx28vJZsA1ZoNJjeRcb+/NRpbh9yfSMD9akvq0zhZDRmM3kzr1j2HmozKRbiQwmw5ck19zHnUvDEvptGQWAMzwGqh4gZaroJ1I056KS2jR76gVcQx1YvqAOPy6nUcPW7vKywN1CRU2lUGe7BA9PZQKjTlsTdKFp2pimB4LG5ulj90llBxEOMfRKQPOnqWKqvYHNa2SYg2gcVx9Gm10F23wJNP9fpTD8S4sc97Lh2Wdv3/CUKLcwaHWiU/u9o60il2jVpsc9oEN168vVOvwYLmtn9QkfuojUx9dphzGR5/soYZqCU4CmRWdSqtDmbg6pwUw5pIKR1JGCAZ6iY9YmpD8VUZULX0wQQXC9uQ0/V5obRYWB2eLwRv16Ld7Nj/dOH/g2/yitRh3F1JpIiyvqYAaAFpU8looQihC4vlLfYWwB/7a5/5RXn2LDTXL6rph2gvoTz8lWte4BzKbdZueah5u4USW2XZTBnOZGY9Nqityvecs67jbgtP2PSqZGtLRtfyG2k89V51zfnLGftGBnABA+ZmauqGGFvCtzRw1OmBLR5/IXPvzN+kA+ZcEfSp4oN3+iW6qcvhAHUj7SrfK+buTkwzQJAhd4GYimq2HaNNAuMy1GDOLjqV3/LOe6rdtLk+EKkgmSQANeoCAu+N6oq2FIcXN3k/t1VBieziyo+qyJMnTQa5Y1nnpyXVWCI8PiAwMn+vlUIOdBY4wDf09lkcXThwqlpzHy9tfZOOI1CY9afYGVZbTdlnW1jHCPdVjs1Eg1Wh0c/r9kouiDApvuHlwYXdLfQJ7+pphrnNZ1v9VzvM+fKrjA1A7G6FmJ6T+NP08ISCPsthg+znupZp8JE/pm/Gd+kJnC84LEkW7xyZK3FZR5gdI9a67Dln+QG2kJ2tgWQGuczSwLYPX5ur1/m0JhbnwZZ6euaYFBpIiPf8W91Eo4A94czmxwylYw56AwJZ/XXaG3vnFSxhnZSAB6/T9lans4vbEDlDj9N11nAX1uIGTIO5GPeM1W1AWHK4+UfPdZPFYepSqwWkH/u29Vh9pL7B1FttJwCdGrMmfF57YqXhWgtJdfzj2V92VTBpk1Gm3/LaBtPvqqvC8VdRjN6R1+yO/wFOPZTcBDff8qTVoUazI7uOHi/dan/AKpb7ttVySY+4V2P9b1FNF+YQPeVXt7PcyqCxkec7LVUnB3n6xS8tNxLXeGNNbdd1kg6oIePFOtxeEK48utOHD1Wt7xjpERMe37pLMRRzZHMgzOvz0WLzLmjLejvCgE9J+BHSm6WHGTSVtMJhWVKAfkknjYrVsXtSAmM/wCIGIPnOabZ/bfIOnL591QdoYYlzmNaTpJ9DYJV4tIgus+prlVnjlmnSErC4OvkDarCpO+QmdS7edNy8MywdZXHYF5qlxaYiEqwxMEERt61xr3sIOhXa+HZ3eVzPkJrPkY2xFW9Hs+rWpmrTcDN5jTlwVFVxbGPax7TAEROqO9H7opv+he2wq25j9/wlf1tJ1zSv1TWcHAWnRhatI945xMC9rQE0/EU6jcjWRfjukYbGNsfGk0YqFzC4mZcNfkLlQEBrw0CIb5/lbfZv9k4f+Db/KK3GEEUW9FbMMtC0qkJaKEIoQuK5USLVr1tp9VFYDtNrCC5gtmN+d7SovZ7SK7+84ExykLme2HHXASqwPXWskSw9keIe7auYKmwwT9D/C33Y2Ho5c3G/wCkxoN9PuuITldy62QG/wCUn8KuDXZTFrLQVHMH64hWbfJADtIG5Vf57U2cSSNfdJFWmG2ACrcXwBHh8S+5gN/dTjKs31ToLajbGOii4e2bZwJg/eadvx2pT3Z9fouinDcoJ9fyvROQcxuKls7q6yV20noBnaqDEUmFzuIPyVl+0cFSqF4uCDr+V1eiOkg7/Daove5vETlcNI569PusM+jkByAuadZ5adbpkEbTmpdOo2BUzeMe32UNzHtJYAcpt83XlHNbn21yQp8be1M+0cbjFWzJc2SdeC9lwLIwzBceEfQe6jtcVGyoPdcI+mqY9aDTnUn0/ZPOpTqT6fslHG/4E/6z/wB1Hd8z6fsudzzPp+ydZdySRqx1DhgPfMz7q44NAj7LjwwCDHpC7nkN7u1Ae6Cm8rgajEqREzFUuJbnMht+ay3aNM1j4GQdL6xxB+i5ntc917hINzu5IHjx7Tace41Y4EU2si09OQV12VTo06IbbNAm19BN+q5+3buKcG4D6ManlzDqB6K0IpnWCrfA33BILXdDbwwzAMTqxg0zUY03AEputTYRIDZHJepcq4hrltWcBGM+AiIgkDBzkZrPVcrXm5cOuvn/ACvOcdg20nmnRDS0aGNJ10tr0Vpl3xG4n184p5xHdhoeb+KJtHDm7bboqakA2tndTEAxzJnXkPVeWdpO8XibgDEkMZJ26bVcYTIaLSQvV+zyx+GYQAAQtHkvMLpt4uABYmeskx/m/So+Io0w/T59lFxeHpd5dtzw+WVDj+Y3SY+sGfrT9KjThS6GGogKKxza8v3qU7D03bJb8JRfsul7Nc6Bc6wZgnVJiJX7vzqvxeGhttP5VJ2ngHGn4DvpbnaeC6uxfW57LT5/6Vyj2g/C0sgYPz1WCx/ZFQVcz5E36eaU1Oc91VoD/FO7coHpFuCpcoY4keGNjKXSelJdjmlhYSWjQyJ9/wASUsYV+aWiTyRpPl1j40sVsOPE0ScsW4ceST3VbQ6T78Ft9mx/unD/AMG3+UVrMKQaLSOCvWAhoBWlT6WihCzeM5iy37dpVBkAmTmCY8I8gA7En91Ru8gQuHs81Q2basHUppH/AAnjUqxDCJjzrAYnA1e/cWMN51PPb7K2wGHqU5LiLjQWsYv1WNzNe+V3V7gi5p0nXpI31KNHhXOBT1GjVpENNPadPY81ocNiqdBwYQNJmL9De54lYVzlhB2LD01/9lTR3hH6SPJWje0qJGseSUcEy+E25J2nWYjO4EUZXm8H0R/X0XeIP9lLe5TdTQdFs+IR4XIORv4cgdfSaS0l02domD2rhnhwDnfQjmOe6h4jhLkkaLWTPhtvj/CDpwPSltY6Jhyep43DhoOd2kXPuea1OBbiyFQG2igeGVubD3KY+lRalBgJdkcSoVav2eCXnMTvHP0W7yfnbwWuOsGJHd3ZETsNPuqHXwDw7w0z7KoxuEwxHd02kdCI2K1jzy0pGvVJ6hXIHx0zTBwWIqNyhkRyv9VTs7PMufTM8nGPTVefcTwly490qFINxoZ0uaoPiH3dhMfCrprHMa0FrtBotrQ7Qo02BrpBAAtobBUjy66TAVJnT7D/AD9n609BAktdxUo9o0AJzHj+ye/Jr4nFvH+F8/8A1pIcD/i70TY7VoOFnG/L90h5PfE4tn1h/pIozT/i70XR2rQMeI+in4cXUXeYzo03fnIWPlmkuoFx/SesBN1sXhzJA21t6cfaFf5ny1joYJbEqCWIunUTJO69fL61Ho94JBDteATGG7SojM0vcbkbWH7fAqFzlt0Q2i3BG2l4+WmnwCbQ5Sm9pYZ0tzOson5dcKnwpC+SvJn/AJc0sB0/pcnB2jhw4XN/QQun5ZzG6Ce8NqcSTZuyd4yFqtrYIkeFjvUKlxIwxHgzR1C3E52oOlojQrAi1dIJMiIjEQOv3hUI9nViJDTrCpTQDyS2bGLkLkuc8uvXb5uKZ1yy4dSBicEY901a4f8At08pYbWNlpMH2jhKFAU3HSxtN/uouEXDd4zMceI23Z/gxGOk+lLfSqizGJVavTztNO0TYGG+Y35cCrvEcHa0Bg90zM/YkRG2DTDWYjNlLPdM08e7OWkAf+79lUu8uTSzK7tCkx3TAmBOnY5p1oryAWQnXdp5R+n3Vjl/DIrmGBbSYVrbkHI66YBJxSKtOu5v6Drsm8Rjg5twQJ1BFveeekLWtXgkHwoY8QAuDSTiML/OopwtZ0jK4+SrziGVLSXA6GxBHqta1z9IDtrVWwBoc+zg7Lio3/Tq12ZSSPnmqqrg3ZwymWki55g6QnnndkKGl4Zonu3n8NqW7B4h5gsMAaTvxUOjgHsqFjXNzfqNtuCiTn1kuRL4UEHRcAOTI9nfA+dcPZ1YBpDDreYP4t8lSf6bElha7LfSOenH1C6zsy08Jwxz/wAG3uCD7I3ByDXoOHEUmjkq4sdTOV2oWlTy4ihCKELO5VwlxC5uNOo4GpmG7GcgaZDAaQIAQZNCFo0IRQhJNCFjWO9e4962QyRFtWd1DeFdII0kINTOS0Fj4f3Ypb2FhgrgKvcr4ZkSHMsTJ8TMOgwWzEAH3k770hdVyhCKEKvzBHa1cW0dNwowQzEMQQpmDEGOh9xoQsr/ANL4meH03wiW7jNcTxObiGdCd4x1QsgZ3IDdNJELdoQihCKELN4rhbrX1dWAtqoxrYGZYsNIEGfsxqJMANAzNCEck4O5bFzvX1lrhYHUWw0GIIGkBiwC5hQokxgQtKhCKEIoQuctcr4oWkQ3Bq1qzkXXmNAV/EbfiltTwAgkgDTE0IXR0IRQhFCFFxasUcJ7RUhZJGSMZGRnqKEI4W1oRFJJ0qBJJJMCJJJkn1NCFLQhFCEUIWPf4K9DgEHvLpYzduDQkaQF8Jz4QdOFBYnMeIQtdRAihCWhCKEIoQihCKEKO9dCiT5qPizBR9SKU1pcYHyBKFwR5qx4uwyP4eIu2VdM6Ros3bsgbgltMzuFWr/+naMO9rhdgcQermj6e5KZm6m7H9pNKWbV0km4bVtNySWs94zE7fujJGBiTikdoYHM59Rm2Yn/AMoAXWO2XdTVCnUtCEUIRQhFCEUIRQhUudcvHEWLllo03FKtIJw2DsQZiYM4MGhCyuI7PXSCLfENby5TRKqmpmKjQpCtAYjxAzpX1kQntym8ES2t24YW4dbOGKsWTR4iNRhe8APr7oELQ5PwjW1bWZZiCTnJREt6ssx8WjVkkjVkk5oQr9CEUIRQhFCEUIRQhFCEUIRQhFCEUIRQhFCEUIRQhFCEUISMwAJJgDc10CbBC8v7V9tp421YtN9mwnUBlTau3xdzMzqs2Yxtq6xWowPZUYZ1V4uPuGx7OdPkmHVPFAXH8u7SDvuHdBCtxb6TEnVa4WzYtmD0LXJIIxiritgT3b2u1DBPQvc4+whNh9x82WJx3ai4qIlssl2zeYi4IEBVNpAPXTGfT41Opdnsc4ufBa5unUyfdIL103ZrtieD4zj3vvedG4oAnLLOq6pnyOhRECYtwNhVZjOzBisNRbSABDOmwP1Pqb6pbamUmV7H2f5ynFWbdxYDPbR2SZKl1DRsJAmJjoaxuLwrsPVcw6AkTxgwpLXSJWnUVKRQhZ/Meb27LKrzLeX3RMaj6b/KpFHDPqgluy4TCzf9uOB1KhvqpZiokNBYC2xXVGmYup16nyNSf+k4vKXBkgX8r3jXYpPeNTf9uuBgEX9QIkFUcgj7XyX/AOC7/wBPqJ7/ANIxcwWR5j/jz/5D16o7xqS/204eUFom4TeNpsFdJRbrP7QEx3LD4ius7LrQS+3hzepaB/8AL6ozhdDYvBxK7SR8v0quc0tMFLWN2q7SpwdssRqbQ7hZidCMwzB3YBdsahU3A4B2KeADAkD1IH0v5JLnZVx/Gf2lF7Ra0ApPDs6+rleJYDxCYQcOMjct0EVcU+wstTK+/iAPSWfXN5AJo1bWXQ9ku2tvirVpmBRrjMqgxJ0sVGB1iDAmJ361XY/sp+GqOAuBE+kpbKgcF1lVKcRQhcn2l7WLYuJbDAAX0t3TBMarT3IEDeTY/wCurbB9nOqsLyP8SR5OA/8At6Jtz4K6oXBGqRETM4jzmqrKZjdOKK5xaA6ZzjA6am0ifj+BpYpuIn5pK5KZZ5hbZVYGAylhIzCkA/IkfOuuova4tjSyJVhLgOxB9xnzH6H5U2WkarqdXEIoQihCKEIoQihCKEIoQqd/giWLC9dSRspUgQIkB1I9aebVAABaD6/YhchZfM+zRu2gg4niBAYSbhMhkdIY7nLTJk4wRUqjj+7fmNNu23Ag29OiSWyNV5DzLsxf4bjuHtsjsireC3CdWpWu8SUZyMBiGUn/ADDYmK2FHH0a+Fe8EScsjS+VkgctfRRywhwXNcBwrRwluDqXjLwOncaBwuoiPIAmfSas6tRs1H7FjffPCQBp1UHGfst7/wDb/wD4uUun/rs/7PuFw6eau804V7h5gLaM5/vq4UE//l5xsKYoVGMFAvMf2z//ADXSJnqvSOWdg77f3prPEGytxLdqyZYsq2O73AgbqwDDxCJnxNObrdsUW92KjMxBLnaXLp/ItoeFgnxTN4K2R/Z/eJzzLiwCloQtxhDJoFxxn2mVWAO4JJOuSKhf9ZpAWw7NTtsZgdAT5iwy6pXdnir9rsbcW5bI5jxndpbZNJdSxDBQDr0+0DqMxPswRpMsO7UY5hBoMkkGY4cp/bWZm3ch4lYXbDs1dbjuCY8Q5td6i6Wkn7ztLTBPhMY+96Zndn4+m3C1mhgzQT9B/N9uaS9pzC65blnZa1bIjWws8WO7ls6mXg3MgAA+15Va1u0KjxeBmZe201B9k2GAev4ScB2RtMhWDbR7dpsM2rvRbvoxMmRHeoY2xERNdq9pVA7NMkFw02lpH/xPPdAYFNzTso7rfCMzd4zXFQMwJusOKhVEwBN6wDnxaWmJpFDtFrCwuEQACf8AiMlz/wCLjykQuli73hux14PcY8beUMdKhdPhtAyNOIFySfEQ0AAdKoH9p0i1o7ppi5nc8+XKydDDxXNf2g9j7qrcupcvcQosuoRwrlPs0EgqAdrK9Mkk7yTZ9k9p0y4U3Naw5gZFpuf/ALfbSIRUYdV57b5Td1WR3TkrwN0sILae8t8U1uRnTOIHn61oXYmnDvEL1BHkWT1+bJnKbdF1vZLsHxbHg7txWtLaQqVaNQLcRcNwG249lrLESMyVOYqox/bGGAq02HMXGeVmCLjcOHTVOMpusV1nK/7P79trJfmN8hTquaSQXOm3pUEkgKGtkyVJIdgdyaqa/bNF4cG0G3sJ21v1g8YEAhOCmeK6P/Z5oA/vnFyCpnvEk6SDBi3EGMwBuarf60TPdM9D+UvLzXkfavsXxVu7xVtNd0XuIt3bdyIksbpuTGNallnTuADA2GvwHauHeym90NytLSOkR5Haek7mO6mQSu6f+z+6yk/326jG1pVVJKJdkHWATt/xUOJZbpGBINCO2aYI/tAid9SOH0I4EA3tDvdniqHaL+z/AIm7dvsOJuPbdbSohYagFu22fxsfaC2y4MZZ/eTIwnbNCmxgNMBwJJO36SBbhJjXQdIS6mSdVPw39nt8GyG4u6UTvg6m451h31229qFuKTqDBfatocGIbf21ROctpCTliwtAgjmDpE6Ei4173Z4rV5V2JuWhbP8AfuKDLb7sgXFKsC7uxOpMt9oQrYKwKi1+1WVCf7LIJnTkANDpa4uClCnG63rXKSCD/eOIMExLIRkRB8GQDnPX0xVe7EggjI30P58v3So5pTyo7niL5OM6lEkY2VAPgBHpR/UDZjfQ/lEc09+XsTJv3vgUA69AkdT9PIUkVgBGRvv+V2E1+VkzN+/kyYZR8oXHuFdGIA/wb6H8ohXrKaVAkmBEncx1PrTDjJldT64hFCEUIRQhFCFQ5zy7vrZWYbJU+TaSFnBxJn4U/h6/dPnbfpK4RK4flnYJbfEWTuUu3brMZ0t3qqt1Y/dygH+T31e1u2DUpOHEBvSCSPPUnr0TQpwVn8i7BWzxHFWHAe2l+1d8Rksly3ft3FJABGS0RB8KmetSMV2w/uadVtiWubbiC0j7epSW07kLtezfZO3wlzinB1f3i8bmQJUGGCeoVi5B/wAXnk0mM7RfiWU2m2Rsfv5iJ6J1rA2Vv2bSqNKgADoPXJ+tQHOLjJS0+koRQhQ8RwyPp1qDpYMpO6sNiD0O/wAzS2VHMnKdbHoiFRXs/YEQkQ4fc5cBAGPmYtp/00+cZWMydo8r29yk5QnrySyAoC+ySRk7nTMzvOlcelcOLqmb6/v+V3KFNwvLrVsQiACQY8iNoB2j0pt9eo8y4oACt00uoNCFDb4VFJIRQTuQBJ+NLNR5EElEKakIRQhFCEy5aDRqAMGRPQwRPyJrocRohPriEUIRQhFCEUIRQhFCEUIRQhFCEUIRQhFCEUIRQhY/OuEv3HXum0qqnGtl1MzpJOn91A5EyCWyKEK/wfDlYZjLlEViNiUkyOu7NSi4lob8vH4QrNJQq3MNfdnuvalfKY1DVGrGrTqicTFCFV5Vb4gO5vuCsAKulcEYLa1jVOCZUZmAAMiFp0IRQhUeZrdJtG1sHJcagJGhwoMgyusoTGfD12IhUuU8JxaFBevB1C5wASV7xRkATKm0TPVTG+BC26EIoQihC525Y48xF1FI1AnQrAidIJyCp0gOAJEtBwviELoVEACZ9TEn1xihCy+DTie+c3CvdS2naY2UQBtB3JJJGy9RC1aELBsXL5467b1/ZALc04OlCqLbiVxruJxMiTAtzjWIELeoQihCKEIoQihCKEIoQihCKEL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49" name="Picture 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971800"/>
            <a:ext cx="4360889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08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ice university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953000" y="4267200"/>
            <a:ext cx="1295400" cy="34873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0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443" y="1905000"/>
            <a:ext cx="4413873" cy="2436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Examples - vision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5614" y="1084761"/>
            <a:ext cx="82375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Deep Captioning with Multimodal Recurrent Neural </a:t>
            </a:r>
            <a:r>
              <a:rPr lang="en-US" dirty="0" smtClean="0"/>
              <a:t>Networks (</a:t>
            </a:r>
            <a:r>
              <a:rPr lang="en-US" dirty="0" err="1">
                <a:hlinkClick r:id="rId3"/>
              </a:rPr>
              <a:t>Junhua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Mao</a:t>
            </a:r>
            <a:r>
              <a:rPr lang="en-US" dirty="0"/>
              <a:t> </a:t>
            </a:r>
            <a:r>
              <a:rPr lang="en-US" dirty="0" smtClean="0"/>
              <a:t>et al 2015)</a:t>
            </a:r>
            <a:endParaRPr lang="en-US" dirty="0"/>
          </a:p>
          <a:p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495800"/>
            <a:ext cx="5812918" cy="21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4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71080"/>
            <a:ext cx="4656221" cy="2057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Examples - vision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1810"/>
            <a:ext cx="6728096" cy="1463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456" y="1971080"/>
            <a:ext cx="2079581" cy="2635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189" y="1047750"/>
            <a:ext cx="79263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Show, Attend and Tell: </a:t>
            </a:r>
            <a:r>
              <a:rPr lang="en-US" dirty="0" smtClean="0"/>
              <a:t>Neural </a:t>
            </a:r>
            <a:r>
              <a:rPr lang="en-US" dirty="0"/>
              <a:t>Image Caption Generation with Visual </a:t>
            </a:r>
            <a:r>
              <a:rPr lang="en-US" dirty="0" smtClean="0"/>
              <a:t>Attention (</a:t>
            </a:r>
            <a:r>
              <a:rPr lang="en-US" dirty="0">
                <a:hlinkClick r:id="rId5"/>
              </a:rPr>
              <a:t>Kelvin </a:t>
            </a:r>
            <a:r>
              <a:rPr lang="en-US" dirty="0" smtClean="0">
                <a:hlinkClick r:id="rId5"/>
              </a:rPr>
              <a:t>Xu</a:t>
            </a:r>
            <a:r>
              <a:rPr lang="en-US" dirty="0" smtClean="0"/>
              <a:t> et al, 2015)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28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</a:t>
            </a:r>
            <a:r>
              <a:rPr lang="en-US" dirty="0" smtClean="0"/>
              <a:t>Examples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55614" y="1084761"/>
            <a:ext cx="82375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Learning to execute (</a:t>
            </a:r>
            <a:r>
              <a:rPr lang="en-US" dirty="0" err="1" smtClean="0"/>
              <a:t>Zaremba</a:t>
            </a:r>
            <a:r>
              <a:rPr lang="en-US" dirty="0" smtClean="0"/>
              <a:t>, </a:t>
            </a:r>
            <a:r>
              <a:rPr lang="en-US" dirty="0" err="1" smtClean="0"/>
              <a:t>Sustkever</a:t>
            </a:r>
            <a:r>
              <a:rPr lang="en-US" dirty="0" smtClean="0"/>
              <a:t> 2015)</a:t>
            </a:r>
            <a:endParaRPr lang="en-US" dirty="0"/>
          </a:p>
          <a:p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468" y="1981200"/>
            <a:ext cx="3809828" cy="34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86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hite_intel_only">
  <a:themeElements>
    <a:clrScheme name="Intel vPro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00000"/>
        </a:dk1>
        <a:lt1>
          <a:srgbClr val="FFFFFF"/>
        </a:lt1>
        <a:dk2>
          <a:srgbClr val="0860A8"/>
        </a:dk2>
        <a:lt2>
          <a:srgbClr val="567EB9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7712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white_intel_only">
  <a:themeElements>
    <a:clrScheme name="Intel vPro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00000"/>
        </a:dk1>
        <a:lt1>
          <a:srgbClr val="FFFFFF"/>
        </a:lt1>
        <a:dk2>
          <a:srgbClr val="0860A8"/>
        </a:dk2>
        <a:lt2>
          <a:srgbClr val="567EB9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7712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ugmented Reality - Pipe Modules Analysis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23966</TotalTime>
  <Words>1114</Words>
  <Application>Microsoft Office PowerPoint</Application>
  <PresentationFormat>On-screen Show (4:3)</PresentationFormat>
  <Paragraphs>195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ＭＳ Ｐゴシック</vt:lpstr>
      <vt:lpstr>Arial</vt:lpstr>
      <vt:lpstr>Calibri</vt:lpstr>
      <vt:lpstr>Cambria Math</vt:lpstr>
      <vt:lpstr>Neo Sans Intel</vt:lpstr>
      <vt:lpstr>Neo Sans Intel Medium</vt:lpstr>
      <vt:lpstr>Times</vt:lpstr>
      <vt:lpstr>Verdana</vt:lpstr>
      <vt:lpstr>Wingdings</vt:lpstr>
      <vt:lpstr>2_white_intel_only</vt:lpstr>
      <vt:lpstr>3_white_intel_only</vt:lpstr>
      <vt:lpstr>Augmented Reality - Pipe Modules Analysis</vt:lpstr>
      <vt:lpstr>intel3.0-blue</vt:lpstr>
      <vt:lpstr>Lecture 11:  Recurrent Neural Networks </vt:lpstr>
      <vt:lpstr>Agenda</vt:lpstr>
      <vt:lpstr>Sequence Modeling</vt:lpstr>
      <vt:lpstr>Auto-regression</vt:lpstr>
      <vt:lpstr>Sequence Classification &amp; Labeling</vt:lpstr>
      <vt:lpstr>Speech Recognition</vt:lpstr>
      <vt:lpstr>RNN Examples - vision</vt:lpstr>
      <vt:lpstr>RNN Examples - vision</vt:lpstr>
      <vt:lpstr>RNN Examples</vt:lpstr>
      <vt:lpstr>Introduction to  Recurrent NN</vt:lpstr>
      <vt:lpstr>Approaches to Time Dependent NN</vt:lpstr>
      <vt:lpstr>Feed Forward Time-Delay NN</vt:lpstr>
      <vt:lpstr>Example - Time-Delay NN</vt:lpstr>
      <vt:lpstr>Approaches to Time Dependent NN</vt:lpstr>
      <vt:lpstr>Recurrent NN</vt:lpstr>
      <vt:lpstr>Recurrent NN</vt:lpstr>
      <vt:lpstr>Recurrent NN</vt:lpstr>
      <vt:lpstr>Recurrent NN</vt:lpstr>
      <vt:lpstr>RNN training</vt:lpstr>
      <vt:lpstr>Bidirectional RNN</vt:lpstr>
      <vt:lpstr>RNN: vanishing gradient problem</vt:lpstr>
      <vt:lpstr>RNN: vanishing gradient problem</vt:lpstr>
      <vt:lpstr>Approaches to Time Dependent NN</vt:lpstr>
      <vt:lpstr>Long Short-Term Memory  Networks</vt:lpstr>
      <vt:lpstr>Long Short-Term Memory (LSTM)</vt:lpstr>
      <vt:lpstr>Long Short-Term Memory (LSTM)</vt:lpstr>
      <vt:lpstr>LSTM and vanishing gradient</vt:lpstr>
      <vt:lpstr>GRU – Gated Recurrent Unit</vt:lpstr>
      <vt:lpstr>SCRNN –  Structurally constrained RNN</vt:lpstr>
      <vt:lpstr>Approaches to Time Dependent NN</vt:lpstr>
      <vt:lpstr>NTM – Neural Turing Machine</vt:lpstr>
      <vt:lpstr>Neural Turing Machine</vt:lpstr>
      <vt:lpstr>And more…</vt:lpstr>
      <vt:lpstr>Having fun with LSTM</vt:lpstr>
      <vt:lpstr>Having fun with LSTM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Microsoft-Israel Internal discussion only</dc:title>
  <dc:creator>gshalom</dc:creator>
  <cp:lastModifiedBy>Elad Hoffer</cp:lastModifiedBy>
  <cp:revision>785</cp:revision>
  <cp:lastPrinted>2014-06-24T12:46:54Z</cp:lastPrinted>
  <dcterms:created xsi:type="dcterms:W3CDTF">2012-10-29T08:35:35Z</dcterms:created>
  <dcterms:modified xsi:type="dcterms:W3CDTF">2015-06-01T20:50:10Z</dcterms:modified>
</cp:coreProperties>
</file>