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92" r:id="rId6"/>
    <p:sldId id="396" r:id="rId7"/>
    <p:sldId id="397" r:id="rId8"/>
    <p:sldId id="399" r:id="rId9"/>
    <p:sldId id="398" r:id="rId10"/>
    <p:sldId id="394" r:id="rId11"/>
    <p:sldId id="400" r:id="rId12"/>
    <p:sldId id="402" r:id="rId13"/>
    <p:sldId id="4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3725" autoAdjust="0"/>
  </p:normalViewPr>
  <p:slideViewPr>
    <p:cSldViewPr snapToGrid="0">
      <p:cViewPr varScale="1">
        <p:scale>
          <a:sx n="113" d="100"/>
          <a:sy n="113" d="100"/>
        </p:scale>
        <p:origin x="560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228165"/>
            <a:ext cx="3565524" cy="1069767"/>
          </a:xfrm>
        </p:spPr>
        <p:txBody>
          <a:bodyPr anchor="b" anchorCtr="0">
            <a:normAutofit/>
          </a:bodyPr>
          <a:lstStyle/>
          <a:p>
            <a:r>
              <a:rPr lang="he-IL" dirty="0"/>
              <a:t>הצעת פרויקט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27576" y="2788024"/>
            <a:ext cx="3837361" cy="284181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מגישים: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אלעד מעיין 031722150</a:t>
            </a:r>
          </a:p>
          <a:p>
            <a:pPr algn="r" rtl="1"/>
            <a:r>
              <a:rPr lang="he-IL" dirty="0"/>
              <a:t>	</a:t>
            </a:r>
            <a:r>
              <a:rPr lang="he-IL" dirty="0" err="1"/>
              <a:t>דוריאן</a:t>
            </a:r>
            <a:r>
              <a:rPr lang="he-IL" dirty="0"/>
              <a:t> </a:t>
            </a:r>
            <a:r>
              <a:rPr lang="he-IL"/>
              <a:t>דיסקין 208945410</a:t>
            </a:r>
            <a:endParaRPr lang="he-IL" dirty="0"/>
          </a:p>
          <a:p>
            <a:pPr algn="r" rtl="1"/>
            <a:r>
              <a:rPr lang="he-IL" dirty="0"/>
              <a:t>  ליאור אלימלך</a:t>
            </a:r>
          </a:p>
          <a:p>
            <a:pPr algn="r" rtl="1"/>
            <a:r>
              <a:rPr lang="he-IL" dirty="0"/>
              <a:t>	מנחה: </a:t>
            </a:r>
            <a:r>
              <a:rPr lang="he-IL" dirty="0" err="1"/>
              <a:t>איאד</a:t>
            </a:r>
            <a:r>
              <a:rPr lang="he-IL" dirty="0"/>
              <a:t> סולימאן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FDA9-B130-C771-1ED0-2F8069204412}"/>
              </a:ext>
            </a:extLst>
          </p:cNvPr>
          <p:cNvSpPr txBox="1"/>
          <p:nvPr/>
        </p:nvSpPr>
        <p:spPr>
          <a:xfrm>
            <a:off x="62753" y="770964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3C8AD-14A3-CE78-231E-6982FE36E42F}"/>
              </a:ext>
            </a:extLst>
          </p:cNvPr>
          <p:cNvSpPr txBox="1"/>
          <p:nvPr/>
        </p:nvSpPr>
        <p:spPr>
          <a:xfrm>
            <a:off x="279250" y="555043"/>
            <a:ext cx="7098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b="1" i="0" u="none" strike="noStrike" baseline="0" dirty="0">
                <a:latin typeface="Arial-BoldMT"/>
              </a:rPr>
              <a:t>ביולוגיה חישובית לסיווג ביטויי גנים בביופסיה לחיזוי סרטן שד</a:t>
            </a:r>
            <a:endParaRPr lang="he-IL" sz="36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FF9A-E721-DDC5-8A08-B8CF4D2D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8254470" cy="9860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0FB5-77CB-F9B0-FF90-8BBFCF42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28800"/>
            <a:ext cx="9187497" cy="4264025"/>
          </a:xfrm>
        </p:spPr>
        <p:txBody>
          <a:bodyPr/>
          <a:lstStyle/>
          <a:p>
            <a:r>
              <a:rPr lang="en-US" dirty="0"/>
              <a:t>1- “</a:t>
            </a:r>
            <a:r>
              <a:rPr lang="en-US" sz="1800" b="1" dirty="0">
                <a:effectLst/>
                <a:latin typeface="URWPalladioL"/>
              </a:rPr>
              <a:t>Classification of Breast Cancer Nottingham Prognostic Index Using High-Dimensional Embedding and Residual Neural Network “, Li Zhou 1, Maria Rueda 2 and </a:t>
            </a:r>
            <a:r>
              <a:rPr lang="en-US" sz="1800" b="1" dirty="0" err="1">
                <a:effectLst/>
                <a:latin typeface="URWPalladioL"/>
              </a:rPr>
              <a:t>Abedalrhman</a:t>
            </a:r>
            <a:r>
              <a:rPr lang="en-US" sz="1800" b="1" dirty="0">
                <a:effectLst/>
                <a:latin typeface="URWPalladioL"/>
              </a:rPr>
              <a:t> </a:t>
            </a:r>
            <a:r>
              <a:rPr lang="en-US" sz="1800" b="1" dirty="0" err="1">
                <a:effectLst/>
                <a:latin typeface="URWPalladioL"/>
              </a:rPr>
              <a:t>Alkhateeb</a:t>
            </a:r>
            <a:r>
              <a:rPr lang="en-US" sz="1800" b="1" dirty="0">
                <a:effectLst/>
                <a:latin typeface="URWPalladioL"/>
              </a:rPr>
              <a:t> , Cancers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  <a:p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015FE-1E68-C7A4-2F4D-BEE1FC90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D12BB-495F-90AE-168D-BE2F1316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86871"/>
            <a:ext cx="3565524" cy="763154"/>
          </a:xfrm>
        </p:spPr>
        <p:txBody>
          <a:bodyPr/>
          <a:lstStyle/>
          <a:p>
            <a:r>
              <a:rPr lang="he-IL" dirty="0" err="1"/>
              <a:t>תאור</a:t>
            </a:r>
            <a:r>
              <a:rPr lang="he-IL" dirty="0"/>
              <a:t> הפרויקט</a:t>
            </a: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8500" y="135485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1063" y="0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83C96-819F-D42C-5832-68EACFD98070}"/>
              </a:ext>
            </a:extLst>
          </p:cNvPr>
          <p:cNvSpPr txBox="1"/>
          <p:nvPr/>
        </p:nvSpPr>
        <p:spPr>
          <a:xfrm>
            <a:off x="268494" y="1215817"/>
            <a:ext cx="70987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b="0" i="0" u="none" strike="noStrike" baseline="0" dirty="0">
                <a:latin typeface="ArialMT"/>
              </a:rPr>
              <a:t>קיימים מצבים בהם מבוצעת ביופסיה על מנת לבדוק התפתחות גידול סרטני </a:t>
            </a:r>
            <a:r>
              <a:rPr lang="he-IL" sz="1800" b="0" i="0" u="none" strike="noStrike" baseline="0" dirty="0" err="1">
                <a:latin typeface="ArialMT"/>
              </a:rPr>
              <a:t>בריקמה</a:t>
            </a:r>
            <a:r>
              <a:rPr lang="he-IL" sz="1800" b="0" i="0" u="none" strike="noStrike" baseline="0" dirty="0">
                <a:latin typeface="ArialMT"/>
              </a:rPr>
              <a:t>. לאחר הביופסיה יש צורך לנתח את ביטוי הגנים שנמצאו בדגימה ובהתאם להגיע לתובנות. דרגת הביטוי של גנים </a:t>
            </a:r>
            <a:r>
              <a:rPr lang="he-IL" sz="1800" b="0" i="0" u="none" strike="noStrike" baseline="0" dirty="0" err="1">
                <a:latin typeface="ArialMT"/>
              </a:rPr>
              <a:t>מסויימים</a:t>
            </a:r>
            <a:r>
              <a:rPr lang="he-IL" sz="1800" b="0" i="0" u="none" strike="noStrike" baseline="0" dirty="0">
                <a:latin typeface="ArialMT"/>
              </a:rPr>
              <a:t> בתא </a:t>
            </a:r>
            <a:r>
              <a:rPr lang="he-IL" sz="1800" b="0" i="0" u="none" strike="noStrike" baseline="0" dirty="0" err="1">
                <a:latin typeface="ArialMT"/>
              </a:rPr>
              <a:t>בריקמה</a:t>
            </a:r>
            <a:r>
              <a:rPr lang="he-IL" sz="1800" b="0" i="0" u="none" strike="noStrike" baseline="0" dirty="0">
                <a:latin typeface="ArialMT"/>
              </a:rPr>
              <a:t>, מהווה אינדיקציה לסוג הסרטן, לאלימות הגידול ולדרך הטיפול המומלצת בחולה.</a:t>
            </a:r>
            <a:endParaRPr lang="he-IL" sz="1800" b="0" i="0" u="none" strike="noStrike" baseline="0" dirty="0">
              <a:latin typeface="Arial" panose="020B0604020202020204" pitchFamily="34" charset="0"/>
            </a:endParaRP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השיטה המקובלת היום כדי לזהות אילו תאים של מערכת החיסון נמצאים </a:t>
            </a:r>
            <a:r>
              <a:rPr lang="he-IL" sz="1800" b="0" i="0" u="none" strike="noStrike" baseline="0" dirty="0" err="1">
                <a:latin typeface="ArialMT"/>
              </a:rPr>
              <a:t>בריקמה</a:t>
            </a:r>
            <a:r>
              <a:rPr lang="he-IL" sz="1800" b="0" i="0" u="none" strike="noStrike" baseline="0" dirty="0">
                <a:latin typeface="ArialMT"/>
              </a:rPr>
              <a:t>, היא התבוננות במיקרוסקופ. אך, שיטה זו דורשת משאבי כוח אדם מרובים, ואינה תחת סטנדרט אחיד. </a:t>
            </a:r>
            <a:endParaRPr lang="en-US" dirty="0">
              <a:latin typeface="ArialMT"/>
            </a:endParaRP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לאחרונה, כדי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לשפר תהליך זה, החלו לפתח בתחום הביולוגיה חישובית שיטות לזיהוי אוטומטי של </a:t>
            </a:r>
            <a:r>
              <a:rPr lang="he-IL" dirty="0">
                <a:latin typeface="ArialMT"/>
              </a:rPr>
              <a:t>ביטוי גנים</a:t>
            </a:r>
            <a:r>
              <a:rPr lang="he-IL" sz="1800" b="0" i="0" u="none" strike="noStrike" baseline="0" dirty="0">
                <a:latin typeface="ArialMT"/>
              </a:rPr>
              <a:t> </a:t>
            </a:r>
            <a:r>
              <a:rPr lang="he-IL" sz="1800" b="0" i="0" u="none" strike="noStrike" baseline="0" dirty="0" err="1">
                <a:latin typeface="ArialMT"/>
              </a:rPr>
              <a:t>בריקמה</a:t>
            </a:r>
            <a:r>
              <a:rPr lang="he-IL" sz="1800" b="0" i="0" u="none" strike="noStrike" baseline="0" dirty="0">
                <a:latin typeface="ArialMT"/>
              </a:rPr>
              <a:t> והכמות היחסית שלהם. השיטות הללו מתבססות על ניתוח של מערכי ביטוי גנים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מטרת </a:t>
            </a:r>
            <a:r>
              <a:rPr lang="he-IL" sz="1800" b="0" i="0" u="none" strike="noStrike" baseline="0" dirty="0" err="1">
                <a:latin typeface="ArialMT"/>
              </a:rPr>
              <a:t>הפרוייקט</a:t>
            </a:r>
            <a:r>
              <a:rPr lang="he-IL" sz="1800" b="0" i="0" u="none" strike="noStrike" baseline="0" dirty="0">
                <a:latin typeface="ArialMT"/>
              </a:rPr>
              <a:t> היא לפתח אפליקציית אינטרנט שתאפשר לטעון לתוכה קובץ מדידות של מערך ביטוי גנים שהובילו לסוגי סרטן שד שונים, ולקבל חזרה מידע לגבי התאמה לפרופיל גנטי המתאים לסוגי סרטן שונים. </a:t>
            </a:r>
            <a:r>
              <a:rPr lang="he-IL" sz="1800" b="0" i="0" u="none" strike="noStrike" baseline="0" dirty="0" err="1">
                <a:latin typeface="ArialMT"/>
              </a:rPr>
              <a:t>פונקצינליות</a:t>
            </a:r>
            <a:r>
              <a:rPr lang="he-IL" sz="1800" b="0" i="0" u="none" strike="noStrike" baseline="0" dirty="0">
                <a:latin typeface="ArialMT"/>
              </a:rPr>
              <a:t> המערכת תתבסס על מודל מסווג, שיאומן כשלב מקדים לפעולת המערכת.</a:t>
            </a:r>
            <a:br>
              <a:rPr lang="en-US" sz="1800" b="0" i="0" u="none" strike="noStrike" baseline="0" dirty="0">
                <a:latin typeface="ArialMT"/>
              </a:rPr>
            </a:br>
            <a:r>
              <a:rPr lang="he-IL" sz="1800" b="0" i="0" u="none" strike="noStrike" baseline="0" dirty="0">
                <a:latin typeface="ArialMT"/>
              </a:rPr>
              <a:t>אימון המסווג יתבצע בשיטות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AI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ובעזרת </a:t>
            </a:r>
            <a:r>
              <a:rPr lang="he-IL" sz="1800" b="0" i="0" u="none" strike="noStrike" baseline="0" dirty="0" err="1">
                <a:latin typeface="ArialMT"/>
              </a:rPr>
              <a:t>דטה</a:t>
            </a:r>
            <a:r>
              <a:rPr lang="he-IL" sz="1800" b="0" i="0" u="none" strike="noStrike" baseline="0" dirty="0">
                <a:latin typeface="ArialMT"/>
              </a:rPr>
              <a:t> מסומן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supervised learning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)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הנתונים באמצעותם יבוצע האימון </a:t>
            </a:r>
            <a:r>
              <a:rPr lang="he-IL" sz="1800" b="0" i="0" u="none" strike="noStrike" baseline="0" dirty="0" err="1">
                <a:latin typeface="ArialMT"/>
              </a:rPr>
              <a:t>ילקחו</a:t>
            </a:r>
            <a:r>
              <a:rPr lang="he-IL" sz="1800" b="0" i="0" u="none" strike="noStrike" baseline="0" dirty="0">
                <a:latin typeface="ArialMT"/>
              </a:rPr>
              <a:t> ממאגרי מידע אקדמיים רפואיים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פעולת המערכת</a:t>
            </a:r>
          </a:p>
          <a:p>
            <a:pPr algn="r" rtl="1"/>
            <a:r>
              <a:rPr lang="he-IL" sz="1800" b="0" i="0" u="none" strike="noStrike" baseline="0" dirty="0">
                <a:latin typeface="SymbolMT"/>
              </a:rPr>
              <a:t>• </a:t>
            </a:r>
            <a:r>
              <a:rPr lang="he-IL" sz="1800" b="0" i="0" u="none" strike="noStrike" baseline="0" dirty="0">
                <a:latin typeface="ArialMT"/>
              </a:rPr>
              <a:t>אפליקציית אינטרנט אליה ניתן לטעון קובץ מדידות</a:t>
            </a:r>
          </a:p>
          <a:p>
            <a:pPr algn="r" rtl="1"/>
            <a:r>
              <a:rPr lang="he-IL" sz="1800" b="0" i="0" u="none" strike="noStrike" baseline="0" dirty="0">
                <a:latin typeface="SymbolMT"/>
              </a:rPr>
              <a:t>• </a:t>
            </a:r>
            <a:r>
              <a:rPr lang="he-IL" sz="1800" b="0" i="0" u="none" strike="noStrike" baseline="0" dirty="0">
                <a:latin typeface="ArialMT"/>
              </a:rPr>
              <a:t>השרת מקבל את קובץ מערך ביטויי הגנים ומחשב את מערך הסיווגים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975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C20D-9265-62A9-7A9C-38CB0413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8942760" cy="749119"/>
          </a:xfrm>
        </p:spPr>
        <p:txBody>
          <a:bodyPr/>
          <a:lstStyle/>
          <a:p>
            <a:r>
              <a:rPr lang="en-US" dirty="0"/>
              <a:t>Use cases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8EF4-70F1-F243-4AC3-6FF8F030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07460"/>
            <a:ext cx="10502619" cy="4685366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0424-9388-ECC9-8785-90299334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A6FA-0140-A593-2A11-E5C80ECC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C20D-9265-62A9-7A9C-38CB0413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8942760" cy="749119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diagrame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8EF4-70F1-F243-4AC3-6FF8F030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07460"/>
            <a:ext cx="10502619" cy="4685366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0424-9388-ECC9-8785-90299334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A6FA-0140-A593-2A11-E5C80ECC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C20D-9265-62A9-7A9C-38CB0413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8942760" cy="749119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diagrame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8EF4-70F1-F243-4AC3-6FF8F030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07460"/>
            <a:ext cx="10502619" cy="4685366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0424-9388-ECC9-8785-90299334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A6FA-0140-A593-2A11-E5C80ECC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6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C20D-9265-62A9-7A9C-38CB0413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8942760" cy="749119"/>
          </a:xfrm>
        </p:spPr>
        <p:txBody>
          <a:bodyPr/>
          <a:lstStyle/>
          <a:p>
            <a:r>
              <a:rPr lang="en-US" dirty="0"/>
              <a:t>State machine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8EF4-70F1-F243-4AC3-6FF8F030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07460"/>
            <a:ext cx="10502619" cy="4685366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0424-9388-ECC9-8785-90299334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A6FA-0140-A593-2A11-E5C80ECC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8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676400"/>
            <a:ext cx="5392736" cy="870730"/>
          </a:xfrm>
        </p:spPr>
        <p:txBody>
          <a:bodyPr/>
          <a:lstStyle/>
          <a:p>
            <a:r>
              <a:rPr lang="en-US" dirty="0"/>
              <a:t>Further Mile 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677306"/>
            <a:ext cx="6262314" cy="3427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Finding dataset with sufficient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Designing a learning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Training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Designing a full-stack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Combining all parts of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1335" y="1474512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534" y="-66997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FF9A-E721-DDC5-8A08-B8CF4D2D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5658025" cy="986014"/>
          </a:xfrm>
        </p:spPr>
        <p:txBody>
          <a:bodyPr/>
          <a:lstStyle/>
          <a:p>
            <a:r>
              <a:rPr lang="en-IL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0FB5-77CB-F9B0-FF90-8BBFCF42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28800"/>
            <a:ext cx="9187497" cy="4264025"/>
          </a:xfrm>
        </p:spPr>
        <p:txBody>
          <a:bodyPr/>
          <a:lstStyle/>
          <a:p>
            <a:r>
              <a:rPr lang="en-IL" dirty="0"/>
              <a:t>Data set choosen was </a:t>
            </a:r>
            <a:r>
              <a:rPr lang="en-US" dirty="0"/>
              <a:t>Breast Cancer Gene Expression Profiles (METABRIC)</a:t>
            </a:r>
          </a:p>
          <a:p>
            <a:r>
              <a:rPr lang="en-US" dirty="0"/>
              <a:t>From </a:t>
            </a:r>
            <a:r>
              <a:rPr lang="en-US" dirty="0" err="1"/>
              <a:t>Kaggle.com</a:t>
            </a:r>
            <a:br>
              <a:rPr lang="en-US" dirty="0"/>
            </a:br>
            <a:r>
              <a:rPr lang="en-US" dirty="0"/>
              <a:t>this dataset includes 1900 sample of gene expressions from breast cancer women</a:t>
            </a:r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015FE-1E68-C7A4-2F4D-BEE1FC90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D12BB-495F-90AE-168D-BE2F1316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FF9A-E721-DDC5-8A08-B8CF4D2D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8254470" cy="9860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/>
              <a:t>Designing a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0FB5-77CB-F9B0-FF90-8BBFCF42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28800"/>
            <a:ext cx="9187497" cy="4264025"/>
          </a:xfrm>
        </p:spPr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keras</a:t>
            </a:r>
            <a:r>
              <a:rPr lang="en-US" dirty="0"/>
              <a:t> from </a:t>
            </a:r>
            <a:r>
              <a:rPr lang="en-US" dirty="0" err="1"/>
              <a:t>tensorflow</a:t>
            </a:r>
            <a:r>
              <a:rPr lang="en-US" dirty="0"/>
              <a:t> as our model platform</a:t>
            </a:r>
          </a:p>
          <a:p>
            <a:r>
              <a:rPr lang="en-US" dirty="0"/>
              <a:t>The model we created has 2 hidden layers of 64 and 32 nodes each and an output layer</a:t>
            </a:r>
            <a:br>
              <a:rPr lang="en-US" dirty="0"/>
            </a:br>
            <a:r>
              <a:rPr lang="en-US" dirty="0"/>
              <a:t>with 1 node</a:t>
            </a:r>
          </a:p>
          <a:p>
            <a:r>
              <a:rPr lang="en-US" dirty="0"/>
              <a:t>The feature matrix was the gene expression (column brca1 – ugt2b7)</a:t>
            </a:r>
            <a:endParaRPr lang="he-IL" dirty="0"/>
          </a:p>
          <a:p>
            <a:r>
              <a:rPr lang="en-US" dirty="0"/>
              <a:t>PCA to cover 95% of the variance was performed in order to reduce </a:t>
            </a:r>
            <a:r>
              <a:rPr lang="en-US"/>
              <a:t>the quantity </a:t>
            </a:r>
            <a:r>
              <a:rPr lang="en-US" dirty="0"/>
              <a:t>of features participating in the final model</a:t>
            </a:r>
          </a:p>
          <a:p>
            <a:r>
              <a:rPr lang="en-IL" dirty="0"/>
              <a:t>Target was </a:t>
            </a:r>
            <a:r>
              <a:rPr lang="en-US" dirty="0"/>
              <a:t>Nottingham prognostic index that from our research</a:t>
            </a:r>
            <a:r>
              <a:rPr lang="en-US" baseline="30000" dirty="0"/>
              <a:t>1</a:t>
            </a:r>
            <a:r>
              <a:rPr lang="en-US" dirty="0"/>
              <a:t> was a good indicator</a:t>
            </a:r>
          </a:p>
          <a:p>
            <a:endParaRPr lang="en-IL" dirty="0"/>
          </a:p>
          <a:p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015FE-1E68-C7A4-2F4D-BEE1FC90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D12BB-495F-90AE-168D-BE2F1316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736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{4D6337F4-C7DB-4B74-8E62-3DE643EAB203}tf33713516_win32</Template>
  <TotalTime>24712</TotalTime>
  <Words>452</Words>
  <Application>Microsoft Macintosh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Arial-BoldMT</vt:lpstr>
      <vt:lpstr>ArialMT</vt:lpstr>
      <vt:lpstr>Calibri</vt:lpstr>
      <vt:lpstr>Gill Sans MT</vt:lpstr>
      <vt:lpstr>SymbolMT</vt:lpstr>
      <vt:lpstr>URWPalladioL</vt:lpstr>
      <vt:lpstr>Walbaum Display</vt:lpstr>
      <vt:lpstr>3DFloatVTI</vt:lpstr>
      <vt:lpstr>הצעת פרויקט</vt:lpstr>
      <vt:lpstr>תאור הפרויקט</vt:lpstr>
      <vt:lpstr>Use cases</vt:lpstr>
      <vt:lpstr>Class diagrame</vt:lpstr>
      <vt:lpstr>Activity diagrame</vt:lpstr>
      <vt:lpstr>State machine</vt:lpstr>
      <vt:lpstr>Further Mile stones</vt:lpstr>
      <vt:lpstr>Data set</vt:lpstr>
      <vt:lpstr>Designing a learning model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הצעת פרויקט</dc:title>
  <dc:creator>Elad Maayan</dc:creator>
  <cp:lastModifiedBy>אלעד מעיין</cp:lastModifiedBy>
  <cp:revision>10</cp:revision>
  <dcterms:created xsi:type="dcterms:W3CDTF">2023-03-26T17:27:21Z</dcterms:created>
  <dcterms:modified xsi:type="dcterms:W3CDTF">2023-08-21T08:28:03Z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