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AED8EC1-ACF7-4BB5-BC3F-0B3EFD0D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16C804A5-3F80-454E-8CA8-0227A2DB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8472F73A-A09F-4BA2-95D2-2233B281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1996929F-7DBB-40AB-BC53-F9249594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98FB4A9-8129-458C-9509-90E727D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1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3E698C0D-E1DB-4D45-A307-B58E2A5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C9BB307B-EB76-44E7-9F9B-35562993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6E36A883-F26B-409B-95A2-35756C71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80B233F-EEDF-41C7-B6D6-21394DB7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019C63F-8FEA-4C9C-B3E5-D06F7E7D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4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C4DF0547-CD0F-4562-9872-5873CF37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E5B0F592-5B1D-49BB-B486-33F3630C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E6C48A8F-70F1-4F38-9E1F-28FB9AD8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986AD426-0977-4983-B55D-D29A461A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B4555A47-DB3D-4B63-9C4A-D379BF1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14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9053B25-AB68-4231-9624-6AF1D64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DB03FDA-5EE3-4D84-9635-6429841D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6BEE4BB6-48BD-4E2E-BB82-B3C4A9A9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C169FB93-EDD5-4423-AEAC-4D4B1774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C2A46993-6AFD-4DAD-8551-1E8C6D7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6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A8A0656-9148-4E1F-8957-A46BC10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680A92EE-7AFE-44FE-9A32-1A4D47E7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106B8BA2-1E6F-497D-9635-F549BEA7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11946BE-FF99-4C09-B9A6-37E0E6C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FB9024A9-63F8-4C7B-A2B7-C6D497B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41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C85B39B4-B45A-4794-A09E-A5167F53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ACBAA4D-8DDF-4EB8-A860-FFC427E4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48ED591A-9E93-4FAB-AC2D-5797E913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CA66F7A3-30B4-483E-B12A-B067B7DA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FAA1379E-278D-4DD0-A853-C96DC6E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36A47803-4484-4947-9420-F5C23DD1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61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36CCDBC-0F84-4BF9-9FC5-BE7BF795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F3A79E97-D8D1-44BD-84B0-9C8D1D76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40B71AC1-644E-4F1F-A969-9E00D2942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8A7695B4-7762-4689-B4DA-62F43A9A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51718885-36FC-4786-99BD-B7435DA73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43862BB6-1D8A-473B-82A5-B521E7B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86D3B479-2035-42A3-9EEB-D925F1B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C1ED2133-9CF0-4D13-8CDC-D7DBA20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6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B3DE7B0-3E5A-49BA-8EF5-7F984FF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93B125AB-CC2A-4CF1-B779-6527A915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FFB19846-FDA9-44E8-A8D9-426B4B5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B9E74967-DB1E-46EA-9E6A-B3D3DF08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1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9948E535-F4E6-41DA-BC33-63356C4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9F486D85-3C44-4C2F-AC94-16670EA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7EECAC4F-DC5E-4151-98B1-780BE640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90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10B6110-6BC6-4205-A5F2-B57D5F03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EFC8789-BA9D-4EE7-BFC5-AF36BC08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013FF01A-D312-412B-91EC-E586C269A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0E9C5800-D394-4DA9-9B17-F645FA8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E9A1C687-567D-4CFC-9B55-69BC7129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9EC7A027-1056-4D0A-A05E-40B9C971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4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0E3A286-2F89-4819-96AF-F9795919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8A48457D-D878-49CE-BEE4-C8987F5B6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E0FEC0C8-0D1F-42C3-B587-F9ED2FCF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B5792126-A12D-42BF-B9FA-9C56D1EF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0479507B-B13B-47FA-B813-8D36F403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A6896FCA-EEE9-4282-8686-80EE904B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1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FC4A605C-0D53-4F10-A298-7DE87D00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8FC5322C-0FA5-423C-80C5-6EA336BB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38F5B18-7F3B-4277-A09F-25499AF35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28F-41CA-426A-B780-B2192EA4B6A5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C118A4AA-AF3B-48FF-ACD5-DCFAF83E4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4C8B08C4-1B38-4259-B359-E773E8F9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4B27-3BAE-45AF-A67E-B02732E2B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7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EBDFC4BF-17DF-45B2-904B-B26E01FCC968}"/>
              </a:ext>
            </a:extLst>
          </p:cNvPr>
          <p:cNvSpPr/>
          <p:nvPr/>
        </p:nvSpPr>
        <p:spPr>
          <a:xfrm>
            <a:off x="2942166" y="848140"/>
            <a:ext cx="6427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Memory Management Unit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3954" y="2599509"/>
            <a:ext cx="11312435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b="1" u="sng" dirty="0" smtClean="0"/>
          </a:p>
          <a:p>
            <a:endParaRPr lang="he-IL" sz="3200" b="1" u="sng" dirty="0" smtClean="0"/>
          </a:p>
          <a:p>
            <a:r>
              <a:rPr lang="he-IL" sz="3200" b="1" u="sng" dirty="0" smtClean="0"/>
              <a:t>מרצים: </a:t>
            </a:r>
            <a:r>
              <a:rPr lang="he-IL" sz="3200" dirty="0" smtClean="0"/>
              <a:t> </a:t>
            </a:r>
            <a:r>
              <a:rPr lang="he-IL" sz="3200" dirty="0" err="1" smtClean="0"/>
              <a:t>רדאל</a:t>
            </a:r>
            <a:r>
              <a:rPr lang="he-IL" sz="3200" dirty="0" smtClean="0"/>
              <a:t> בן אב, ניסים ברמי.</a:t>
            </a:r>
          </a:p>
          <a:p>
            <a:endParaRPr lang="he-IL" sz="3200" b="1" u="sng" dirty="0" smtClean="0"/>
          </a:p>
          <a:p>
            <a:r>
              <a:rPr lang="he-IL" sz="3200" b="1" u="sng" dirty="0" smtClean="0"/>
              <a:t>מגישים: </a:t>
            </a:r>
            <a:r>
              <a:rPr lang="he-IL" sz="3200" dirty="0" smtClean="0"/>
              <a:t>אליאס סעד, אלעד </a:t>
            </a:r>
            <a:r>
              <a:rPr lang="he-IL" sz="3200" dirty="0" err="1" smtClean="0"/>
              <a:t>סמוחה</a:t>
            </a:r>
            <a:r>
              <a:rPr lang="he-IL" sz="3200" dirty="0" smtClean="0"/>
              <a:t>.</a:t>
            </a:r>
          </a:p>
          <a:p>
            <a:endParaRPr lang="he-IL" b="1" u="sng" dirty="0" smtClean="0"/>
          </a:p>
          <a:p>
            <a:r>
              <a:rPr lang="he-IL" b="1" u="sng" dirty="0" smtClean="0"/>
              <a:t> 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xmlns="" val="32475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33DD3F-59CE-453D-8E65-210F5D089B58}"/>
              </a:ext>
            </a:extLst>
          </p:cNvPr>
          <p:cNvSpPr txBox="1"/>
          <p:nvPr/>
        </p:nvSpPr>
        <p:spPr>
          <a:xfrm>
            <a:off x="2506363" y="358566"/>
            <a:ext cx="4996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dirty="0" smtClean="0"/>
              <a:t>ה  </a:t>
            </a:r>
            <a:r>
              <a:rPr lang="en-US" sz="4400" b="1" dirty="0" smtClean="0"/>
              <a:t>MMU</a:t>
            </a:r>
            <a:r>
              <a:rPr lang="he-IL" sz="4400" b="1" dirty="0" smtClean="0"/>
              <a:t> :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BA9AA0-B47E-44FA-8AA2-452CB3E46360}"/>
              </a:ext>
            </a:extLst>
          </p:cNvPr>
          <p:cNvSpPr txBox="1"/>
          <p:nvPr/>
        </p:nvSpPr>
        <p:spPr>
          <a:xfrm>
            <a:off x="675861" y="1364974"/>
            <a:ext cx="10919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יחידת ניהול הזיכרון </a:t>
            </a:r>
            <a:r>
              <a:rPr lang="en-US" dirty="0" smtClean="0"/>
              <a:t>MMU</a:t>
            </a:r>
            <a:r>
              <a:rPr lang="he-IL" dirty="0" smtClean="0"/>
              <a:t>  </a:t>
            </a:r>
            <a:r>
              <a:rPr lang="he-IL" dirty="0"/>
              <a:t>( או בשמו המלא  </a:t>
            </a:r>
            <a:r>
              <a:rPr lang="en-US" dirty="0"/>
              <a:t>Memory Management Unit</a:t>
            </a:r>
            <a:r>
              <a:rPr lang="he-IL" dirty="0"/>
              <a:t> ) הוא רכיב חומרה האחראי על פעולות ניהול </a:t>
            </a:r>
            <a:r>
              <a:rPr lang="he-IL" dirty="0" smtClean="0"/>
              <a:t>הזיכרון במחשב. יחידת ה </a:t>
            </a:r>
            <a:r>
              <a:rPr lang="en-US" dirty="0" err="1" smtClean="0"/>
              <a:t>mmu</a:t>
            </a:r>
            <a:r>
              <a:rPr lang="he-IL" dirty="0" smtClean="0"/>
              <a:t> היא יחידה שפועלת כחלק מהמעבד של המחשב. </a:t>
            </a:r>
          </a:p>
          <a:p>
            <a:pPr marL="285750" indent="-285750"/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מערכת ההפעלה שומרת את הנתונים בזיכרון באמצעות </a:t>
            </a:r>
            <a:r>
              <a:rPr lang="he-IL" dirty="0" smtClean="0"/>
              <a:t>דפים. הדפים נמצאים ברכיב ה </a:t>
            </a:r>
            <a:r>
              <a:rPr lang="en-US" dirty="0" smtClean="0"/>
              <a:t>Hard Disk</a:t>
            </a:r>
            <a:r>
              <a:rPr lang="he-IL" dirty="0" smtClean="0"/>
              <a:t> כאשר לכל דף יש סימן זיהוי משלו (</a:t>
            </a:r>
            <a:r>
              <a:rPr lang="en-US" dirty="0" smtClean="0"/>
              <a:t>ID</a:t>
            </a:r>
            <a:r>
              <a:rPr lang="he-IL" dirty="0" smtClean="0"/>
              <a:t>). כאשר יש בקשה לדף מסוים, ה </a:t>
            </a:r>
            <a:r>
              <a:rPr lang="en-US" dirty="0" err="1" smtClean="0"/>
              <a:t>mmu</a:t>
            </a:r>
            <a:r>
              <a:rPr lang="he-IL" dirty="0" smtClean="0"/>
              <a:t> צריך להביא אותו מה </a:t>
            </a:r>
            <a:r>
              <a:rPr lang="en-US" dirty="0" smtClean="0"/>
              <a:t>Hard Disk</a:t>
            </a:r>
            <a:r>
              <a:rPr lang="he-IL" dirty="0" smtClean="0"/>
              <a:t> ל </a:t>
            </a:r>
            <a:r>
              <a:rPr lang="en-US" dirty="0" smtClean="0"/>
              <a:t>RAM</a:t>
            </a:r>
            <a:r>
              <a:rPr lang="he-IL" dirty="0" smtClean="0"/>
              <a:t> שהוא הזיכרון הראשי במחשב. במידה </a:t>
            </a:r>
            <a:r>
              <a:rPr lang="he-IL" dirty="0" err="1" smtClean="0"/>
              <a:t>וה</a:t>
            </a:r>
            <a:r>
              <a:rPr lang="he-IL" dirty="0" smtClean="0"/>
              <a:t> </a:t>
            </a:r>
            <a:r>
              <a:rPr lang="en-US" dirty="0" smtClean="0"/>
              <a:t>RAM</a:t>
            </a:r>
            <a:r>
              <a:rPr lang="he-IL" dirty="0" smtClean="0"/>
              <a:t> מלא, מתבצעת החלפת דפים על ידי אלגוריתם שנבחר לשימוש </a:t>
            </a:r>
            <a:r>
              <a:rPr lang="he-IL" dirty="0" err="1" smtClean="0"/>
              <a:t>ע''י</a:t>
            </a:r>
            <a:r>
              <a:rPr lang="he-IL" dirty="0" smtClean="0"/>
              <a:t> המשתמש. פעולת החלפת הדפים נקראת דפדוף, </a:t>
            </a:r>
            <a:r>
              <a:rPr lang="en-US" dirty="0" smtClean="0"/>
              <a:t>paging</a:t>
            </a:r>
            <a:r>
              <a:rPr lang="he-IL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במערכת ההפעלה יש מספר תהליכים שרצים במקביל, וכל תהליך שרץ במערכת צריך דפים איתם הוא עובד, ולכן הדפים המבוקשים מועלים ל </a:t>
            </a:r>
            <a:r>
              <a:rPr lang="en-US" dirty="0" smtClean="0"/>
              <a:t>RAM</a:t>
            </a:r>
            <a:r>
              <a:rPr lang="he-IL" dirty="0" smtClean="0"/>
              <a:t> בהתאם לאלגוריתם המתאים וכל תהליך בתורו.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אלגוריתמי ההחלפה ששימשו אותנו </a:t>
            </a:r>
            <a:r>
              <a:rPr lang="he-IL" dirty="0" err="1" smtClean="0"/>
              <a:t>בפרוייקט</a:t>
            </a:r>
            <a:r>
              <a:rPr lang="he-IL" dirty="0" smtClean="0"/>
              <a:t> הם: </a:t>
            </a:r>
            <a:r>
              <a:rPr lang="en-US" dirty="0" smtClean="0"/>
              <a:t>LRU, MRU, Random</a:t>
            </a:r>
            <a:r>
              <a:rPr lang="he-IL" dirty="0" smtClean="0"/>
              <a:t>.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בפרויקט </a:t>
            </a:r>
            <a:r>
              <a:rPr lang="he-IL" dirty="0" smtClean="0"/>
              <a:t>שלנו דימינו את פעולת ה </a:t>
            </a:r>
            <a:r>
              <a:rPr lang="en-US" dirty="0" smtClean="0"/>
              <a:t>MMU</a:t>
            </a:r>
            <a:r>
              <a:rPr lang="he-IL" dirty="0" smtClean="0"/>
              <a:t> על ידי שימוש בקבצים מוגדרים.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לאורך </a:t>
            </a:r>
            <a:r>
              <a:rPr lang="he-IL" dirty="0" err="1" smtClean="0"/>
              <a:t>הפרוייקט</a:t>
            </a:r>
            <a:r>
              <a:rPr lang="he-IL" dirty="0" smtClean="0"/>
              <a:t> השתמשנו בעקרונות תכנות שהנחו אותנו לאורך הדרך ואשר למדנו במסגרת הקורס. השתמשנו ב </a:t>
            </a:r>
            <a:r>
              <a:rPr lang="en-US" dirty="0" smtClean="0"/>
              <a:t>strategy pattern</a:t>
            </a:r>
            <a:r>
              <a:rPr lang="he-IL" dirty="0" smtClean="0"/>
              <a:t>, ב </a:t>
            </a:r>
            <a:r>
              <a:rPr lang="en-US" dirty="0" smtClean="0"/>
              <a:t>singleton </a:t>
            </a:r>
            <a:r>
              <a:rPr lang="he-IL" dirty="0" smtClean="0"/>
              <a:t>, ב </a:t>
            </a:r>
            <a:r>
              <a:rPr lang="en-US" dirty="0" err="1" smtClean="0"/>
              <a:t>mvc</a:t>
            </a:r>
            <a:r>
              <a:rPr lang="en-US" dirty="0" smtClean="0"/>
              <a:t> model</a:t>
            </a:r>
            <a:r>
              <a:rPr lang="he-IL" dirty="0" smtClean="0"/>
              <a:t> ועקרון ה </a:t>
            </a:r>
            <a:r>
              <a:rPr lang="en-US" dirty="0" err="1" smtClean="0"/>
              <a:t>loosly</a:t>
            </a:r>
            <a:r>
              <a:rPr lang="en-US" dirty="0" smtClean="0"/>
              <a:t> coupled</a:t>
            </a:r>
            <a:r>
              <a:rPr lang="he-IL" smtClean="0"/>
              <a:t>.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0939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7184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תיאור ויזואלי של המערכת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1332411" y="3513909"/>
            <a:ext cx="1476103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Process</a:t>
            </a:r>
            <a:endParaRPr lang="he-I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2926080" y="3735977"/>
            <a:ext cx="522514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592286" y="3566159"/>
            <a:ext cx="1619794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MMU</a:t>
            </a:r>
            <a:endParaRPr lang="he-I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חץ ימינה 7"/>
          <p:cNvSpPr/>
          <p:nvPr/>
        </p:nvSpPr>
        <p:spPr>
          <a:xfrm>
            <a:off x="5342709" y="3762103"/>
            <a:ext cx="47026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5982789" y="3553097"/>
            <a:ext cx="1436914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RAM</a:t>
            </a:r>
            <a:endParaRPr lang="he-I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חץ ימינה 9"/>
          <p:cNvSpPr/>
          <p:nvPr/>
        </p:nvSpPr>
        <p:spPr>
          <a:xfrm>
            <a:off x="7589520" y="3775167"/>
            <a:ext cx="535577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צורה חופשית 10"/>
          <p:cNvSpPr/>
          <p:nvPr/>
        </p:nvSpPr>
        <p:spPr>
          <a:xfrm>
            <a:off x="8242663" y="3592286"/>
            <a:ext cx="1384663" cy="796834"/>
          </a:xfrm>
          <a:custGeom>
            <a:avLst/>
            <a:gdLst>
              <a:gd name="connsiteX0" fmla="*/ 0 w 1384663"/>
              <a:gd name="connsiteY0" fmla="*/ 132808 h 796834"/>
              <a:gd name="connsiteX1" fmla="*/ 38899 w 1384663"/>
              <a:gd name="connsiteY1" fmla="*/ 38899 h 796834"/>
              <a:gd name="connsiteX2" fmla="*/ 132809 w 1384663"/>
              <a:gd name="connsiteY2" fmla="*/ 1 h 796834"/>
              <a:gd name="connsiteX3" fmla="*/ 1251855 w 1384663"/>
              <a:gd name="connsiteY3" fmla="*/ 0 h 796834"/>
              <a:gd name="connsiteX4" fmla="*/ 1345764 w 1384663"/>
              <a:gd name="connsiteY4" fmla="*/ 38899 h 796834"/>
              <a:gd name="connsiteX5" fmla="*/ 1384662 w 1384663"/>
              <a:gd name="connsiteY5" fmla="*/ 132809 h 796834"/>
              <a:gd name="connsiteX6" fmla="*/ 1384663 w 1384663"/>
              <a:gd name="connsiteY6" fmla="*/ 664026 h 796834"/>
              <a:gd name="connsiteX7" fmla="*/ 1345764 w 1384663"/>
              <a:gd name="connsiteY7" fmla="*/ 757935 h 796834"/>
              <a:gd name="connsiteX8" fmla="*/ 1251855 w 1384663"/>
              <a:gd name="connsiteY8" fmla="*/ 796834 h 796834"/>
              <a:gd name="connsiteX9" fmla="*/ 132808 w 1384663"/>
              <a:gd name="connsiteY9" fmla="*/ 796834 h 796834"/>
              <a:gd name="connsiteX10" fmla="*/ 38899 w 1384663"/>
              <a:gd name="connsiteY10" fmla="*/ 757935 h 796834"/>
              <a:gd name="connsiteX11" fmla="*/ 1 w 1384663"/>
              <a:gd name="connsiteY11" fmla="*/ 664025 h 796834"/>
              <a:gd name="connsiteX12" fmla="*/ 0 w 1384663"/>
              <a:gd name="connsiteY12" fmla="*/ 132808 h 79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63" h="796834">
                <a:moveTo>
                  <a:pt x="0" y="132808"/>
                </a:moveTo>
                <a:cubicBezTo>
                  <a:pt x="0" y="97585"/>
                  <a:pt x="13992" y="63805"/>
                  <a:pt x="38899" y="38899"/>
                </a:cubicBezTo>
                <a:cubicBezTo>
                  <a:pt x="63805" y="13993"/>
                  <a:pt x="97586" y="1"/>
                  <a:pt x="132809" y="1"/>
                </a:cubicBezTo>
                <a:lnTo>
                  <a:pt x="1251855" y="0"/>
                </a:lnTo>
                <a:cubicBezTo>
                  <a:pt x="1287078" y="0"/>
                  <a:pt x="1320858" y="13992"/>
                  <a:pt x="1345764" y="38899"/>
                </a:cubicBezTo>
                <a:cubicBezTo>
                  <a:pt x="1370670" y="63805"/>
                  <a:pt x="1384662" y="97586"/>
                  <a:pt x="1384662" y="132809"/>
                </a:cubicBezTo>
                <a:cubicBezTo>
                  <a:pt x="1384662" y="309881"/>
                  <a:pt x="1384663" y="486954"/>
                  <a:pt x="1384663" y="664026"/>
                </a:cubicBezTo>
                <a:cubicBezTo>
                  <a:pt x="1384663" y="699249"/>
                  <a:pt x="1370671" y="733029"/>
                  <a:pt x="1345764" y="757935"/>
                </a:cubicBezTo>
                <a:cubicBezTo>
                  <a:pt x="1320858" y="782841"/>
                  <a:pt x="1287077" y="796834"/>
                  <a:pt x="1251855" y="796834"/>
                </a:cubicBezTo>
                <a:lnTo>
                  <a:pt x="132808" y="796834"/>
                </a:lnTo>
                <a:cubicBezTo>
                  <a:pt x="97585" y="796834"/>
                  <a:pt x="63805" y="782842"/>
                  <a:pt x="38899" y="757935"/>
                </a:cubicBezTo>
                <a:cubicBezTo>
                  <a:pt x="13993" y="733029"/>
                  <a:pt x="0" y="699248"/>
                  <a:pt x="1" y="664025"/>
                </a:cubicBezTo>
                <a:cubicBezTo>
                  <a:pt x="1" y="486953"/>
                  <a:pt x="0" y="309880"/>
                  <a:pt x="0" y="13280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Paging</a:t>
            </a:r>
            <a:endParaRPr lang="he-I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חץ ימינה 11"/>
          <p:cNvSpPr/>
          <p:nvPr/>
        </p:nvSpPr>
        <p:spPr>
          <a:xfrm>
            <a:off x="9731828" y="3775166"/>
            <a:ext cx="587829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10411097" y="3579223"/>
            <a:ext cx="1463040" cy="74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HD</a:t>
            </a:r>
            <a:endParaRPr lang="he-I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חץ מעגלי 17"/>
          <p:cNvSpPr/>
          <p:nvPr/>
        </p:nvSpPr>
        <p:spPr>
          <a:xfrm rot="10800000">
            <a:off x="2129246" y="3030583"/>
            <a:ext cx="4637314" cy="30828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225</Words>
  <Application>Microsoft Office PowerPoint</Application>
  <PresentationFormat>מותאם אישית</PresentationFormat>
  <Paragraphs>22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שקופית 1</vt:lpstr>
      <vt:lpstr>שקופית 2</vt:lpstr>
      <vt:lpstr>תיאור ויזואלי של המערכת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oni</dc:creator>
  <cp:lastModifiedBy>elad</cp:lastModifiedBy>
  <cp:revision>59</cp:revision>
  <dcterms:created xsi:type="dcterms:W3CDTF">2017-10-13T08:43:42Z</dcterms:created>
  <dcterms:modified xsi:type="dcterms:W3CDTF">2018-02-15T20:34:36Z</dcterms:modified>
</cp:coreProperties>
</file>