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Bebas Neue Bold" panose="020B0604020202020204" charset="0"/>
      <p:regular r:id="rId9"/>
    </p:embeddedFont>
    <p:embeddedFont>
      <p:font typeface="Montserrat Classic" panose="020B0604020202020204" charset="0"/>
      <p:regular r:id="rId10"/>
    </p:embeddedFont>
    <p:embeddedFont>
      <p:font typeface="Montserrat Classic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9897370" y="6284539"/>
            <a:ext cx="6862994" cy="91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68"/>
              </a:lnSpc>
              <a:spcBef>
                <a:spcPct val="0"/>
              </a:spcBef>
            </a:pPr>
            <a:r>
              <a:rPr lang="en-US" sz="5334">
                <a:solidFill>
                  <a:srgbClr val="5479F7"/>
                </a:solidFill>
                <a:latin typeface="Montserrat Classic"/>
              </a:rPr>
              <a:t>Team 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4141" y="3108311"/>
            <a:ext cx="7815159" cy="3779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55"/>
              </a:lnSpc>
            </a:pPr>
            <a:r>
              <a:rPr lang="en-US" sz="10271">
                <a:solidFill>
                  <a:srgbClr val="000000"/>
                </a:solidFill>
                <a:latin typeface="Bebas Neue Bold"/>
              </a:rPr>
              <a:t>EVALUATE STUDENT SUMMARIES</a:t>
            </a:r>
          </a:p>
          <a:p>
            <a:pPr>
              <a:lnSpc>
                <a:spcPts val="9655"/>
              </a:lnSpc>
            </a:pPr>
            <a:endParaRPr lang="en-US" sz="10271">
              <a:solidFill>
                <a:srgbClr val="000000"/>
              </a:solidFill>
              <a:latin typeface="Bebas Neue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6446" y="3788114"/>
            <a:ext cx="8654372" cy="485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10"/>
              </a:lnSpc>
              <a:spcBef>
                <a:spcPct val="0"/>
              </a:spcBef>
            </a:pPr>
            <a:r>
              <a:rPr lang="en-US" sz="3206">
                <a:solidFill>
                  <a:srgbClr val="000000"/>
                </a:solidFill>
                <a:latin typeface="Montserrat Classic Bold"/>
              </a:rPr>
              <a:t>The goal of this competition is to assess the quality of summaries written by students in grades 3-12. We'll build a model that evaluates how well a student represents the main idea and details of a source text, as well as the clarity, precision, and fluency of the language used in the summary.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4164" y="2168741"/>
            <a:ext cx="6118937" cy="1088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The CHALLENGE</a:t>
            </a:r>
          </a:p>
        </p:txBody>
      </p:sp>
      <p:sp>
        <p:nvSpPr>
          <p:cNvPr id="7" name="Freeform 7"/>
          <p:cNvSpPr/>
          <p:nvPr/>
        </p:nvSpPr>
        <p:spPr>
          <a:xfrm>
            <a:off x="9666810" y="1366236"/>
            <a:ext cx="7592490" cy="7554528"/>
          </a:xfrm>
          <a:custGeom>
            <a:avLst/>
            <a:gdLst/>
            <a:ahLst/>
            <a:cxnLst/>
            <a:rect l="l" t="t" r="r" b="b"/>
            <a:pathLst>
              <a:path w="7592490" h="7554528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90857" y="0"/>
            <a:ext cx="3297143" cy="3218836"/>
          </a:xfrm>
          <a:custGeom>
            <a:avLst/>
            <a:gdLst/>
            <a:ahLst/>
            <a:cxnLst/>
            <a:rect l="l" t="t" r="r" b="b"/>
            <a:pathLst>
              <a:path w="3297143" h="3218836">
                <a:moveTo>
                  <a:pt x="0" y="0"/>
                </a:moveTo>
                <a:lnTo>
                  <a:pt x="3297143" y="0"/>
                </a:lnTo>
                <a:lnTo>
                  <a:pt x="3297143" y="3218836"/>
                </a:lnTo>
                <a:lnTo>
                  <a:pt x="0" y="3218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753210" y="2272648"/>
            <a:ext cx="14605964" cy="3793025"/>
          </a:xfrm>
          <a:custGeom>
            <a:avLst/>
            <a:gdLst/>
            <a:ahLst/>
            <a:cxnLst/>
            <a:rect l="l" t="t" r="r" b="b"/>
            <a:pathLst>
              <a:path w="14605964" h="3793025">
                <a:moveTo>
                  <a:pt x="0" y="0"/>
                </a:moveTo>
                <a:lnTo>
                  <a:pt x="14605964" y="0"/>
                </a:lnTo>
                <a:lnTo>
                  <a:pt x="14605964" y="3793025"/>
                </a:lnTo>
                <a:lnTo>
                  <a:pt x="0" y="3793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61" b="-4498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753210" y="7072207"/>
            <a:ext cx="15959245" cy="2530413"/>
          </a:xfrm>
          <a:custGeom>
            <a:avLst/>
            <a:gdLst/>
            <a:ahLst/>
            <a:cxnLst/>
            <a:rect l="l" t="t" r="r" b="b"/>
            <a:pathLst>
              <a:path w="15959245" h="2530413">
                <a:moveTo>
                  <a:pt x="0" y="0"/>
                </a:moveTo>
                <a:lnTo>
                  <a:pt x="15959245" y="0"/>
                </a:lnTo>
                <a:lnTo>
                  <a:pt x="15959245" y="2530413"/>
                </a:lnTo>
                <a:lnTo>
                  <a:pt x="0" y="25304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516" b="-3134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847759" y="215127"/>
            <a:ext cx="4580287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</a:rPr>
              <a:t>THE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3210" y="1713531"/>
            <a:ext cx="10861321" cy="1184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summaries_train.csv - Summaries in the training set:</a:t>
            </a:r>
          </a:p>
          <a:p>
            <a:pPr marL="0" lvl="0" indent="0">
              <a:lnSpc>
                <a:spcPts val="4545"/>
              </a:lnSpc>
            </a:pPr>
            <a:endParaRPr lang="en-US" sz="4500">
              <a:solidFill>
                <a:srgbClr val="000000"/>
              </a:solidFill>
              <a:latin typeface="Bebas Neue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47759" y="6294273"/>
            <a:ext cx="108613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45"/>
              </a:lnSpc>
            </a:pPr>
            <a:r>
              <a:rPr lang="en-US" sz="4500">
                <a:solidFill>
                  <a:srgbClr val="000000"/>
                </a:solidFill>
                <a:latin typeface="Bebas Neue Bold"/>
              </a:rPr>
              <a:t>prompts_train.csv - The four training set prompts: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290A49-2E0D-5901-0C22-1A4E2B38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0"/>
            <a:ext cx="1504315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4037" y="3032210"/>
            <a:ext cx="7983119" cy="5748307"/>
          </a:xfrm>
          <a:custGeom>
            <a:avLst/>
            <a:gdLst/>
            <a:ahLst/>
            <a:cxnLst/>
            <a:rect l="l" t="t" r="r" b="b"/>
            <a:pathLst>
              <a:path w="7983119" h="5748307">
                <a:moveTo>
                  <a:pt x="0" y="0"/>
                </a:moveTo>
                <a:lnTo>
                  <a:pt x="7983119" y="0"/>
                </a:lnTo>
                <a:lnTo>
                  <a:pt x="7983119" y="5748307"/>
                </a:lnTo>
                <a:lnTo>
                  <a:pt x="0" y="5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9205370" y="3048377"/>
            <a:ext cx="8318593" cy="5732139"/>
          </a:xfrm>
          <a:custGeom>
            <a:avLst/>
            <a:gdLst/>
            <a:ahLst/>
            <a:cxnLst/>
            <a:rect l="l" t="t" r="r" b="b"/>
            <a:pathLst>
              <a:path w="8318593" h="5732139">
                <a:moveTo>
                  <a:pt x="0" y="0"/>
                </a:moveTo>
                <a:lnTo>
                  <a:pt x="8318593" y="0"/>
                </a:lnTo>
                <a:lnTo>
                  <a:pt x="8318593" y="5732140"/>
                </a:lnTo>
                <a:lnTo>
                  <a:pt x="0" y="5732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-196438" y="866775"/>
            <a:ext cx="6002835" cy="137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4"/>
              </a:lnSpc>
              <a:spcBef>
                <a:spcPct val="0"/>
              </a:spcBef>
            </a:pPr>
            <a:r>
              <a:rPr lang="en-US" sz="8074">
                <a:solidFill>
                  <a:srgbClr val="000000"/>
                </a:solidFill>
                <a:latin typeface="Montserrat Classic"/>
              </a:rPr>
              <a:t>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5153" y="3380700"/>
            <a:ext cx="4819242" cy="5116647"/>
          </a:xfrm>
          <a:custGeom>
            <a:avLst/>
            <a:gdLst/>
            <a:ahLst/>
            <a:cxnLst/>
            <a:rect l="l" t="t" r="r" b="b"/>
            <a:pathLst>
              <a:path w="4819242" h="5116647">
                <a:moveTo>
                  <a:pt x="0" y="0"/>
                </a:moveTo>
                <a:lnTo>
                  <a:pt x="4819242" y="0"/>
                </a:lnTo>
                <a:lnTo>
                  <a:pt x="4819242" y="5116648"/>
                </a:lnTo>
                <a:lnTo>
                  <a:pt x="0" y="511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8563537" y="4270478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Cross Validation - kfold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379986" y="4406310"/>
            <a:ext cx="927410" cy="9274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10400" y="4305748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63537" y="5500425"/>
            <a:ext cx="795821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Montserrat Classic"/>
              </a:rPr>
              <a:t>Adjusting parameters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379986" y="5636256"/>
            <a:ext cx="927410" cy="9274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710400" y="5535695"/>
            <a:ext cx="266582" cy="842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3"/>
              </a:lnSpc>
              <a:spcBef>
                <a:spcPct val="0"/>
              </a:spcBef>
            </a:pPr>
            <a:r>
              <a:rPr lang="en-US" sz="3676">
                <a:solidFill>
                  <a:srgbClr val="000000"/>
                </a:solidFill>
                <a:latin typeface="Montserrat Classic Bold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0235" y="1009650"/>
            <a:ext cx="5809078" cy="1608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000000"/>
                </a:solidFill>
                <a:latin typeface="Bebas Neue Bold"/>
              </a:rPr>
              <a:t>FUTURE PLANS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280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88"/>
              </a:lnSpc>
            </a:pPr>
            <a:r>
              <a:rPr lang="en-US" sz="11264">
                <a:solidFill>
                  <a:srgbClr val="000000"/>
                </a:solidFill>
                <a:latin typeface="Bebas Neue Bold"/>
              </a:rPr>
              <a:t>THANK YOU FOR LISTENING!</a:t>
            </a:r>
          </a:p>
        </p:txBody>
      </p:sp>
      <p:sp>
        <p:nvSpPr>
          <p:cNvPr id="6" name="Freeform 6"/>
          <p:cNvSpPr/>
          <p:nvPr/>
        </p:nvSpPr>
        <p:spPr>
          <a:xfrm>
            <a:off x="1580017" y="1366236"/>
            <a:ext cx="7563983" cy="7554528"/>
          </a:xfrm>
          <a:custGeom>
            <a:avLst/>
            <a:gdLst/>
            <a:ahLst/>
            <a:cxnLst/>
            <a:rect l="l" t="t" r="r" b="b"/>
            <a:pathLst>
              <a:path w="7563983" h="7554528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107</Words>
  <Application>Microsoft Office PowerPoint</Application>
  <PresentationFormat>מותאם אישית</PresentationFormat>
  <Paragraphs>14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Montserrat Classic</vt:lpstr>
      <vt:lpstr>Bebas Neue Bold</vt:lpstr>
      <vt:lpstr>Calibri</vt:lpstr>
      <vt:lpstr>Montserrat Classic Bold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may siva</dc:creator>
  <cp:lastModifiedBy>may siva</cp:lastModifiedBy>
  <cp:revision>2</cp:revision>
  <dcterms:created xsi:type="dcterms:W3CDTF">2006-08-16T00:00:00Z</dcterms:created>
  <dcterms:modified xsi:type="dcterms:W3CDTF">2024-03-06T17:03:45Z</dcterms:modified>
  <dc:identifier>DAF-t8TtJ2c</dc:identifier>
</cp:coreProperties>
</file>