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</p:sldIdLst>
  <p:sldSz cy="5143500" cx="9144000"/>
  <p:notesSz cx="6858000" cy="9144000"/>
  <p:embeddedFontLst>
    <p:embeddedFont>
      <p:font typeface="Roboto Slab"/>
      <p:regular r:id="rId47"/>
      <p:bold r:id="rId48"/>
    </p:embeddedFont>
    <p:embeddedFont>
      <p:font typeface="Roboto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RobotoSlab-bold.fntdata"/><Relationship Id="rId47" Type="http://schemas.openxmlformats.org/officeDocument/2006/relationships/font" Target="fonts/RobotoSlab-regular.fntdata"/><Relationship Id="rId49" Type="http://schemas.openxmlformats.org/officeDocument/2006/relationships/font" Target="fonts/Robo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Roboto-italic.fntdata"/><Relationship Id="rId50" Type="http://schemas.openxmlformats.org/officeDocument/2006/relationships/font" Target="fonts/Roboto-bold.fntdata"/><Relationship Id="rId52" Type="http://schemas.openxmlformats.org/officeDocument/2006/relationships/font" Target="fonts/Robo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49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Angular2 &amp; Friends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Ori Calvo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Trainologic @ 2016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Unified Build</a:t>
            </a:r>
          </a:p>
        </p:txBody>
      </p:sp>
      <p:sp>
        <p:nvSpPr>
          <p:cNvPr id="118" name="Shape 118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Grunt/Gulp/npm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Mobile Trends</a:t>
            </a:r>
          </a:p>
        </p:txBody>
      </p:sp>
      <p:sp>
        <p:nvSpPr>
          <p:cNvPr id="124" name="Shape 12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Web Mobile vs. Hybrid vs. Semi-Native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Framework War</a:t>
            </a:r>
          </a:p>
        </p:txBody>
      </p:sp>
      <p:sp>
        <p:nvSpPr>
          <p:cNvPr id="130" name="Shape 130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Angular/React/Meteor/Ember/Vue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Component Oriented Architecture</a:t>
            </a:r>
          </a:p>
        </p:txBody>
      </p:sp>
      <p:sp>
        <p:nvSpPr>
          <p:cNvPr id="136" name="Shape 136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MVC out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Functional Programming</a:t>
            </a:r>
          </a:p>
        </p:txBody>
      </p:sp>
      <p:sp>
        <p:nvSpPr>
          <p:cNvPr id="142" name="Shape 142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Is OOP dead 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Typescript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Why learn another language ?</a:t>
            </a:r>
          </a:p>
        </p:txBody>
      </p:sp>
      <p:sp>
        <p:nvSpPr>
          <p:cNvPr id="153" name="Shape 153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Back to the future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Getting started</a:t>
            </a:r>
          </a:p>
        </p:txBody>
      </p:sp>
      <p:sp>
        <p:nvSpPr>
          <p:cNvPr id="159" name="Shape 159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A.K.A npm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Type Annotations</a:t>
            </a:r>
          </a:p>
        </p:txBody>
      </p:sp>
      <p:sp>
        <p:nvSpPr>
          <p:cNvPr id="165" name="Shape 165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var x: number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ES Modules</a:t>
            </a:r>
          </a:p>
        </p:txBody>
      </p:sp>
      <p:sp>
        <p:nvSpPr>
          <p:cNvPr id="171" name="Shape 171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import {point} from graphics;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Objectives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❏"/>
            </a:pPr>
            <a:r>
              <a:rPr lang="en"/>
              <a:t>Front End Trends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  <a:buChar char="❏"/>
            </a:pPr>
            <a:r>
              <a:rPr lang="en"/>
              <a:t>Typescript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  <a:buChar char="❏"/>
            </a:pPr>
            <a:r>
              <a:rPr lang="en"/>
              <a:t>Angular 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Class</a:t>
            </a:r>
          </a:p>
        </p:txBody>
      </p:sp>
      <p:sp>
        <p:nvSpPr>
          <p:cNvPr id="177" name="Shape 177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class B extends A {...}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Interface</a:t>
            </a:r>
          </a:p>
        </p:txBody>
      </p:sp>
      <p:sp>
        <p:nvSpPr>
          <p:cNvPr id="183" name="Shape 183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interface Contact {...}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Arrow Function</a:t>
            </a:r>
          </a:p>
        </p:txBody>
      </p:sp>
      <p:sp>
        <p:nvSpPr>
          <p:cNvPr id="189" name="Shape 189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 f = x =&gt; x* 2;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async/await</a:t>
            </a:r>
          </a:p>
        </p:txBody>
      </p:sp>
      <p:sp>
        <p:nvSpPr>
          <p:cNvPr id="195" name="Shape 195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Making async code easy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Decorators</a:t>
            </a:r>
          </a:p>
        </p:txBody>
      </p:sp>
      <p:sp>
        <p:nvSpPr>
          <p:cNvPr id="201" name="Shape 201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@Component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class AppComponent {...}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Angular 2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Angular 1</a:t>
            </a:r>
          </a:p>
        </p:txBody>
      </p:sp>
      <p:sp>
        <p:nvSpPr>
          <p:cNvPr id="212" name="Shape 212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The most popular client side framework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Angular 2</a:t>
            </a:r>
          </a:p>
        </p:txBody>
      </p:sp>
      <p:sp>
        <p:nvSpPr>
          <p:cNvPr id="218" name="Shape 218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Not backward compatible → React getting stronger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Getting Started</a:t>
            </a:r>
          </a:p>
        </p:txBody>
      </p:sp>
      <p:sp>
        <p:nvSpPr>
          <p:cNvPr id="224" name="Shape 22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angular-cli/seed projects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Composition</a:t>
            </a:r>
          </a:p>
        </p:txBody>
      </p:sp>
      <p:sp>
        <p:nvSpPr>
          <p:cNvPr id="230" name="Shape 230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Break your application into components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Front End Trends</a:t>
            </a:r>
          </a:p>
        </p:txBody>
      </p:sp>
      <p:sp>
        <p:nvSpPr>
          <p:cNvPr id="76" name="Shape 76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Building a Component</a:t>
            </a:r>
          </a:p>
        </p:txBody>
      </p:sp>
      <p:sp>
        <p:nvSpPr>
          <p:cNvPr id="236" name="Shape 236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*ngIf/*ngFor/[ngClass]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Handling Events</a:t>
            </a:r>
          </a:p>
        </p:txBody>
      </p:sp>
      <p:sp>
        <p:nvSpPr>
          <p:cNvPr id="242" name="Shape 242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(click)/$event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Dirty Checking</a:t>
            </a:r>
          </a:p>
        </p:txBody>
      </p:sp>
      <p:sp>
        <p:nvSpPr>
          <p:cNvPr id="248" name="Shape 248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Performance ?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Forms</a:t>
            </a:r>
          </a:p>
        </p:txBody>
      </p:sp>
      <p:sp>
        <p:nvSpPr>
          <p:cNvPr id="254" name="Shape 25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FormsModule/[(ngModel)]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Unidirectional Data Flow</a:t>
            </a:r>
          </a:p>
        </p:txBody>
      </p:sp>
      <p:sp>
        <p:nvSpPr>
          <p:cNvPr id="260" name="Shape 260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view should be stable throughout a single rendering pass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Template Syntax</a:t>
            </a:r>
          </a:p>
        </p:txBody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❏"/>
            </a:pPr>
            <a:r>
              <a:rPr lang="en"/>
              <a:t>[color]=”red” vs. color=”red”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❏"/>
            </a:pPr>
            <a:r>
              <a:rPr lang="en"/>
              <a:t>Angular binds to element’s properties not attributes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❏"/>
            </a:pPr>
            <a:r>
              <a:rPr lang="en"/>
              <a:t>colspan={{1+1}} vs. [attr.colspan]=”1 + 1”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❏"/>
            </a:pPr>
            <a:r>
              <a:rPr lang="en"/>
              <a:t>[class.large]=”isLarge”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❏"/>
            </a:pPr>
            <a:r>
              <a:rPr lang="en"/>
              <a:t>Template reference variable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❏"/>
            </a:pPr>
            <a:r>
              <a:rPr lang="en"/>
              <a:t>Pipes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❏"/>
            </a:pPr>
            <a:r>
              <a:rPr lang="en"/>
              <a:t>?.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View Encapsulation</a:t>
            </a:r>
          </a:p>
        </p:txBody>
      </p:sp>
      <p:sp>
        <p:nvSpPr>
          <p:cNvPr id="272" name="Shape 272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Angular reaction to the CSS Modules trend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Services</a:t>
            </a:r>
          </a:p>
        </p:txBody>
      </p:sp>
      <p:sp>
        <p:nvSpPr>
          <p:cNvPr id="278" name="Shape 278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Business/Data Access Layers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Component Interaction</a:t>
            </a:r>
          </a:p>
        </p:txBody>
      </p:sp>
      <p:sp>
        <p:nvSpPr>
          <p:cNvPr id="284" name="Shape 28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parent-child/siblings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/ancestor-descendant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Dependency Injection</a:t>
            </a:r>
          </a:p>
        </p:txBody>
      </p:sp>
      <p:sp>
        <p:nvSpPr>
          <p:cNvPr id="290" name="Shape 290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Global vs. Scoped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SPA</a:t>
            </a:r>
          </a:p>
        </p:txBody>
      </p:sp>
      <p:sp>
        <p:nvSpPr>
          <p:cNvPr id="82" name="Shape 82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Focus is moving to the client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Lifecycle Hooks</a:t>
            </a:r>
          </a:p>
        </p:txBody>
      </p:sp>
      <p:sp>
        <p:nvSpPr>
          <p:cNvPr id="296" name="Shape 296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It’s so 80s ...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State Management</a:t>
            </a:r>
          </a:p>
        </p:txBody>
      </p:sp>
      <p:sp>
        <p:nvSpPr>
          <p:cNvPr id="302" name="Shape 302"/>
          <p:cNvSpPr txBox="1"/>
          <p:nvPr>
            <p:ph idx="1" type="subTitle"/>
          </p:nvPr>
        </p:nvSpPr>
        <p:spPr>
          <a:xfrm>
            <a:off x="339025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Flux/Redux/Mobx/ngStore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Routing</a:t>
            </a:r>
          </a:p>
        </p:txBody>
      </p:sp>
      <p:sp>
        <p:nvSpPr>
          <p:cNvPr id="308" name="Shape 308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Evolving Standards</a:t>
            </a:r>
          </a:p>
        </p:txBody>
      </p:sp>
      <p:sp>
        <p:nvSpPr>
          <p:cNvPr id="88" name="Shape 88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HTML5/EMCAScript6/CSS3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Compile new to old</a:t>
            </a:r>
          </a:p>
        </p:txBody>
      </p:sp>
      <p:sp>
        <p:nvSpPr>
          <p:cNvPr id="94" name="Shape 9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TypeScript/SCSS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Polyfill</a:t>
            </a:r>
          </a:p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Runtime bridge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NodeJS</a:t>
            </a:r>
          </a:p>
        </p:txBody>
      </p:sp>
      <p:sp>
        <p:nvSpPr>
          <p:cNvPr id="106" name="Shape 106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Front end’s eco-system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IDE</a:t>
            </a:r>
          </a:p>
        </p:txBody>
      </p:sp>
      <p:sp>
        <p:nvSpPr>
          <p:cNvPr id="112" name="Shape 112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WebStorm/VisualStudio/VSCode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