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83" r:id="rId5"/>
    <p:sldId id="300" r:id="rId6"/>
    <p:sldId id="282" r:id="rId7"/>
    <p:sldId id="284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9" r:id="rId16"/>
    <p:sldId id="296" r:id="rId17"/>
    <p:sldId id="297" r:id="rId18"/>
    <p:sldId id="298" r:id="rId19"/>
    <p:sldId id="295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6AE9-5170-A140-9646-C83C977339B4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A50E-2031-D84C-8BCF-4789C0E0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3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1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0ADF3-FCC0-3949-AC1D-75976FE52D67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641100"/>
            <a:ext cx="9144000" cy="2387600"/>
          </a:xfrm>
        </p:spPr>
        <p:txBody>
          <a:bodyPr/>
          <a:lstStyle/>
          <a:p>
            <a:r>
              <a:rPr lang="en-US" dirty="0"/>
              <a:t>Stability of coupled synchronous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Elad</a:t>
            </a:r>
            <a:r>
              <a:rPr lang="en-US" dirty="0"/>
              <a:t> </a:t>
            </a:r>
            <a:r>
              <a:rPr lang="en-US" dirty="0" smtClean="0"/>
              <a:t>Venezian</a:t>
            </a:r>
          </a:p>
          <a:p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the supervision of Prof. George Weiss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b="1" dirty="0" smtClean="0"/>
                  <a:t>Model reduction to the FOM: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latin typeface="Cambria Math" charset="0"/>
                  </a:rPr>
                  <a:t>Substitute it into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m:rPr>
                        <m:brk m:alnAt="7"/>
                      </m:rP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algn="l"/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lang="en-US" b="0" i="1" dirty="0">
                                        <a:latin typeface="Cambria Math" charset="0"/>
                                      </a:rPr>
                                      <m:t>𝑠𝑖𝑛</m:t>
                                    </m:r>
                                    <m:r>
                                      <a:rPr lang="en-US" b="0" i="1" dirty="0">
                                        <a:latin typeface="Cambria Math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The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power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absorbed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from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the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prime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mover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can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be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expressed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approximately</m:t>
                      </m:r>
                      <m:r>
                        <a:rPr lang="en-US" b="0" i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charset="0"/>
                        </a:rPr>
                        <m:t>as</m:t>
                      </m:r>
                      <m:r>
                        <a:rPr lang="en-US" b="0" i="0" smtClean="0">
                          <a:latin typeface="Cambria Math" charset="0"/>
                        </a:rPr>
                        <m:t>: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𝜔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𝑠𝑖𝑛</m:t>
                                    </m:r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:r>
                  <a:rPr lang="en-US" dirty="0"/>
                  <a:t>This model is known as the </a:t>
                </a:r>
                <a:r>
                  <a:rPr lang="en-US" i="1" dirty="0"/>
                  <a:t>improved swing equation </a:t>
                </a:r>
                <a:r>
                  <a:rPr lang="en-US" dirty="0"/>
                  <a:t>(ISE),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Monshizadeh</a:t>
                </a:r>
                <a:r>
                  <a:rPr lang="en-US" dirty="0" smtClean="0"/>
                  <a:t> </a:t>
                </a:r>
                <a:r>
                  <a:rPr lang="en-US" dirty="0"/>
                  <a:t>e</a:t>
                </a:r>
                <a:r>
                  <a:rPr lang="en-US" dirty="0" smtClean="0"/>
                  <a:t>t al(2016), </a:t>
                </a:r>
                <a:r>
                  <a:rPr lang="en-US" dirty="0"/>
                  <a:t>Zhou and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Ohsawa</a:t>
                </a:r>
                <a:r>
                  <a:rPr lang="en-US" dirty="0" smtClean="0"/>
                  <a:t> (2009).</a:t>
                </a: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799" t="-1927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1165224"/>
            <a:ext cx="7870183" cy="59213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214313"/>
            <a:ext cx="9925050" cy="664368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Simulations:</a:t>
            </a:r>
          </a:p>
          <a:p>
            <a:pPr algn="l"/>
            <a:endParaRPr lang="en-US" i="1" dirty="0" smtClean="0">
              <a:latin typeface="Cambria Math" charset="0"/>
            </a:endParaRPr>
          </a:p>
          <a:p>
            <a:pPr algn="l"/>
            <a:r>
              <a:rPr lang="en-US" dirty="0">
                <a:latin typeface="Cambria Math" charset="0"/>
              </a:rPr>
              <a:t> </a:t>
            </a:r>
            <a:r>
              <a:rPr lang="en-US" dirty="0" smtClean="0">
                <a:latin typeface="Cambria Math" charset="0"/>
              </a:rPr>
              <a:t>5 KW SG</a:t>
            </a:r>
            <a:endParaRPr lang="en-US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1" y="1035730"/>
            <a:ext cx="7943851" cy="59768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214313"/>
            <a:ext cx="9925050" cy="664368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Simulations:</a:t>
            </a:r>
          </a:p>
          <a:p>
            <a:pPr algn="l"/>
            <a:endParaRPr lang="en-US" i="1" dirty="0" smtClean="0">
              <a:latin typeface="Cambria Math" charset="0"/>
            </a:endParaRPr>
          </a:p>
          <a:p>
            <a:pPr algn="l"/>
            <a:r>
              <a:rPr lang="en-US" dirty="0">
                <a:latin typeface="Cambria Math" charset="0"/>
              </a:rPr>
              <a:t> 1</a:t>
            </a:r>
            <a:r>
              <a:rPr lang="en-US" dirty="0" smtClean="0">
                <a:latin typeface="Cambria Math" charset="0"/>
              </a:rPr>
              <a:t> </a:t>
            </a:r>
            <a:r>
              <a:rPr lang="en-US" dirty="0">
                <a:latin typeface="Cambria Math" charset="0"/>
              </a:rPr>
              <a:t>M</a:t>
            </a:r>
            <a:r>
              <a:rPr lang="en-US" dirty="0" smtClean="0">
                <a:latin typeface="Cambria Math" charset="0"/>
              </a:rPr>
              <a:t>W SG</a:t>
            </a:r>
            <a:endParaRPr lang="en-US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214313"/>
            <a:ext cx="9925050" cy="664368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Simulations:</a:t>
            </a:r>
          </a:p>
          <a:p>
            <a:pPr algn="l"/>
            <a:endParaRPr lang="en-US" i="1" dirty="0" smtClean="0">
              <a:latin typeface="Cambria Math" charset="0"/>
            </a:endParaRPr>
          </a:p>
          <a:p>
            <a:pPr algn="l"/>
            <a:r>
              <a:rPr lang="en-US" dirty="0">
                <a:latin typeface="Cambria Math" charset="0"/>
              </a:rPr>
              <a:t> </a:t>
            </a:r>
            <a:r>
              <a:rPr lang="en-US" dirty="0" smtClean="0">
                <a:latin typeface="Cambria Math" charset="0"/>
              </a:rPr>
              <a:t>Non stable example</a:t>
            </a:r>
            <a:endParaRPr lang="en-US" dirty="0">
              <a:latin typeface="Cambria Math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529555"/>
            <a:ext cx="7329488" cy="55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6" y="1289685"/>
            <a:ext cx="7400925" cy="55683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214313"/>
            <a:ext cx="9925050" cy="664368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Simulations:</a:t>
            </a:r>
          </a:p>
          <a:p>
            <a:pPr algn="l"/>
            <a:endParaRPr lang="en-US" i="1" dirty="0" smtClean="0">
              <a:latin typeface="Cambria Math" charset="0"/>
            </a:endParaRPr>
          </a:p>
          <a:p>
            <a:pPr algn="l"/>
            <a:r>
              <a:rPr lang="en-US" dirty="0">
                <a:latin typeface="Cambria Math" charset="0"/>
              </a:rPr>
              <a:t> </a:t>
            </a:r>
            <a:r>
              <a:rPr lang="en-US" dirty="0" smtClean="0">
                <a:latin typeface="Cambria Math" charset="0"/>
              </a:rPr>
              <a:t>Different region of attraction</a:t>
            </a:r>
            <a:endParaRPr lang="en-US" dirty="0">
              <a:latin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95" y="2977063"/>
            <a:ext cx="8687780" cy="3986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TICSG: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can be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Note that each SG vectors depends on 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0" smtClean="0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𝑑𝑞</m:t>
                        </m:r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𝑑𝑞</m:t>
                        </m:r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3"/>
                <a:stretch>
                  <a:fillRect l="-1013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2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TICSG: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Λ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Λ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𝒜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ℬ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ℬ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𝑑𝑗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charset="0"/>
                        </a:rPr>
                        <m:t>𝑗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∈{1,2}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ℬ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2"/>
                <a:stretch>
                  <a:fillRect l="-949" t="-1969" b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7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TICSG:</a:t>
                </a:r>
              </a:p>
              <a:p>
                <a:pPr algn="l"/>
                <a:r>
                  <a:rPr lang="en-US" b="1" dirty="0"/>
                  <a:t>Proposition </a:t>
                </a:r>
                <a:r>
                  <a:rPr lang="en-US" b="1" dirty="0" smtClean="0"/>
                  <a:t>1:</a:t>
                </a:r>
                <a:r>
                  <a:rPr lang="en-US" dirty="0" smtClean="0"/>
                  <a:t>The </a:t>
                </a:r>
                <a:r>
                  <a:rPr lang="en-US" dirty="0"/>
                  <a:t>TICSG system is forward complete, i.e. for any </a:t>
                </a:r>
                <a:r>
                  <a:rPr lang="en-US" dirty="0" smtClean="0"/>
                  <a:t>initial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(unique) solution of the TICSG system is </a:t>
                </a:r>
                <a:r>
                  <a:rPr lang="en-US" dirty="0" smtClean="0"/>
                  <a:t>defined for </a:t>
                </a:r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r>
                  <a:rPr lang="en-US" b="1" dirty="0" smtClean="0"/>
                  <a:t>The proof use the boundedness of  the energy of the system:</a:t>
                </a:r>
              </a:p>
              <a:p>
                <a:pPr algn="l"/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b="1" dirty="0"/>
                  <a:t>Proposition </a:t>
                </a:r>
                <a:r>
                  <a:rPr lang="en-US" b="1" dirty="0" smtClean="0"/>
                  <a:t>2:</a:t>
                </a:r>
                <a:r>
                  <a:rPr lang="en-US" dirty="0" smtClean="0"/>
                  <a:t> </a:t>
                </a:r>
                <a:r>
                  <a:rPr lang="en-US" dirty="0"/>
                  <a:t>We work with the function V </a:t>
                </a:r>
                <a:r>
                  <a:rPr lang="en-US" dirty="0" smtClean="0"/>
                  <a:t>from above.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r>
                  <a:rPr lang="en-US" dirty="0" smtClean="0"/>
                  <a:t> sufficiently </a:t>
                </a:r>
                <a:r>
                  <a:rPr lang="en-US" dirty="0"/>
                  <a:t>large, the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7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 smtClean="0"/>
                  <a:t> is invariant </a:t>
                </a:r>
                <a:r>
                  <a:rPr lang="en-US" dirty="0"/>
                  <a:t>under the flow of the TICSG </a:t>
                </a:r>
                <a:r>
                  <a:rPr lang="en-US" dirty="0" smtClean="0"/>
                  <a:t>system.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/>
                  <a:t>- New state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 smtClean="0"/>
                  <a:t>, with the natural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r>
                  <a:rPr lang="en-US" b="0" dirty="0" smtClean="0">
                    <a:ea typeface="Cambria Math" charset="0"/>
                    <a:cs typeface="Cambria Math" charset="0"/>
                  </a:rPr>
                  <a:t>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b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is </a:t>
                </a:r>
                <a:r>
                  <a:rPr lang="en-US" dirty="0"/>
                  <a:t>a compact invariant set for the TICSG system in the state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2"/>
                <a:stretch>
                  <a:fillRect l="-949" t="-1969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The equilibrium points of the TICSG model: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i="1" dirty="0" smtClean="0">
                    <a:latin typeface="Cambria Math" charset="0"/>
                  </a:rPr>
                  <a:t>- </a:t>
                </a:r>
                <a:r>
                  <a:rPr lang="en-US" dirty="0" smtClean="0">
                    <a:latin typeface="Cambria Math" charset="0"/>
                  </a:rPr>
                  <a:t> The </a:t>
                </a:r>
                <a:r>
                  <a:rPr lang="en-US" i="1" dirty="0" smtClean="0">
                    <a:latin typeface="Cambria Math" charset="0"/>
                  </a:rPr>
                  <a:t>synchronization subspace  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ℰ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i="1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>
                    <a:latin typeface="Cambria Math" charset="0"/>
                  </a:rPr>
                  <a:t>The </a:t>
                </a:r>
                <a:r>
                  <a:rPr lang="en-US" i="1" dirty="0" smtClean="0">
                    <a:latin typeface="Cambria Math" charset="0"/>
                  </a:rPr>
                  <a:t>anti-synchronization </a:t>
                </a:r>
                <a:r>
                  <a:rPr lang="en-US" i="1" dirty="0">
                    <a:latin typeface="Cambria Math" charset="0"/>
                  </a:rPr>
                  <a:t>subspace  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ℰ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i="1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b="1" dirty="0" smtClean="0"/>
                  <a:t>Proposition:</a:t>
                </a:r>
                <a:r>
                  <a:rPr lang="en-US" dirty="0" smtClean="0"/>
                  <a:t> </a:t>
                </a:r>
                <a:r>
                  <a:rPr lang="en-US" dirty="0"/>
                  <a:t>Any equilibrium point for the TICSG system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dirty="0"/>
                  <a:t> is either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dirty="0" smtClean="0"/>
                  <a:t>’ .</a:t>
                </a:r>
              </a:p>
              <a:p>
                <a:pPr algn="l"/>
                <a:r>
                  <a:rPr lang="en-US" b="1" dirty="0" smtClean="0"/>
                  <a:t>Proposition:</a:t>
                </a:r>
                <a:r>
                  <a:rPr lang="en-US" dirty="0" smtClean="0"/>
                  <a:t> The </a:t>
                </a:r>
                <a:r>
                  <a:rPr lang="en-US" dirty="0"/>
                  <a:t>TICSG system has at least one equilibrium point on </a:t>
                </a:r>
                <a:r>
                  <a:rPr lang="en-US" dirty="0" smtClean="0"/>
                  <a:t>synchronization </a:t>
                </a:r>
                <a:r>
                  <a:rPr lang="en-US" dirty="0"/>
                  <a:t>subspace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ℰ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 r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9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The stability of the TICSG system: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latin typeface="Cambria Math" charset="0"/>
                  </a:rPr>
                  <a:t>The TICSG system:</a:t>
                </a:r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Λ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i="1" dirty="0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dirty="0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dirty="0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dirty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dirty="0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l"/>
                <a:r>
                  <a:rPr lang="en-US" dirty="0" smtClean="0"/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</m:acc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charset="0"/>
                        </a:rPr>
                        <m:t>,     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r>
                  <a:rPr lang="en-US" b="0" dirty="0" smtClean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𝑒</m:t>
                    </m:r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l"/>
                <a:r>
                  <a:rPr lang="en-US" dirty="0" smtClean="0"/>
                  <a:t> </a:t>
                </a:r>
              </a:p>
              <a:p>
                <a:pPr algn="l"/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716" y="421105"/>
            <a:ext cx="9633284" cy="5883442"/>
          </a:xfrm>
        </p:spPr>
        <p:txBody>
          <a:bodyPr/>
          <a:lstStyle/>
          <a:p>
            <a:pPr algn="l"/>
            <a:r>
              <a:rPr lang="en-US" b="1" dirty="0" smtClean="0"/>
              <a:t>Introduction: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~150 years of electricity grid.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The electricity grid become more and </a:t>
            </a:r>
            <a:r>
              <a:rPr lang="en-US" dirty="0"/>
              <a:t>more dependent on </a:t>
            </a:r>
            <a:r>
              <a:rPr lang="en-US" dirty="0" smtClean="0"/>
              <a:t>inverters.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The main power source of the electricity gird is the </a:t>
            </a:r>
            <a:r>
              <a:rPr lang="en-US" i="1" dirty="0" smtClean="0"/>
              <a:t>Synchronous Generator </a:t>
            </a:r>
            <a:r>
              <a:rPr lang="en-US" dirty="0" smtClean="0"/>
              <a:t>(SG).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This work discuss single generator connected to an infinite bus, and </a:t>
            </a:r>
            <a:r>
              <a:rPr lang="en-US" i="1" dirty="0" smtClean="0"/>
              <a:t>Two Identical Coupled SGs  </a:t>
            </a:r>
            <a:r>
              <a:rPr lang="en-US" dirty="0" smtClean="0"/>
              <a:t>(TICSG).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The </a:t>
            </a:r>
            <a:r>
              <a:rPr lang="en-US" i="1" dirty="0" smtClean="0"/>
              <a:t>frequency </a:t>
            </a:r>
            <a:r>
              <a:rPr lang="en-US" i="1" dirty="0"/>
              <a:t>stability </a:t>
            </a:r>
            <a:r>
              <a:rPr lang="en-US" dirty="0" smtClean="0"/>
              <a:t>concept.</a:t>
            </a:r>
            <a:endParaRPr lang="en-US" i="1" dirty="0" smtClean="0"/>
          </a:p>
          <a:p>
            <a:pPr marL="342900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TBD schemas of FOM and TICSG.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3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TICSG </a:t>
            </a:r>
            <a:r>
              <a:rPr lang="en-US" dirty="0" err="1" smtClean="0"/>
              <a:t>e,x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Stability on the synchronization manifold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George proposition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Bayau</a:t>
            </a:r>
            <a:r>
              <a:rPr lang="en-US" dirty="0" smtClean="0"/>
              <a:t> definitions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Bayau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Bayau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Simulation2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7116" y="2875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TBD: agenda</a:t>
            </a:r>
          </a:p>
          <a:p>
            <a:r>
              <a:rPr lang="en-US" dirty="0" smtClean="0"/>
              <a:t>Schemas for FOM and TICSG</a:t>
            </a:r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Getting ISE and classical model by phasors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97" y="732988"/>
            <a:ext cx="6742823" cy="5557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941" y="406818"/>
            <a:ext cx="9633284" cy="5883442"/>
          </a:xfrm>
        </p:spPr>
        <p:txBody>
          <a:bodyPr/>
          <a:lstStyle/>
          <a:p>
            <a:pPr algn="l"/>
            <a:r>
              <a:rPr lang="en-US" b="1" dirty="0" smtClean="0"/>
              <a:t>SG modeling:</a:t>
            </a:r>
          </a:p>
        </p:txBody>
      </p:sp>
    </p:spTree>
    <p:extLst>
      <p:ext uri="{BB962C8B-B14F-4D97-AF65-F5344CB8AC3E}">
        <p14:creationId xmlns:p14="http://schemas.microsoft.com/office/powerpoint/2010/main" val="1892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8941" y="406818"/>
                <a:ext cx="9633284" cy="5883442"/>
              </a:xfrm>
            </p:spPr>
            <p:txBody>
              <a:bodyPr/>
              <a:lstStyle/>
              <a:p>
                <a:pPr algn="l"/>
                <a:r>
                  <a:rPr lang="en-US" b="1" dirty="0" smtClean="0"/>
                  <a:t>SG modeling: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In steady state, we expect to have sinusoidal voltages and currents.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/>
                  <a:t>To simplify the stability analysis</a:t>
                </a:r>
                <a:r>
                  <a:rPr lang="en-US" dirty="0" smtClean="0"/>
                  <a:t>, we use the </a:t>
                </a:r>
                <a:r>
                  <a:rPr lang="en-US" dirty="0"/>
                  <a:t>Park transformation of the voltages and currents, that maps sinusoidal </a:t>
                </a:r>
                <a:r>
                  <a:rPr lang="en-US" dirty="0" smtClean="0"/>
                  <a:t>signals </a:t>
                </a:r>
                <a:r>
                  <a:rPr lang="en-US" dirty="0"/>
                  <a:t>into a fixed point in the state space</a:t>
                </a:r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𝑈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342900" indent="-342900" algn="l">
                  <a:buFontTx/>
                  <a:buChar char="-"/>
                </a:pPr>
                <a:endParaRPr lang="en-US" dirty="0" smtClean="0"/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𝑑𝑞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𝑈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𝜃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8941" y="406818"/>
                <a:ext cx="9633284" cy="5883442"/>
              </a:xfrm>
              <a:blipFill rotWithShape="0">
                <a:blip r:embed="rId3"/>
                <a:stretch>
                  <a:fillRect l="-1013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8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34716" y="421105"/>
                <a:ext cx="9633284" cy="5883442"/>
              </a:xfrm>
            </p:spPr>
            <p:txBody>
              <a:bodyPr/>
              <a:lstStyle/>
              <a:p>
                <a:pPr algn="l"/>
                <a:r>
                  <a:rPr lang="en-US" b="1" dirty="0" smtClean="0"/>
                  <a:t>SG modeling: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Assuming constant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𝐽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/>
                  <a:t>This model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l"/>
                <a:r>
                  <a:rPr lang="en-US" dirty="0" smtClean="0"/>
                  <a:t>Prime mover torque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𝜔</m:t>
                    </m:r>
                  </m:oMath>
                </a14:m>
                <a:endParaRPr lang="en-US" dirty="0"/>
              </a:p>
              <a:p>
                <a:pPr algn="l"/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34716" y="421105"/>
                <a:ext cx="9633284" cy="5883442"/>
              </a:xfrm>
              <a:blipFill rotWithShape="0">
                <a:blip r:embed="rId2"/>
                <a:stretch>
                  <a:fillRect l="-1013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Single SG connected to an infinite bus: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Infinite bus is modeled as a three state phase AC voltage source.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/>
              </a:p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𝑑𝑞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>-V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i="1" dirty="0" smtClean="0">
                    <a:latin typeface="Cambria Math" charset="0"/>
                  </a:rPr>
                  <a:t>    </a:t>
                </a:r>
                <a:r>
                  <a:rPr lang="en-US" dirty="0" smtClean="0"/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charset="0"/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b="0" i="1" dirty="0" smtClean="0">
                  <a:latin typeface="Cambria Math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>
                    <a:latin typeface="Cambria Math" charset="0"/>
                  </a:rPr>
                  <a:t> </a:t>
                </a:r>
                <a:endParaRPr lang="en-US" i="1" dirty="0">
                  <a:latin typeface="Cambria Math" charset="0"/>
                </a:endParaRPr>
              </a:p>
              <a:p>
                <a:pPr marL="342900" indent="-342900" algn="l">
                  <a:buFontTx/>
                  <a:buChar char="-"/>
                </a:pPr>
                <a:endParaRPr lang="en-US" dirty="0" smtClean="0"/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We refer this fourth order nonlinear dynamical system as the </a:t>
                </a:r>
                <a:r>
                  <a:rPr lang="en-US" i="1" dirty="0" smtClean="0"/>
                  <a:t>fourth order model </a:t>
                </a:r>
                <a:r>
                  <a:rPr lang="en-US" dirty="0" smtClean="0"/>
                  <a:t>(FOM).</a:t>
                </a: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83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8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The equilibrium points of the FOM model:</a:t>
                </a:r>
              </a:p>
              <a:p>
                <a:pPr algn="l"/>
                <a:endParaRPr lang="en-US" b="0" i="1" dirty="0" smtClean="0">
                  <a:latin typeface="Cambria Math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>
                    <a:latin typeface="Cambria Math" charset="0"/>
                  </a:rPr>
                  <a:t> =0</a:t>
                </a:r>
                <a:endParaRPr lang="en-US" i="1" dirty="0">
                  <a:latin typeface="Cambria Math" charset="0"/>
                </a:endParaRPr>
              </a:p>
              <a:p>
                <a:pPr algn="l"/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𝑉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r>
                  <a:rPr lang="en-US" dirty="0" smtClean="0"/>
                  <a:t>Where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𝜓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/>
                  <a:t>- FOM can have one, two or zero equilibrium point.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Model reduction to the FOM: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latin typeface="Cambria Math" charset="0"/>
                  </a:rPr>
                  <a:t>The FOM:</a:t>
                </a:r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Λ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l"/>
                <a:r>
                  <a:rPr lang="en-US" dirty="0" smtClean="0"/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𝜖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b="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 yields </a:t>
                </a:r>
              </a:p>
              <a:p>
                <a:pPr algn="l"/>
                <a:endParaRPr lang="en-US" dirty="0" smtClean="0"/>
              </a:p>
              <a:p>
                <a:pPr algn="l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y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𝑠𝑖𝑛</m:t>
                                  </m:r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8771</TotalTime>
  <Words>309</Words>
  <Application>Microsoft Macintosh PowerPoint</Application>
  <PresentationFormat>Widescreen</PresentationFormat>
  <Paragraphs>147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Cambria Math</vt:lpstr>
      <vt:lpstr>Arial</vt:lpstr>
      <vt:lpstr>Office Theme</vt:lpstr>
      <vt:lpstr>Stability of coupled synchronous generators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TICSG e,x model</vt:lpstr>
      <vt:lpstr>Stability on the synchronization manifold</vt:lpstr>
      <vt:lpstr>George proposition</vt:lpstr>
      <vt:lpstr>Bayau definitions </vt:lpstr>
      <vt:lpstr>Bayau Theorem</vt:lpstr>
      <vt:lpstr>Bayau application</vt:lpstr>
      <vt:lpstr>Simulation1</vt:lpstr>
      <vt:lpstr>Simulation2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ELAD Venezian</dc:creator>
  <cp:lastModifiedBy>ELAD Venezian</cp:lastModifiedBy>
  <cp:revision>69</cp:revision>
  <dcterms:created xsi:type="dcterms:W3CDTF">2016-10-30T05:25:33Z</dcterms:created>
  <dcterms:modified xsi:type="dcterms:W3CDTF">2016-11-05T16:26:37Z</dcterms:modified>
</cp:coreProperties>
</file>