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8" r:id="rId1"/>
  </p:sldMasterIdLst>
  <p:notesMasterIdLst>
    <p:notesMasterId r:id="rId25"/>
  </p:notesMasterIdLst>
  <p:sldIdLst>
    <p:sldId id="256" r:id="rId2"/>
    <p:sldId id="258" r:id="rId3"/>
    <p:sldId id="257" r:id="rId4"/>
    <p:sldId id="283" r:id="rId5"/>
    <p:sldId id="300" r:id="rId6"/>
    <p:sldId id="282" r:id="rId7"/>
    <p:sldId id="284" r:id="rId8"/>
    <p:sldId id="303" r:id="rId9"/>
    <p:sldId id="301" r:id="rId10"/>
    <p:sldId id="302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304" r:id="rId19"/>
    <p:sldId id="299" r:id="rId20"/>
    <p:sldId id="296" r:id="rId21"/>
    <p:sldId id="297" r:id="rId22"/>
    <p:sldId id="298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40E"/>
    <a:srgbClr val="264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6AE9-5170-A140-9646-C83C977339B4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A50E-2031-D84C-8BCF-4789C0E0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4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3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1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3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1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6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565-4837-0740-B7CD-1133D191E718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9553-3AEC-3A49-9ACD-7ADFACEDB82E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842F-0690-724F-B711-073679E87DB5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9EB-DB25-7148-8E91-A7BABDDF239A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9234-424E-AB4A-B1A0-DB014190B08F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7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E0FB-EDB3-254B-9B26-B9538BD98561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5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C5A-69AE-F74A-B02A-8ACBE8070675}" type="datetime1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1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149-D22C-1345-89DD-4A2EF2DAD422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222-E4E8-3D46-97D8-D789A06C926F}" type="datetime1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5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2881-0D79-7142-820F-050E63FD3060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9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A964-561C-6C47-A5C0-F3FC9573F371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55000">
              <a:schemeClr val="accent3">
                <a:alpha val="0"/>
                <a:lumMod val="0"/>
                <a:lumOff val="100000"/>
              </a:schemeClr>
            </a:gs>
            <a:gs pos="69000">
              <a:srgbClr val="00B0F0">
                <a:alpha val="7000"/>
              </a:srgbClr>
            </a:gs>
            <a:gs pos="86000">
              <a:schemeClr val="accent3">
                <a:alpha val="27000"/>
                <a:lumMod val="79000"/>
                <a:lumOff val="2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66D7-8054-8745-BEE2-F6F073CF0E97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1400175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002060"/>
                </a:solidFill>
              </a:rPr>
              <a:t>Stability of coupled synchronous generators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39163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Elad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Venezian</a:t>
            </a:r>
          </a:p>
          <a:p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 smtClean="0">
                <a:solidFill>
                  <a:srgbClr val="0070C0"/>
                </a:solidFill>
              </a:rPr>
              <a:t>nder </a:t>
            </a:r>
            <a:r>
              <a:rPr lang="en-US" dirty="0">
                <a:solidFill>
                  <a:srgbClr val="0070C0"/>
                </a:solidFill>
              </a:rPr>
              <a:t>the supervision of Prof. George Weiss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 fontScale="92500"/>
              </a:bodyPr>
              <a:lstStyle/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𝑉𝐸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box>
                      <m:boxPr>
                        <m:ctrlP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≔</m:t>
                        </m:r>
                      </m:e>
                    </m:box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refer this fourth order nonlinear dynamical system as the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Improved Swing Equation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(ISE).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classical model becomes: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𝑀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Single </a:t>
            </a:r>
            <a:r>
              <a:rPr lang="en-US" sz="4800" b="1" dirty="0">
                <a:solidFill>
                  <a:srgbClr val="002060"/>
                </a:solidFill>
              </a:rPr>
              <a:t>SG connected to an infinite bus</a:t>
            </a:r>
            <a:r>
              <a:rPr lang="en-US" sz="4800" b="1" dirty="0" smtClean="0">
                <a:solidFill>
                  <a:srgbClr val="002060"/>
                </a:solidFill>
              </a:rPr>
              <a:t>: (ISE)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36385"/>
                <a:ext cx="11789320" cy="5319965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b="1" dirty="0" smtClean="0">
                    <a:solidFill>
                      <a:srgbClr val="0070C0"/>
                    </a:solidFill>
                  </a:rPr>
                  <a:t>FOM model:</a:t>
                </a: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charset="0"/>
                  </a:rPr>
                  <a:t> =0</a:t>
                </a:r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s-I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Where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b="1" dirty="0" smtClean="0">
                    <a:solidFill>
                      <a:srgbClr val="0070C0"/>
                    </a:solidFill>
                  </a:rPr>
                  <a:t>ISE </a:t>
                </a:r>
                <a:r>
                  <a:rPr lang="en-US" b="1" dirty="0">
                    <a:solidFill>
                      <a:srgbClr val="0070C0"/>
                    </a:solidFill>
                  </a:rPr>
                  <a:t>model:</a:t>
                </a:r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s-I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- Both models can have one, two or zero equilibrium point.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36385"/>
                <a:ext cx="11789320" cy="5319965"/>
              </a:xfrm>
              <a:blipFill rotWithShape="0">
                <a:blip r:embed="rId3"/>
                <a:stretch>
                  <a:fillRect l="-776" t="-2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9EC6-DEAA-1B4A-A80C-D3038A3BDD6D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Equilibrium points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FOM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charset="0"/>
                  </a:rPr>
                  <a:t>:</a:t>
                </a:r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Λ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yields 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𝑠𝑖𝑛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  <a:blipFill rotWithShape="0">
                <a:blip r:embed="rId3"/>
                <a:stretch>
                  <a:fillRect l="-776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2C9B-6E50-2044-B814-BED118E6558C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36385"/>
                <a:ext cx="11789319" cy="5319966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Substitute it into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solidFill>
                              <a:schemeClr val="tx1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</m:acc>
                    <m:r>
                      <m:rPr>
                        <m:brk m:alnAt="7"/>
                      </m:rPr>
                      <a:rPr lang="en-US" i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i="1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𝑉</m:t>
                                    </m:r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𝑠𝑖𝑛</m:t>
                                    </m:r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The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power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absorbed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from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the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prime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mover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can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be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expressed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approximately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</a:rPr>
                        <m:t>as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</a:rPr>
                        <m:t>: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</a:rPr>
                        <m:t>𝜔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𝑉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𝑠𝑖𝑛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This model is known as the </a:t>
                </a:r>
                <a:r>
                  <a:rPr lang="en-US" i="1" dirty="0">
                    <a:solidFill>
                      <a:srgbClr val="0070C0"/>
                    </a:solidFill>
                  </a:rPr>
                  <a:t>improved swing equation </a:t>
                </a:r>
                <a:r>
                  <a:rPr lang="en-US" dirty="0">
                    <a:solidFill>
                      <a:srgbClr val="0070C0"/>
                    </a:solidFill>
                  </a:rPr>
                  <a:t>(ISE),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 al(2016), </a:t>
                </a:r>
                <a:r>
                  <a:rPr lang="en-US" dirty="0">
                    <a:solidFill>
                      <a:srgbClr val="0070C0"/>
                    </a:solidFill>
                  </a:rPr>
                  <a:t>Zhou and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Ohsawa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(2009).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36385"/>
                <a:ext cx="11789319" cy="5319966"/>
              </a:xfrm>
              <a:blipFill rotWithShape="0">
                <a:blip r:embed="rId3"/>
                <a:stretch>
                  <a:fillRect l="-517" t="-1604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1E36-7D09-EB4D-ADF1-B27CF42222FE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1165224"/>
            <a:ext cx="7870183" cy="59213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1" y="1036384"/>
            <a:ext cx="9779544" cy="600075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mbria Math" charset="0"/>
              </a:rPr>
              <a:t> 5 KW SG</a:t>
            </a:r>
            <a:endParaRPr lang="en-US" dirty="0">
              <a:latin typeface="Cambria Math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EE5E-8EB9-AF48-A709-135EA060F516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27" y="1264330"/>
            <a:ext cx="7943851" cy="59768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1" y="1035730"/>
            <a:ext cx="9779544" cy="582227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1</a:t>
            </a:r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M</a:t>
            </a:r>
            <a:r>
              <a:rPr lang="en-US" dirty="0" smtClean="0">
                <a:latin typeface="Cambria Math" charset="0"/>
              </a:rPr>
              <a:t>W SG</a:t>
            </a:r>
            <a:endParaRPr lang="en-US" dirty="0">
              <a:latin typeface="Cambria Math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298-50A9-964E-BE5D-8E77758D38CE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255" y="1044493"/>
            <a:ext cx="9750969" cy="581350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Non stable example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C02-0716-084F-979F-46C58C3925EC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92" y="1486692"/>
            <a:ext cx="7329488" cy="55145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31256" y="214313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6" y="1289685"/>
            <a:ext cx="7400925" cy="55683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0" y="1036384"/>
            <a:ext cx="11789319" cy="582161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Different region of attraction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4CA6-5227-3B4C-B3B2-BD44EE8242CE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1400175"/>
            <a:ext cx="9495422" cy="2387600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8000" b="1" i="1" dirty="0">
                <a:solidFill>
                  <a:srgbClr val="002060"/>
                </a:solidFill>
              </a:rPr>
              <a:t>Two Identical Coupled SGs  </a:t>
            </a:r>
            <a:r>
              <a:rPr lang="en-US" sz="8000" b="1" dirty="0">
                <a:solidFill>
                  <a:srgbClr val="002060"/>
                </a:solidFill>
              </a:rPr>
              <a:t>(TICSG).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95" y="2977063"/>
            <a:ext cx="8687780" cy="3986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TICSG: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can be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Note that each SG vectors depends on 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𝑑𝑞</m:t>
                        </m:r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𝑑𝑞</m:t>
                        </m:r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3"/>
                <a:stretch>
                  <a:fillRect l="-1013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8FD-2F3B-6442-8EA3-307A8DFBDE9B}" type="datetime1">
              <a:rPr lang="en-US" smtClean="0"/>
              <a:t>11/5/16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0" y="838033"/>
            <a:ext cx="11338259" cy="588344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~150 years of electricity grid.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The electricity grid become more and </a:t>
            </a:r>
            <a:r>
              <a:rPr lang="en-US" sz="3200" dirty="0">
                <a:solidFill>
                  <a:srgbClr val="0070C0"/>
                </a:solidFill>
              </a:rPr>
              <a:t>more dependent on </a:t>
            </a:r>
            <a:r>
              <a:rPr lang="en-US" sz="3200" dirty="0" smtClean="0">
                <a:solidFill>
                  <a:srgbClr val="0070C0"/>
                </a:solidFill>
              </a:rPr>
              <a:t>inverters.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The main power source of the electricity gird is the </a:t>
            </a:r>
            <a:r>
              <a:rPr lang="en-US" sz="3200" i="1" dirty="0" smtClean="0">
                <a:solidFill>
                  <a:srgbClr val="0070C0"/>
                </a:solidFill>
              </a:rPr>
              <a:t>Synchronous Generator </a:t>
            </a:r>
            <a:r>
              <a:rPr lang="en-US" sz="3200" dirty="0" smtClean="0">
                <a:solidFill>
                  <a:srgbClr val="0070C0"/>
                </a:solidFill>
              </a:rPr>
              <a:t>(SG).</a:t>
            </a:r>
          </a:p>
          <a:p>
            <a:pPr marL="342900" indent="-342900" algn="l">
              <a:buFontTx/>
              <a:buChar char="-"/>
            </a:pPr>
            <a:r>
              <a:rPr lang="en-US" sz="3200" dirty="0">
                <a:solidFill>
                  <a:srgbClr val="0070C0"/>
                </a:solidFill>
              </a:rPr>
              <a:t>The </a:t>
            </a:r>
            <a:r>
              <a:rPr lang="en-US" sz="3200" i="1" dirty="0">
                <a:solidFill>
                  <a:srgbClr val="0070C0"/>
                </a:solidFill>
              </a:rPr>
              <a:t>frequency stability </a:t>
            </a:r>
            <a:r>
              <a:rPr lang="en-US" sz="3200" dirty="0">
                <a:solidFill>
                  <a:srgbClr val="0070C0"/>
                </a:solidFill>
              </a:rPr>
              <a:t>concept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This work discuss single generator connected to an infinite bus, and </a:t>
            </a:r>
            <a:r>
              <a:rPr lang="en-US" sz="3200" i="1" dirty="0" smtClean="0">
                <a:solidFill>
                  <a:srgbClr val="0070C0"/>
                </a:solidFill>
              </a:rPr>
              <a:t>Two Identical Coupled SGs  </a:t>
            </a:r>
            <a:r>
              <a:rPr lang="en-US" sz="3200" dirty="0" smtClean="0">
                <a:solidFill>
                  <a:srgbClr val="0070C0"/>
                </a:solidFill>
              </a:rPr>
              <a:t>(TICSG).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02EF-1A8B-7A40-ACBE-7F54DFEB5DA8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2700" y="7853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TICSG: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𝒜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ℬ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ℬ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𝑑𝑗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charset="0"/>
                        </a:rPr>
                        <m:t>𝑗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∈{1,2}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ℬ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2"/>
                <a:stretch>
                  <a:fillRect l="-949" t="-1969" b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B251-3C3A-1D4D-B386-32CE767B6906}" type="datetime1">
              <a:rPr lang="en-US" smtClean="0"/>
              <a:t>11/5/16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TICSG:</a:t>
                </a:r>
              </a:p>
              <a:p>
                <a:pPr algn="l"/>
                <a:r>
                  <a:rPr lang="en-US" b="1" dirty="0"/>
                  <a:t>Proposition </a:t>
                </a:r>
                <a:r>
                  <a:rPr lang="en-US" b="1" dirty="0" smtClean="0"/>
                  <a:t>1:</a:t>
                </a:r>
                <a:r>
                  <a:rPr lang="en-US" dirty="0" smtClean="0"/>
                  <a:t>The </a:t>
                </a:r>
                <a:r>
                  <a:rPr lang="en-US" dirty="0"/>
                  <a:t>TICSG system is forward complete, i.e. for any </a:t>
                </a:r>
                <a:r>
                  <a:rPr lang="en-US" dirty="0" smtClean="0"/>
                  <a:t>initial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(unique) solution of the TICSG system is </a:t>
                </a:r>
                <a:r>
                  <a:rPr lang="en-US" dirty="0" smtClean="0"/>
                  <a:t>defined for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r>
                  <a:rPr lang="en-US" b="1" dirty="0" smtClean="0"/>
                  <a:t>The proof use the boundedness of  the energy of the system:</a:t>
                </a:r>
              </a:p>
              <a:p>
                <a:pPr algn="l"/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b="1" dirty="0"/>
                  <a:t>Proposition </a:t>
                </a:r>
                <a:r>
                  <a:rPr lang="en-US" b="1" dirty="0" smtClean="0"/>
                  <a:t>2:</a:t>
                </a:r>
                <a:r>
                  <a:rPr lang="en-US" dirty="0" smtClean="0"/>
                  <a:t> </a:t>
                </a:r>
                <a:r>
                  <a:rPr lang="en-US" dirty="0"/>
                  <a:t>We work with the function V </a:t>
                </a:r>
                <a:r>
                  <a:rPr lang="en-US" dirty="0" smtClean="0"/>
                  <a:t>from above.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lang="en-US" dirty="0" smtClean="0"/>
                  <a:t> sufficiently </a:t>
                </a:r>
                <a:r>
                  <a:rPr lang="en-US" dirty="0"/>
                  <a:t>large, the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7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 smtClean="0"/>
                  <a:t> is invariant </a:t>
                </a:r>
                <a:r>
                  <a:rPr lang="en-US" dirty="0"/>
                  <a:t>under the flow of the TICSG </a:t>
                </a:r>
                <a:r>
                  <a:rPr lang="en-US" dirty="0" smtClean="0"/>
                  <a:t>system.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- New state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 smtClean="0"/>
                  <a:t>, with the natural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r>
                  <a:rPr lang="en-US" b="0" dirty="0" smtClean="0">
                    <a:ea typeface="Cambria Math" charset="0"/>
                    <a:cs typeface="Cambria Math" charset="0"/>
                  </a:rPr>
                  <a:t>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is </a:t>
                </a:r>
                <a:r>
                  <a:rPr lang="en-US" dirty="0"/>
                  <a:t>a compact invariant set for the TICSG system in the state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2"/>
                <a:stretch>
                  <a:fillRect l="-949" t="-1969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8447-4C92-2A43-9753-C697947870C6}" type="datetime1">
              <a:rPr lang="en-US" smtClean="0"/>
              <a:t>11/5/16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equilibrium points of the TICSG model: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i="1" dirty="0" smtClean="0">
                    <a:latin typeface="Cambria Math" charset="0"/>
                  </a:rPr>
                  <a:t>- </a:t>
                </a:r>
                <a:r>
                  <a:rPr lang="en-US" dirty="0" smtClean="0">
                    <a:latin typeface="Cambria Math" charset="0"/>
                  </a:rPr>
                  <a:t> The </a:t>
                </a:r>
                <a:r>
                  <a:rPr lang="en-US" i="1" dirty="0" smtClean="0">
                    <a:latin typeface="Cambria Math" charset="0"/>
                  </a:rPr>
                  <a:t>synchronization subspace  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ℰ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</a:t>
                </a:r>
                <a:r>
                  <a:rPr lang="en-US" i="1" dirty="0" smtClean="0">
                    <a:latin typeface="Cambria Math" charset="0"/>
                  </a:rPr>
                  <a:t>anti-synchronization </a:t>
                </a:r>
                <a:r>
                  <a:rPr lang="en-US" i="1" dirty="0">
                    <a:latin typeface="Cambria Math" charset="0"/>
                  </a:rPr>
                  <a:t>subspace  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ℰ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b="1" dirty="0" smtClean="0"/>
                  <a:t>Proposition:</a:t>
                </a:r>
                <a:r>
                  <a:rPr lang="en-US" dirty="0" smtClean="0"/>
                  <a:t> </a:t>
                </a:r>
                <a:r>
                  <a:rPr lang="en-US" dirty="0"/>
                  <a:t>Any equilibrium point for the TICSG system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/>
                  <a:t> is either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dirty="0" smtClean="0"/>
                  <a:t>’ .</a:t>
                </a:r>
              </a:p>
              <a:p>
                <a:pPr algn="l"/>
                <a:r>
                  <a:rPr lang="en-US" b="1" dirty="0" smtClean="0"/>
                  <a:t>Proposition:</a:t>
                </a:r>
                <a:r>
                  <a:rPr lang="en-US" dirty="0" smtClean="0"/>
                  <a:t> The </a:t>
                </a:r>
                <a:r>
                  <a:rPr lang="en-US" dirty="0"/>
                  <a:t>TICSG system has at least one equilibrium point on </a:t>
                </a:r>
                <a:r>
                  <a:rPr lang="en-US" dirty="0" smtClean="0"/>
                  <a:t>synchronization </a:t>
                </a:r>
                <a:r>
                  <a:rPr lang="en-US" dirty="0"/>
                  <a:t>subspace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ℰ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 r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51CD-BE0D-1446-A9D2-93BC1FBAC37A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stability of the TICSG system: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TICSG system:</a:t>
                </a:r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Λ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i="1" dirty="0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dirty="0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l"/>
                <a:r>
                  <a:rPr lang="en-US" dirty="0" smtClean="0"/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acc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charset="0"/>
                        </a:rPr>
                        <m:t>,     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r>
                  <a:rPr lang="en-US" b="0" dirty="0" smtClean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𝑒</m:t>
                    </m:r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l"/>
                <a:r>
                  <a:rPr lang="en-US" dirty="0" smtClean="0"/>
                  <a:t> </a:t>
                </a:r>
              </a:p>
              <a:p>
                <a:pPr algn="l"/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662" y="0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Agenda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662" y="830180"/>
            <a:ext cx="10964779" cy="565024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0070C0"/>
                </a:solidFill>
              </a:rPr>
              <a:t>One SG connected to an infinite bus.</a:t>
            </a:r>
          </a:p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Models.</a:t>
            </a:r>
          </a:p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	Fourth order SG model.</a:t>
            </a:r>
          </a:p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	The </a:t>
            </a:r>
            <a:r>
              <a:rPr lang="en-US" sz="3200" dirty="0">
                <a:solidFill>
                  <a:srgbClr val="0070C0"/>
                </a:solidFill>
              </a:rPr>
              <a:t>improved swing equation model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</a:p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	The classic swing equation model.</a:t>
            </a:r>
          </a:p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Equilibrium points analysis.</a:t>
            </a:r>
          </a:p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Relation between the forth order model and the improved swing equation model. </a:t>
            </a:r>
          </a:p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Simulations</a:t>
            </a:r>
          </a:p>
          <a:p>
            <a:pPr algn="l"/>
            <a:r>
              <a:rPr lang="en-US" sz="3200" b="1" dirty="0" smtClean="0">
                <a:solidFill>
                  <a:srgbClr val="0070C0"/>
                </a:solidFill>
              </a:rPr>
              <a:t>Two identical coupled SGs.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667-C6F9-AF46-ABF0-2C12C98F7C96}" type="datetime1">
              <a:rPr lang="en-US" smtClean="0"/>
              <a:t>11/5/16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36A82-E5BE-8249-B8F1-B4855CDE2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59" y="621294"/>
            <a:ext cx="7401553" cy="6100181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A934-7F56-6843-8EF4-08C34C28085B}" type="datetime1">
              <a:rPr lang="en-US" smtClean="0"/>
              <a:t>11/5/16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36A82-E5BE-8249-B8F1-B4855CDE2C8C}" type="slidenum">
              <a:rPr lang="en-US" smtClean="0"/>
              <a:t>4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6079" y="1106905"/>
                <a:ext cx="9633284" cy="5883442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In steady state, we expect to have sinusoidal voltages and currents.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>
                    <a:solidFill>
                      <a:srgbClr val="0070C0"/>
                    </a:solidFill>
                  </a:rPr>
                  <a:t>To simplify the stability analysis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we use the </a:t>
                </a:r>
                <a:r>
                  <a:rPr lang="en-US" dirty="0">
                    <a:solidFill>
                      <a:srgbClr val="0070C0"/>
                    </a:solidFill>
                  </a:rPr>
                  <a:t>Park transformation of the voltages and currents, that maps sinusoidal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signals </a:t>
                </a:r>
                <a:r>
                  <a:rPr lang="en-US" dirty="0">
                    <a:solidFill>
                      <a:srgbClr val="0070C0"/>
                    </a:solidFill>
                  </a:rPr>
                  <a:t>into a fixed point in the state space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1/2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l"/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𝑑𝑞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6079" y="1106905"/>
                <a:ext cx="9633284" cy="5883442"/>
              </a:xfrm>
              <a:blipFill rotWithShape="0">
                <a:blip r:embed="rId3"/>
                <a:stretch>
                  <a:fillRect l="-101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85E-64FF-694D-A89D-E9EF8D20D35A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4"/>
                <a:ext cx="9633284" cy="5883442"/>
              </a:xfrm>
            </p:spPr>
            <p:txBody>
              <a:bodyPr/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Assuming constant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This model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Prime mover torque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4"/>
                <a:ext cx="9633284" cy="5883442"/>
              </a:xfrm>
              <a:blipFill rotWithShape="0">
                <a:blip r:embed="rId2"/>
                <a:stretch>
                  <a:fillRect l="-949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61A-41C1-644D-8AA7-DA2E28409377}" type="datetime1">
              <a:rPr lang="en-US" smtClean="0"/>
              <a:t>11/5/16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>
                    <a:solidFill>
                      <a:srgbClr val="0070C0"/>
                    </a:solidFill>
                  </a:rPr>
                  <a:t> et al(2016), Zhou and  </a:t>
                </a:r>
                <a:r>
                  <a:rPr lang="en-US" dirty="0" err="1">
                    <a:solidFill>
                      <a:srgbClr val="0070C0"/>
                    </a:solidFill>
                  </a:rPr>
                  <a:t>Ohsawa</a:t>
                </a:r>
                <a:r>
                  <a:rPr lang="en-US" dirty="0">
                    <a:solidFill>
                      <a:srgbClr val="0070C0"/>
                    </a:solidFill>
                  </a:rPr>
                  <a:t> (2009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mechanical dynamics of SG is: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𝐽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Assuming that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SG dynamics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𝐽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𝜔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𝜔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791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The improved swing equation model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>
                    <a:solidFill>
                      <a:srgbClr val="0070C0"/>
                    </a:solidFill>
                  </a:rPr>
                  <a:t> et al(2016),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Machowski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at el </a:t>
                </a:r>
                <a:r>
                  <a:rPr lang="en-US" dirty="0">
                    <a:solidFill>
                      <a:srgbClr val="0070C0"/>
                    </a:solidFill>
                  </a:rPr>
                  <a:t>(2009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Approximate: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𝐽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𝐽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  <m:box>
                      <m:boxPr>
                        <m:ctrlP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≔</m:t>
                        </m:r>
                      </m:e>
                    </m:box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is-IS" i="1" dirty="0">
                        <a:solidFill>
                          <a:schemeClr val="tx1"/>
                        </a:solidFill>
                        <a:latin typeface="Cambria Math" charset="0"/>
                      </a:rPr>
                      <m:t>≔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SG dynamics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791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The classical swing equation model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Infinite bus is modeled as a three state phase AC voltage source.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charset="0"/>
                  </a:rPr>
                  <a:t>-V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We refer this fourth order nonlinear dynamical system as the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fourth order model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(FOM).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844" t="-1718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Single </a:t>
            </a:r>
            <a:r>
              <a:rPr lang="en-US" b="1" dirty="0">
                <a:solidFill>
                  <a:srgbClr val="002060"/>
                </a:solidFill>
              </a:rPr>
              <a:t>SG connected to an infinite bus:</a:t>
            </a:r>
          </a:p>
        </p:txBody>
      </p:sp>
    </p:spTree>
    <p:extLst>
      <p:ext uri="{BB962C8B-B14F-4D97-AF65-F5344CB8AC3E}">
        <p14:creationId xmlns:p14="http://schemas.microsoft.com/office/powerpoint/2010/main" val="963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8952</TotalTime>
  <Words>370</Words>
  <Application>Microsoft Macintosh PowerPoint</Application>
  <PresentationFormat>Widescreen</PresentationFormat>
  <Paragraphs>219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Cambria Math</vt:lpstr>
      <vt:lpstr>Arial</vt:lpstr>
      <vt:lpstr>Office Theme</vt:lpstr>
      <vt:lpstr>Stability of coupled synchronous generators</vt:lpstr>
      <vt:lpstr>Introduction</vt:lpstr>
      <vt:lpstr>Agenda</vt:lpstr>
      <vt:lpstr>SG modeling</vt:lpstr>
      <vt:lpstr>SG modeling</vt:lpstr>
      <vt:lpstr>SG modeling</vt:lpstr>
      <vt:lpstr>The improved swing equation model</vt:lpstr>
      <vt:lpstr>The classical swing equation model</vt:lpstr>
      <vt:lpstr>Single SG connected to an infinite bus:</vt:lpstr>
      <vt:lpstr>Single SG connected to an infinite bus: (ISE)</vt:lpstr>
      <vt:lpstr>Equilibrium points</vt:lpstr>
      <vt:lpstr>Model reduction</vt:lpstr>
      <vt:lpstr>Model reduction</vt:lpstr>
      <vt:lpstr>Simulations</vt:lpstr>
      <vt:lpstr>Simulations</vt:lpstr>
      <vt:lpstr>Simulations</vt:lpstr>
      <vt:lpstr>Simulations</vt:lpstr>
      <vt:lpstr>Two Identical Coupled SGs  (TICSG).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ELAD Venezian</dc:creator>
  <cp:lastModifiedBy>ELAD Venezian</cp:lastModifiedBy>
  <cp:revision>137</cp:revision>
  <cp:lastPrinted>2016-11-05T19:26:03Z</cp:lastPrinted>
  <dcterms:created xsi:type="dcterms:W3CDTF">2016-10-30T05:25:33Z</dcterms:created>
  <dcterms:modified xsi:type="dcterms:W3CDTF">2016-11-05T19:27:55Z</dcterms:modified>
</cp:coreProperties>
</file>