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8" r:id="rId1"/>
  </p:sldMasterIdLst>
  <p:notesMasterIdLst>
    <p:notesMasterId r:id="rId18"/>
  </p:notesMasterIdLst>
  <p:sldIdLst>
    <p:sldId id="256" r:id="rId2"/>
    <p:sldId id="258" r:id="rId3"/>
    <p:sldId id="283" r:id="rId4"/>
    <p:sldId id="300" r:id="rId5"/>
    <p:sldId id="282" r:id="rId6"/>
    <p:sldId id="284" r:id="rId7"/>
    <p:sldId id="303" r:id="rId8"/>
    <p:sldId id="301" r:id="rId9"/>
    <p:sldId id="302" r:id="rId10"/>
    <p:sldId id="289" r:id="rId11"/>
    <p:sldId id="290" r:id="rId12"/>
    <p:sldId id="291" r:id="rId13"/>
    <p:sldId id="292" r:id="rId14"/>
    <p:sldId id="293" r:id="rId15"/>
    <p:sldId id="29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EC"/>
    <a:srgbClr val="EF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65-4837-0740-B7CD-1133D191E718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9553-3AEC-3A49-9ACD-7ADFACEDB82E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842F-0690-724F-B711-073679E87DB5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9EB-DB25-7148-8E91-A7BABDDF239A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9234-424E-AB4A-B1A0-DB014190B08F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7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0FB-EDB3-254B-9B26-B9538BD98561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5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C5A-69AE-F74A-B02A-8ACBE8070675}" type="datetime1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149-D22C-1345-89DD-4A2EF2DAD422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222-E4E8-3D46-97D8-D789A06C926F}" type="datetime1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5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2881-0D79-7142-820F-050E63FD3060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A964-561C-6C47-A5C0-F3FC9573F371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5000">
              <a:schemeClr val="accent3">
                <a:alpha val="0"/>
                <a:lumMod val="0"/>
                <a:lumOff val="100000"/>
              </a:schemeClr>
            </a:gs>
            <a:gs pos="69000">
              <a:srgbClr val="00B0F0">
                <a:alpha val="7000"/>
              </a:srgbClr>
            </a:gs>
            <a:gs pos="86000">
              <a:schemeClr val="accent3">
                <a:alpha val="27000"/>
                <a:lumMod val="79000"/>
                <a:lumOff val="2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66D7-8054-8745-BEE2-F6F073CF0E97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4" y="1400175"/>
            <a:ext cx="11058525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 warning about the use of reduced </a:t>
            </a:r>
            <a:r>
              <a:rPr lang="en-US" sz="5400" b="1" dirty="0" smtClean="0">
                <a:solidFill>
                  <a:srgbClr val="002060"/>
                </a:solidFill>
              </a:rPr>
              <a:t>models of </a:t>
            </a:r>
            <a:r>
              <a:rPr lang="en-US" sz="5400" b="1" dirty="0">
                <a:solidFill>
                  <a:srgbClr val="002060"/>
                </a:solidFill>
              </a:rPr>
              <a:t>synchronous </a:t>
            </a:r>
            <a:r>
              <a:rPr lang="en-US" sz="5400" b="1" dirty="0" smtClean="0">
                <a:solidFill>
                  <a:srgbClr val="002060"/>
                </a:solidFill>
              </a:rPr>
              <a:t>generators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6" y="424418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Venezian and  </a:t>
            </a:r>
            <a:r>
              <a:rPr lang="en-US" dirty="0">
                <a:solidFill>
                  <a:srgbClr val="0070C0"/>
                </a:solidFill>
              </a:rPr>
              <a:t>George </a:t>
            </a:r>
            <a:r>
              <a:rPr lang="en-US" dirty="0" smtClean="0">
                <a:solidFill>
                  <a:srgbClr val="0070C0"/>
                </a:solidFill>
              </a:rPr>
              <a:t>Weiss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School of EE, Tel Aviv University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11/6/16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show the relation between the ISE model and the FOM model, we derive the ISE model from the FOM model by applying  </a:t>
                </a:r>
                <a:r>
                  <a:rPr lang="en-US" dirty="0">
                    <a:solidFill>
                      <a:srgbClr val="0070C0"/>
                    </a:solidFill>
                  </a:rPr>
                  <a:t>ideas from singular perturbation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analysis.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 structure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517" t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11/7/16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i="1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power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absorbed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from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prime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mover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can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be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expressed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approximately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as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</a:rPr>
                        <m:t>: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</a:rPr>
                        <m:t>𝜔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𝑉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𝑠𝑖𝑛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This model is known as the </a:t>
                </a:r>
                <a:r>
                  <a:rPr lang="en-US" i="1" dirty="0">
                    <a:solidFill>
                      <a:srgbClr val="0070C0"/>
                    </a:solidFill>
                  </a:rPr>
                  <a:t>improved swing equation </a:t>
                </a:r>
                <a:r>
                  <a:rPr lang="en-US" dirty="0">
                    <a:solidFill>
                      <a:srgbClr val="0070C0"/>
                    </a:solidFill>
                  </a:rPr>
                  <a:t>(ISE),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 al(2016), </a:t>
                </a:r>
                <a:r>
                  <a:rPr lang="en-US" dirty="0">
                    <a:solidFill>
                      <a:srgbClr val="0070C0"/>
                    </a:solidFill>
                  </a:rPr>
                  <a:t>Zhou 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Ohsawa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(2009).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  <a:blipFill rotWithShape="0">
                <a:blip r:embed="rId3"/>
                <a:stretch>
                  <a:fillRect l="-517" t="-1604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1E36-7D09-EB4D-ADF1-B27CF42222FE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29" y="1679574"/>
            <a:ext cx="6946259" cy="522623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165224"/>
            <a:ext cx="9779544" cy="587191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5 KW SG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variables with a hat </a:t>
            </a:r>
            <a:r>
              <a:rPr lang="en-US" dirty="0" smtClean="0">
                <a:solidFill>
                  <a:srgbClr val="0070C0"/>
                </a:solidFill>
              </a:rPr>
              <a:t>correspond </a:t>
            </a:r>
            <a:r>
              <a:rPr lang="en-US" dirty="0">
                <a:solidFill>
                  <a:srgbClr val="0070C0"/>
                </a:solidFill>
              </a:rPr>
              <a:t>to the reduced model.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>
              <a:solidFill>
                <a:srgbClr val="0070C0"/>
              </a:solidFill>
              <a:latin typeface="Cambria Math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EE5E-8EB9-AF48-A709-135EA060F516}" type="datetime1">
              <a:rPr lang="en-US" smtClean="0"/>
              <a:t>11/7/16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20614"/>
            <a:ext cx="7492729" cy="56373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035730"/>
            <a:ext cx="9779544" cy="582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298-50A9-964E-BE5D-8E77758D38CE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92" y="1044493"/>
            <a:ext cx="11355933" cy="70026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FOM is locally stable, </a:t>
            </a:r>
            <a:r>
              <a:rPr lang="en-US" dirty="0" smtClean="0">
                <a:solidFill>
                  <a:srgbClr val="0070C0"/>
                </a:solidFill>
              </a:rPr>
              <a:t>(eigenvalues </a:t>
            </a:r>
            <a:r>
              <a:rPr lang="en-US" dirty="0">
                <a:solidFill>
                  <a:srgbClr val="0070C0"/>
                </a:solidFill>
              </a:rPr>
              <a:t>of the Jacobian around the equilibrium point are </a:t>
            </a:r>
            <a:r>
              <a:rPr lang="en-US" dirty="0" smtClean="0">
                <a:solidFill>
                  <a:srgbClr val="0070C0"/>
                </a:solidFill>
              </a:rPr>
              <a:t>−</a:t>
            </a:r>
            <a:r>
              <a:rPr lang="en-US" dirty="0">
                <a:solidFill>
                  <a:srgbClr val="0070C0"/>
                </a:solidFill>
              </a:rPr>
              <a:t>11.41±376.9</a:t>
            </a:r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−</a:t>
            </a:r>
            <a:r>
              <a:rPr lang="en-US" dirty="0" smtClean="0">
                <a:solidFill>
                  <a:srgbClr val="0070C0"/>
                </a:solidFill>
              </a:rPr>
              <a:t>508±837</a:t>
            </a:r>
            <a:r>
              <a:rPr lang="en-US" i="1" dirty="0" smtClean="0">
                <a:solidFill>
                  <a:srgbClr val="0070C0"/>
                </a:solidFill>
              </a:rPr>
              <a:t>i)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algn="l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C02-0716-084F-979F-46C58C3925EC}" type="datetime1">
              <a:rPr lang="en-US" smtClean="0"/>
              <a:t>11/7/16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5" y="1744754"/>
            <a:ext cx="6796087" cy="51132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1256" y="214313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ISE doesn’t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have </a:t>
                </a:r>
                <a:r>
                  <a:rPr lang="en-US" dirty="0">
                    <a:solidFill>
                      <a:srgbClr val="0070C0"/>
                    </a:solidFill>
                  </a:rPr>
                  <a:t>any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equilibrium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  <a:blipFill rotWithShape="0">
                <a:blip r:embed="rId4"/>
                <a:stretch>
                  <a:fillRect l="-2653" t="-1887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98" y="1866564"/>
            <a:ext cx="6634187" cy="4991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0" y="1036384"/>
            <a:ext cx="11789319" cy="58216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Different region of attraction</a:t>
            </a:r>
          </a:p>
          <a:p>
            <a:pPr algn="l"/>
            <a:r>
              <a:rPr lang="en-US" dirty="0" smtClean="0"/>
              <a:t>- </a:t>
            </a:r>
            <a:r>
              <a:rPr lang="en-US" dirty="0" smtClean="0">
                <a:solidFill>
                  <a:srgbClr val="0070C0"/>
                </a:solidFill>
              </a:rPr>
              <a:t>Initial </a:t>
            </a:r>
            <a:r>
              <a:rPr lang="en-US" dirty="0">
                <a:solidFill>
                  <a:srgbClr val="0070C0"/>
                </a:solidFill>
              </a:rPr>
              <a:t>condition of this simulation is within the region of attraction of the reduced model, but outside the region of attraction of the FOM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4CA6-5227-3B4C-B3B2-BD44EE8242CE}" type="datetime1">
              <a:rPr lang="en-US" smtClean="0"/>
              <a:t>11/7/16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20492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 smtClean="0">
                <a:solidFill>
                  <a:srgbClr val="002060"/>
                </a:solidFill>
              </a:rPr>
              <a:t>Thank you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0" y="838033"/>
            <a:ext cx="11338259" cy="588344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Approximately </a:t>
            </a:r>
            <a:r>
              <a:rPr lang="en-US" sz="3200" dirty="0" smtClean="0">
                <a:solidFill>
                  <a:srgbClr val="0070C0"/>
                </a:solidFill>
              </a:rPr>
              <a:t>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electricity grid is more and </a:t>
            </a:r>
            <a:r>
              <a:rPr lang="en-US" sz="3200" dirty="0">
                <a:solidFill>
                  <a:srgbClr val="0070C0"/>
                </a:solidFill>
              </a:rPr>
              <a:t>more dependent on </a:t>
            </a:r>
            <a:r>
              <a:rPr lang="en-US" sz="3200" dirty="0" smtClean="0">
                <a:solidFill>
                  <a:srgbClr val="0070C0"/>
                </a:solidFill>
              </a:rPr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main power source of the electricity gird is the </a:t>
            </a:r>
            <a:r>
              <a:rPr lang="en-US" sz="3200" i="1" dirty="0" smtClean="0">
                <a:solidFill>
                  <a:srgbClr val="0070C0"/>
                </a:solidFill>
              </a:rPr>
              <a:t>Synchronous Generator </a:t>
            </a:r>
            <a:r>
              <a:rPr lang="en-US" sz="3200" dirty="0" smtClean="0">
                <a:solidFill>
                  <a:srgbClr val="0070C0"/>
                </a:solidFill>
              </a:rPr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solidFill>
                  <a:srgbClr val="0070C0"/>
                </a:solidFill>
              </a:rPr>
              <a:t>The </a:t>
            </a:r>
            <a:r>
              <a:rPr lang="en-US" sz="3200" i="1" dirty="0" smtClean="0">
                <a:solidFill>
                  <a:srgbClr val="0070C0"/>
                </a:solidFill>
              </a:rPr>
              <a:t>stability </a:t>
            </a:r>
            <a:r>
              <a:rPr lang="en-US" sz="3200" dirty="0" smtClean="0">
                <a:solidFill>
                  <a:srgbClr val="0070C0"/>
                </a:solidFill>
              </a:rPr>
              <a:t>concept (in particular, frequency and voltage).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We </a:t>
            </a:r>
            <a:r>
              <a:rPr lang="en-US" sz="3200" dirty="0" smtClean="0">
                <a:solidFill>
                  <a:srgbClr val="0070C0"/>
                </a:solidFill>
              </a:rPr>
              <a:t>discuss a single generator connected to an infinite bus. The question is its stability and the region of attraction of the stable equilibrium point. 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Reduced model called </a:t>
            </a:r>
            <a:r>
              <a:rPr lang="en-US" sz="3200" i="1" dirty="0" smtClean="0">
                <a:solidFill>
                  <a:srgbClr val="FF0000"/>
                </a:solidFill>
              </a:rPr>
              <a:t>improved swing equation </a:t>
            </a:r>
            <a:r>
              <a:rPr lang="en-US" sz="3200" dirty="0" smtClean="0">
                <a:solidFill>
                  <a:srgbClr val="0070C0"/>
                </a:solidFill>
              </a:rPr>
              <a:t>has been proposed by Zhou and </a:t>
            </a:r>
            <a:r>
              <a:rPr lang="en-US" sz="3200" dirty="0" err="1" smtClean="0">
                <a:solidFill>
                  <a:srgbClr val="0070C0"/>
                </a:solidFill>
              </a:rPr>
              <a:t>Ohsawa</a:t>
            </a:r>
            <a:r>
              <a:rPr lang="en-US" sz="3200" dirty="0" smtClean="0">
                <a:solidFill>
                  <a:srgbClr val="0070C0"/>
                </a:solidFill>
              </a:rPr>
              <a:t> (2009) </a:t>
            </a:r>
            <a:r>
              <a:rPr lang="en-US" sz="3200" dirty="0" err="1" smtClean="0">
                <a:solidFill>
                  <a:srgbClr val="0070C0"/>
                </a:solidFill>
              </a:rPr>
              <a:t>Monshizadeh</a:t>
            </a:r>
            <a:r>
              <a:rPr lang="en-US" sz="3200" dirty="0" smtClean="0">
                <a:solidFill>
                  <a:srgbClr val="0070C0"/>
                </a:solidFill>
              </a:rPr>
              <a:t> et al (2016). We investigate its usefulness for stability analysis. 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2EF-1A8B-7A40-ACBE-7F54DFEB5DA8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2700" y="7853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9" y="621294"/>
            <a:ext cx="7401553" cy="6100181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A934-7F56-6843-8EF4-08C34C28085B}" type="datetime1">
              <a:rPr lang="en-US" smtClean="0"/>
              <a:t>11/5/16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36A82-E5BE-8249-B8F1-B4855CDE2C8C}" type="slidenum">
              <a:rPr lang="en-US" smtClean="0"/>
              <a:t>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>
                    <a:solidFill>
                      <a:srgbClr val="0070C0"/>
                    </a:solidFill>
                  </a:rPr>
                  <a:t>To simplify the stability analysis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we use the </a:t>
                </a:r>
                <a:r>
                  <a:rPr lang="en-US" dirty="0">
                    <a:solidFill>
                      <a:srgbClr val="0070C0"/>
                    </a:solidFill>
                  </a:rPr>
                  <a:t>Park transformation of the voltages and currents, that maps sinusoidal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signals </a:t>
                </a:r>
                <a:r>
                  <a:rPr lang="en-US" dirty="0">
                    <a:solidFill>
                      <a:srgbClr val="0070C0"/>
                    </a:solidFill>
                  </a:rPr>
                  <a:t>into a fixed point in the state space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  <a:blipFill rotWithShape="0">
                <a:blip r:embed="rId3"/>
                <a:stretch>
                  <a:fillRect l="-101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85E-64FF-694D-A89D-E9EF8D20D35A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 we can obtain the model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model is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independt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(which is the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constant, and the feedback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is used in order to control the frequency of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grid.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  <a:blipFill rotWithShape="0">
                <a:blip r:embed="rId2"/>
                <a:stretch>
                  <a:fillRect l="-949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61A-41C1-644D-8AA7-DA2E28409377}" type="datetime1">
              <a:rPr lang="en-US" smtClean="0"/>
              <a:t>11/7/16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al(2016), Zhou and  </a:t>
                </a:r>
                <a:r>
                  <a:rPr lang="en-US" dirty="0" err="1">
                    <a:solidFill>
                      <a:srgbClr val="0070C0"/>
                    </a:solidFill>
                  </a:rPr>
                  <a:t>Ohsawa</a:t>
                </a:r>
                <a:r>
                  <a:rPr lang="en-US" dirty="0">
                    <a:solidFill>
                      <a:srgbClr val="0070C0"/>
                    </a:solidFill>
                  </a:rPr>
                  <a:t>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mechanical dynamics of SG is: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equation is similar </a:t>
                </a:r>
                <a:r>
                  <a:rPr lang="en-US" dirty="0">
                    <a:solidFill>
                      <a:srgbClr val="0070C0"/>
                    </a:solidFill>
                  </a:rPr>
                  <a:t>to the third line of the previous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𝑚𝑖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Rewriting the torques as the ratio between the power and the angular velocity: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11/7/16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improved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have more simple model, approximate: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is-IS" i="1" dirty="0">
                        <a:solidFill>
                          <a:schemeClr val="tx1"/>
                        </a:solidFill>
                        <a:latin typeface="Cambria Math" charset="0"/>
                      </a:rPr>
                      <m:t>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This model is known as the 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</a:rPr>
                  <a:t>Classical Model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al(2016), </a:t>
                </a:r>
                <a:r>
                  <a:rPr lang="en-US" dirty="0" err="1">
                    <a:solidFill>
                      <a:srgbClr val="0070C0"/>
                    </a:solidFill>
                  </a:rPr>
                  <a:t>Machowski</a:t>
                </a:r>
                <a:r>
                  <a:rPr lang="en-US" dirty="0">
                    <a:solidFill>
                      <a:srgbClr val="0070C0"/>
                    </a:solidFill>
                  </a:rPr>
                  <a:t> at el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), Sauer and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Pai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(1998))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11/7/16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classical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We refer this fourth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fourth order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(FOM).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844" t="-1718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Single </a:t>
            </a:r>
            <a:r>
              <a:rPr lang="en-US" b="1" dirty="0">
                <a:solidFill>
                  <a:srgbClr val="002060"/>
                </a:solidFill>
              </a:rPr>
              <a:t>SG connected to an infinite bus:</a:t>
            </a:r>
          </a:p>
        </p:txBody>
      </p:sp>
    </p:spTree>
    <p:extLst>
      <p:ext uri="{BB962C8B-B14F-4D97-AF65-F5344CB8AC3E}">
        <p14:creationId xmlns:p14="http://schemas.microsoft.com/office/powerpoint/2010/main" val="963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Using phasor analysis of the electrical power that transformed from the SG to the infinite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bus: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𝑉𝐸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 the in the general swing equation yields: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refer this second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Improved Swing Equation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(ISE).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classical model becomes: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 t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11/7/16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Single </a:t>
            </a:r>
            <a:r>
              <a:rPr lang="en-US" sz="4800" b="1" dirty="0">
                <a:solidFill>
                  <a:srgbClr val="002060"/>
                </a:solidFill>
              </a:rPr>
              <a:t>SG connected to an infinite bus</a:t>
            </a:r>
            <a:r>
              <a:rPr lang="en-US" sz="4800" b="1" dirty="0" smtClean="0">
                <a:solidFill>
                  <a:srgbClr val="002060"/>
                </a:solidFill>
              </a:rPr>
              <a:t>: (ISE)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11053</TotalTime>
  <Words>447</Words>
  <Application>Microsoft Macintosh PowerPoint</Application>
  <PresentationFormat>Widescreen</PresentationFormat>
  <Paragraphs>148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Office Theme</vt:lpstr>
      <vt:lpstr>A warning about the use of reduced models of synchronous generators</vt:lpstr>
      <vt:lpstr>Introduction</vt:lpstr>
      <vt:lpstr>SG modeling</vt:lpstr>
      <vt:lpstr>SG modeling</vt:lpstr>
      <vt:lpstr>SG modeling</vt:lpstr>
      <vt:lpstr>The improved swing equation model</vt:lpstr>
      <vt:lpstr>The classical swing equation model</vt:lpstr>
      <vt:lpstr>Single SG connected to an infinite bus:</vt:lpstr>
      <vt:lpstr>Single SG connected to an infinite bus: (ISE)</vt:lpstr>
      <vt:lpstr>Model reduction</vt:lpstr>
      <vt:lpstr>Model reduction</vt:lpstr>
      <vt:lpstr>Simulations</vt:lpstr>
      <vt:lpstr>Simulations</vt:lpstr>
      <vt:lpstr>Simulations</vt:lpstr>
      <vt:lpstr>Simulations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ELAD Venezian</cp:lastModifiedBy>
  <cp:revision>199</cp:revision>
  <cp:lastPrinted>2016-11-05T19:26:03Z</cp:lastPrinted>
  <dcterms:created xsi:type="dcterms:W3CDTF">2016-10-30T05:25:33Z</dcterms:created>
  <dcterms:modified xsi:type="dcterms:W3CDTF">2016-11-07T06:28:43Z</dcterms:modified>
</cp:coreProperties>
</file>