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328" r:id="rId2"/>
    <p:sldId id="322" r:id="rId3"/>
    <p:sldId id="264" r:id="rId4"/>
    <p:sldId id="330" r:id="rId5"/>
    <p:sldId id="318" r:id="rId6"/>
    <p:sldId id="327" r:id="rId7"/>
    <p:sldId id="331" r:id="rId8"/>
    <p:sldId id="265" r:id="rId9"/>
    <p:sldId id="316" r:id="rId10"/>
    <p:sldId id="319" r:id="rId11"/>
    <p:sldId id="310" r:id="rId12"/>
    <p:sldId id="309" r:id="rId13"/>
    <p:sldId id="312" r:id="rId14"/>
    <p:sldId id="315" r:id="rId15"/>
    <p:sldId id="314" r:id="rId16"/>
    <p:sldId id="320" r:id="rId17"/>
    <p:sldId id="306" r:id="rId18"/>
    <p:sldId id="307" r:id="rId19"/>
    <p:sldId id="308" r:id="rId20"/>
    <p:sldId id="323" r:id="rId21"/>
    <p:sldId id="291" r:id="rId22"/>
    <p:sldId id="321" r:id="rId23"/>
    <p:sldId id="284" r:id="rId24"/>
    <p:sldId id="286" r:id="rId25"/>
    <p:sldId id="332" r:id="rId26"/>
    <p:sldId id="333" r:id="rId27"/>
    <p:sldId id="329" r:id="rId28"/>
    <p:sldId id="285" r:id="rId29"/>
  </p:sldIdLst>
  <p:sldSz cx="9144000" cy="6858000" type="screen4x3"/>
  <p:notesSz cx="6881813" cy="9710738"/>
  <p:custShowLst>
    <p:custShow name="dugma" id="0">
      <p:sldLst/>
    </p:custShow>
    <p:custShow name="supplier constrants" id="1">
      <p:sldLst/>
    </p:custShow>
    <p:custShow name="ingl constraints" id="2">
      <p:sldLst/>
    </p:custShow>
    <p:custShow name="electricity grid constraints" id="3">
      <p:sldLst>
        <p:sld r:id="rId24"/>
      </p:sldLst>
    </p:custShow>
    <p:custShow name="world survey of gas market" id="4">
      <p:sldLst>
        <p:sld r:id="rId4"/>
        <p:sld r:id="rId9"/>
      </p:sldLst>
    </p:custShow>
    <p:custShow name="natural gas benefits" id="5">
      <p:sldLst/>
    </p:custShow>
    <p:custShow name="electricity constraints as func" id="6">
      <p:sldLst/>
    </p:custShow>
    <p:custShow name="electricity as function market" id="7">
      <p:sldLst/>
    </p:custShow>
    <p:custShow name="development IEC generation" id="8">
      <p:sldLst/>
    </p:custShow>
    <p:custShow name="marginal cost" id="9">
      <p:sldLst/>
    </p:custShow>
    <p:custShow name="iec &amp; gas system growth" id="10">
      <p:sldLst/>
    </p:custShow>
    <p:custShow name="low emissions" id="11">
      <p:sldLst/>
    </p:custShow>
    <p:custShow name="low market price" id="12">
      <p:sldLst/>
    </p:custShow>
    <p:custShow name="world gas reserve" id="13">
      <p:sldLst/>
    </p:custShow>
    <p:custShow name="grid risk manag interruptions" id="14">
      <p:sldLst>
        <p:sld r:id="rId25"/>
      </p:sldLst>
    </p:custShow>
    <p:custShow name="qustion and summary" id="15">
      <p:sldLst>
        <p:sld r:id="rId29"/>
      </p:sldLst>
    </p:custShow>
    <p:custShow name="first slide key" id="16">
      <p:sldLst/>
    </p:custShow>
    <p:custShow name="supplier interruption" id="17">
      <p:sldLst/>
    </p:custShow>
    <p:custShow name="INGL INTERRUPIONS" id="18">
      <p:sldLst/>
    </p:custShow>
    <p:custShow name="uk ireland gas map" id="19">
      <p:sldLst/>
    </p:custShow>
    <p:custShow name="italy gas map" id="20">
      <p:sldLst/>
    </p:custShow>
    <p:custShow name="netherland and belgium gas map" id="21">
      <p:sldLst/>
    </p:custShow>
    <p:custShow name="HAGIT DETAILS" id="22">
      <p:sldLst>
        <p:sld r:id="rId22"/>
      </p:sldLst>
    </p:custShow>
    <p:custShow name="emg gas map" id="23">
      <p:sldLst/>
    </p:custShow>
    <p:custShow name="emg gas blast accident" id="24">
      <p:sldLst/>
    </p:custShow>
  </p:custShow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FF00"/>
    <a:srgbClr val="00FFFF"/>
    <a:srgbClr val="66FFFF"/>
    <a:srgbClr val="FF0000"/>
    <a:srgbClr val="000048"/>
    <a:srgbClr val="000066"/>
    <a:srgbClr val="0D2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83986" autoAdjust="0"/>
  </p:normalViewPr>
  <p:slideViewPr>
    <p:cSldViewPr>
      <p:cViewPr>
        <p:scale>
          <a:sx n="66" d="100"/>
          <a:sy n="66" d="100"/>
        </p:scale>
        <p:origin x="-209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8900" y="0"/>
            <a:ext cx="29829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829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613275"/>
            <a:ext cx="550545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98900" y="9223375"/>
            <a:ext cx="29829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223375"/>
            <a:ext cx="29829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EED8F2BC-F580-468E-819C-B21799FC8BAC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0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57E10-C5A0-434D-B2FA-813E39F9A1B2}" type="slidenum">
              <a:rPr lang="he-IL"/>
              <a:pPr/>
              <a:t>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מודל גבינה שוויצרית הינו מודל אשר אומר באם בגבינה ישנם חורים ולקחת ולחתוך את הגבינה לחתיכות סיכוי קלוש שכל החורים במקומות שונים בפרוסות יסתדרו בקו אחד.</a:t>
            </a:r>
          </a:p>
          <a:p>
            <a:r>
              <a:rPr lang="he-IL"/>
              <a:t>זאת אומרת צריך השתלשלות אירועים ונסיבות אשר עלולה לגרום לאירוע כלשהו</a:t>
            </a:r>
          </a:p>
          <a:p>
            <a:r>
              <a:rPr lang="he-IL"/>
              <a:t>בדומה לכך נעשה ניתוח של האירוע בצפון אמריקה.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5F5E-A2ED-48F2-A9EC-47FCA45BB6F0}" type="slidenum">
              <a:rPr lang="he-IL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REACTIVE POWER</a:t>
            </a:r>
            <a:r>
              <a:rPr lang="he-IL"/>
              <a:t> – לא הייתה בארה"ב דרישה מ</a:t>
            </a:r>
            <a:r>
              <a:rPr lang="en-US"/>
              <a:t>NERC</a:t>
            </a:r>
            <a:r>
              <a:rPr lang="he-IL"/>
              <a:t> ליצור הספק ראקטיבי – כי פשוט לא שילמו עבורו. ולכן בסופו של דבר התרחש </a:t>
            </a:r>
            <a:r>
              <a:rPr lang="en-US"/>
              <a:t>VOLTAGE COLLAPSE </a:t>
            </a:r>
            <a:endParaRPr lang="he-IL"/>
          </a:p>
          <a:p>
            <a:r>
              <a:rPr lang="en-US"/>
              <a:t>SECURE LIMITS</a:t>
            </a:r>
            <a:r>
              <a:rPr lang="he-IL"/>
              <a:t> – המערכת נוהלה ברמות נמוכות מה תקין של מתחים בשל הפסקות מעגלים לעבודות שונות וכי לא נעשה תכנון נכון</a:t>
            </a:r>
          </a:p>
          <a:p>
            <a:r>
              <a:rPr lang="en-US"/>
              <a:t>VEGETATION MANAGEMENT</a:t>
            </a:r>
            <a:r>
              <a:rPr lang="he-IL"/>
              <a:t> – מדיניות גיזום עצים לא עבדה טוב ולכן אל כל הגיזום נעשה לקראת שיא קיץ</a:t>
            </a:r>
          </a:p>
          <a:p>
            <a:r>
              <a:rPr lang="en-US"/>
              <a:t>OPERATORS TRAINING</a:t>
            </a:r>
            <a:r>
              <a:rPr lang="he-IL"/>
              <a:t> – לא היה מספיק כלל אימון של מפקחים למצבים שונים כולל סימולאטור המדמה את המערכת בשלמותה</a:t>
            </a:r>
          </a:p>
          <a:p>
            <a:r>
              <a:rPr lang="en-US"/>
              <a:t>EMERGENCY COMMUNICATION -  </a:t>
            </a:r>
            <a:r>
              <a:rPr lang="he-IL"/>
              <a:t> - בשל כשל במערכת </a:t>
            </a:r>
            <a:r>
              <a:rPr lang="en-US"/>
              <a:t>STATE ESTIMATOR</a:t>
            </a:r>
            <a:r>
              <a:rPr lang="he-IL"/>
              <a:t> פיקוח </a:t>
            </a:r>
            <a:r>
              <a:rPr lang="en-US"/>
              <a:t>MISO</a:t>
            </a:r>
            <a:r>
              <a:rPr lang="he-IL"/>
              <a:t> הגוף המפקח על פיקוחים איזורים רבים</a:t>
            </a:r>
            <a:r>
              <a:rPr lang="en-US"/>
              <a:t> </a:t>
            </a:r>
            <a:r>
              <a:rPr lang="he-IL"/>
              <a:t> לא היה מסוגל לזהות תמונה בפועל</a:t>
            </a:r>
          </a:p>
          <a:p>
            <a:r>
              <a:rPr lang="he-IL"/>
              <a:t>כמו כו שאננות של מפקחים בפיקוח </a:t>
            </a:r>
            <a:r>
              <a:rPr lang="en-US"/>
              <a:t>FE</a:t>
            </a:r>
            <a:r>
              <a:rPr lang="he-IL"/>
              <a:t> שמערכת התראות שלו כשלה גרם לחוסר אימון במידע אשר נמסר מפיקוחים סמוכים</a:t>
            </a:r>
          </a:p>
          <a:p>
            <a:r>
              <a:rPr lang="en-US"/>
              <a:t>POWER SYSTEM VISIBILITY </a:t>
            </a:r>
            <a:r>
              <a:rPr lang="he-IL"/>
              <a:t> - בשל חוסר במדידות של חלק ממידע אשר קיים בפיקוחים איזורים לא ניתן היה לראות את התמונה המלאה. בנוסף מערכת </a:t>
            </a:r>
            <a:r>
              <a:rPr lang="en-US"/>
              <a:t>SCADA</a:t>
            </a:r>
            <a:r>
              <a:rPr lang="he-IL"/>
              <a:t> נפלה ולא היתה מערכת גיבוי נוספת אשר אמורה להתריע על מצב סיכון , כמו כן תוכנות לחישוב של מצב המערכת וכלל חוסר פיקודים במערכת בעת האירוע בפיקוח </a:t>
            </a:r>
            <a:r>
              <a:rPr lang="en-US"/>
              <a:t>FE</a:t>
            </a:r>
            <a:endParaRPr lang="he-IL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C669-DABA-4426-B807-F99CA4417A48}" type="slidenum">
              <a:rPr lang="he-IL"/>
              <a:pPr/>
              <a:t>21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חשוב לציין כאן שהאירוע לא נגרם עקב תקלה בחח"י אלא עקב טעות אנוש בחברת נתג"ז באחריותה מתקני </a:t>
            </a:r>
            <a:r>
              <a:rPr lang="en-US"/>
              <a:t>PRMS</a:t>
            </a:r>
            <a:endParaRPr lang="he-IL"/>
          </a:p>
          <a:p>
            <a:r>
              <a:rPr lang="he-IL"/>
              <a:t>באירוע נפסק אתר חגית בהספק של כ960 </a:t>
            </a:r>
            <a:r>
              <a:rPr lang="en-US"/>
              <a:t>MW </a:t>
            </a:r>
          </a:p>
          <a:p>
            <a:r>
              <a:rPr lang="he-IL"/>
              <a:t>האירוע התרחש בפסגת עומס בשעה 14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700338" y="0"/>
            <a:ext cx="0" cy="2133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867400" y="0"/>
            <a:ext cx="0" cy="2133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energy_conference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76200"/>
            <a:ext cx="9144000" cy="701040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11138" y="-17463"/>
            <a:ext cx="8856662" cy="6742113"/>
          </a:xfrm>
          <a:prstGeom prst="rect">
            <a:avLst/>
          </a:prstGeom>
          <a:solidFill>
            <a:srgbClr val="99CCFF">
              <a:alpha val="6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5" name="Picture 11" descr="DSCF2702_w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50825" y="4941888"/>
            <a:ext cx="2592388" cy="1681162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3025" y="4797425"/>
            <a:ext cx="2986088" cy="2022475"/>
          </a:xfrm>
          <a:prstGeom prst="rect">
            <a:avLst/>
          </a:prstGeom>
          <a:solidFill>
            <a:srgbClr val="99CCFF">
              <a:alpha val="6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9388" y="115888"/>
            <a:ext cx="8856662" cy="6742112"/>
          </a:xfrm>
          <a:prstGeom prst="rect">
            <a:avLst/>
          </a:prstGeom>
          <a:solidFill>
            <a:srgbClr val="3366FF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/>
          </a:p>
        </p:txBody>
      </p:sp>
      <p:pic>
        <p:nvPicPr>
          <p:cNvPr id="1039" name="Picture 15" descr="logo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5563" y="98425"/>
            <a:ext cx="268287" cy="268288"/>
          </a:xfrm>
          <a:prstGeom prst="rect">
            <a:avLst/>
          </a:prstGeom>
          <a:noFill/>
        </p:spPr>
      </p:pic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>
            <a:off x="1547813" y="476250"/>
            <a:ext cx="792162" cy="360363"/>
          </a:xfrm>
          <a:prstGeom prst="curvedConnector3">
            <a:avLst>
              <a:gd name="adj1" fmla="val 49898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250825" y="92075"/>
            <a:ext cx="1800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108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65000"/>
              </a:lnSpc>
              <a:spcBef>
                <a:spcPct val="50000"/>
              </a:spcBef>
            </a:pPr>
            <a:r>
              <a:rPr lang="en-US" sz="900">
                <a:solidFill>
                  <a:srgbClr val="FFFF99"/>
                </a:solidFill>
              </a:rPr>
              <a:t>Israel Electric Corporation</a:t>
            </a:r>
          </a:p>
          <a:p>
            <a:pPr algn="l" rtl="0">
              <a:lnSpc>
                <a:spcPct val="65000"/>
              </a:lnSpc>
              <a:spcBef>
                <a:spcPct val="50000"/>
              </a:spcBef>
            </a:pPr>
            <a:r>
              <a:rPr lang="en-US" sz="900">
                <a:solidFill>
                  <a:srgbClr val="FFFF99"/>
                </a:solidFill>
              </a:rPr>
              <a:t>Generation and Transmission</a:t>
            </a: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2339975" y="836613"/>
            <a:ext cx="662463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34925" y="476250"/>
            <a:ext cx="151288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1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Excel_97-2003_Worksheet2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Worksheet3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Excel_97-2003_Worksheet4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Excel_97-2003_Worksheet5.xls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2700338" y="0"/>
            <a:ext cx="0" cy="2133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5867400" y="0"/>
            <a:ext cx="0" cy="2133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2700338" y="0"/>
            <a:ext cx="0" cy="2133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867400" y="0"/>
            <a:ext cx="0" cy="2133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8854" name="Picture 6" descr="back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25"/>
            <a:ext cx="9144000" cy="6942138"/>
          </a:xfrm>
          <a:prstGeom prst="rect">
            <a:avLst/>
          </a:prstGeom>
          <a:noFill/>
        </p:spPr>
      </p:pic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301875" y="2130425"/>
            <a:ext cx="4625975" cy="2243138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9804"/>
                  <a:invGamma/>
                </a:srgbClr>
              </a:gs>
              <a:gs pos="50000">
                <a:srgbClr val="A50021"/>
              </a:gs>
              <a:gs pos="100000">
                <a:srgbClr val="A50021">
                  <a:gamma/>
                  <a:shade val="69804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0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160588" y="2163763"/>
            <a:ext cx="4895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682" dir="12823032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rtl="0"/>
            <a:r>
              <a:rPr lang="en-US" sz="2400">
                <a:solidFill>
                  <a:srgbClr val="FFFF99"/>
                </a:solidFill>
                <a:latin typeface="Berlin Sans FB" pitchFamily="34" charset="0"/>
              </a:rPr>
              <a:t>Coping with large electrical disturbances in Israel and throughout the World</a:t>
            </a:r>
          </a:p>
          <a:p>
            <a:pPr algn="ctr" rtl="0"/>
            <a:r>
              <a:rPr lang="en-US" sz="2000">
                <a:solidFill>
                  <a:srgbClr val="FFFF00"/>
                </a:solidFill>
                <a:latin typeface="Berlin Sans FB" pitchFamily="34" charset="0"/>
              </a:rPr>
              <a:t>Reasons &amp; Challenges</a:t>
            </a:r>
            <a:r>
              <a:rPr lang="en-US" sz="2400">
                <a:solidFill>
                  <a:srgbClr val="FFFF99"/>
                </a:solidFill>
                <a:latin typeface="Berlin Sans FB" pitchFamily="34" charset="0"/>
              </a:rPr>
              <a:t>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367088" y="3573463"/>
            <a:ext cx="24860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1600" b="0">
              <a:solidFill>
                <a:schemeClr val="accent1"/>
              </a:solidFill>
            </a:endParaRPr>
          </a:p>
          <a:p>
            <a:pPr algn="ctr"/>
            <a:r>
              <a:rPr lang="en-US" sz="1600" b="0">
                <a:solidFill>
                  <a:schemeClr val="accent1"/>
                </a:solidFill>
              </a:rPr>
              <a:t>Yasha (Yakov) Hain</a:t>
            </a:r>
            <a:endParaRPr lang="he-IL" sz="1600" b="0">
              <a:solidFill>
                <a:schemeClr val="accent1"/>
              </a:solidFill>
            </a:endParaRPr>
          </a:p>
          <a:p>
            <a:pPr algn="ctr" rtl="0"/>
            <a:r>
              <a:rPr lang="en-US" sz="1600" b="0">
                <a:solidFill>
                  <a:schemeClr val="accent1"/>
                </a:solidFill>
              </a:rPr>
              <a:t>Senior Executive VP IEC 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817563" y="155575"/>
            <a:ext cx="2089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65000"/>
              </a:lnSpc>
              <a:spcBef>
                <a:spcPct val="50000"/>
              </a:spcBef>
            </a:pPr>
            <a:r>
              <a:rPr lang="en-US" sz="1000" b="0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Israel Electric Corporation</a:t>
            </a:r>
          </a:p>
          <a:p>
            <a:pPr algn="l" rtl="0">
              <a:lnSpc>
                <a:spcPct val="65000"/>
              </a:lnSpc>
              <a:spcBef>
                <a:spcPct val="50000"/>
              </a:spcBef>
            </a:pPr>
            <a:r>
              <a:rPr lang="en-US" sz="1000" b="0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Generation and Transmission</a:t>
            </a:r>
          </a:p>
        </p:txBody>
      </p:sp>
      <p:pic>
        <p:nvPicPr>
          <p:cNvPr id="78859" name="Picture 11" descr="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96838"/>
            <a:ext cx="431800" cy="431800"/>
          </a:xfrm>
          <a:prstGeom prst="rect">
            <a:avLst/>
          </a:prstGeom>
          <a:noFill/>
        </p:spPr>
      </p:pic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7713663" y="6465888"/>
            <a:ext cx="13573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7C803D88-E74A-4C51-A21B-E24247ED9FED}" type="datetime4">
              <a:rPr lang="en-US" sz="1200">
                <a:solidFill>
                  <a:srgbClr val="800000"/>
                </a:solidFill>
                <a:latin typeface="Rockwell" pitchFamily="18" charset="0"/>
              </a:rPr>
              <a:pPr/>
              <a:t>February 4, 2014</a:t>
            </a:fld>
            <a:endParaRPr lang="en-US" sz="1200">
              <a:solidFill>
                <a:srgbClr val="800000"/>
              </a:solidFill>
              <a:latin typeface="Rockwell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50825" y="1139825"/>
            <a:ext cx="87487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ü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Large Power Disturbances Survey (2000-2012)</a:t>
            </a:r>
            <a:r>
              <a:rPr lang="en-US" sz="2800">
                <a:solidFill>
                  <a:srgbClr val="FFF909"/>
                </a:solidFill>
              </a:rPr>
              <a:t>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25000"/>
              <a:buFont typeface="Webdings" pitchFamily="18" charset="2"/>
              <a:buChar char="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Reasons and challenges for disturbances</a:t>
            </a:r>
            <a:r>
              <a:rPr lang="en-US" sz="2800">
                <a:solidFill>
                  <a:srgbClr val="FFF909"/>
                </a:solidFill>
              </a:rPr>
              <a:t>      </a:t>
            </a:r>
            <a:endParaRPr lang="en-US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"/>
            </a:pPr>
            <a:r>
              <a:rPr lang="en-US" sz="2800">
                <a:solidFill>
                  <a:schemeClr val="bg1"/>
                </a:solidFill>
              </a:rPr>
              <a:t>  Challenges of renewable energy penetration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ingdings" pitchFamily="2" charset="2"/>
              <a:buChar char="4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Samples of Israeli System disturbances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10000"/>
              <a:buFont typeface="Wingdings" pitchFamily="2" charset="2"/>
              <a:buChar char="M"/>
            </a:pPr>
            <a:r>
              <a:rPr lang="he-IL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Israeli system risk management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95000"/>
              </a:lnSpc>
              <a:buClr>
                <a:srgbClr val="FFF909"/>
              </a:buClr>
              <a:buSzPct val="125000"/>
              <a:buFont typeface="Wingdings" pitchFamily="2" charset="2"/>
              <a:buChar char="?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Summary &amp; Questions</a:t>
            </a:r>
            <a:r>
              <a:rPr lang="he-IL" sz="2800">
                <a:solidFill>
                  <a:srgbClr val="FFF909"/>
                </a:solidFill>
              </a:rPr>
              <a:t>           </a:t>
            </a:r>
            <a:endParaRPr lang="en-US" sz="2800">
              <a:solidFill>
                <a:srgbClr val="FFF909"/>
              </a:solidFill>
            </a:endParaRPr>
          </a:p>
        </p:txBody>
      </p:sp>
      <p:sp>
        <p:nvSpPr>
          <p:cNvPr id="67587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824038" y="-2349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Main presentation subjects</a:t>
            </a: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203200" y="2781300"/>
            <a:ext cx="8604250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675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863600" y="-242888"/>
            <a:ext cx="9324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United Europe  Grid</a:t>
            </a:r>
          </a:p>
        </p:txBody>
      </p:sp>
      <p:sp>
        <p:nvSpPr>
          <p:cNvPr id="58376" name="Rectangle 8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8377" name="Picture 9" descr="trnsmi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1411288"/>
            <a:ext cx="7847012" cy="4765675"/>
          </a:xfrm>
          <a:prstGeom prst="rect">
            <a:avLst/>
          </a:prstGeom>
          <a:noFill/>
          <a:effectLst>
            <a:outerShdw dist="107763" dir="8100000" algn="ctr" rotWithShape="0">
              <a:srgbClr val="1C1C1C"/>
            </a:outerShdw>
          </a:effectLst>
        </p:spPr>
      </p:pic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71450" y="6542088"/>
            <a:ext cx="223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Cigre, WG 2.21 report, 2012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7800" y="981075"/>
            <a:ext cx="9147175" cy="5561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5400" dir="108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15000"/>
              </a:lnSpc>
              <a:buClr>
                <a:srgbClr val="FFFF00"/>
              </a:buClr>
              <a:buSzPct val="120000"/>
              <a:buFont typeface="Webdings" pitchFamily="18" charset="2"/>
              <a:buChar char="i"/>
            </a:pPr>
            <a:r>
              <a:rPr lang="en-US" sz="2400" b="0">
                <a:solidFill>
                  <a:schemeClr val="bg1"/>
                </a:solidFill>
              </a:rPr>
              <a:t>In </a:t>
            </a:r>
            <a:r>
              <a:rPr lang="en-US" sz="2400" b="0">
                <a:solidFill>
                  <a:srgbClr val="FFFF00"/>
                </a:solidFill>
              </a:rPr>
              <a:t>Germany</a:t>
            </a:r>
            <a:r>
              <a:rPr lang="en-US" sz="2400" b="0">
                <a:solidFill>
                  <a:schemeClr val="bg1"/>
                </a:solidFill>
              </a:rPr>
              <a:t> approx. </a:t>
            </a:r>
            <a:r>
              <a:rPr lang="en-US" sz="2400" b="0">
                <a:solidFill>
                  <a:srgbClr val="FFFF00"/>
                </a:solidFill>
              </a:rPr>
              <a:t>12.7GW of DG – mostly photovoltaic (PV)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20000"/>
              <a:buFont typeface="Webdings" pitchFamily="18" charset="2"/>
              <a:buChar char=""/>
            </a:pPr>
            <a:r>
              <a:rPr lang="en-US" sz="2400" b="0">
                <a:solidFill>
                  <a:schemeClr val="bg1"/>
                </a:solidFill>
              </a:rPr>
              <a:t>Technical guideline since 2005 applied to DG – Distributed  </a:t>
            </a:r>
          </a:p>
          <a:p>
            <a:pPr algn="l" rtl="0">
              <a:lnSpc>
                <a:spcPct val="115000"/>
              </a:lnSpc>
              <a:buFont typeface="Wingdings" pitchFamily="2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  Generation in low voltage grids :</a:t>
            </a:r>
          </a:p>
          <a:p>
            <a:pPr lvl="1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Disconnection within 200 ms, if </a:t>
            </a:r>
            <a:r>
              <a:rPr lang="en-US" sz="2400">
                <a:solidFill>
                  <a:srgbClr val="FF0000"/>
                </a:solidFill>
              </a:rPr>
              <a:t>f&lt;=47.5 Hz or f&gt;=50.2 Hz</a:t>
            </a:r>
          </a:p>
          <a:p>
            <a:pPr lvl="1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Reconnection after 30 s, if </a:t>
            </a:r>
            <a:r>
              <a:rPr lang="en-US" sz="2400">
                <a:solidFill>
                  <a:srgbClr val="FF0000"/>
                </a:solidFill>
              </a:rPr>
              <a:t>47.5 Hz&lt; f &lt;50.2 Hz</a:t>
            </a:r>
          </a:p>
          <a:p>
            <a:pPr lvl="1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</a:t>
            </a:r>
            <a:r>
              <a:rPr lang="en-US" sz="2400" b="0">
                <a:solidFill>
                  <a:srgbClr val="FFFF00"/>
                </a:solidFill>
              </a:rPr>
              <a:t>50.2 Hz</a:t>
            </a:r>
            <a:r>
              <a:rPr lang="en-US" sz="2400" b="0">
                <a:solidFill>
                  <a:schemeClr val="bg1"/>
                </a:solidFill>
              </a:rPr>
              <a:t> was chosen for an easy operation of standby </a:t>
            </a:r>
          </a:p>
          <a:p>
            <a:pPr lvl="1" algn="l" rtl="0">
              <a:lnSpc>
                <a:spcPct val="115000"/>
              </a:lnSpc>
              <a:buFont typeface="Wingdings" pitchFamily="2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power by DSO  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ebdings" pitchFamily="18" charset="2"/>
              <a:buChar char="`"/>
            </a:pPr>
            <a:r>
              <a:rPr lang="en-US" sz="2400" b="0">
                <a:solidFill>
                  <a:schemeClr val="bg1"/>
                </a:solidFill>
              </a:rPr>
              <a:t> With several GW of DG in the interconnected system</a:t>
            </a:r>
          </a:p>
          <a:p>
            <a:pPr algn="l" rtl="0">
              <a:lnSpc>
                <a:spcPct val="115000"/>
              </a:lnSpc>
              <a:buFont typeface="Wingdings" pitchFamily="2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   frequency stability is hampered if 50.2 Hz are exceeded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ebdings" pitchFamily="18" charset="2"/>
              <a:buChar char=""/>
            </a:pPr>
            <a:r>
              <a:rPr lang="en-US" sz="2400" b="0">
                <a:solidFill>
                  <a:schemeClr val="bg1"/>
                </a:solidFill>
              </a:rPr>
              <a:t> </a:t>
            </a:r>
            <a:r>
              <a:rPr lang="en-US" sz="2400" u="sng">
                <a:solidFill>
                  <a:srgbClr val="FFFF00"/>
                </a:solidFill>
              </a:rPr>
              <a:t>Frequency stability</a:t>
            </a:r>
            <a:r>
              <a:rPr lang="en-US" sz="2400" b="0">
                <a:solidFill>
                  <a:schemeClr val="bg1"/>
                </a:solidFill>
              </a:rPr>
              <a:t>:</a:t>
            </a:r>
          </a:p>
          <a:p>
            <a:pPr lvl="1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 Acceleration time constant is approx. </a:t>
            </a:r>
            <a:r>
              <a:rPr lang="en-US" sz="2400" b="0">
                <a:solidFill>
                  <a:srgbClr val="FFFF00"/>
                </a:solidFill>
              </a:rPr>
              <a:t>10s</a:t>
            </a:r>
            <a:r>
              <a:rPr lang="en-US" sz="2400" b="0">
                <a:solidFill>
                  <a:schemeClr val="bg1"/>
                </a:solidFill>
              </a:rPr>
              <a:t> (in future     </a:t>
            </a:r>
          </a:p>
          <a:p>
            <a:pPr lvl="1" algn="l" rtl="0">
              <a:lnSpc>
                <a:spcPct val="115000"/>
              </a:lnSpc>
              <a:buFont typeface="Wingdings" pitchFamily="2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 probably  decreasing due to power electronics.</a:t>
            </a:r>
          </a:p>
          <a:p>
            <a:pPr lvl="1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 Primary control reserve is </a:t>
            </a:r>
            <a:r>
              <a:rPr lang="en-US" sz="2400" b="0">
                <a:solidFill>
                  <a:srgbClr val="FFFF00"/>
                </a:solidFill>
              </a:rPr>
              <a:t>3000 MW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00113" y="-242888"/>
            <a:ext cx="9324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36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Introduction 50.2 Hz problem</a:t>
            </a:r>
          </a:p>
        </p:txBody>
      </p:sp>
      <p:sp>
        <p:nvSpPr>
          <p:cNvPr id="57352" name="Rectangle 8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71450" y="6542088"/>
            <a:ext cx="223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Cigre, WG 2.21 report, 2012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55650" y="-242888"/>
            <a:ext cx="9324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Triggering 50.2 Hz problem</a:t>
            </a:r>
          </a:p>
        </p:txBody>
      </p:sp>
      <p:pic>
        <p:nvPicPr>
          <p:cNvPr id="60423" name="Picture 7" descr="frequncy oscil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981075"/>
            <a:ext cx="7477125" cy="3771900"/>
          </a:xfrm>
          <a:prstGeom prst="rect">
            <a:avLst/>
          </a:prstGeom>
          <a:noFill/>
          <a:effectLst>
            <a:outerShdw dist="89803" dir="8100000" algn="ctr" rotWithShape="0">
              <a:schemeClr val="tx1"/>
            </a:outerShdw>
          </a:effectLst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308100" y="969963"/>
            <a:ext cx="7546975" cy="3827462"/>
          </a:xfrm>
          <a:prstGeom prst="rect">
            <a:avLst/>
          </a:prstGeom>
          <a:solidFill>
            <a:srgbClr val="3366FF">
              <a:alpha val="8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0422" name="Picture 6" descr="frequncy oscilation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781300"/>
            <a:ext cx="7272338" cy="386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89803" dir="8100000" algn="ctr" rotWithShape="0">
              <a:schemeClr val="tx1"/>
            </a:outerShdw>
          </a:effectLst>
        </p:spPr>
      </p:pic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468313" y="4437063"/>
            <a:ext cx="9324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8100000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2000" u="sng">
                <a:solidFill>
                  <a:schemeClr val="bg1"/>
                </a:solidFill>
                <a:latin typeface="Bauhaus 93" pitchFamily="82" charset="0"/>
                <a:cs typeface="Andalus" pitchFamily="2" charset="-78"/>
              </a:rPr>
              <a:t>Low probability to exceed 50.2 Hz under normal conditions 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-504825" y="1854200"/>
            <a:ext cx="9324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8778596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>
              <a:buFont typeface="Wingdings" pitchFamily="2" charset="2"/>
              <a:buNone/>
            </a:pPr>
            <a:r>
              <a:rPr lang="en-US" sz="2000" u="sng">
                <a:solidFill>
                  <a:schemeClr val="bg1"/>
                </a:solidFill>
                <a:latin typeface="Bauhaus 93" pitchFamily="82" charset="0"/>
                <a:cs typeface="Andalus" pitchFamily="2" charset="-78"/>
              </a:rPr>
              <a:t> - Frequency measurements during European disturbance 2006</a:t>
            </a:r>
            <a:br>
              <a:rPr lang="en-US" sz="2000" u="sng">
                <a:solidFill>
                  <a:schemeClr val="bg1"/>
                </a:solidFill>
                <a:latin typeface="Bauhaus 93" pitchFamily="82" charset="0"/>
                <a:cs typeface="Andalus" pitchFamily="2" charset="-78"/>
              </a:rPr>
            </a:br>
            <a:r>
              <a:rPr lang="en-US" sz="2000" u="sng">
                <a:solidFill>
                  <a:schemeClr val="bg1"/>
                </a:solidFill>
                <a:latin typeface="Bauhaus 93" pitchFamily="82" charset="0"/>
                <a:cs typeface="Andalus" pitchFamily="2" charset="-78"/>
              </a:rPr>
              <a:t> - 50.2 Hz are significantly exceeded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171450" y="6640513"/>
            <a:ext cx="223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Cigre, WG 2.21 report, 2012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nimBg="1"/>
      <p:bldP spid="60425" grpId="0"/>
      <p:bldP spid="60425" grpId="1"/>
      <p:bldP spid="604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3491" name="Picture 3" descr="droop emulations solu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90575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17088" dir="7836078" algn="ctr" rotWithShape="0">
              <a:srgbClr val="333333"/>
            </a:outerShdw>
          </a:effectLst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63600" y="-242888"/>
            <a:ext cx="9324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New Grid connections rules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1450" y="6542088"/>
            <a:ext cx="223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Cigre, WG 2.21 report, 2012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55650" y="-242888"/>
            <a:ext cx="9324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50.2 HZ - Conclusions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77800" y="981075"/>
            <a:ext cx="9147175" cy="5561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5400" dir="108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15000"/>
              </a:lnSpc>
              <a:buClr>
                <a:srgbClr val="FFFF00"/>
              </a:buClr>
              <a:buSzPct val="120000"/>
              <a:buFont typeface="Webdings" pitchFamily="18" charset="2"/>
              <a:buChar char="i"/>
            </a:pPr>
            <a:r>
              <a:rPr lang="en-US" sz="2400" b="0">
                <a:solidFill>
                  <a:schemeClr val="bg1"/>
                </a:solidFill>
              </a:rPr>
              <a:t>  DG-infeed </a:t>
            </a:r>
            <a:r>
              <a:rPr lang="en-US" sz="2400" u="sng">
                <a:solidFill>
                  <a:srgbClr val="FFFF00"/>
                </a:solidFill>
              </a:rPr>
              <a:t>has reached a system relevant penetration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20000"/>
              <a:buFont typeface="Webdings" pitchFamily="18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   and is furthermore growing 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20000"/>
              <a:buFont typeface="Webdings" pitchFamily="18" charset="2"/>
              <a:buChar char=""/>
            </a:pPr>
            <a:r>
              <a:rPr lang="en-US" sz="2400" b="0">
                <a:solidFill>
                  <a:schemeClr val="bg1"/>
                </a:solidFill>
              </a:rPr>
              <a:t>  An integral approach over all voltage levels of the united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20000"/>
              <a:buFont typeface="Webdings" pitchFamily="18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    grid </a:t>
            </a:r>
            <a:r>
              <a:rPr lang="en-US" sz="2400" b="0">
                <a:solidFill>
                  <a:srgbClr val="FF0000"/>
                </a:solidFill>
              </a:rPr>
              <a:t>is needed</a:t>
            </a:r>
            <a:r>
              <a:rPr lang="en-US" sz="2400" b="0">
                <a:solidFill>
                  <a:schemeClr val="bg1"/>
                </a:solidFill>
              </a:rPr>
              <a:t> 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ebdings" pitchFamily="18" charset="2"/>
              <a:buChar char="`"/>
            </a:pPr>
            <a:r>
              <a:rPr lang="en-US" sz="2400" b="0">
                <a:solidFill>
                  <a:schemeClr val="bg1"/>
                </a:solidFill>
              </a:rPr>
              <a:t> In Germany the “System stability regulation” started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ebdings" pitchFamily="18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   since July 2012 for PV retrofit in:</a:t>
            </a:r>
          </a:p>
          <a:p>
            <a:pPr lvl="2" algn="l" rtl="0">
              <a:lnSpc>
                <a:spcPct val="115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  Cost of </a:t>
            </a:r>
            <a:r>
              <a:rPr lang="en-US" sz="2400" u="sng">
                <a:solidFill>
                  <a:srgbClr val="FF0000"/>
                </a:solidFill>
              </a:rPr>
              <a:t>175 million euro</a:t>
            </a:r>
          </a:p>
          <a:p>
            <a:pPr lvl="2" algn="l" rtl="0">
              <a:lnSpc>
                <a:spcPct val="115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  Approx. </a:t>
            </a:r>
            <a:r>
              <a:rPr lang="en-US" sz="2400" u="sng">
                <a:solidFill>
                  <a:srgbClr val="FF0000"/>
                </a:solidFill>
              </a:rPr>
              <a:t>9500 MW</a:t>
            </a:r>
            <a:r>
              <a:rPr lang="en-US" sz="2400" b="0">
                <a:solidFill>
                  <a:schemeClr val="bg1"/>
                </a:solidFill>
              </a:rPr>
              <a:t> of installed LV PV</a:t>
            </a:r>
          </a:p>
          <a:p>
            <a:pPr lvl="2" algn="l" rtl="0">
              <a:lnSpc>
                <a:spcPct val="115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en-US" sz="2400" b="0">
                <a:solidFill>
                  <a:schemeClr val="bg1"/>
                </a:solidFill>
              </a:rPr>
              <a:t>   Timeframe – </a:t>
            </a:r>
            <a:r>
              <a:rPr lang="en-US" sz="2400" b="0" u="sng">
                <a:solidFill>
                  <a:srgbClr val="FFFF00"/>
                </a:solidFill>
              </a:rPr>
              <a:t>3 years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ingdings" pitchFamily="2" charset="2"/>
              <a:buChar char="4"/>
            </a:pPr>
            <a:r>
              <a:rPr lang="en-US" sz="2400" b="0">
                <a:solidFill>
                  <a:schemeClr val="bg1"/>
                </a:solidFill>
              </a:rPr>
              <a:t>  Development of grid codes e.g. “</a:t>
            </a:r>
            <a:r>
              <a:rPr lang="en-US" sz="2400" b="0">
                <a:solidFill>
                  <a:srgbClr val="FFFF00"/>
                </a:solidFill>
              </a:rPr>
              <a:t>Requirements for Grid     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ingdings" pitchFamily="2" charset="2"/>
              <a:buNone/>
            </a:pPr>
            <a:r>
              <a:rPr lang="en-US" sz="2400" b="0">
                <a:solidFill>
                  <a:srgbClr val="FFFF00"/>
                </a:solidFill>
              </a:rPr>
              <a:t>        Connection Applicable to all Generators</a:t>
            </a:r>
            <a:r>
              <a:rPr lang="en-US" sz="2400" b="0">
                <a:solidFill>
                  <a:schemeClr val="bg1"/>
                </a:solidFill>
              </a:rPr>
              <a:t>”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ingdings" pitchFamily="2" charset="2"/>
              <a:buChar char="@"/>
            </a:pPr>
            <a:r>
              <a:rPr lang="en-US" sz="2400" b="0">
                <a:solidFill>
                  <a:schemeClr val="bg1"/>
                </a:solidFill>
              </a:rPr>
              <a:t> Studies of </a:t>
            </a:r>
            <a:r>
              <a:rPr lang="en-US" sz="2400" b="0">
                <a:solidFill>
                  <a:srgbClr val="FFFF00"/>
                </a:solidFill>
              </a:rPr>
              <a:t>system Dynamics</a:t>
            </a:r>
            <a:r>
              <a:rPr lang="en-US" sz="2400" b="0">
                <a:solidFill>
                  <a:schemeClr val="bg1"/>
                </a:solidFill>
              </a:rPr>
              <a:t> with respect to DG</a:t>
            </a:r>
          </a:p>
          <a:p>
            <a:pPr algn="l" rtl="0">
              <a:lnSpc>
                <a:spcPct val="115000"/>
              </a:lnSpc>
              <a:buClr>
                <a:srgbClr val="FFFF00"/>
              </a:buClr>
              <a:buSzPct val="140000"/>
              <a:buFont typeface="Wingdings" pitchFamily="2" charset="2"/>
              <a:buNone/>
            </a:pPr>
            <a:r>
              <a:rPr lang="en-US" sz="2400" b="0">
                <a:solidFill>
                  <a:schemeClr val="bg1"/>
                </a:solidFill>
              </a:rPr>
              <a:t>      in Continental Europe is needed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71450" y="6542088"/>
            <a:ext cx="223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Cigre, WG 2.21 report, 2012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50825" y="1139825"/>
            <a:ext cx="87487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ü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Large Power Disturbances Survey (2000-2012)</a:t>
            </a:r>
            <a:r>
              <a:rPr lang="en-US" sz="2800">
                <a:solidFill>
                  <a:srgbClr val="FFF909"/>
                </a:solidFill>
              </a:rPr>
              <a:t>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25000"/>
              <a:buFont typeface="Webdings" pitchFamily="18" charset="2"/>
              <a:buChar char="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Reasons and challenges for disturbances</a:t>
            </a:r>
            <a:r>
              <a:rPr lang="en-US" sz="2800">
                <a:solidFill>
                  <a:srgbClr val="FFF909"/>
                </a:solidFill>
              </a:rPr>
              <a:t>      </a:t>
            </a:r>
            <a:endParaRPr lang="en-US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"/>
            </a:pPr>
            <a:r>
              <a:rPr lang="en-US" sz="2800">
                <a:solidFill>
                  <a:schemeClr val="bg1"/>
                </a:solidFill>
              </a:rPr>
              <a:t>  Challenges of renewable energy penetration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ingdings" pitchFamily="2" charset="2"/>
              <a:buChar char="4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Samples of Israeli System disturbances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10000"/>
              <a:buFont typeface="Wingdings" pitchFamily="2" charset="2"/>
              <a:buChar char="M"/>
            </a:pPr>
            <a:r>
              <a:rPr lang="he-IL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Israeli system risk management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95000"/>
              </a:lnSpc>
              <a:buClr>
                <a:srgbClr val="FFF909"/>
              </a:buClr>
              <a:buSzPct val="125000"/>
              <a:buFont typeface="Wingdings" pitchFamily="2" charset="2"/>
              <a:buChar char="?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Summary &amp; Questions</a:t>
            </a:r>
            <a:r>
              <a:rPr lang="he-IL" sz="2800">
                <a:solidFill>
                  <a:srgbClr val="FFF909"/>
                </a:solidFill>
              </a:rPr>
              <a:t>           </a:t>
            </a:r>
            <a:endParaRPr lang="en-US" sz="2800">
              <a:solidFill>
                <a:srgbClr val="FFF909"/>
              </a:solidFill>
            </a:endParaRPr>
          </a:p>
        </p:txBody>
      </p:sp>
      <p:sp>
        <p:nvSpPr>
          <p:cNvPr id="68611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824038" y="-2349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Main presentation subjects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203200" y="3479800"/>
            <a:ext cx="8604250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  <p:bldP spid="686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179388" y="908050"/>
            <a:ext cx="8848725" cy="5748338"/>
          </a:xfrm>
          <a:prstGeom prst="rect">
            <a:avLst/>
          </a:prstGeom>
          <a:solidFill>
            <a:srgbClr val="3366FF">
              <a:alpha val="2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/>
          </a:p>
        </p:txBody>
      </p:sp>
      <p:sp>
        <p:nvSpPr>
          <p:cNvPr id="54274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-180975" y="536575"/>
          <a:ext cx="9645650" cy="634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תרשים" r:id="rId4" imgW="9724893" imgH="6400914" progId="Excel.Chart.8">
                  <p:embed/>
                </p:oleObj>
              </mc:Choice>
              <mc:Fallback>
                <p:oleObj name="תרשים" r:id="rId4" imgW="9724893" imgH="6400914" progId="Excel.Char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536575"/>
                        <a:ext cx="9645650" cy="634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accent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50825" y="836613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Bar</a:t>
            </a:r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3276600" y="1412875"/>
            <a:ext cx="1619250" cy="3384550"/>
            <a:chOff x="2064" y="890"/>
            <a:chExt cx="1020" cy="2132"/>
          </a:xfrm>
        </p:grpSpPr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047" y="890"/>
              <a:ext cx="37" cy="21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2789" y="2840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21:20</a:t>
              </a:r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2064" y="1979"/>
              <a:ext cx="408" cy="226"/>
            </a:xfrm>
            <a:prstGeom prst="wedgeRoundRectCallout">
              <a:avLst>
                <a:gd name="adj1" fmla="val 195097"/>
                <a:gd name="adj2" fmla="val 8852"/>
                <a:gd name="adj3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>
                <a:lnSpc>
                  <a:spcPct val="75000"/>
                </a:lnSpc>
              </a:pPr>
              <a:r>
                <a:rPr lang="en-US" sz="900"/>
                <a:t>Noble</a:t>
              </a:r>
            </a:p>
            <a:p>
              <a:pPr algn="ctr" rtl="0">
                <a:lnSpc>
                  <a:spcPct val="75000"/>
                </a:lnSpc>
              </a:pPr>
              <a:r>
                <a:rPr lang="en-US" sz="900"/>
                <a:t>Shut down</a:t>
              </a:r>
            </a:p>
          </p:txBody>
        </p:sp>
      </p:grpSp>
      <p:grpSp>
        <p:nvGrpSpPr>
          <p:cNvPr id="54282" name="Group 10"/>
          <p:cNvGrpSpPr>
            <a:grpSpLocks/>
          </p:cNvGrpSpPr>
          <p:nvPr/>
        </p:nvGrpSpPr>
        <p:grpSpPr bwMode="auto">
          <a:xfrm>
            <a:off x="6948488" y="1196975"/>
            <a:ext cx="1171575" cy="3600450"/>
            <a:chOff x="4377" y="754"/>
            <a:chExt cx="738" cy="2268"/>
          </a:xfrm>
        </p:grpSpPr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5103" y="754"/>
              <a:ext cx="12" cy="226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AutoShape 12"/>
            <p:cNvSpPr>
              <a:spLocks noChangeArrowheads="1"/>
            </p:cNvSpPr>
            <p:nvPr/>
          </p:nvSpPr>
          <p:spPr bwMode="auto">
            <a:xfrm>
              <a:off x="4830" y="2730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08:45</a:t>
              </a:r>
            </a:p>
          </p:txBody>
        </p:sp>
        <p:sp>
          <p:nvSpPr>
            <p:cNvPr id="54285" name="AutoShape 13"/>
            <p:cNvSpPr>
              <a:spLocks noChangeArrowheads="1"/>
            </p:cNvSpPr>
            <p:nvPr/>
          </p:nvSpPr>
          <p:spPr bwMode="auto">
            <a:xfrm>
              <a:off x="4377" y="1979"/>
              <a:ext cx="453" cy="226"/>
            </a:xfrm>
            <a:prstGeom prst="wedgeRoundRectCallout">
              <a:avLst>
                <a:gd name="adj1" fmla="val 106514"/>
                <a:gd name="adj2" fmla="val -506194"/>
                <a:gd name="adj3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>
                <a:lnSpc>
                  <a:spcPct val="75000"/>
                </a:lnSpc>
              </a:pPr>
              <a:r>
                <a:rPr lang="en-US" sz="1000"/>
                <a:t>End of</a:t>
              </a:r>
            </a:p>
            <a:p>
              <a:pPr algn="ctr" rtl="0">
                <a:lnSpc>
                  <a:spcPct val="75000"/>
                </a:lnSpc>
              </a:pPr>
              <a:r>
                <a:rPr lang="en-US" sz="1000"/>
                <a:t>event</a:t>
              </a:r>
            </a:p>
          </p:txBody>
        </p:sp>
      </p:grpSp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3708400" y="1412875"/>
            <a:ext cx="1584325" cy="3887788"/>
            <a:chOff x="2336" y="890"/>
            <a:chExt cx="998" cy="2449"/>
          </a:xfrm>
        </p:grpSpPr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3297" y="890"/>
              <a:ext cx="37" cy="244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3039" y="2724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22:40</a:t>
              </a:r>
            </a:p>
          </p:txBody>
        </p:sp>
        <p:sp>
          <p:nvSpPr>
            <p:cNvPr id="54289" name="AutoShape 17"/>
            <p:cNvSpPr>
              <a:spLocks noChangeArrowheads="1"/>
            </p:cNvSpPr>
            <p:nvPr/>
          </p:nvSpPr>
          <p:spPr bwMode="auto">
            <a:xfrm>
              <a:off x="2336" y="2341"/>
              <a:ext cx="408" cy="226"/>
            </a:xfrm>
            <a:prstGeom prst="wedgeRoundRectCallout">
              <a:avLst>
                <a:gd name="adj1" fmla="val 190194"/>
                <a:gd name="adj2" fmla="val 16815"/>
                <a:gd name="adj3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>
                <a:lnSpc>
                  <a:spcPct val="75000"/>
                </a:lnSpc>
              </a:pPr>
              <a:r>
                <a:rPr lang="en-US" sz="1000"/>
                <a:t>Noble</a:t>
              </a:r>
            </a:p>
            <a:p>
              <a:pPr algn="ctr" rtl="0">
                <a:lnSpc>
                  <a:spcPct val="75000"/>
                </a:lnSpc>
              </a:pPr>
              <a:r>
                <a:rPr lang="en-US" sz="1000"/>
                <a:t>Is </a:t>
              </a:r>
              <a:r>
                <a:rPr lang="en-US" sz="900"/>
                <a:t>back</a:t>
              </a:r>
            </a:p>
          </p:txBody>
        </p:sp>
      </p:grp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1763713" y="-1714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38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Noble disturbance 31/7/2011  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76200" y="860425"/>
            <a:ext cx="8926513" cy="5895975"/>
          </a:xfrm>
          <a:prstGeom prst="rect">
            <a:avLst/>
          </a:prstGeom>
          <a:solidFill>
            <a:srgbClr val="0000FF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-180975" y="549275"/>
          <a:ext cx="9534525" cy="648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תרשים" r:id="rId4" imgW="9629850" imgH="6553162" progId="Excel.Chart.8">
                  <p:embed/>
                </p:oleObj>
              </mc:Choice>
              <mc:Fallback>
                <p:oleObj name="תרשים" r:id="rId4" imgW="9629850" imgH="6553162" progId="Excel.Char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549275"/>
                        <a:ext cx="9534525" cy="648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50825" y="836613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Bar</a:t>
            </a:r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1219200" y="1993900"/>
            <a:ext cx="301625" cy="3005138"/>
            <a:chOff x="768" y="1256"/>
            <a:chExt cx="190" cy="1893"/>
          </a:xfrm>
        </p:grpSpPr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774" y="2188"/>
              <a:ext cx="184" cy="961"/>
            </a:xfrm>
            <a:prstGeom prst="rect">
              <a:avLst/>
            </a:prstGeom>
            <a:gradFill rotWithShape="1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771" y="1256"/>
              <a:ext cx="185" cy="401"/>
            </a:xfrm>
            <a:prstGeom prst="rect">
              <a:avLst/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768" y="1663"/>
              <a:ext cx="188" cy="532"/>
            </a:xfrm>
            <a:prstGeom prst="rect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 rot="16200000">
              <a:off x="739" y="2540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4924</a:t>
              </a:r>
              <a:endParaRPr lang="en-US" sz="800">
                <a:solidFill>
                  <a:srgbClr val="FFFF00"/>
                </a:solidFill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 rot="16200000">
              <a:off x="731" y="1859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>
                  <a:solidFill>
                    <a:schemeClr val="accent2"/>
                  </a:solidFill>
                </a:rPr>
                <a:t>2640</a:t>
              </a: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 rot="16200000">
              <a:off x="744" y="1391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2135</a:t>
              </a:r>
              <a:endParaRPr lang="en-US" sz="800">
                <a:solidFill>
                  <a:srgbClr val="FFFF00"/>
                </a:solidFill>
              </a:endParaRPr>
            </a:p>
          </p:txBody>
        </p:sp>
      </p:grpSp>
      <p:grpSp>
        <p:nvGrpSpPr>
          <p:cNvPr id="55309" name="Group 13"/>
          <p:cNvGrpSpPr>
            <a:grpSpLocks/>
          </p:cNvGrpSpPr>
          <p:nvPr/>
        </p:nvGrpSpPr>
        <p:grpSpPr bwMode="auto">
          <a:xfrm>
            <a:off x="4313238" y="2114550"/>
            <a:ext cx="298450" cy="2873375"/>
            <a:chOff x="2717" y="1332"/>
            <a:chExt cx="188" cy="1810"/>
          </a:xfrm>
        </p:grpSpPr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2720" y="2209"/>
              <a:ext cx="184" cy="933"/>
            </a:xfrm>
            <a:prstGeom prst="rect">
              <a:avLst/>
            </a:prstGeom>
            <a:gradFill rotWithShape="1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11" name="Text Box 15"/>
            <p:cNvSpPr txBox="1">
              <a:spLocks noChangeArrowheads="1"/>
            </p:cNvSpPr>
            <p:nvPr/>
          </p:nvSpPr>
          <p:spPr bwMode="auto">
            <a:xfrm rot="16200000">
              <a:off x="2690" y="2535"/>
              <a:ext cx="2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4908</a:t>
              </a:r>
              <a:endParaRPr lang="en-US" sz="800">
                <a:solidFill>
                  <a:srgbClr val="FFFF00"/>
                </a:solidFill>
              </a:endParaRP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2720" y="1884"/>
              <a:ext cx="184" cy="322"/>
            </a:xfrm>
            <a:prstGeom prst="rect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 rot="16200000">
              <a:off x="2686" y="1968"/>
              <a:ext cx="26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>
                  <a:solidFill>
                    <a:schemeClr val="accent2"/>
                  </a:solidFill>
                </a:rPr>
                <a:t>1577</a:t>
              </a: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2718" y="1524"/>
              <a:ext cx="187" cy="364"/>
            </a:xfrm>
            <a:prstGeom prst="rect">
              <a:avLst/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 rot="16200000">
              <a:off x="2684" y="1643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2104</a:t>
              </a:r>
              <a:endParaRPr lang="en-US" sz="800">
                <a:solidFill>
                  <a:srgbClr val="FFFF00"/>
                </a:solidFill>
              </a:endParaRP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717" y="1370"/>
              <a:ext cx="186" cy="15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17" name="Text Box 21"/>
            <p:cNvSpPr txBox="1">
              <a:spLocks noChangeArrowheads="1"/>
            </p:cNvSpPr>
            <p:nvPr/>
          </p:nvSpPr>
          <p:spPr bwMode="auto">
            <a:xfrm rot="16200000">
              <a:off x="2699" y="1376"/>
              <a:ext cx="22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563</a:t>
              </a:r>
              <a:endParaRPr lang="en-US" sz="800">
                <a:solidFill>
                  <a:srgbClr val="FFFF00"/>
                </a:solidFill>
              </a:endParaRPr>
            </a:p>
          </p:txBody>
        </p:sp>
      </p:grpSp>
      <p:grpSp>
        <p:nvGrpSpPr>
          <p:cNvPr id="55318" name="Group 22"/>
          <p:cNvGrpSpPr>
            <a:grpSpLocks/>
          </p:cNvGrpSpPr>
          <p:nvPr/>
        </p:nvGrpSpPr>
        <p:grpSpPr bwMode="auto">
          <a:xfrm>
            <a:off x="8193088" y="2459038"/>
            <a:ext cx="293687" cy="2524125"/>
            <a:chOff x="5161" y="1549"/>
            <a:chExt cx="185" cy="1590"/>
          </a:xfrm>
        </p:grpSpPr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5161" y="2229"/>
              <a:ext cx="185" cy="910"/>
            </a:xfrm>
            <a:prstGeom prst="rect">
              <a:avLst/>
            </a:prstGeom>
            <a:gradFill rotWithShape="1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 rot="16200000">
              <a:off x="5121" y="2543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4861</a:t>
              </a:r>
              <a:endParaRPr lang="en-US" sz="800">
                <a:solidFill>
                  <a:srgbClr val="FFFF00"/>
                </a:solidFill>
              </a:endParaRPr>
            </a:p>
          </p:txBody>
        </p:sp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5162" y="1742"/>
              <a:ext cx="182" cy="277"/>
            </a:xfrm>
            <a:prstGeom prst="rect">
              <a:avLst/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 rot="16200000">
              <a:off x="5114" y="1827"/>
              <a:ext cx="2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1305</a:t>
              </a:r>
              <a:endParaRPr lang="en-US" sz="800">
                <a:solidFill>
                  <a:srgbClr val="FFFF00"/>
                </a:solidFill>
              </a:endParaRPr>
            </a:p>
          </p:txBody>
        </p:sp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5162" y="1608"/>
              <a:ext cx="181" cy="14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 rot="16200000">
              <a:off x="5125" y="1607"/>
              <a:ext cx="25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547</a:t>
              </a:r>
              <a:endParaRPr lang="en-US" sz="800">
                <a:solidFill>
                  <a:srgbClr val="FFFF00"/>
                </a:solidFill>
              </a:endParaRPr>
            </a:p>
          </p:txBody>
        </p:sp>
        <p:sp>
          <p:nvSpPr>
            <p:cNvPr id="55325" name="Rectangle 29"/>
            <p:cNvSpPr>
              <a:spLocks noChangeArrowheads="1"/>
            </p:cNvSpPr>
            <p:nvPr/>
          </p:nvSpPr>
          <p:spPr bwMode="auto">
            <a:xfrm>
              <a:off x="5162" y="2016"/>
              <a:ext cx="183" cy="212"/>
            </a:xfrm>
            <a:prstGeom prst="rect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 rot="16200000">
              <a:off x="5113" y="2057"/>
              <a:ext cx="27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>
                  <a:solidFill>
                    <a:schemeClr val="accent2"/>
                  </a:solidFill>
                </a:rPr>
                <a:t>1170</a:t>
              </a:r>
              <a:endParaRPr lang="en-US" sz="800">
                <a:solidFill>
                  <a:schemeClr val="accent2"/>
                </a:solidFill>
              </a:endParaRPr>
            </a:p>
          </p:txBody>
        </p:sp>
      </p:grp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2093913" y="876300"/>
            <a:ext cx="536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000">
                <a:solidFill>
                  <a:srgbClr val="FFFF00"/>
                </a:solidFill>
              </a:rPr>
              <a:t>- Coal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3411538" y="882650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000">
                <a:solidFill>
                  <a:srgbClr val="FFFF00"/>
                </a:solidFill>
              </a:rPr>
              <a:t>- Gas</a:t>
            </a:r>
          </a:p>
          <a:p>
            <a:pPr algn="ctr"/>
            <a:endParaRPr lang="en-US" sz="1000">
              <a:solidFill>
                <a:srgbClr val="FFFF00"/>
              </a:solidFill>
            </a:endParaRP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4843463" y="882650"/>
            <a:ext cx="682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000">
                <a:solidFill>
                  <a:srgbClr val="FFFF00"/>
                </a:solidFill>
              </a:rPr>
              <a:t>- Gas oil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6367463" y="869950"/>
            <a:ext cx="725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000">
                <a:solidFill>
                  <a:srgbClr val="FFFF00"/>
                </a:solidFill>
              </a:rPr>
              <a:t>- Fuel Oil</a:t>
            </a:r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 rot="16200000">
            <a:off x="1833563" y="812800"/>
            <a:ext cx="166688" cy="414337"/>
          </a:xfrm>
          <a:prstGeom prst="rect">
            <a:avLst/>
          </a:prstGeom>
          <a:gradFill rotWithShape="1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 rot="16200000">
            <a:off x="3046413" y="812800"/>
            <a:ext cx="166688" cy="414337"/>
          </a:xfrm>
          <a:prstGeom prst="rect">
            <a:avLst/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 rot="16200000">
            <a:off x="4538663" y="806450"/>
            <a:ext cx="166688" cy="414337"/>
          </a:xfrm>
          <a:prstGeom prst="rect">
            <a:avLst/>
          </a:pr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 rot="16200000">
            <a:off x="6088063" y="806450"/>
            <a:ext cx="166688" cy="414337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4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1716088" y="-1714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Chain of events</a:t>
            </a:r>
          </a:p>
        </p:txBody>
      </p:sp>
      <p:sp>
        <p:nvSpPr>
          <p:cNvPr id="55337" name="AutoShape 41"/>
          <p:cNvSpPr>
            <a:spLocks noChangeArrowheads="1"/>
          </p:cNvSpPr>
          <p:nvPr/>
        </p:nvSpPr>
        <p:spPr bwMode="auto">
          <a:xfrm>
            <a:off x="2700338" y="1844675"/>
            <a:ext cx="1417637" cy="279400"/>
          </a:xfrm>
          <a:prstGeom prst="flowChartAlternateProcess">
            <a:avLst/>
          </a:prstGeom>
          <a:solidFill>
            <a:srgbClr val="FFFF00">
              <a:alpha val="47000"/>
            </a:srgbClr>
          </a:solidFill>
          <a:ln w="9525">
            <a:solidFill>
              <a:schemeClr val="bg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4% during 1 HOUR</a:t>
            </a:r>
          </a:p>
        </p:txBody>
      </p:sp>
      <p:sp>
        <p:nvSpPr>
          <p:cNvPr id="55339" name="AutoShape 43"/>
          <p:cNvSpPr>
            <a:spLocks noChangeArrowheads="1"/>
          </p:cNvSpPr>
          <p:nvPr/>
        </p:nvSpPr>
        <p:spPr bwMode="auto">
          <a:xfrm>
            <a:off x="1763713" y="1196975"/>
            <a:ext cx="1152525" cy="503238"/>
          </a:xfrm>
          <a:prstGeom prst="wedgeRoundRectCallout">
            <a:avLst>
              <a:gd name="adj1" fmla="val 34435"/>
              <a:gd name="adj2" fmla="val 83440"/>
              <a:gd name="adj3" fmla="val 16667"/>
            </a:avLst>
          </a:prstGeom>
          <a:gradFill rotWithShape="1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>
                  <a:alpha val="91000"/>
                </a:srgbClr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/>
              <a:t>Lowest</a:t>
            </a:r>
          </a:p>
          <a:p>
            <a:pPr algn="ctr"/>
            <a:r>
              <a:rPr lang="en-US" sz="1400"/>
              <a:t>reserve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7" grpId="0" animBg="1"/>
      <p:bldP spid="553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153988" y="863600"/>
            <a:ext cx="8912225" cy="5661025"/>
          </a:xfrm>
          <a:prstGeom prst="rect">
            <a:avLst/>
          </a:prstGeom>
          <a:solidFill>
            <a:srgbClr val="0000FF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-184150" y="552450"/>
          <a:ext cx="9563100" cy="650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תרשים" r:id="rId4" imgW="9629850" imgH="6553162" progId="Excel.Chart.8">
                  <p:embed/>
                </p:oleObj>
              </mc:Choice>
              <mc:Fallback>
                <p:oleObj name="תרשים" r:id="rId4" imgW="9629850" imgH="6553162" progId="Excel.Char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4150" y="552450"/>
                        <a:ext cx="9563100" cy="650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825" y="836613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/>
              <a:t>Bar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228725" y="3473450"/>
            <a:ext cx="177800" cy="1525588"/>
          </a:xfrm>
          <a:prstGeom prst="rect">
            <a:avLst/>
          </a:prstGeom>
          <a:gradFill rotWithShape="1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223963" y="1993900"/>
            <a:ext cx="182562" cy="636588"/>
          </a:xfrm>
          <a:prstGeom prst="rect">
            <a:avLst/>
          </a:pr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219200" y="2640013"/>
            <a:ext cx="184150" cy="844550"/>
          </a:xfrm>
          <a:prstGeom prst="rect">
            <a:avLst/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 rot="16200000">
            <a:off x="1113632" y="4033043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e-IL" sz="800">
                <a:solidFill>
                  <a:srgbClr val="FFFF00"/>
                </a:solidFill>
              </a:rPr>
              <a:t>4924</a:t>
            </a:r>
            <a:endParaRPr lang="en-US" sz="800">
              <a:solidFill>
                <a:srgbClr val="FFFF00"/>
              </a:solidFill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 rot="16200000">
            <a:off x="1100932" y="2951956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e-IL" sz="800">
                <a:solidFill>
                  <a:schemeClr val="accent2"/>
                </a:solidFill>
              </a:rPr>
              <a:t>2640</a:t>
            </a:r>
            <a:endParaRPr lang="en-US" sz="800">
              <a:solidFill>
                <a:schemeClr val="accent2"/>
              </a:solidFill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 rot="16200000">
            <a:off x="1119982" y="2210593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e-IL" sz="800"/>
              <a:t>2135</a:t>
            </a:r>
            <a:endParaRPr lang="en-US" sz="800"/>
          </a:p>
        </p:txBody>
      </p:sp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4333875" y="3506788"/>
            <a:ext cx="214313" cy="1481137"/>
            <a:chOff x="2730" y="2209"/>
            <a:chExt cx="135" cy="933"/>
          </a:xfrm>
        </p:grpSpPr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2739" y="2209"/>
              <a:ext cx="112" cy="933"/>
            </a:xfrm>
            <a:prstGeom prst="rect">
              <a:avLst/>
            </a:prstGeom>
            <a:gradFill rotWithShape="1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 rot="16200000">
              <a:off x="2668" y="2532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>
                  <a:solidFill>
                    <a:srgbClr val="FFFF00"/>
                  </a:solidFill>
                </a:rPr>
                <a:t>4908</a:t>
              </a:r>
              <a:endParaRPr lang="en-US" sz="800">
                <a:solidFill>
                  <a:srgbClr val="FFFF00"/>
                </a:solidFill>
              </a:endParaRPr>
            </a:p>
          </p:txBody>
        </p:sp>
      </p:grpSp>
      <p:grpSp>
        <p:nvGrpSpPr>
          <p:cNvPr id="56335" name="Group 15"/>
          <p:cNvGrpSpPr>
            <a:grpSpLocks/>
          </p:cNvGrpSpPr>
          <p:nvPr/>
        </p:nvGrpSpPr>
        <p:grpSpPr bwMode="auto">
          <a:xfrm>
            <a:off x="4329113" y="2997200"/>
            <a:ext cx="214312" cy="511175"/>
            <a:chOff x="2727" y="1888"/>
            <a:chExt cx="135" cy="322"/>
          </a:xfrm>
        </p:grpSpPr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2736" y="1888"/>
              <a:ext cx="116" cy="322"/>
            </a:xfrm>
            <a:prstGeom prst="rect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 rot="16200000">
              <a:off x="2665" y="1970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>
                  <a:solidFill>
                    <a:schemeClr val="accent2"/>
                  </a:solidFill>
                </a:rPr>
                <a:t>1577</a:t>
              </a:r>
              <a:endParaRPr lang="en-US" sz="800">
                <a:solidFill>
                  <a:schemeClr val="accent2"/>
                </a:solidFill>
              </a:endParaRPr>
            </a:p>
          </p:txBody>
        </p:sp>
      </p:grpSp>
      <p:grpSp>
        <p:nvGrpSpPr>
          <p:cNvPr id="56338" name="Group 18"/>
          <p:cNvGrpSpPr>
            <a:grpSpLocks/>
          </p:cNvGrpSpPr>
          <p:nvPr/>
        </p:nvGrpSpPr>
        <p:grpSpPr bwMode="auto">
          <a:xfrm>
            <a:off x="4327525" y="2419350"/>
            <a:ext cx="214313" cy="577850"/>
            <a:chOff x="2734" y="1298"/>
            <a:chExt cx="135" cy="364"/>
          </a:xfrm>
        </p:grpSpPr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2744" y="1298"/>
              <a:ext cx="115" cy="364"/>
            </a:xfrm>
            <a:prstGeom prst="rect">
              <a:avLst/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 rot="16200000">
              <a:off x="2672" y="1418"/>
              <a:ext cx="2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/>
                <a:t>2104</a:t>
              </a:r>
              <a:endParaRPr lang="en-US" sz="800"/>
            </a:p>
          </p:txBody>
        </p:sp>
      </p:grpSp>
      <p:grpSp>
        <p:nvGrpSpPr>
          <p:cNvPr id="56341" name="Group 21"/>
          <p:cNvGrpSpPr>
            <a:grpSpLocks/>
          </p:cNvGrpSpPr>
          <p:nvPr/>
        </p:nvGrpSpPr>
        <p:grpSpPr bwMode="auto">
          <a:xfrm>
            <a:off x="4330700" y="2119313"/>
            <a:ext cx="214313" cy="355600"/>
            <a:chOff x="2736" y="1212"/>
            <a:chExt cx="135" cy="539"/>
          </a:xfrm>
        </p:grpSpPr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2744" y="1298"/>
              <a:ext cx="115" cy="364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 rot="16200000">
              <a:off x="2534" y="1414"/>
              <a:ext cx="53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/>
                <a:t>563</a:t>
              </a:r>
              <a:endParaRPr lang="en-US" sz="800"/>
            </a:p>
          </p:txBody>
        </p:sp>
      </p:grp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8220075" y="2463800"/>
            <a:ext cx="222250" cy="2522538"/>
            <a:chOff x="5178" y="1552"/>
            <a:chExt cx="140" cy="1589"/>
          </a:xfrm>
        </p:grpSpPr>
        <p:grpSp>
          <p:nvGrpSpPr>
            <p:cNvPr id="56345" name="Group 25"/>
            <p:cNvGrpSpPr>
              <a:grpSpLocks/>
            </p:cNvGrpSpPr>
            <p:nvPr/>
          </p:nvGrpSpPr>
          <p:grpSpPr bwMode="auto">
            <a:xfrm>
              <a:off x="5183" y="2231"/>
              <a:ext cx="135" cy="910"/>
              <a:chOff x="2732" y="2209"/>
              <a:chExt cx="135" cy="933"/>
            </a:xfrm>
          </p:grpSpPr>
          <p:sp>
            <p:nvSpPr>
              <p:cNvPr id="56346" name="Rectangle 26"/>
              <p:cNvSpPr>
                <a:spLocks noChangeArrowheads="1"/>
              </p:cNvSpPr>
              <p:nvPr/>
            </p:nvSpPr>
            <p:spPr bwMode="auto">
              <a:xfrm>
                <a:off x="2739" y="2209"/>
                <a:ext cx="112" cy="933"/>
              </a:xfrm>
              <a:prstGeom prst="rect">
                <a:avLst/>
              </a:prstGeom>
              <a:gradFill rotWithShape="1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347" name="Text Box 27"/>
              <p:cNvSpPr txBox="1">
                <a:spLocks noChangeArrowheads="1"/>
              </p:cNvSpPr>
              <p:nvPr/>
            </p:nvSpPr>
            <p:spPr bwMode="auto">
              <a:xfrm rot="16200000">
                <a:off x="2666" y="2532"/>
                <a:ext cx="267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he-IL" sz="800">
                    <a:solidFill>
                      <a:srgbClr val="FFFF00"/>
                    </a:solidFill>
                  </a:rPr>
                  <a:t>4861</a:t>
                </a:r>
                <a:endParaRPr lang="en-US" sz="8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6348" name="Rectangle 28"/>
            <p:cNvSpPr>
              <a:spLocks noChangeArrowheads="1"/>
            </p:cNvSpPr>
            <p:nvPr/>
          </p:nvSpPr>
          <p:spPr bwMode="auto">
            <a:xfrm>
              <a:off x="5186" y="1741"/>
              <a:ext cx="115" cy="277"/>
            </a:xfrm>
            <a:prstGeom prst="rect">
              <a:avLst/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 rot="16200000">
              <a:off x="5104" y="1803"/>
              <a:ext cx="2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/>
                <a:t>1305</a:t>
              </a:r>
              <a:endParaRPr lang="en-US" sz="800"/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5187" y="1604"/>
              <a:ext cx="115" cy="14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 rot="16200000">
              <a:off x="5121" y="1610"/>
              <a:ext cx="25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/>
                <a:t>547</a:t>
              </a:r>
              <a:endParaRPr lang="en-US" sz="800"/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5185" y="2016"/>
              <a:ext cx="123" cy="212"/>
            </a:xfrm>
            <a:prstGeom prst="rect">
              <a:avLst/>
            </a:prstGeom>
            <a:gradFill rotWithShape="1">
              <a:gsLst>
                <a:gs pos="0">
                  <a:srgbClr val="00FF00">
                    <a:gamma/>
                    <a:shade val="46275"/>
                    <a:invGamma/>
                  </a:srgbClr>
                </a:gs>
                <a:gs pos="5000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53" name="Text Box 33"/>
            <p:cNvSpPr txBox="1">
              <a:spLocks noChangeArrowheads="1"/>
            </p:cNvSpPr>
            <p:nvPr/>
          </p:nvSpPr>
          <p:spPr bwMode="auto">
            <a:xfrm rot="16200000">
              <a:off x="5112" y="2058"/>
              <a:ext cx="27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he-IL" sz="800">
                  <a:solidFill>
                    <a:schemeClr val="accent2"/>
                  </a:solidFill>
                </a:rPr>
                <a:t>1170</a:t>
              </a:r>
              <a:endParaRPr lang="en-US" sz="800">
                <a:solidFill>
                  <a:schemeClr val="accent2"/>
                </a:solidFill>
              </a:endParaRPr>
            </a:p>
          </p:txBody>
        </p:sp>
      </p:grpSp>
      <p:grpSp>
        <p:nvGrpSpPr>
          <p:cNvPr id="56354" name="Group 34"/>
          <p:cNvGrpSpPr>
            <a:grpSpLocks/>
          </p:cNvGrpSpPr>
          <p:nvPr/>
        </p:nvGrpSpPr>
        <p:grpSpPr bwMode="auto">
          <a:xfrm>
            <a:off x="1206500" y="2060575"/>
            <a:ext cx="749300" cy="3744913"/>
            <a:chOff x="760" y="1298"/>
            <a:chExt cx="472" cy="2359"/>
          </a:xfrm>
        </p:grpSpPr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>
              <a:off x="1052" y="1298"/>
              <a:ext cx="14" cy="231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AutoShape 36"/>
            <p:cNvSpPr>
              <a:spLocks noChangeArrowheads="1"/>
            </p:cNvSpPr>
            <p:nvPr/>
          </p:nvSpPr>
          <p:spPr bwMode="auto">
            <a:xfrm>
              <a:off x="760" y="3541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33CC33"/>
            </a:solidFill>
            <a:ln w="9525" algn="ctr">
              <a:solidFill>
                <a:srgbClr val="99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21:28</a:t>
              </a:r>
            </a:p>
          </p:txBody>
        </p:sp>
        <p:grpSp>
          <p:nvGrpSpPr>
            <p:cNvPr id="56357" name="Group 7"/>
            <p:cNvGrpSpPr>
              <a:grpSpLocks/>
            </p:cNvGrpSpPr>
            <p:nvPr/>
          </p:nvGrpSpPr>
          <p:grpSpPr bwMode="auto">
            <a:xfrm>
              <a:off x="994" y="1374"/>
              <a:ext cx="128" cy="212"/>
              <a:chOff x="3548" y="2568"/>
              <a:chExt cx="182" cy="362"/>
            </a:xfrm>
          </p:grpSpPr>
          <p:sp>
            <p:nvSpPr>
              <p:cNvPr id="56358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359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360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361" name="Text Box 41"/>
            <p:cNvSpPr txBox="1">
              <a:spLocks noChangeArrowheads="1"/>
            </p:cNvSpPr>
            <p:nvPr/>
          </p:nvSpPr>
          <p:spPr bwMode="auto">
            <a:xfrm>
              <a:off x="899" y="1547"/>
              <a:ext cx="33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/>
                <a:t>אשכול 3</a:t>
              </a:r>
              <a:endParaRPr lang="en-US" sz="800"/>
            </a:p>
          </p:txBody>
        </p:sp>
      </p:grpSp>
      <p:grpSp>
        <p:nvGrpSpPr>
          <p:cNvPr id="56362" name="Group 42"/>
          <p:cNvGrpSpPr>
            <a:grpSpLocks/>
          </p:cNvGrpSpPr>
          <p:nvPr/>
        </p:nvGrpSpPr>
        <p:grpSpPr bwMode="auto">
          <a:xfrm>
            <a:off x="1363663" y="2133600"/>
            <a:ext cx="688975" cy="3892550"/>
            <a:chOff x="859" y="1344"/>
            <a:chExt cx="434" cy="2452"/>
          </a:xfrm>
        </p:grpSpPr>
        <p:grpSp>
          <p:nvGrpSpPr>
            <p:cNvPr id="56363" name="Group 7"/>
            <p:cNvGrpSpPr>
              <a:grpSpLocks/>
            </p:cNvGrpSpPr>
            <p:nvPr/>
          </p:nvGrpSpPr>
          <p:grpSpPr bwMode="auto">
            <a:xfrm>
              <a:off x="1070" y="1671"/>
              <a:ext cx="128" cy="212"/>
              <a:chOff x="3548" y="2568"/>
              <a:chExt cx="182" cy="362"/>
            </a:xfrm>
          </p:grpSpPr>
          <p:sp>
            <p:nvSpPr>
              <p:cNvPr id="56364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365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366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992" y="1844"/>
              <a:ext cx="30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/>
                <a:t>צפית 2</a:t>
              </a:r>
              <a:endParaRPr lang="en-US" sz="800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H="1">
              <a:off x="1146" y="1344"/>
              <a:ext cx="10" cy="24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69" name="AutoShape 49"/>
            <p:cNvSpPr>
              <a:spLocks noChangeArrowheads="1"/>
            </p:cNvSpPr>
            <p:nvPr/>
          </p:nvSpPr>
          <p:spPr bwMode="auto">
            <a:xfrm>
              <a:off x="859" y="3680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33CC33"/>
            </a:solidFill>
            <a:ln w="9525" algn="ctr">
              <a:solidFill>
                <a:srgbClr val="99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21:32</a:t>
              </a:r>
            </a:p>
          </p:txBody>
        </p:sp>
      </p:grpSp>
      <p:sp>
        <p:nvSpPr>
          <p:cNvPr id="56370" name="AutoShape 50"/>
          <p:cNvSpPr>
            <a:spLocks noChangeArrowheads="1"/>
          </p:cNvSpPr>
          <p:nvPr/>
        </p:nvSpPr>
        <p:spPr bwMode="auto">
          <a:xfrm>
            <a:off x="1692275" y="908050"/>
            <a:ext cx="446088" cy="184150"/>
          </a:xfrm>
          <a:prstGeom prst="homePlate">
            <a:avLst>
              <a:gd name="adj" fmla="val 60560"/>
            </a:avLst>
          </a:prstGeom>
          <a:solidFill>
            <a:srgbClr val="33CC33"/>
          </a:solidFill>
          <a:ln w="9525">
            <a:solidFill>
              <a:srgbClr val="99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21:28</a:t>
            </a:r>
          </a:p>
        </p:txBody>
      </p:sp>
      <p:sp>
        <p:nvSpPr>
          <p:cNvPr id="56371" name="AutoShape 51"/>
          <p:cNvSpPr>
            <a:spLocks noChangeArrowheads="1"/>
          </p:cNvSpPr>
          <p:nvPr/>
        </p:nvSpPr>
        <p:spPr bwMode="auto">
          <a:xfrm>
            <a:off x="2919413" y="908050"/>
            <a:ext cx="446087" cy="184150"/>
          </a:xfrm>
          <a:prstGeom prst="homePlate">
            <a:avLst>
              <a:gd name="adj" fmla="val 60560"/>
            </a:avLst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21:28</a:t>
            </a:r>
          </a:p>
        </p:txBody>
      </p:sp>
      <p:sp>
        <p:nvSpPr>
          <p:cNvPr id="56372" name="AutoShape 52"/>
          <p:cNvSpPr>
            <a:spLocks noChangeArrowheads="1"/>
          </p:cNvSpPr>
          <p:nvPr/>
        </p:nvSpPr>
        <p:spPr bwMode="auto">
          <a:xfrm>
            <a:off x="4637088" y="920750"/>
            <a:ext cx="446087" cy="184150"/>
          </a:xfrm>
          <a:prstGeom prst="homePlate">
            <a:avLst>
              <a:gd name="adj" fmla="val 60560"/>
            </a:avLst>
          </a:prstGeom>
          <a:solidFill>
            <a:srgbClr val="D7AC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21:28</a:t>
            </a:r>
          </a:p>
        </p:txBody>
      </p:sp>
      <p:sp>
        <p:nvSpPr>
          <p:cNvPr id="56373" name="AutoShape 53"/>
          <p:cNvSpPr>
            <a:spLocks noChangeArrowheads="1"/>
          </p:cNvSpPr>
          <p:nvPr/>
        </p:nvSpPr>
        <p:spPr bwMode="auto">
          <a:xfrm>
            <a:off x="6731000" y="908050"/>
            <a:ext cx="446088" cy="184150"/>
          </a:xfrm>
          <a:prstGeom prst="homePlate">
            <a:avLst>
              <a:gd name="adj" fmla="val 60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/>
              <a:t>21:28</a:t>
            </a:r>
          </a:p>
        </p:txBody>
      </p:sp>
      <p:sp>
        <p:nvSpPr>
          <p:cNvPr id="56374" name="Text Box 54"/>
          <p:cNvSpPr txBox="1">
            <a:spLocks noChangeArrowheads="1"/>
          </p:cNvSpPr>
          <p:nvPr/>
        </p:nvSpPr>
        <p:spPr bwMode="auto">
          <a:xfrm>
            <a:off x="2095500" y="866775"/>
            <a:ext cx="868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ru-RU" sz="1000">
                <a:solidFill>
                  <a:srgbClr val="FFFF00"/>
                </a:solidFill>
              </a:rPr>
              <a:t>- </a:t>
            </a:r>
            <a:r>
              <a:rPr lang="en-US" sz="1000">
                <a:solidFill>
                  <a:srgbClr val="FFFF00"/>
                </a:solidFill>
              </a:rPr>
              <a:t>Unit Start </a:t>
            </a:r>
          </a:p>
        </p:txBody>
      </p:sp>
      <p:sp>
        <p:nvSpPr>
          <p:cNvPr id="56375" name="Text Box 55"/>
          <p:cNvSpPr txBox="1">
            <a:spLocks noChangeArrowheads="1"/>
          </p:cNvSpPr>
          <p:nvPr/>
        </p:nvSpPr>
        <p:spPr bwMode="auto">
          <a:xfrm>
            <a:off x="3351213" y="868363"/>
            <a:ext cx="11779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ru-RU" sz="1000">
                <a:solidFill>
                  <a:srgbClr val="FFFF00"/>
                </a:solidFill>
              </a:rPr>
              <a:t>- </a:t>
            </a:r>
            <a:r>
              <a:rPr lang="en-US" sz="1000">
                <a:solidFill>
                  <a:srgbClr val="FFFF00"/>
                </a:solidFill>
              </a:rPr>
              <a:t>Load reduction</a:t>
            </a:r>
          </a:p>
        </p:txBody>
      </p:sp>
      <p:grpSp>
        <p:nvGrpSpPr>
          <p:cNvPr id="56378" name="Group 58"/>
          <p:cNvGrpSpPr>
            <a:grpSpLocks/>
          </p:cNvGrpSpPr>
          <p:nvPr/>
        </p:nvGrpSpPr>
        <p:grpSpPr bwMode="auto">
          <a:xfrm>
            <a:off x="1042988" y="2060575"/>
            <a:ext cx="790575" cy="3527425"/>
            <a:chOff x="657" y="1298"/>
            <a:chExt cx="498" cy="2222"/>
          </a:xfrm>
        </p:grpSpPr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flipH="1">
              <a:off x="947" y="1298"/>
              <a:ext cx="7" cy="217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80" name="AutoShape 60"/>
            <p:cNvSpPr>
              <a:spLocks noChangeArrowheads="1"/>
            </p:cNvSpPr>
            <p:nvPr/>
          </p:nvSpPr>
          <p:spPr bwMode="auto">
            <a:xfrm>
              <a:off x="657" y="3404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21:25</a:t>
              </a:r>
            </a:p>
          </p:txBody>
        </p:sp>
        <p:grpSp>
          <p:nvGrpSpPr>
            <p:cNvPr id="56381" name="Group 7"/>
            <p:cNvGrpSpPr>
              <a:grpSpLocks/>
            </p:cNvGrpSpPr>
            <p:nvPr/>
          </p:nvGrpSpPr>
          <p:grpSpPr bwMode="auto">
            <a:xfrm>
              <a:off x="894" y="1975"/>
              <a:ext cx="128" cy="212"/>
              <a:chOff x="3548" y="2568"/>
              <a:chExt cx="182" cy="362"/>
            </a:xfrm>
          </p:grpSpPr>
          <p:sp>
            <p:nvSpPr>
              <p:cNvPr id="56382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383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384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385" name="Text Box 65"/>
            <p:cNvSpPr txBox="1">
              <a:spLocks noChangeArrowheads="1"/>
            </p:cNvSpPr>
            <p:nvPr/>
          </p:nvSpPr>
          <p:spPr bwMode="auto">
            <a:xfrm>
              <a:off x="829" y="2152"/>
              <a:ext cx="32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he-IL" sz="800"/>
                <a:t>רידינג 4</a:t>
              </a:r>
              <a:endParaRPr lang="en-US" sz="800"/>
            </a:p>
          </p:txBody>
        </p:sp>
      </p:grpSp>
      <p:grpSp>
        <p:nvGrpSpPr>
          <p:cNvPr id="56386" name="Group 66"/>
          <p:cNvGrpSpPr>
            <a:grpSpLocks/>
          </p:cNvGrpSpPr>
          <p:nvPr/>
        </p:nvGrpSpPr>
        <p:grpSpPr bwMode="auto">
          <a:xfrm>
            <a:off x="1717675" y="2133600"/>
            <a:ext cx="749300" cy="3671888"/>
            <a:chOff x="1082" y="1344"/>
            <a:chExt cx="472" cy="2313"/>
          </a:xfrm>
        </p:grpSpPr>
        <p:grpSp>
          <p:nvGrpSpPr>
            <p:cNvPr id="56387" name="Group 7"/>
            <p:cNvGrpSpPr>
              <a:grpSpLocks/>
            </p:cNvGrpSpPr>
            <p:nvPr/>
          </p:nvGrpSpPr>
          <p:grpSpPr bwMode="auto">
            <a:xfrm>
              <a:off x="1296" y="1663"/>
              <a:ext cx="128" cy="212"/>
              <a:chOff x="3548" y="2568"/>
              <a:chExt cx="182" cy="362"/>
            </a:xfrm>
          </p:grpSpPr>
          <p:sp>
            <p:nvSpPr>
              <p:cNvPr id="56388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389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390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 rtl="0"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391" name="Text Box 71"/>
            <p:cNvSpPr txBox="1">
              <a:spLocks noChangeArrowheads="1"/>
            </p:cNvSpPr>
            <p:nvPr/>
          </p:nvSpPr>
          <p:spPr bwMode="auto">
            <a:xfrm>
              <a:off x="1185" y="1836"/>
              <a:ext cx="36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/>
              <a:r>
                <a:rPr lang="he-IL" sz="800"/>
                <a:t>אשכול 10</a:t>
              </a:r>
              <a:endParaRPr lang="en-US" sz="800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H="1">
              <a:off x="1372" y="1344"/>
              <a:ext cx="8" cy="226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3" name="AutoShape 73"/>
            <p:cNvSpPr>
              <a:spLocks noChangeArrowheads="1"/>
            </p:cNvSpPr>
            <p:nvPr/>
          </p:nvSpPr>
          <p:spPr bwMode="auto">
            <a:xfrm>
              <a:off x="1082" y="3541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21:43</a:t>
              </a:r>
            </a:p>
          </p:txBody>
        </p:sp>
      </p:grpSp>
      <p:grpSp>
        <p:nvGrpSpPr>
          <p:cNvPr id="56394" name="Group 74"/>
          <p:cNvGrpSpPr>
            <a:grpSpLocks/>
          </p:cNvGrpSpPr>
          <p:nvPr/>
        </p:nvGrpSpPr>
        <p:grpSpPr bwMode="auto">
          <a:xfrm>
            <a:off x="2771775" y="3068638"/>
            <a:ext cx="688975" cy="2374900"/>
            <a:chOff x="1766" y="1979"/>
            <a:chExt cx="434" cy="1496"/>
          </a:xfrm>
        </p:grpSpPr>
        <p:grpSp>
          <p:nvGrpSpPr>
            <p:cNvPr id="56395" name="Group 7"/>
            <p:cNvGrpSpPr>
              <a:grpSpLocks/>
            </p:cNvGrpSpPr>
            <p:nvPr/>
          </p:nvGrpSpPr>
          <p:grpSpPr bwMode="auto">
            <a:xfrm>
              <a:off x="2032" y="2033"/>
              <a:ext cx="128" cy="212"/>
              <a:chOff x="3548" y="2568"/>
              <a:chExt cx="182" cy="362"/>
            </a:xfrm>
          </p:grpSpPr>
          <p:sp>
            <p:nvSpPr>
              <p:cNvPr id="56396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397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398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 rtl="0"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399" name="Text Box 79"/>
            <p:cNvSpPr txBox="1">
              <a:spLocks noChangeArrowheads="1"/>
            </p:cNvSpPr>
            <p:nvPr/>
          </p:nvSpPr>
          <p:spPr bwMode="auto">
            <a:xfrm>
              <a:off x="1766" y="2206"/>
              <a:ext cx="4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רמת חובב 4</a:t>
              </a:r>
            </a:p>
            <a:p>
              <a:pPr algn="ctr" rtl="0"/>
              <a:r>
                <a:rPr lang="he-IL" sz="800"/>
                <a:t>+ דוד</a:t>
              </a:r>
              <a:endParaRPr lang="en-US" sz="800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H="1">
              <a:off x="2109" y="1979"/>
              <a:ext cx="0" cy="145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401" name="AutoShape 81"/>
            <p:cNvSpPr>
              <a:spLocks noChangeArrowheads="1"/>
            </p:cNvSpPr>
            <p:nvPr/>
          </p:nvSpPr>
          <p:spPr bwMode="auto">
            <a:xfrm>
              <a:off x="1824" y="3359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22:12</a:t>
              </a:r>
            </a:p>
          </p:txBody>
        </p:sp>
      </p:grpSp>
      <p:grpSp>
        <p:nvGrpSpPr>
          <p:cNvPr id="56402" name="Group 82"/>
          <p:cNvGrpSpPr>
            <a:grpSpLocks/>
          </p:cNvGrpSpPr>
          <p:nvPr/>
        </p:nvGrpSpPr>
        <p:grpSpPr bwMode="auto">
          <a:xfrm>
            <a:off x="3078163" y="3357563"/>
            <a:ext cx="630237" cy="2376487"/>
            <a:chOff x="1939" y="2115"/>
            <a:chExt cx="397" cy="1497"/>
          </a:xfrm>
        </p:grpSpPr>
        <p:sp>
          <p:nvSpPr>
            <p:cNvPr id="56403" name="Text Box 83"/>
            <p:cNvSpPr txBox="1">
              <a:spLocks noChangeArrowheads="1"/>
            </p:cNvSpPr>
            <p:nvPr/>
          </p:nvSpPr>
          <p:spPr bwMode="auto">
            <a:xfrm>
              <a:off x="2038" y="234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חגית 5</a:t>
              </a:r>
            </a:p>
            <a:p>
              <a:pPr algn="ctr" rtl="0"/>
              <a:r>
                <a:rPr lang="he-IL" sz="800"/>
                <a:t>+ דוד</a:t>
              </a:r>
              <a:endParaRPr lang="en-US" sz="800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H="1">
              <a:off x="2226" y="2115"/>
              <a:ext cx="0" cy="145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405" name="AutoShape 85"/>
            <p:cNvSpPr>
              <a:spLocks noChangeArrowheads="1"/>
            </p:cNvSpPr>
            <p:nvPr/>
          </p:nvSpPr>
          <p:spPr bwMode="auto">
            <a:xfrm>
              <a:off x="1939" y="3496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D7AC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22:17</a:t>
              </a:r>
            </a:p>
          </p:txBody>
        </p:sp>
        <p:grpSp>
          <p:nvGrpSpPr>
            <p:cNvPr id="56406" name="Group 7"/>
            <p:cNvGrpSpPr>
              <a:grpSpLocks/>
            </p:cNvGrpSpPr>
            <p:nvPr/>
          </p:nvGrpSpPr>
          <p:grpSpPr bwMode="auto">
            <a:xfrm>
              <a:off x="2154" y="2160"/>
              <a:ext cx="128" cy="212"/>
              <a:chOff x="3548" y="2568"/>
              <a:chExt cx="182" cy="362"/>
            </a:xfrm>
          </p:grpSpPr>
          <p:sp>
            <p:nvSpPr>
              <p:cNvPr id="56407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08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09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 rtl="0"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</p:grpSp>
      <p:grpSp>
        <p:nvGrpSpPr>
          <p:cNvPr id="56410" name="Group 90"/>
          <p:cNvGrpSpPr>
            <a:grpSpLocks/>
          </p:cNvGrpSpPr>
          <p:nvPr/>
        </p:nvGrpSpPr>
        <p:grpSpPr bwMode="auto">
          <a:xfrm>
            <a:off x="3570288" y="3573463"/>
            <a:ext cx="711200" cy="2055812"/>
            <a:chOff x="2249" y="2251"/>
            <a:chExt cx="448" cy="1295"/>
          </a:xfrm>
        </p:grpSpPr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flipH="1">
              <a:off x="2544" y="2251"/>
              <a:ext cx="0" cy="122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12" name="Group 7"/>
            <p:cNvGrpSpPr>
              <a:grpSpLocks/>
            </p:cNvGrpSpPr>
            <p:nvPr/>
          </p:nvGrpSpPr>
          <p:grpSpPr bwMode="auto">
            <a:xfrm>
              <a:off x="2472" y="2341"/>
              <a:ext cx="128" cy="212"/>
              <a:chOff x="3548" y="2568"/>
              <a:chExt cx="182" cy="362"/>
            </a:xfrm>
          </p:grpSpPr>
          <p:sp>
            <p:nvSpPr>
              <p:cNvPr id="56413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14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15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 rtl="0"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416" name="AutoShape 96"/>
            <p:cNvSpPr>
              <a:spLocks noChangeArrowheads="1"/>
            </p:cNvSpPr>
            <p:nvPr/>
          </p:nvSpPr>
          <p:spPr bwMode="auto">
            <a:xfrm>
              <a:off x="2249" y="3430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22:27</a:t>
              </a:r>
            </a:p>
          </p:txBody>
        </p:sp>
        <p:sp>
          <p:nvSpPr>
            <p:cNvPr id="56417" name="Text Box 97"/>
            <p:cNvSpPr txBox="1">
              <a:spLocks noChangeArrowheads="1"/>
            </p:cNvSpPr>
            <p:nvPr/>
          </p:nvSpPr>
          <p:spPr bwMode="auto">
            <a:xfrm>
              <a:off x="2403" y="2523"/>
              <a:ext cx="29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גזר 30</a:t>
              </a:r>
              <a:endParaRPr lang="en-US" sz="800"/>
            </a:p>
          </p:txBody>
        </p:sp>
      </p:grpSp>
      <p:grpSp>
        <p:nvGrpSpPr>
          <p:cNvPr id="56418" name="Group 98"/>
          <p:cNvGrpSpPr>
            <a:grpSpLocks/>
          </p:cNvGrpSpPr>
          <p:nvPr/>
        </p:nvGrpSpPr>
        <p:grpSpPr bwMode="auto">
          <a:xfrm>
            <a:off x="4140200" y="4033838"/>
            <a:ext cx="838200" cy="2027237"/>
            <a:chOff x="2608" y="2541"/>
            <a:chExt cx="528" cy="1277"/>
          </a:xfrm>
        </p:grpSpPr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flipH="1">
              <a:off x="2880" y="2541"/>
              <a:ext cx="5" cy="116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20" name="Group 7"/>
            <p:cNvGrpSpPr>
              <a:grpSpLocks/>
            </p:cNvGrpSpPr>
            <p:nvPr/>
          </p:nvGrpSpPr>
          <p:grpSpPr bwMode="auto">
            <a:xfrm>
              <a:off x="2855" y="2590"/>
              <a:ext cx="128" cy="212"/>
              <a:chOff x="3548" y="2568"/>
              <a:chExt cx="182" cy="362"/>
            </a:xfrm>
          </p:grpSpPr>
          <p:sp>
            <p:nvSpPr>
              <p:cNvPr id="56421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22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23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 rtl="0"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424" name="Text Box 104"/>
            <p:cNvSpPr txBox="1">
              <a:spLocks noChangeArrowheads="1"/>
            </p:cNvSpPr>
            <p:nvPr/>
          </p:nvSpPr>
          <p:spPr bwMode="auto">
            <a:xfrm>
              <a:off x="2802" y="2795"/>
              <a:ext cx="33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חגית 20</a:t>
              </a:r>
              <a:endParaRPr lang="en-US" sz="800"/>
            </a:p>
          </p:txBody>
        </p:sp>
        <p:sp>
          <p:nvSpPr>
            <p:cNvPr id="56425" name="AutoShape 105"/>
            <p:cNvSpPr>
              <a:spLocks noChangeArrowheads="1"/>
            </p:cNvSpPr>
            <p:nvPr/>
          </p:nvSpPr>
          <p:spPr bwMode="auto">
            <a:xfrm>
              <a:off x="2608" y="3702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22:40</a:t>
              </a:r>
            </a:p>
          </p:txBody>
        </p:sp>
      </p:grpSp>
      <p:grpSp>
        <p:nvGrpSpPr>
          <p:cNvPr id="56426" name="Group 106"/>
          <p:cNvGrpSpPr>
            <a:grpSpLocks/>
          </p:cNvGrpSpPr>
          <p:nvPr/>
        </p:nvGrpSpPr>
        <p:grpSpPr bwMode="auto">
          <a:xfrm>
            <a:off x="2619375" y="2649538"/>
            <a:ext cx="735013" cy="2592387"/>
            <a:chOff x="1683" y="1706"/>
            <a:chExt cx="463" cy="1633"/>
          </a:xfrm>
        </p:grpSpPr>
        <p:grpSp>
          <p:nvGrpSpPr>
            <p:cNvPr id="56427" name="Group 29"/>
            <p:cNvGrpSpPr>
              <a:grpSpLocks/>
            </p:cNvGrpSpPr>
            <p:nvPr/>
          </p:nvGrpSpPr>
          <p:grpSpPr bwMode="auto">
            <a:xfrm>
              <a:off x="1871" y="1792"/>
              <a:ext cx="143" cy="288"/>
              <a:chOff x="3548" y="2568"/>
              <a:chExt cx="182" cy="362"/>
            </a:xfrm>
          </p:grpSpPr>
          <p:sp>
            <p:nvSpPr>
              <p:cNvPr id="56428" name="Rectangle 30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33CC33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429" name="Rectangle 31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33CC33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430" name="AutoShape 32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flipH="1">
              <a:off x="1973" y="1706"/>
              <a:ext cx="0" cy="163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432" name="Text Box 112"/>
            <p:cNvSpPr txBox="1">
              <a:spLocks noChangeArrowheads="1"/>
            </p:cNvSpPr>
            <p:nvPr/>
          </p:nvSpPr>
          <p:spPr bwMode="auto">
            <a:xfrm>
              <a:off x="1740" y="2049"/>
              <a:ext cx="406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אשכול 9+6</a:t>
              </a:r>
              <a:endParaRPr lang="en-US" sz="800"/>
            </a:p>
          </p:txBody>
        </p:sp>
        <p:sp>
          <p:nvSpPr>
            <p:cNvPr id="56433" name="AutoShape 113"/>
            <p:cNvSpPr>
              <a:spLocks noChangeArrowheads="1"/>
            </p:cNvSpPr>
            <p:nvPr/>
          </p:nvSpPr>
          <p:spPr bwMode="auto">
            <a:xfrm>
              <a:off x="1683" y="3204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D7AC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22:08</a:t>
              </a:r>
            </a:p>
          </p:txBody>
        </p:sp>
      </p:grpSp>
      <p:grpSp>
        <p:nvGrpSpPr>
          <p:cNvPr id="56434" name="Group 114"/>
          <p:cNvGrpSpPr>
            <a:grpSpLocks/>
          </p:cNvGrpSpPr>
          <p:nvPr/>
        </p:nvGrpSpPr>
        <p:grpSpPr bwMode="auto">
          <a:xfrm>
            <a:off x="3911600" y="3933825"/>
            <a:ext cx="528638" cy="1911350"/>
            <a:chOff x="2464" y="2478"/>
            <a:chExt cx="333" cy="1204"/>
          </a:xfrm>
        </p:grpSpPr>
        <p:grpSp>
          <p:nvGrpSpPr>
            <p:cNvPr id="56435" name="Group 29"/>
            <p:cNvGrpSpPr>
              <a:grpSpLocks/>
            </p:cNvGrpSpPr>
            <p:nvPr/>
          </p:nvGrpSpPr>
          <p:grpSpPr bwMode="auto">
            <a:xfrm>
              <a:off x="2653" y="2478"/>
              <a:ext cx="98" cy="198"/>
              <a:chOff x="3548" y="2568"/>
              <a:chExt cx="182" cy="362"/>
            </a:xfrm>
          </p:grpSpPr>
          <p:sp>
            <p:nvSpPr>
              <p:cNvPr id="56436" name="Rectangle 30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33CC33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437" name="Rectangle 31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33CC33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438" name="AutoShape 32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>
              <a:off x="2733" y="2493"/>
              <a:ext cx="11" cy="111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440" name="AutoShape 120"/>
            <p:cNvSpPr>
              <a:spLocks noChangeArrowheads="1"/>
            </p:cNvSpPr>
            <p:nvPr/>
          </p:nvSpPr>
          <p:spPr bwMode="auto">
            <a:xfrm>
              <a:off x="2472" y="3566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D7AC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22:39</a:t>
              </a:r>
            </a:p>
          </p:txBody>
        </p:sp>
        <p:sp>
          <p:nvSpPr>
            <p:cNvPr id="56441" name="Text Box 121"/>
            <p:cNvSpPr txBox="1">
              <a:spLocks noChangeArrowheads="1"/>
            </p:cNvSpPr>
            <p:nvPr/>
          </p:nvSpPr>
          <p:spPr bwMode="auto">
            <a:xfrm>
              <a:off x="2464" y="2647"/>
              <a:ext cx="33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אשכול 8</a:t>
              </a:r>
              <a:endParaRPr lang="en-US" sz="800"/>
            </a:p>
          </p:txBody>
        </p:sp>
      </p:grpSp>
      <p:grpSp>
        <p:nvGrpSpPr>
          <p:cNvPr id="56442" name="Group 122"/>
          <p:cNvGrpSpPr>
            <a:grpSpLocks/>
          </p:cNvGrpSpPr>
          <p:nvPr/>
        </p:nvGrpSpPr>
        <p:grpSpPr bwMode="auto">
          <a:xfrm>
            <a:off x="4402138" y="4138613"/>
            <a:ext cx="757237" cy="1562100"/>
            <a:chOff x="2773" y="2607"/>
            <a:chExt cx="477" cy="984"/>
          </a:xfrm>
        </p:grpSpPr>
        <p:sp>
          <p:nvSpPr>
            <p:cNvPr id="56443" name="Line 123"/>
            <p:cNvSpPr>
              <a:spLocks noChangeShapeType="1"/>
            </p:cNvSpPr>
            <p:nvPr/>
          </p:nvSpPr>
          <p:spPr bwMode="auto">
            <a:xfrm flipH="1">
              <a:off x="3054" y="2607"/>
              <a:ext cx="6" cy="91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444" name="AutoShape 124"/>
            <p:cNvSpPr>
              <a:spLocks noChangeArrowheads="1"/>
            </p:cNvSpPr>
            <p:nvPr/>
          </p:nvSpPr>
          <p:spPr bwMode="auto">
            <a:xfrm>
              <a:off x="2773" y="3475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rgbClr val="D7AC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22:39</a:t>
              </a:r>
            </a:p>
          </p:txBody>
        </p:sp>
        <p:sp>
          <p:nvSpPr>
            <p:cNvPr id="56445" name="Text Box 125"/>
            <p:cNvSpPr txBox="1">
              <a:spLocks noChangeArrowheads="1"/>
            </p:cNvSpPr>
            <p:nvPr/>
          </p:nvSpPr>
          <p:spPr bwMode="auto">
            <a:xfrm>
              <a:off x="2917" y="3006"/>
              <a:ext cx="333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אשכול 7</a:t>
              </a:r>
              <a:endParaRPr lang="en-US" sz="800"/>
            </a:p>
          </p:txBody>
        </p:sp>
        <p:grpSp>
          <p:nvGrpSpPr>
            <p:cNvPr id="56446" name="Group 29"/>
            <p:cNvGrpSpPr>
              <a:grpSpLocks/>
            </p:cNvGrpSpPr>
            <p:nvPr/>
          </p:nvGrpSpPr>
          <p:grpSpPr bwMode="auto">
            <a:xfrm>
              <a:off x="3033" y="2834"/>
              <a:ext cx="98" cy="198"/>
              <a:chOff x="3548" y="2568"/>
              <a:chExt cx="182" cy="362"/>
            </a:xfrm>
          </p:grpSpPr>
          <p:sp>
            <p:nvSpPr>
              <p:cNvPr id="56447" name="Rectangle 30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33CC33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448" name="Rectangle 31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33CC33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 sz="1000" b="0"/>
              </a:p>
            </p:txBody>
          </p:sp>
          <p:sp>
            <p:nvSpPr>
              <p:cNvPr id="56449" name="AutoShape 32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</p:grpSp>
      <p:grpSp>
        <p:nvGrpSpPr>
          <p:cNvPr id="56450" name="Group 130"/>
          <p:cNvGrpSpPr>
            <a:grpSpLocks/>
          </p:cNvGrpSpPr>
          <p:nvPr/>
        </p:nvGrpSpPr>
        <p:grpSpPr bwMode="auto">
          <a:xfrm>
            <a:off x="6443663" y="4241800"/>
            <a:ext cx="817562" cy="1531938"/>
            <a:chOff x="4059" y="2672"/>
            <a:chExt cx="515" cy="965"/>
          </a:xfrm>
        </p:grpSpPr>
        <p:sp>
          <p:nvSpPr>
            <p:cNvPr id="56451" name="Line 131"/>
            <p:cNvSpPr>
              <a:spLocks noChangeShapeType="1"/>
            </p:cNvSpPr>
            <p:nvPr/>
          </p:nvSpPr>
          <p:spPr bwMode="auto">
            <a:xfrm flipH="1">
              <a:off x="4336" y="2672"/>
              <a:ext cx="0" cy="9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52" name="Group 7"/>
            <p:cNvGrpSpPr>
              <a:grpSpLocks/>
            </p:cNvGrpSpPr>
            <p:nvPr/>
          </p:nvGrpSpPr>
          <p:grpSpPr bwMode="auto">
            <a:xfrm>
              <a:off x="4264" y="2749"/>
              <a:ext cx="128" cy="212"/>
              <a:chOff x="3548" y="2568"/>
              <a:chExt cx="182" cy="362"/>
            </a:xfrm>
          </p:grpSpPr>
          <p:sp>
            <p:nvSpPr>
              <p:cNvPr id="56453" name="Rectangle 8"/>
              <p:cNvSpPr>
                <a:spLocks noChangeArrowheads="1"/>
              </p:cNvSpPr>
              <p:nvPr/>
            </p:nvSpPr>
            <p:spPr bwMode="auto">
              <a:xfrm>
                <a:off x="3585" y="2764"/>
                <a:ext cx="136" cy="136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54" name="Rectangle 9"/>
              <p:cNvSpPr>
                <a:spLocks noChangeArrowheads="1"/>
              </p:cNvSpPr>
              <p:nvPr/>
            </p:nvSpPr>
            <p:spPr bwMode="auto">
              <a:xfrm>
                <a:off x="3548" y="2839"/>
                <a:ext cx="182" cy="91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/>
                <a:endParaRPr lang="he-IL" sz="1000" b="0"/>
              </a:p>
            </p:txBody>
          </p:sp>
          <p:sp>
            <p:nvSpPr>
              <p:cNvPr id="56455" name="AutoShape 10"/>
              <p:cNvSpPr>
                <a:spLocks noChangeArrowheads="1"/>
              </p:cNvSpPr>
              <p:nvPr/>
            </p:nvSpPr>
            <p:spPr bwMode="auto">
              <a:xfrm rot="10800000">
                <a:off x="3654" y="2568"/>
                <a:ext cx="44" cy="2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18 w 21600"/>
                  <a:gd name="T13" fmla="*/ 4526 h 21600"/>
                  <a:gd name="T14" fmla="*/ 17182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 rtl="0" eaLnBrk="0" hangingPunct="0"/>
                <a:endParaRPr lang="he-IL" sz="1000">
                  <a:solidFill>
                    <a:srgbClr val="17375E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56456" name="Text Box 136"/>
            <p:cNvSpPr txBox="1">
              <a:spLocks noChangeArrowheads="1"/>
            </p:cNvSpPr>
            <p:nvPr/>
          </p:nvSpPr>
          <p:spPr bwMode="auto">
            <a:xfrm>
              <a:off x="4116" y="2931"/>
              <a:ext cx="45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he-IL" sz="800"/>
                <a:t>חגית 4 + דוד</a:t>
              </a:r>
              <a:endParaRPr lang="en-US" sz="800"/>
            </a:p>
          </p:txBody>
        </p:sp>
        <p:sp>
          <p:nvSpPr>
            <p:cNvPr id="56457" name="AutoShape 137"/>
            <p:cNvSpPr>
              <a:spLocks noChangeArrowheads="1"/>
            </p:cNvSpPr>
            <p:nvPr/>
          </p:nvSpPr>
          <p:spPr bwMode="auto">
            <a:xfrm>
              <a:off x="4059" y="3521"/>
              <a:ext cx="281" cy="116"/>
            </a:xfrm>
            <a:prstGeom prst="homePlate">
              <a:avLst>
                <a:gd name="adj" fmla="val 60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800"/>
                <a:t>23:47</a:t>
              </a:r>
            </a:p>
          </p:txBody>
        </p:sp>
      </p:grpSp>
      <p:sp>
        <p:nvSpPr>
          <p:cNvPr id="56458" name="Rectangle 138"/>
          <p:cNvSpPr>
            <a:spLocks noChangeArrowheads="1"/>
          </p:cNvSpPr>
          <p:nvPr/>
        </p:nvSpPr>
        <p:spPr bwMode="auto">
          <a:xfrm>
            <a:off x="1763713" y="-1714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Chain of events</a:t>
            </a:r>
          </a:p>
        </p:txBody>
      </p:sp>
      <p:sp>
        <p:nvSpPr>
          <p:cNvPr id="56459" name="Text Box 139"/>
          <p:cNvSpPr txBox="1">
            <a:spLocks noChangeArrowheads="1"/>
          </p:cNvSpPr>
          <p:nvPr/>
        </p:nvSpPr>
        <p:spPr bwMode="auto">
          <a:xfrm>
            <a:off x="5035550" y="882650"/>
            <a:ext cx="1739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ru-RU" sz="1000">
                <a:solidFill>
                  <a:srgbClr val="FFFF00"/>
                </a:solidFill>
              </a:rPr>
              <a:t>- </a:t>
            </a:r>
            <a:r>
              <a:rPr lang="en-US" sz="1000">
                <a:solidFill>
                  <a:srgbClr val="FFFF00"/>
                </a:solidFill>
              </a:rPr>
              <a:t>Fuel transfer completion</a:t>
            </a:r>
          </a:p>
        </p:txBody>
      </p:sp>
      <p:sp>
        <p:nvSpPr>
          <p:cNvPr id="56460" name="Text Box 140"/>
          <p:cNvSpPr txBox="1">
            <a:spLocks noChangeArrowheads="1"/>
          </p:cNvSpPr>
          <p:nvPr/>
        </p:nvSpPr>
        <p:spPr bwMode="auto">
          <a:xfrm>
            <a:off x="7215188" y="869950"/>
            <a:ext cx="9112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ru-RU" sz="1000">
                <a:solidFill>
                  <a:srgbClr val="FFFF00"/>
                </a:solidFill>
              </a:rPr>
              <a:t>- </a:t>
            </a:r>
            <a:r>
              <a:rPr lang="en-US" sz="1000">
                <a:solidFill>
                  <a:srgbClr val="FFFF00"/>
                </a:solidFill>
              </a:rPr>
              <a:t>Shut down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50825" y="1139825"/>
            <a:ext cx="87487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ü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Large Power Disturbances Survey (2000-2012)</a:t>
            </a:r>
            <a:r>
              <a:rPr lang="en-US" sz="2800">
                <a:solidFill>
                  <a:srgbClr val="FFF909"/>
                </a:solidFill>
              </a:rPr>
              <a:t>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25000"/>
              <a:buFont typeface="Webdings" pitchFamily="18" charset="2"/>
              <a:buChar char="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Reasons and challenges for disturbances</a:t>
            </a:r>
            <a:r>
              <a:rPr lang="en-US" sz="2800">
                <a:solidFill>
                  <a:srgbClr val="FFF909"/>
                </a:solidFill>
              </a:rPr>
              <a:t>      </a:t>
            </a:r>
            <a:endParaRPr lang="en-US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"/>
            </a:pPr>
            <a:r>
              <a:rPr lang="en-US" sz="2800">
                <a:solidFill>
                  <a:schemeClr val="bg1"/>
                </a:solidFill>
              </a:rPr>
              <a:t>  Challenges of renewable energy penetration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ingdings" pitchFamily="2" charset="2"/>
              <a:buChar char="4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Samples of Israeli System disturbances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10000"/>
              <a:buFont typeface="Wingdings" pitchFamily="2" charset="2"/>
              <a:buChar char="M"/>
            </a:pPr>
            <a:r>
              <a:rPr lang="he-IL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Israeli system risk management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95000"/>
              </a:lnSpc>
              <a:buClr>
                <a:srgbClr val="FFF909"/>
              </a:buClr>
              <a:buSzPct val="125000"/>
              <a:buFont typeface="Wingdings" pitchFamily="2" charset="2"/>
              <a:buChar char="?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Summary &amp; Questions</a:t>
            </a:r>
            <a:r>
              <a:rPr lang="he-IL" sz="2800">
                <a:solidFill>
                  <a:srgbClr val="FFF909"/>
                </a:solidFill>
              </a:rPr>
              <a:t>           </a:t>
            </a:r>
            <a:endParaRPr lang="en-US" sz="2800">
              <a:solidFill>
                <a:srgbClr val="FFF909"/>
              </a:solidFill>
            </a:endParaRPr>
          </a:p>
        </p:txBody>
      </p:sp>
      <p:sp>
        <p:nvSpPr>
          <p:cNvPr id="70659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824038" y="-2349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The presentation subjects</a:t>
            </a: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203200" y="1374775"/>
            <a:ext cx="8604250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501650" y="1114425"/>
            <a:ext cx="8318500" cy="5472113"/>
          </a:xfrm>
          <a:prstGeom prst="rect">
            <a:avLst/>
          </a:prstGeom>
          <a:solidFill>
            <a:srgbClr val="3366FF">
              <a:alpha val="4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72706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95288" y="765175"/>
          <a:ext cx="81153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תרשים" r:id="rId4" imgW="9334500" imgH="5248275" progId="Excel.Chart.8">
                  <p:embed/>
                </p:oleObj>
              </mc:Choice>
              <mc:Fallback>
                <p:oleObj name="תרשים" r:id="rId4" imgW="9334500" imgH="5248275" progId="Excel.Char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8115300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1763713" y="981075"/>
            <a:ext cx="1008062" cy="719138"/>
          </a:xfrm>
          <a:prstGeom prst="wedgeRectCallout">
            <a:avLst>
              <a:gd name="adj1" fmla="val 103069"/>
              <a:gd name="adj2" fmla="val 104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 sz="1200"/>
              <a:t>System capacity</a:t>
            </a:r>
          </a:p>
          <a:p>
            <a:pPr algn="ctr"/>
            <a:r>
              <a:rPr lang="he-IL" sz="1200"/>
              <a:t> 9850 </a:t>
            </a:r>
            <a:r>
              <a:rPr lang="en-US" sz="1200"/>
              <a:t>MW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328738" y="2125663"/>
            <a:ext cx="6843712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1979613" y="1860550"/>
            <a:ext cx="4824412" cy="2882900"/>
            <a:chOff x="1247" y="1172"/>
            <a:chExt cx="3039" cy="1816"/>
          </a:xfrm>
        </p:grpSpPr>
        <p:sp>
          <p:nvSpPr>
            <p:cNvPr id="72713" name="Oval 9"/>
            <p:cNvSpPr>
              <a:spLocks noChangeArrowheads="1"/>
            </p:cNvSpPr>
            <p:nvPr/>
          </p:nvSpPr>
          <p:spPr bwMode="auto">
            <a:xfrm>
              <a:off x="2384" y="1250"/>
              <a:ext cx="393" cy="230"/>
            </a:xfrm>
            <a:prstGeom prst="ellipse">
              <a:avLst/>
            </a:prstGeom>
            <a:solidFill>
              <a:srgbClr val="FFFF66">
                <a:alpha val="38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4" name="Oval 10"/>
            <p:cNvSpPr>
              <a:spLocks noChangeArrowheads="1"/>
            </p:cNvSpPr>
            <p:nvPr/>
          </p:nvSpPr>
          <p:spPr bwMode="auto">
            <a:xfrm>
              <a:off x="3476" y="1253"/>
              <a:ext cx="376" cy="227"/>
            </a:xfrm>
            <a:prstGeom prst="ellipse">
              <a:avLst/>
            </a:prstGeom>
            <a:solidFill>
              <a:srgbClr val="FFFF66">
                <a:alpha val="38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5" name="Group 11"/>
            <p:cNvGrpSpPr>
              <a:grpSpLocks/>
            </p:cNvGrpSpPr>
            <p:nvPr/>
          </p:nvGrpSpPr>
          <p:grpSpPr bwMode="auto">
            <a:xfrm>
              <a:off x="1351" y="1462"/>
              <a:ext cx="2935" cy="1526"/>
              <a:chOff x="1351" y="1462"/>
              <a:chExt cx="2935" cy="1526"/>
            </a:xfrm>
          </p:grpSpPr>
          <p:sp>
            <p:nvSpPr>
              <p:cNvPr id="72716" name="Line 12"/>
              <p:cNvSpPr>
                <a:spLocks noChangeShapeType="1"/>
              </p:cNvSpPr>
              <p:nvPr/>
            </p:nvSpPr>
            <p:spPr bwMode="auto">
              <a:xfrm>
                <a:off x="2493" y="272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717" name="Group 13"/>
              <p:cNvGrpSpPr>
                <a:grpSpLocks/>
              </p:cNvGrpSpPr>
              <p:nvPr/>
            </p:nvGrpSpPr>
            <p:grpSpPr bwMode="auto">
              <a:xfrm>
                <a:off x="1351" y="1462"/>
                <a:ext cx="2935" cy="1526"/>
                <a:chOff x="1351" y="1462"/>
                <a:chExt cx="2935" cy="1526"/>
              </a:xfrm>
            </p:grpSpPr>
            <p:sp>
              <p:nvSpPr>
                <p:cNvPr id="72718" name="Line 14"/>
                <p:cNvSpPr>
                  <a:spLocks noChangeShapeType="1"/>
                </p:cNvSpPr>
                <p:nvPr/>
              </p:nvSpPr>
              <p:spPr bwMode="auto">
                <a:xfrm>
                  <a:off x="1351" y="1468"/>
                  <a:ext cx="0" cy="12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19" name="Line 15"/>
                <p:cNvSpPr>
                  <a:spLocks noChangeShapeType="1"/>
                </p:cNvSpPr>
                <p:nvPr/>
              </p:nvSpPr>
              <p:spPr bwMode="auto">
                <a:xfrm>
                  <a:off x="1634" y="1462"/>
                  <a:ext cx="0" cy="1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0" name="Line 16"/>
                <p:cNvSpPr>
                  <a:spLocks noChangeShapeType="1"/>
                </p:cNvSpPr>
                <p:nvPr/>
              </p:nvSpPr>
              <p:spPr bwMode="auto">
                <a:xfrm>
                  <a:off x="1357" y="2724"/>
                  <a:ext cx="2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1" name="AutoShape 17"/>
                <p:cNvSpPr>
                  <a:spLocks/>
                </p:cNvSpPr>
                <p:nvPr/>
              </p:nvSpPr>
              <p:spPr bwMode="auto">
                <a:xfrm>
                  <a:off x="1701" y="2840"/>
                  <a:ext cx="451" cy="136"/>
                </a:xfrm>
                <a:prstGeom prst="borderCallout1">
                  <a:avLst>
                    <a:gd name="adj1" fmla="val 52940"/>
                    <a:gd name="adj2" fmla="val -10644"/>
                    <a:gd name="adj3" fmla="val -83088"/>
                    <a:gd name="adj4" fmla="val -48782"/>
                  </a:avLst>
                </a:prstGeom>
                <a:gradFill rotWithShape="1">
                  <a:gsLst>
                    <a:gs pos="0">
                      <a:srgbClr val="00FFFF">
                        <a:gamma/>
                        <a:shade val="46275"/>
                        <a:invGamma/>
                      </a:srgbClr>
                    </a:gs>
                    <a:gs pos="50000">
                      <a:srgbClr val="00FFFF"/>
                    </a:gs>
                    <a:gs pos="100000">
                      <a:srgbClr val="00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800"/>
                    <a:t>7.5 hours</a:t>
                  </a:r>
                </a:p>
              </p:txBody>
            </p:sp>
            <p:sp>
              <p:nvSpPr>
                <p:cNvPr id="72722" name="Line 18"/>
                <p:cNvSpPr>
                  <a:spLocks noChangeShapeType="1"/>
                </p:cNvSpPr>
                <p:nvPr/>
              </p:nvSpPr>
              <p:spPr bwMode="auto">
                <a:xfrm>
                  <a:off x="2490" y="1466"/>
                  <a:ext cx="0" cy="12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3" name="Line 19"/>
                <p:cNvSpPr>
                  <a:spLocks noChangeShapeType="1"/>
                </p:cNvSpPr>
                <p:nvPr/>
              </p:nvSpPr>
              <p:spPr bwMode="auto">
                <a:xfrm>
                  <a:off x="2711" y="1472"/>
                  <a:ext cx="0" cy="1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4" name="AutoShape 20"/>
                <p:cNvSpPr>
                  <a:spLocks/>
                </p:cNvSpPr>
                <p:nvPr/>
              </p:nvSpPr>
              <p:spPr bwMode="auto">
                <a:xfrm>
                  <a:off x="2801" y="2852"/>
                  <a:ext cx="451" cy="136"/>
                </a:xfrm>
                <a:prstGeom prst="borderCallout1">
                  <a:avLst>
                    <a:gd name="adj1" fmla="val 52940"/>
                    <a:gd name="adj2" fmla="val -10644"/>
                    <a:gd name="adj3" fmla="val -91912"/>
                    <a:gd name="adj4" fmla="val -46787"/>
                  </a:avLst>
                </a:prstGeom>
                <a:gradFill rotWithShape="1">
                  <a:gsLst>
                    <a:gs pos="0">
                      <a:srgbClr val="00FFFF">
                        <a:gamma/>
                        <a:shade val="46275"/>
                        <a:invGamma/>
                      </a:srgbClr>
                    </a:gs>
                    <a:gs pos="50000">
                      <a:srgbClr val="00FFFF"/>
                    </a:gs>
                    <a:gs pos="100000">
                      <a:srgbClr val="00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800"/>
                    <a:t>5 hours</a:t>
                  </a:r>
                </a:p>
              </p:txBody>
            </p:sp>
            <p:sp>
              <p:nvSpPr>
                <p:cNvPr id="72725" name="Line 21"/>
                <p:cNvSpPr>
                  <a:spLocks noChangeShapeType="1"/>
                </p:cNvSpPr>
                <p:nvPr/>
              </p:nvSpPr>
              <p:spPr bwMode="auto">
                <a:xfrm>
                  <a:off x="3550" y="1466"/>
                  <a:ext cx="0" cy="12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6" name="Line 22"/>
                <p:cNvSpPr>
                  <a:spLocks noChangeShapeType="1"/>
                </p:cNvSpPr>
                <p:nvPr/>
              </p:nvSpPr>
              <p:spPr bwMode="auto">
                <a:xfrm>
                  <a:off x="3795" y="1473"/>
                  <a:ext cx="0" cy="12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7" name="Line 23"/>
                <p:cNvSpPr>
                  <a:spLocks noChangeShapeType="1"/>
                </p:cNvSpPr>
                <p:nvPr/>
              </p:nvSpPr>
              <p:spPr bwMode="auto">
                <a:xfrm>
                  <a:off x="3560" y="2704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8" name="AutoShape 24"/>
                <p:cNvSpPr>
                  <a:spLocks/>
                </p:cNvSpPr>
                <p:nvPr/>
              </p:nvSpPr>
              <p:spPr bwMode="auto">
                <a:xfrm>
                  <a:off x="3835" y="2840"/>
                  <a:ext cx="451" cy="136"/>
                </a:xfrm>
                <a:prstGeom prst="borderCallout1">
                  <a:avLst>
                    <a:gd name="adj1" fmla="val 52940"/>
                    <a:gd name="adj2" fmla="val -10644"/>
                    <a:gd name="adj3" fmla="val -96324"/>
                    <a:gd name="adj4" fmla="val -43458"/>
                  </a:avLst>
                </a:prstGeom>
                <a:gradFill rotWithShape="1">
                  <a:gsLst>
                    <a:gs pos="0">
                      <a:srgbClr val="00FFFF">
                        <a:gamma/>
                        <a:shade val="46275"/>
                        <a:invGamma/>
                      </a:srgbClr>
                    </a:gs>
                    <a:gs pos="50000">
                      <a:srgbClr val="00FFFF"/>
                    </a:gs>
                    <a:gs pos="100000">
                      <a:srgbClr val="00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800"/>
                    <a:t>5.5 hours</a:t>
                  </a:r>
                </a:p>
              </p:txBody>
            </p:sp>
          </p:grpSp>
        </p:grpSp>
        <p:sp>
          <p:nvSpPr>
            <p:cNvPr id="72729" name="Oval 25"/>
            <p:cNvSpPr>
              <a:spLocks noChangeArrowheads="1"/>
            </p:cNvSpPr>
            <p:nvPr/>
          </p:nvSpPr>
          <p:spPr bwMode="auto">
            <a:xfrm>
              <a:off x="1247" y="1172"/>
              <a:ext cx="453" cy="317"/>
            </a:xfrm>
            <a:prstGeom prst="ellipse">
              <a:avLst/>
            </a:prstGeom>
            <a:solidFill>
              <a:srgbClr val="FFFF66">
                <a:alpha val="3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737" name="Group 33"/>
          <p:cNvGrpSpPr>
            <a:grpSpLocks/>
          </p:cNvGrpSpPr>
          <p:nvPr/>
        </p:nvGrpSpPr>
        <p:grpSpPr bwMode="auto">
          <a:xfrm>
            <a:off x="466725" y="981075"/>
            <a:ext cx="7702550" cy="1190625"/>
            <a:chOff x="294" y="618"/>
            <a:chExt cx="4852" cy="750"/>
          </a:xfrm>
        </p:grpSpPr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>
              <a:off x="294" y="1367"/>
              <a:ext cx="4852" cy="1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AutoShape 28"/>
            <p:cNvSpPr>
              <a:spLocks noChangeArrowheads="1"/>
            </p:cNvSpPr>
            <p:nvPr/>
          </p:nvSpPr>
          <p:spPr bwMode="auto">
            <a:xfrm>
              <a:off x="3787" y="618"/>
              <a:ext cx="816" cy="408"/>
            </a:xfrm>
            <a:prstGeom prst="wedgeRectCallout">
              <a:avLst>
                <a:gd name="adj1" fmla="val 37255"/>
                <a:gd name="adj2" fmla="val 1325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/>
              <a:r>
                <a:rPr lang="en-US" sz="1200"/>
                <a:t>Transmission constraints</a:t>
              </a:r>
            </a:p>
            <a:p>
              <a:pPr algn="ctr" rtl="0"/>
              <a:r>
                <a:rPr lang="en-US" sz="1200"/>
                <a:t>9750 MW</a:t>
              </a:r>
            </a:p>
          </p:txBody>
        </p:sp>
      </p:grpSp>
      <p:grpSp>
        <p:nvGrpSpPr>
          <p:cNvPr id="72738" name="Group 34"/>
          <p:cNvGrpSpPr>
            <a:grpSpLocks/>
          </p:cNvGrpSpPr>
          <p:nvPr/>
        </p:nvGrpSpPr>
        <p:grpSpPr bwMode="auto">
          <a:xfrm>
            <a:off x="1336675" y="981075"/>
            <a:ext cx="7626350" cy="1338263"/>
            <a:chOff x="842" y="618"/>
            <a:chExt cx="4804" cy="843"/>
          </a:xfrm>
        </p:grpSpPr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842" y="1461"/>
              <a:ext cx="4311" cy="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lg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AutoShape 31"/>
            <p:cNvSpPr>
              <a:spLocks noChangeArrowheads="1"/>
            </p:cNvSpPr>
            <p:nvPr/>
          </p:nvSpPr>
          <p:spPr bwMode="auto">
            <a:xfrm>
              <a:off x="4830" y="618"/>
              <a:ext cx="816" cy="499"/>
            </a:xfrm>
            <a:prstGeom prst="wedgeRectCallout">
              <a:avLst>
                <a:gd name="adj1" fmla="val -83213"/>
                <a:gd name="adj2" fmla="val 1153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/>
              <a:r>
                <a:rPr lang="en-US" sz="1200"/>
                <a:t>Transmission constraints in case of N-1</a:t>
              </a:r>
            </a:p>
            <a:p>
              <a:pPr algn="ctr"/>
              <a:r>
                <a:rPr lang="en-US" sz="1200"/>
                <a:t>9550 MW</a:t>
              </a:r>
            </a:p>
          </p:txBody>
        </p:sp>
      </p:grp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1763713" y="-1714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What might happened?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63563" y="5262563"/>
            <a:ext cx="7178675" cy="128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92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algn="l" rtl="0"/>
            <a:r>
              <a:rPr lang="en-US" sz="1800" u="sng">
                <a:solidFill>
                  <a:srgbClr val="FFFF00"/>
                </a:solidFill>
              </a:rPr>
              <a:t>Explanation</a:t>
            </a:r>
          </a:p>
          <a:p>
            <a:pPr algn="l" rtl="0">
              <a:lnSpc>
                <a:spcPct val="125000"/>
              </a:lnSpc>
              <a:buFont typeface="Webdings" pitchFamily="18" charset="2"/>
              <a:buChar char="Ó"/>
            </a:pPr>
            <a:r>
              <a:rPr lang="en-US" sz="1600">
                <a:solidFill>
                  <a:schemeClr val="bg1"/>
                </a:solidFill>
              </a:rPr>
              <a:t> Outages because of generation lack during 3 days up to 250MW</a:t>
            </a:r>
          </a:p>
          <a:p>
            <a:pPr algn="l" rtl="0">
              <a:lnSpc>
                <a:spcPct val="125000"/>
              </a:lnSpc>
              <a:buFont typeface="Webdings" pitchFamily="18" charset="2"/>
              <a:buChar char="Ó"/>
            </a:pPr>
            <a:r>
              <a:rPr lang="en-US" sz="1600">
                <a:solidFill>
                  <a:schemeClr val="bg1"/>
                </a:solidFill>
              </a:rPr>
              <a:t> Additional outages because of line overload in Tel Aviv area – 100MW</a:t>
            </a:r>
          </a:p>
          <a:p>
            <a:pPr algn="l" rtl="0">
              <a:lnSpc>
                <a:spcPct val="125000"/>
              </a:lnSpc>
              <a:buFont typeface="Webdings" pitchFamily="18" charset="2"/>
              <a:buChar char="Ó"/>
            </a:pPr>
            <a:r>
              <a:rPr lang="en-US" sz="1600">
                <a:solidFill>
                  <a:schemeClr val="bg1"/>
                </a:solidFill>
              </a:rPr>
              <a:t> Additional outages in case of N-1 fault in South to Hadera – 200MW</a:t>
            </a:r>
          </a:p>
        </p:txBody>
      </p:sp>
      <p:grpSp>
        <p:nvGrpSpPr>
          <p:cNvPr id="72750" name="Group 46"/>
          <p:cNvGrpSpPr>
            <a:grpSpLocks/>
          </p:cNvGrpSpPr>
          <p:nvPr/>
        </p:nvGrpSpPr>
        <p:grpSpPr bwMode="auto">
          <a:xfrm>
            <a:off x="2555875" y="1125538"/>
            <a:ext cx="3384550" cy="1054100"/>
            <a:chOff x="1610" y="709"/>
            <a:chExt cx="2132" cy="664"/>
          </a:xfrm>
        </p:grpSpPr>
        <p:sp>
          <p:nvSpPr>
            <p:cNvPr id="72741" name="AutoShape 37"/>
            <p:cNvSpPr>
              <a:spLocks noChangeArrowheads="1"/>
            </p:cNvSpPr>
            <p:nvPr/>
          </p:nvSpPr>
          <p:spPr bwMode="auto">
            <a:xfrm>
              <a:off x="1610" y="1117"/>
              <a:ext cx="332" cy="256"/>
            </a:xfrm>
            <a:prstGeom prst="irregularSeal1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550</a:t>
              </a:r>
            </a:p>
          </p:txBody>
        </p:sp>
        <p:sp>
          <p:nvSpPr>
            <p:cNvPr id="72743" name="AutoShape 39"/>
            <p:cNvSpPr>
              <a:spLocks noChangeArrowheads="1"/>
            </p:cNvSpPr>
            <p:nvPr/>
          </p:nvSpPr>
          <p:spPr bwMode="auto">
            <a:xfrm>
              <a:off x="2390" y="1101"/>
              <a:ext cx="363" cy="182"/>
            </a:xfrm>
            <a:prstGeom prst="irregularSeal1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550</a:t>
              </a:r>
            </a:p>
          </p:txBody>
        </p:sp>
        <p:sp>
          <p:nvSpPr>
            <p:cNvPr id="72744" name="AutoShape 40"/>
            <p:cNvSpPr>
              <a:spLocks noChangeArrowheads="1"/>
            </p:cNvSpPr>
            <p:nvPr/>
          </p:nvSpPr>
          <p:spPr bwMode="auto">
            <a:xfrm>
              <a:off x="3379" y="1162"/>
              <a:ext cx="363" cy="182"/>
            </a:xfrm>
            <a:prstGeom prst="irregularSeal1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550</a:t>
              </a:r>
            </a:p>
          </p:txBody>
        </p:sp>
        <p:sp>
          <p:nvSpPr>
            <p:cNvPr id="72745" name="AutoShape 41"/>
            <p:cNvSpPr>
              <a:spLocks noChangeArrowheads="1"/>
            </p:cNvSpPr>
            <p:nvPr/>
          </p:nvSpPr>
          <p:spPr bwMode="auto">
            <a:xfrm>
              <a:off x="1973" y="709"/>
              <a:ext cx="1678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Power outages </a:t>
              </a:r>
            </a:p>
          </p:txBody>
        </p:sp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 flipH="1">
              <a:off x="1927" y="890"/>
              <a:ext cx="318" cy="27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8" name="Line 44"/>
            <p:cNvSpPr>
              <a:spLocks noChangeShapeType="1"/>
            </p:cNvSpPr>
            <p:nvPr/>
          </p:nvSpPr>
          <p:spPr bwMode="auto">
            <a:xfrm flipH="1">
              <a:off x="2608" y="890"/>
              <a:ext cx="45" cy="22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9" name="Line 45"/>
            <p:cNvSpPr>
              <a:spLocks noChangeShapeType="1"/>
            </p:cNvSpPr>
            <p:nvPr/>
          </p:nvSpPr>
          <p:spPr bwMode="auto">
            <a:xfrm>
              <a:off x="3198" y="890"/>
              <a:ext cx="362" cy="31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01650" y="1114425"/>
            <a:ext cx="8318500" cy="5472113"/>
          </a:xfrm>
          <a:prstGeom prst="rect">
            <a:avLst/>
          </a:prstGeom>
          <a:solidFill>
            <a:srgbClr val="3366FF">
              <a:alpha val="7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92163" y="-234950"/>
            <a:ext cx="93249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38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Hagit PRMS Shutdown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435475" y="1098550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FFFF00"/>
                </a:solidFill>
              </a:rPr>
              <a:t>20.09.2010</a:t>
            </a:r>
          </a:p>
        </p:txBody>
      </p:sp>
      <p:sp>
        <p:nvSpPr>
          <p:cNvPr id="38917" name="Rectangle 5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825500" y="1346200"/>
          <a:ext cx="78867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תרשים" r:id="rId6" imgW="9534525" imgH="6229350" progId="Excel.Chart.8">
                  <p:embed/>
                </p:oleObj>
              </mc:Choice>
              <mc:Fallback>
                <p:oleObj name="תרשים" r:id="rId6" imgW="9534525" imgH="6229350" progId="Excel.Char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346200"/>
                        <a:ext cx="78867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tx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250825" y="2492375"/>
            <a:ext cx="1260475" cy="431800"/>
          </a:xfrm>
          <a:prstGeom prst="wedgeRoundRectCallout">
            <a:avLst>
              <a:gd name="adj1" fmla="val 182116"/>
              <a:gd name="adj2" fmla="val -125366"/>
              <a:gd name="adj3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Hagit site</a:t>
            </a:r>
          </a:p>
          <a:p>
            <a:pPr algn="l" rtl="0"/>
            <a:r>
              <a:rPr lang="he-IL" sz="1200"/>
              <a:t>   </a:t>
            </a:r>
            <a:r>
              <a:rPr lang="en-US" sz="1200"/>
              <a:t>shutdown</a:t>
            </a:r>
          </a:p>
        </p:txBody>
      </p:sp>
      <p:sp>
        <p:nvSpPr>
          <p:cNvPr id="38922" name="AutoShape 10"/>
          <p:cNvSpPr>
            <a:spLocks noChangeArrowheads="1"/>
          </p:cNvSpPr>
          <p:nvPr/>
        </p:nvSpPr>
        <p:spPr bwMode="auto">
          <a:xfrm>
            <a:off x="6227763" y="4221163"/>
            <a:ext cx="1295400" cy="504825"/>
          </a:xfrm>
          <a:prstGeom prst="wedgeRoundRectCallout">
            <a:avLst>
              <a:gd name="adj1" fmla="val -118505"/>
              <a:gd name="adj2" fmla="val -457546"/>
              <a:gd name="adj3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200"/>
              <a:t>Hagit came</a:t>
            </a:r>
          </a:p>
          <a:p>
            <a:pPr algn="ctr"/>
            <a:r>
              <a:rPr lang="he-IL" sz="1200"/>
              <a:t> </a:t>
            </a:r>
            <a:r>
              <a:rPr lang="en-US" sz="1200"/>
              <a:t>back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403350" y="14843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MW</a:t>
            </a:r>
          </a:p>
        </p:txBody>
      </p: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3219450" y="2205038"/>
            <a:ext cx="2159000" cy="3175000"/>
            <a:chOff x="2028" y="1389"/>
            <a:chExt cx="1360" cy="2000"/>
          </a:xfrm>
        </p:grpSpPr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2028" y="315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388" y="1389"/>
              <a:ext cx="0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2028" y="3294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2199" y="3091"/>
              <a:ext cx="9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90 MINUTES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2071" y="2932"/>
              <a:ext cx="12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6993903" algn="ctr" rotWithShape="0">
                <a:srgbClr val="333333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FF00"/>
                  </a:solidFill>
                </a:rPr>
                <a:t>POWER OUTAGES</a:t>
              </a:r>
            </a:p>
          </p:txBody>
        </p:sp>
      </p:grp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1763713" y="2120900"/>
            <a:ext cx="3068637" cy="2460625"/>
            <a:chOff x="1111" y="1336"/>
            <a:chExt cx="1933" cy="1550"/>
          </a:xfrm>
        </p:grpSpPr>
        <p:sp>
          <p:nvSpPr>
            <p:cNvPr id="38924" name="Freeform 12"/>
            <p:cNvSpPr>
              <a:spLocks/>
            </p:cNvSpPr>
            <p:nvPr/>
          </p:nvSpPr>
          <p:spPr bwMode="auto">
            <a:xfrm>
              <a:off x="2025" y="1336"/>
              <a:ext cx="1019" cy="1499"/>
            </a:xfrm>
            <a:custGeom>
              <a:avLst/>
              <a:gdLst/>
              <a:ahLst/>
              <a:cxnLst>
                <a:cxn ang="0">
                  <a:pos x="3" y="48"/>
                </a:cxn>
                <a:cxn ang="0">
                  <a:pos x="15" y="404"/>
                </a:cxn>
                <a:cxn ang="0">
                  <a:pos x="19" y="528"/>
                </a:cxn>
                <a:cxn ang="0">
                  <a:pos x="35" y="1116"/>
                </a:cxn>
                <a:cxn ang="0">
                  <a:pos x="47" y="1404"/>
                </a:cxn>
                <a:cxn ang="0">
                  <a:pos x="51" y="1344"/>
                </a:cxn>
                <a:cxn ang="0">
                  <a:pos x="63" y="1336"/>
                </a:cxn>
                <a:cxn ang="0">
                  <a:pos x="123" y="1320"/>
                </a:cxn>
                <a:cxn ang="0">
                  <a:pos x="155" y="1296"/>
                </a:cxn>
                <a:cxn ang="0">
                  <a:pos x="159" y="1232"/>
                </a:cxn>
                <a:cxn ang="0">
                  <a:pos x="175" y="1208"/>
                </a:cxn>
                <a:cxn ang="0">
                  <a:pos x="191" y="1064"/>
                </a:cxn>
                <a:cxn ang="0">
                  <a:pos x="199" y="920"/>
                </a:cxn>
                <a:cxn ang="0">
                  <a:pos x="223" y="872"/>
                </a:cxn>
                <a:cxn ang="0">
                  <a:pos x="231" y="756"/>
                </a:cxn>
                <a:cxn ang="0">
                  <a:pos x="235" y="776"/>
                </a:cxn>
                <a:cxn ang="0">
                  <a:pos x="247" y="780"/>
                </a:cxn>
                <a:cxn ang="0">
                  <a:pos x="255" y="804"/>
                </a:cxn>
                <a:cxn ang="0">
                  <a:pos x="259" y="816"/>
                </a:cxn>
                <a:cxn ang="0">
                  <a:pos x="287" y="736"/>
                </a:cxn>
                <a:cxn ang="0">
                  <a:pos x="319" y="688"/>
                </a:cxn>
                <a:cxn ang="0">
                  <a:pos x="351" y="612"/>
                </a:cxn>
                <a:cxn ang="0">
                  <a:pos x="391" y="496"/>
                </a:cxn>
                <a:cxn ang="0">
                  <a:pos x="411" y="468"/>
                </a:cxn>
                <a:cxn ang="0">
                  <a:pos x="443" y="352"/>
                </a:cxn>
                <a:cxn ang="0">
                  <a:pos x="463" y="312"/>
                </a:cxn>
                <a:cxn ang="0">
                  <a:pos x="475" y="248"/>
                </a:cxn>
                <a:cxn ang="0">
                  <a:pos x="499" y="240"/>
                </a:cxn>
                <a:cxn ang="0">
                  <a:pos x="511" y="248"/>
                </a:cxn>
                <a:cxn ang="0">
                  <a:pos x="539" y="252"/>
                </a:cxn>
                <a:cxn ang="0">
                  <a:pos x="567" y="292"/>
                </a:cxn>
                <a:cxn ang="0">
                  <a:pos x="603" y="260"/>
                </a:cxn>
                <a:cxn ang="0">
                  <a:pos x="607" y="248"/>
                </a:cxn>
                <a:cxn ang="0">
                  <a:pos x="631" y="240"/>
                </a:cxn>
                <a:cxn ang="0">
                  <a:pos x="695" y="132"/>
                </a:cxn>
                <a:cxn ang="0">
                  <a:pos x="731" y="116"/>
                </a:cxn>
                <a:cxn ang="0">
                  <a:pos x="771" y="148"/>
                </a:cxn>
                <a:cxn ang="0">
                  <a:pos x="775" y="180"/>
                </a:cxn>
                <a:cxn ang="0">
                  <a:pos x="787" y="176"/>
                </a:cxn>
                <a:cxn ang="0">
                  <a:pos x="795" y="152"/>
                </a:cxn>
                <a:cxn ang="0">
                  <a:pos x="807" y="144"/>
                </a:cxn>
                <a:cxn ang="0">
                  <a:pos x="927" y="116"/>
                </a:cxn>
                <a:cxn ang="0">
                  <a:pos x="979" y="100"/>
                </a:cxn>
                <a:cxn ang="0">
                  <a:pos x="1019" y="56"/>
                </a:cxn>
                <a:cxn ang="0">
                  <a:pos x="911" y="44"/>
                </a:cxn>
                <a:cxn ang="0">
                  <a:pos x="831" y="16"/>
                </a:cxn>
                <a:cxn ang="0">
                  <a:pos x="695" y="12"/>
                </a:cxn>
                <a:cxn ang="0">
                  <a:pos x="595" y="4"/>
                </a:cxn>
                <a:cxn ang="0">
                  <a:pos x="463" y="12"/>
                </a:cxn>
                <a:cxn ang="0">
                  <a:pos x="319" y="16"/>
                </a:cxn>
                <a:cxn ang="0">
                  <a:pos x="171" y="16"/>
                </a:cxn>
                <a:cxn ang="0">
                  <a:pos x="99" y="16"/>
                </a:cxn>
                <a:cxn ang="0">
                  <a:pos x="75" y="32"/>
                </a:cxn>
                <a:cxn ang="0">
                  <a:pos x="19" y="32"/>
                </a:cxn>
                <a:cxn ang="0">
                  <a:pos x="3" y="48"/>
                </a:cxn>
              </a:cxnLst>
              <a:rect l="0" t="0" r="r" b="b"/>
              <a:pathLst>
                <a:path w="1019" h="1499">
                  <a:moveTo>
                    <a:pt x="3" y="48"/>
                  </a:moveTo>
                  <a:cubicBezTo>
                    <a:pt x="5" y="185"/>
                    <a:pt x="0" y="282"/>
                    <a:pt x="15" y="404"/>
                  </a:cubicBezTo>
                  <a:cubicBezTo>
                    <a:pt x="12" y="457"/>
                    <a:pt x="8" y="483"/>
                    <a:pt x="19" y="528"/>
                  </a:cubicBezTo>
                  <a:cubicBezTo>
                    <a:pt x="22" y="724"/>
                    <a:pt x="25" y="920"/>
                    <a:pt x="35" y="1116"/>
                  </a:cubicBezTo>
                  <a:cubicBezTo>
                    <a:pt x="36" y="1212"/>
                    <a:pt x="31" y="1499"/>
                    <a:pt x="47" y="1404"/>
                  </a:cubicBezTo>
                  <a:cubicBezTo>
                    <a:pt x="50" y="1384"/>
                    <a:pt x="46" y="1364"/>
                    <a:pt x="51" y="1344"/>
                  </a:cubicBezTo>
                  <a:cubicBezTo>
                    <a:pt x="52" y="1339"/>
                    <a:pt x="59" y="1339"/>
                    <a:pt x="63" y="1336"/>
                  </a:cubicBezTo>
                  <a:cubicBezTo>
                    <a:pt x="81" y="1309"/>
                    <a:pt x="87" y="1316"/>
                    <a:pt x="123" y="1320"/>
                  </a:cubicBezTo>
                  <a:cubicBezTo>
                    <a:pt x="141" y="1315"/>
                    <a:pt x="149" y="1314"/>
                    <a:pt x="155" y="1296"/>
                  </a:cubicBezTo>
                  <a:cubicBezTo>
                    <a:pt x="156" y="1275"/>
                    <a:pt x="154" y="1253"/>
                    <a:pt x="159" y="1232"/>
                  </a:cubicBezTo>
                  <a:cubicBezTo>
                    <a:pt x="161" y="1223"/>
                    <a:pt x="175" y="1208"/>
                    <a:pt x="175" y="1208"/>
                  </a:cubicBezTo>
                  <a:cubicBezTo>
                    <a:pt x="178" y="1143"/>
                    <a:pt x="180" y="1117"/>
                    <a:pt x="191" y="1064"/>
                  </a:cubicBezTo>
                  <a:cubicBezTo>
                    <a:pt x="194" y="1016"/>
                    <a:pt x="193" y="968"/>
                    <a:pt x="199" y="920"/>
                  </a:cubicBezTo>
                  <a:cubicBezTo>
                    <a:pt x="201" y="902"/>
                    <a:pt x="223" y="872"/>
                    <a:pt x="223" y="872"/>
                  </a:cubicBezTo>
                  <a:cubicBezTo>
                    <a:pt x="225" y="833"/>
                    <a:pt x="220" y="793"/>
                    <a:pt x="231" y="756"/>
                  </a:cubicBezTo>
                  <a:cubicBezTo>
                    <a:pt x="233" y="749"/>
                    <a:pt x="231" y="770"/>
                    <a:pt x="235" y="776"/>
                  </a:cubicBezTo>
                  <a:cubicBezTo>
                    <a:pt x="237" y="780"/>
                    <a:pt x="243" y="779"/>
                    <a:pt x="247" y="780"/>
                  </a:cubicBezTo>
                  <a:cubicBezTo>
                    <a:pt x="250" y="788"/>
                    <a:pt x="252" y="796"/>
                    <a:pt x="255" y="804"/>
                  </a:cubicBezTo>
                  <a:cubicBezTo>
                    <a:pt x="256" y="808"/>
                    <a:pt x="259" y="816"/>
                    <a:pt x="259" y="816"/>
                  </a:cubicBezTo>
                  <a:cubicBezTo>
                    <a:pt x="282" y="793"/>
                    <a:pt x="275" y="765"/>
                    <a:pt x="287" y="736"/>
                  </a:cubicBezTo>
                  <a:cubicBezTo>
                    <a:pt x="294" y="720"/>
                    <a:pt x="313" y="705"/>
                    <a:pt x="319" y="688"/>
                  </a:cubicBezTo>
                  <a:cubicBezTo>
                    <a:pt x="328" y="662"/>
                    <a:pt x="342" y="638"/>
                    <a:pt x="351" y="612"/>
                  </a:cubicBezTo>
                  <a:cubicBezTo>
                    <a:pt x="354" y="582"/>
                    <a:pt x="364" y="514"/>
                    <a:pt x="391" y="496"/>
                  </a:cubicBezTo>
                  <a:cubicBezTo>
                    <a:pt x="400" y="468"/>
                    <a:pt x="391" y="475"/>
                    <a:pt x="411" y="468"/>
                  </a:cubicBezTo>
                  <a:cubicBezTo>
                    <a:pt x="414" y="429"/>
                    <a:pt x="406" y="376"/>
                    <a:pt x="443" y="352"/>
                  </a:cubicBezTo>
                  <a:cubicBezTo>
                    <a:pt x="448" y="337"/>
                    <a:pt x="454" y="325"/>
                    <a:pt x="463" y="312"/>
                  </a:cubicBezTo>
                  <a:cubicBezTo>
                    <a:pt x="468" y="264"/>
                    <a:pt x="463" y="285"/>
                    <a:pt x="475" y="248"/>
                  </a:cubicBezTo>
                  <a:cubicBezTo>
                    <a:pt x="478" y="240"/>
                    <a:pt x="499" y="240"/>
                    <a:pt x="499" y="240"/>
                  </a:cubicBezTo>
                  <a:cubicBezTo>
                    <a:pt x="503" y="243"/>
                    <a:pt x="506" y="247"/>
                    <a:pt x="511" y="248"/>
                  </a:cubicBezTo>
                  <a:cubicBezTo>
                    <a:pt x="520" y="251"/>
                    <a:pt x="530" y="248"/>
                    <a:pt x="539" y="252"/>
                  </a:cubicBezTo>
                  <a:cubicBezTo>
                    <a:pt x="556" y="259"/>
                    <a:pt x="541" y="283"/>
                    <a:pt x="567" y="292"/>
                  </a:cubicBezTo>
                  <a:cubicBezTo>
                    <a:pt x="588" y="287"/>
                    <a:pt x="588" y="275"/>
                    <a:pt x="603" y="260"/>
                  </a:cubicBezTo>
                  <a:cubicBezTo>
                    <a:pt x="604" y="256"/>
                    <a:pt x="604" y="250"/>
                    <a:pt x="607" y="248"/>
                  </a:cubicBezTo>
                  <a:cubicBezTo>
                    <a:pt x="614" y="243"/>
                    <a:pt x="631" y="240"/>
                    <a:pt x="631" y="240"/>
                  </a:cubicBezTo>
                  <a:cubicBezTo>
                    <a:pt x="646" y="194"/>
                    <a:pt x="643" y="149"/>
                    <a:pt x="695" y="132"/>
                  </a:cubicBezTo>
                  <a:cubicBezTo>
                    <a:pt x="708" y="119"/>
                    <a:pt x="713" y="110"/>
                    <a:pt x="731" y="116"/>
                  </a:cubicBezTo>
                  <a:cubicBezTo>
                    <a:pt x="737" y="135"/>
                    <a:pt x="753" y="142"/>
                    <a:pt x="771" y="148"/>
                  </a:cubicBezTo>
                  <a:cubicBezTo>
                    <a:pt x="772" y="159"/>
                    <a:pt x="770" y="171"/>
                    <a:pt x="775" y="180"/>
                  </a:cubicBezTo>
                  <a:cubicBezTo>
                    <a:pt x="777" y="184"/>
                    <a:pt x="785" y="179"/>
                    <a:pt x="787" y="176"/>
                  </a:cubicBezTo>
                  <a:cubicBezTo>
                    <a:pt x="792" y="169"/>
                    <a:pt x="788" y="157"/>
                    <a:pt x="795" y="152"/>
                  </a:cubicBezTo>
                  <a:cubicBezTo>
                    <a:pt x="799" y="149"/>
                    <a:pt x="803" y="147"/>
                    <a:pt x="807" y="144"/>
                  </a:cubicBezTo>
                  <a:cubicBezTo>
                    <a:pt x="828" y="113"/>
                    <a:pt x="899" y="118"/>
                    <a:pt x="927" y="116"/>
                  </a:cubicBezTo>
                  <a:cubicBezTo>
                    <a:pt x="945" y="110"/>
                    <a:pt x="961" y="104"/>
                    <a:pt x="979" y="100"/>
                  </a:cubicBezTo>
                  <a:cubicBezTo>
                    <a:pt x="990" y="66"/>
                    <a:pt x="985" y="64"/>
                    <a:pt x="1019" y="56"/>
                  </a:cubicBezTo>
                  <a:cubicBezTo>
                    <a:pt x="983" y="44"/>
                    <a:pt x="952" y="46"/>
                    <a:pt x="911" y="44"/>
                  </a:cubicBezTo>
                  <a:cubicBezTo>
                    <a:pt x="882" y="34"/>
                    <a:pt x="862" y="20"/>
                    <a:pt x="831" y="16"/>
                  </a:cubicBezTo>
                  <a:cubicBezTo>
                    <a:pt x="796" y="4"/>
                    <a:pt x="733" y="15"/>
                    <a:pt x="695" y="12"/>
                  </a:cubicBezTo>
                  <a:cubicBezTo>
                    <a:pt x="658" y="0"/>
                    <a:pt x="671" y="3"/>
                    <a:pt x="595" y="4"/>
                  </a:cubicBezTo>
                  <a:cubicBezTo>
                    <a:pt x="551" y="5"/>
                    <a:pt x="463" y="12"/>
                    <a:pt x="463" y="12"/>
                  </a:cubicBezTo>
                  <a:cubicBezTo>
                    <a:pt x="414" y="19"/>
                    <a:pt x="368" y="20"/>
                    <a:pt x="319" y="16"/>
                  </a:cubicBezTo>
                  <a:cubicBezTo>
                    <a:pt x="267" y="6"/>
                    <a:pt x="224" y="13"/>
                    <a:pt x="171" y="16"/>
                  </a:cubicBezTo>
                  <a:cubicBezTo>
                    <a:pt x="158" y="15"/>
                    <a:pt x="118" y="7"/>
                    <a:pt x="99" y="16"/>
                  </a:cubicBezTo>
                  <a:cubicBezTo>
                    <a:pt x="90" y="20"/>
                    <a:pt x="75" y="32"/>
                    <a:pt x="75" y="32"/>
                  </a:cubicBezTo>
                  <a:cubicBezTo>
                    <a:pt x="74" y="32"/>
                    <a:pt x="31" y="22"/>
                    <a:pt x="19" y="32"/>
                  </a:cubicBezTo>
                  <a:cubicBezTo>
                    <a:pt x="10" y="40"/>
                    <a:pt x="12" y="66"/>
                    <a:pt x="3" y="4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AutoShape 20"/>
            <p:cNvSpPr>
              <a:spLocks noChangeArrowheads="1"/>
            </p:cNvSpPr>
            <p:nvPr/>
          </p:nvSpPr>
          <p:spPr bwMode="auto">
            <a:xfrm>
              <a:off x="1111" y="2387"/>
              <a:ext cx="668" cy="499"/>
            </a:xfrm>
            <a:prstGeom prst="wedgeRectCallout">
              <a:avLst>
                <a:gd name="adj1" fmla="val 107486"/>
                <a:gd name="adj2" fmla="val -17224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/>
              <a:r>
                <a:rPr lang="en-US" sz="1200"/>
                <a:t>Power</a:t>
              </a:r>
            </a:p>
            <a:p>
              <a:pPr algn="ctr" rtl="0"/>
              <a:r>
                <a:rPr lang="en-US" sz="1200"/>
                <a:t>Outages</a:t>
              </a:r>
            </a:p>
            <a:p>
              <a:pPr algn="ctr" rtl="0"/>
              <a:r>
                <a:rPr lang="en-US" sz="1200"/>
                <a:t>Load Shedding 1</a:t>
              </a:r>
            </a:p>
            <a:p>
              <a:pPr algn="ctr" rtl="0"/>
              <a:endParaRPr lang="en-US" sz="1200"/>
            </a:p>
          </p:txBody>
        </p:sp>
      </p:grp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4805363" y="1962150"/>
            <a:ext cx="2574925" cy="812800"/>
            <a:chOff x="3027" y="1236"/>
            <a:chExt cx="1622" cy="512"/>
          </a:xfrm>
        </p:grpSpPr>
        <p:sp>
          <p:nvSpPr>
            <p:cNvPr id="38925" name="Freeform 13"/>
            <p:cNvSpPr>
              <a:spLocks/>
            </p:cNvSpPr>
            <p:nvPr/>
          </p:nvSpPr>
          <p:spPr bwMode="auto">
            <a:xfrm>
              <a:off x="3027" y="1348"/>
              <a:ext cx="336" cy="210"/>
            </a:xfrm>
            <a:custGeom>
              <a:avLst/>
              <a:gdLst/>
              <a:ahLst/>
              <a:cxnLst>
                <a:cxn ang="0">
                  <a:pos x="36" y="35"/>
                </a:cxn>
                <a:cxn ang="0">
                  <a:pos x="60" y="80"/>
                </a:cxn>
                <a:cxn ang="0">
                  <a:pos x="66" y="98"/>
                </a:cxn>
                <a:cxn ang="0">
                  <a:pos x="72" y="170"/>
                </a:cxn>
                <a:cxn ang="0">
                  <a:pos x="78" y="191"/>
                </a:cxn>
                <a:cxn ang="0">
                  <a:pos x="105" y="194"/>
                </a:cxn>
                <a:cxn ang="0">
                  <a:pos x="132" y="200"/>
                </a:cxn>
                <a:cxn ang="0">
                  <a:pos x="138" y="170"/>
                </a:cxn>
                <a:cxn ang="0">
                  <a:pos x="171" y="158"/>
                </a:cxn>
                <a:cxn ang="0">
                  <a:pos x="189" y="143"/>
                </a:cxn>
                <a:cxn ang="0">
                  <a:pos x="201" y="125"/>
                </a:cxn>
                <a:cxn ang="0">
                  <a:pos x="255" y="113"/>
                </a:cxn>
                <a:cxn ang="0">
                  <a:pos x="270" y="98"/>
                </a:cxn>
                <a:cxn ang="0">
                  <a:pos x="297" y="71"/>
                </a:cxn>
                <a:cxn ang="0">
                  <a:pos x="315" y="35"/>
                </a:cxn>
                <a:cxn ang="0">
                  <a:pos x="333" y="23"/>
                </a:cxn>
                <a:cxn ang="0">
                  <a:pos x="330" y="2"/>
                </a:cxn>
                <a:cxn ang="0">
                  <a:pos x="264" y="14"/>
                </a:cxn>
                <a:cxn ang="0">
                  <a:pos x="114" y="17"/>
                </a:cxn>
                <a:cxn ang="0">
                  <a:pos x="54" y="23"/>
                </a:cxn>
                <a:cxn ang="0">
                  <a:pos x="0" y="38"/>
                </a:cxn>
                <a:cxn ang="0">
                  <a:pos x="36" y="35"/>
                </a:cxn>
              </a:cxnLst>
              <a:rect l="0" t="0" r="r" b="b"/>
              <a:pathLst>
                <a:path w="336" h="210">
                  <a:moveTo>
                    <a:pt x="36" y="35"/>
                  </a:moveTo>
                  <a:cubicBezTo>
                    <a:pt x="56" y="40"/>
                    <a:pt x="54" y="61"/>
                    <a:pt x="60" y="80"/>
                  </a:cubicBezTo>
                  <a:cubicBezTo>
                    <a:pt x="62" y="86"/>
                    <a:pt x="66" y="98"/>
                    <a:pt x="66" y="98"/>
                  </a:cubicBezTo>
                  <a:cubicBezTo>
                    <a:pt x="71" y="203"/>
                    <a:pt x="62" y="135"/>
                    <a:pt x="72" y="170"/>
                  </a:cubicBezTo>
                  <a:cubicBezTo>
                    <a:pt x="74" y="177"/>
                    <a:pt x="71" y="188"/>
                    <a:pt x="78" y="191"/>
                  </a:cubicBezTo>
                  <a:cubicBezTo>
                    <a:pt x="86" y="194"/>
                    <a:pt x="96" y="193"/>
                    <a:pt x="105" y="194"/>
                  </a:cubicBezTo>
                  <a:cubicBezTo>
                    <a:pt x="126" y="208"/>
                    <a:pt x="117" y="210"/>
                    <a:pt x="132" y="200"/>
                  </a:cubicBezTo>
                  <a:cubicBezTo>
                    <a:pt x="135" y="190"/>
                    <a:pt x="134" y="179"/>
                    <a:pt x="138" y="170"/>
                  </a:cubicBezTo>
                  <a:cubicBezTo>
                    <a:pt x="143" y="159"/>
                    <a:pt x="171" y="158"/>
                    <a:pt x="171" y="158"/>
                  </a:cubicBezTo>
                  <a:cubicBezTo>
                    <a:pt x="178" y="130"/>
                    <a:pt x="167" y="160"/>
                    <a:pt x="189" y="143"/>
                  </a:cubicBezTo>
                  <a:cubicBezTo>
                    <a:pt x="195" y="139"/>
                    <a:pt x="197" y="131"/>
                    <a:pt x="201" y="125"/>
                  </a:cubicBezTo>
                  <a:cubicBezTo>
                    <a:pt x="216" y="103"/>
                    <a:pt x="203" y="116"/>
                    <a:pt x="255" y="113"/>
                  </a:cubicBezTo>
                  <a:cubicBezTo>
                    <a:pt x="271" y="89"/>
                    <a:pt x="250" y="118"/>
                    <a:pt x="270" y="98"/>
                  </a:cubicBezTo>
                  <a:cubicBezTo>
                    <a:pt x="284" y="84"/>
                    <a:pt x="274" y="79"/>
                    <a:pt x="297" y="71"/>
                  </a:cubicBezTo>
                  <a:cubicBezTo>
                    <a:pt x="305" y="46"/>
                    <a:pt x="299" y="58"/>
                    <a:pt x="315" y="35"/>
                  </a:cubicBezTo>
                  <a:cubicBezTo>
                    <a:pt x="319" y="29"/>
                    <a:pt x="333" y="23"/>
                    <a:pt x="333" y="23"/>
                  </a:cubicBezTo>
                  <a:cubicBezTo>
                    <a:pt x="332" y="16"/>
                    <a:pt x="336" y="6"/>
                    <a:pt x="330" y="2"/>
                  </a:cubicBezTo>
                  <a:cubicBezTo>
                    <a:pt x="327" y="0"/>
                    <a:pt x="269" y="13"/>
                    <a:pt x="264" y="14"/>
                  </a:cubicBezTo>
                  <a:cubicBezTo>
                    <a:pt x="214" y="10"/>
                    <a:pt x="164" y="13"/>
                    <a:pt x="114" y="17"/>
                  </a:cubicBezTo>
                  <a:cubicBezTo>
                    <a:pt x="94" y="19"/>
                    <a:pt x="54" y="23"/>
                    <a:pt x="54" y="23"/>
                  </a:cubicBezTo>
                  <a:cubicBezTo>
                    <a:pt x="36" y="29"/>
                    <a:pt x="20" y="38"/>
                    <a:pt x="0" y="38"/>
                  </a:cubicBezTo>
                  <a:lnTo>
                    <a:pt x="36" y="35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AutoShape 21"/>
            <p:cNvSpPr>
              <a:spLocks noChangeArrowheads="1"/>
            </p:cNvSpPr>
            <p:nvPr/>
          </p:nvSpPr>
          <p:spPr bwMode="auto">
            <a:xfrm>
              <a:off x="3923" y="1236"/>
              <a:ext cx="726" cy="512"/>
            </a:xfrm>
            <a:prstGeom prst="wedgeRectCallout">
              <a:avLst>
                <a:gd name="adj1" fmla="val -160468"/>
                <a:gd name="adj2" fmla="val -1562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/>
              <a:r>
                <a:rPr lang="en-US" sz="1200">
                  <a:solidFill>
                    <a:schemeClr val="tx2"/>
                  </a:solidFill>
                </a:rPr>
                <a:t>Power </a:t>
              </a:r>
            </a:p>
            <a:p>
              <a:pPr algn="ctr" rtl="0"/>
              <a:r>
                <a:rPr lang="en-US" sz="1200">
                  <a:solidFill>
                    <a:schemeClr val="tx2"/>
                  </a:solidFill>
                </a:rPr>
                <a:t>Outages</a:t>
              </a:r>
            </a:p>
            <a:p>
              <a:pPr algn="ctr" rtl="0"/>
              <a:r>
                <a:rPr lang="en-US" sz="1200">
                  <a:solidFill>
                    <a:schemeClr val="tx2"/>
                  </a:solidFill>
                </a:rPr>
                <a:t>Load </a:t>
              </a:r>
            </a:p>
            <a:p>
              <a:pPr algn="ctr" rtl="0"/>
              <a:r>
                <a:rPr lang="en-US" sz="1200">
                  <a:solidFill>
                    <a:schemeClr val="tx2"/>
                  </a:solidFill>
                </a:rPr>
                <a:t>Shedding 2</a:t>
              </a:r>
            </a:p>
            <a:p>
              <a:pPr algn="ctr" rtl="0"/>
              <a:endParaRPr lang="en-US" sz="1200">
                <a:solidFill>
                  <a:schemeClr val="tx2"/>
                </a:solidFill>
              </a:endParaRPr>
            </a:p>
          </p:txBody>
        </p:sp>
      </p:grp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539750" y="981075"/>
            <a:ext cx="4808538" cy="1244600"/>
            <a:chOff x="340" y="618"/>
            <a:chExt cx="3029" cy="784"/>
          </a:xfrm>
        </p:grpSpPr>
        <p:sp>
          <p:nvSpPr>
            <p:cNvPr id="38926" name="Freeform 14"/>
            <p:cNvSpPr>
              <a:spLocks/>
            </p:cNvSpPr>
            <p:nvPr/>
          </p:nvSpPr>
          <p:spPr bwMode="auto">
            <a:xfrm>
              <a:off x="2046" y="1246"/>
              <a:ext cx="1323" cy="156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81" y="104"/>
                </a:cxn>
                <a:cxn ang="0">
                  <a:pos x="114" y="83"/>
                </a:cxn>
                <a:cxn ang="0">
                  <a:pos x="123" y="80"/>
                </a:cxn>
                <a:cxn ang="0">
                  <a:pos x="315" y="32"/>
                </a:cxn>
                <a:cxn ang="0">
                  <a:pos x="375" y="23"/>
                </a:cxn>
                <a:cxn ang="0">
                  <a:pos x="582" y="2"/>
                </a:cxn>
                <a:cxn ang="0">
                  <a:pos x="780" y="5"/>
                </a:cxn>
                <a:cxn ang="0">
                  <a:pos x="897" y="5"/>
                </a:cxn>
                <a:cxn ang="0">
                  <a:pos x="984" y="11"/>
                </a:cxn>
                <a:cxn ang="0">
                  <a:pos x="1053" y="29"/>
                </a:cxn>
                <a:cxn ang="0">
                  <a:pos x="1056" y="38"/>
                </a:cxn>
                <a:cxn ang="0">
                  <a:pos x="1119" y="50"/>
                </a:cxn>
                <a:cxn ang="0">
                  <a:pos x="1203" y="68"/>
                </a:cxn>
                <a:cxn ang="0">
                  <a:pos x="1287" y="89"/>
                </a:cxn>
                <a:cxn ang="0">
                  <a:pos x="1314" y="101"/>
                </a:cxn>
                <a:cxn ang="0">
                  <a:pos x="1275" y="116"/>
                </a:cxn>
                <a:cxn ang="0">
                  <a:pos x="1185" y="122"/>
                </a:cxn>
                <a:cxn ang="0">
                  <a:pos x="1155" y="131"/>
                </a:cxn>
                <a:cxn ang="0">
                  <a:pos x="1017" y="137"/>
                </a:cxn>
                <a:cxn ang="0">
                  <a:pos x="990" y="152"/>
                </a:cxn>
                <a:cxn ang="0">
                  <a:pos x="900" y="149"/>
                </a:cxn>
                <a:cxn ang="0">
                  <a:pos x="819" y="128"/>
                </a:cxn>
                <a:cxn ang="0">
                  <a:pos x="648" y="113"/>
                </a:cxn>
                <a:cxn ang="0">
                  <a:pos x="552" y="104"/>
                </a:cxn>
                <a:cxn ang="0">
                  <a:pos x="492" y="113"/>
                </a:cxn>
                <a:cxn ang="0">
                  <a:pos x="381" y="110"/>
                </a:cxn>
                <a:cxn ang="0">
                  <a:pos x="207" y="101"/>
                </a:cxn>
                <a:cxn ang="0">
                  <a:pos x="156" y="107"/>
                </a:cxn>
                <a:cxn ang="0">
                  <a:pos x="129" y="119"/>
                </a:cxn>
                <a:cxn ang="0">
                  <a:pos x="48" y="122"/>
                </a:cxn>
                <a:cxn ang="0">
                  <a:pos x="0" y="137"/>
                </a:cxn>
              </a:cxnLst>
              <a:rect l="0" t="0" r="r" b="b"/>
              <a:pathLst>
                <a:path w="1323" h="156">
                  <a:moveTo>
                    <a:pt x="0" y="137"/>
                  </a:moveTo>
                  <a:cubicBezTo>
                    <a:pt x="11" y="105"/>
                    <a:pt x="55" y="106"/>
                    <a:pt x="81" y="104"/>
                  </a:cubicBezTo>
                  <a:cubicBezTo>
                    <a:pt x="90" y="90"/>
                    <a:pt x="97" y="89"/>
                    <a:pt x="114" y="83"/>
                  </a:cubicBezTo>
                  <a:cubicBezTo>
                    <a:pt x="117" y="82"/>
                    <a:pt x="123" y="80"/>
                    <a:pt x="123" y="80"/>
                  </a:cubicBezTo>
                  <a:cubicBezTo>
                    <a:pt x="171" y="32"/>
                    <a:pt x="252" y="38"/>
                    <a:pt x="315" y="32"/>
                  </a:cubicBezTo>
                  <a:cubicBezTo>
                    <a:pt x="346" y="22"/>
                    <a:pt x="327" y="26"/>
                    <a:pt x="375" y="23"/>
                  </a:cubicBezTo>
                  <a:cubicBezTo>
                    <a:pt x="443" y="6"/>
                    <a:pt x="512" y="6"/>
                    <a:pt x="582" y="2"/>
                  </a:cubicBezTo>
                  <a:cubicBezTo>
                    <a:pt x="656" y="4"/>
                    <a:pt x="706" y="7"/>
                    <a:pt x="780" y="5"/>
                  </a:cubicBezTo>
                  <a:cubicBezTo>
                    <a:pt x="838" y="0"/>
                    <a:pt x="847" y="1"/>
                    <a:pt x="897" y="5"/>
                  </a:cubicBezTo>
                  <a:cubicBezTo>
                    <a:pt x="926" y="7"/>
                    <a:pt x="984" y="11"/>
                    <a:pt x="984" y="11"/>
                  </a:cubicBezTo>
                  <a:cubicBezTo>
                    <a:pt x="1007" y="19"/>
                    <a:pt x="1030" y="21"/>
                    <a:pt x="1053" y="29"/>
                  </a:cubicBezTo>
                  <a:cubicBezTo>
                    <a:pt x="1054" y="32"/>
                    <a:pt x="1053" y="37"/>
                    <a:pt x="1056" y="38"/>
                  </a:cubicBezTo>
                  <a:cubicBezTo>
                    <a:pt x="1072" y="45"/>
                    <a:pt x="1101" y="45"/>
                    <a:pt x="1119" y="50"/>
                  </a:cubicBezTo>
                  <a:cubicBezTo>
                    <a:pt x="1138" y="63"/>
                    <a:pt x="1178" y="64"/>
                    <a:pt x="1203" y="68"/>
                  </a:cubicBezTo>
                  <a:cubicBezTo>
                    <a:pt x="1231" y="77"/>
                    <a:pt x="1258" y="85"/>
                    <a:pt x="1287" y="89"/>
                  </a:cubicBezTo>
                  <a:cubicBezTo>
                    <a:pt x="1297" y="92"/>
                    <a:pt x="1304" y="98"/>
                    <a:pt x="1314" y="101"/>
                  </a:cubicBezTo>
                  <a:cubicBezTo>
                    <a:pt x="1323" y="129"/>
                    <a:pt x="1302" y="118"/>
                    <a:pt x="1275" y="116"/>
                  </a:cubicBezTo>
                  <a:cubicBezTo>
                    <a:pt x="1250" y="108"/>
                    <a:pt x="1212" y="120"/>
                    <a:pt x="1185" y="122"/>
                  </a:cubicBezTo>
                  <a:cubicBezTo>
                    <a:pt x="1163" y="129"/>
                    <a:pt x="1173" y="126"/>
                    <a:pt x="1155" y="131"/>
                  </a:cubicBezTo>
                  <a:cubicBezTo>
                    <a:pt x="1108" y="128"/>
                    <a:pt x="1064" y="131"/>
                    <a:pt x="1017" y="137"/>
                  </a:cubicBezTo>
                  <a:cubicBezTo>
                    <a:pt x="1004" y="141"/>
                    <a:pt x="998" y="140"/>
                    <a:pt x="990" y="152"/>
                  </a:cubicBezTo>
                  <a:cubicBezTo>
                    <a:pt x="960" y="148"/>
                    <a:pt x="929" y="156"/>
                    <a:pt x="900" y="149"/>
                  </a:cubicBezTo>
                  <a:cubicBezTo>
                    <a:pt x="875" y="132"/>
                    <a:pt x="848" y="130"/>
                    <a:pt x="819" y="128"/>
                  </a:cubicBezTo>
                  <a:cubicBezTo>
                    <a:pt x="764" y="114"/>
                    <a:pt x="704" y="115"/>
                    <a:pt x="648" y="113"/>
                  </a:cubicBezTo>
                  <a:cubicBezTo>
                    <a:pt x="605" y="99"/>
                    <a:pt x="636" y="107"/>
                    <a:pt x="552" y="104"/>
                  </a:cubicBezTo>
                  <a:cubicBezTo>
                    <a:pt x="528" y="106"/>
                    <a:pt x="513" y="106"/>
                    <a:pt x="492" y="113"/>
                  </a:cubicBezTo>
                  <a:cubicBezTo>
                    <a:pt x="467" y="112"/>
                    <a:pt x="414" y="105"/>
                    <a:pt x="381" y="110"/>
                  </a:cubicBezTo>
                  <a:cubicBezTo>
                    <a:pt x="270" y="108"/>
                    <a:pt x="277" y="109"/>
                    <a:pt x="207" y="101"/>
                  </a:cubicBezTo>
                  <a:cubicBezTo>
                    <a:pt x="195" y="102"/>
                    <a:pt x="169" y="104"/>
                    <a:pt x="156" y="107"/>
                  </a:cubicBezTo>
                  <a:cubicBezTo>
                    <a:pt x="146" y="109"/>
                    <a:pt x="139" y="118"/>
                    <a:pt x="129" y="119"/>
                  </a:cubicBezTo>
                  <a:cubicBezTo>
                    <a:pt x="102" y="121"/>
                    <a:pt x="75" y="121"/>
                    <a:pt x="48" y="122"/>
                  </a:cubicBezTo>
                  <a:cubicBezTo>
                    <a:pt x="31" y="133"/>
                    <a:pt x="20" y="137"/>
                    <a:pt x="0" y="13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AutoShape 22"/>
            <p:cNvSpPr>
              <a:spLocks noChangeArrowheads="1"/>
            </p:cNvSpPr>
            <p:nvPr/>
          </p:nvSpPr>
          <p:spPr bwMode="auto">
            <a:xfrm>
              <a:off x="340" y="618"/>
              <a:ext cx="726" cy="272"/>
            </a:xfrm>
            <a:prstGeom prst="wedgeRectCallout">
              <a:avLst>
                <a:gd name="adj1" fmla="val 274380"/>
                <a:gd name="adj2" fmla="val 202204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rtl="0"/>
              <a:r>
                <a:rPr lang="en-US" sz="1200">
                  <a:solidFill>
                    <a:schemeClr val="tx2"/>
                  </a:solidFill>
                </a:rPr>
                <a:t>Customers</a:t>
              </a:r>
            </a:p>
            <a:p>
              <a:pPr algn="ctr" rtl="0"/>
              <a:r>
                <a:rPr lang="en-US" sz="1200">
                  <a:solidFill>
                    <a:schemeClr val="tx2"/>
                  </a:solidFill>
                </a:rPr>
                <a:t>Lost</a:t>
              </a:r>
            </a:p>
            <a:p>
              <a:pPr algn="ctr"/>
              <a:endParaRPr lang="en-US" sz="1200">
                <a:solidFill>
                  <a:schemeClr val="tx2"/>
                </a:solidFill>
              </a:endParaRPr>
            </a:p>
          </p:txBody>
        </p:sp>
      </p:grp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7689850" y="14462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Hz</a:t>
            </a:r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2284413" y="2622550"/>
            <a:ext cx="4303712" cy="1762125"/>
            <a:chOff x="1429" y="1652"/>
            <a:chExt cx="2540" cy="1110"/>
          </a:xfrm>
        </p:grpSpPr>
        <p:sp>
          <p:nvSpPr>
            <p:cNvPr id="38943" name="Oval 31"/>
            <p:cNvSpPr>
              <a:spLocks noChangeArrowheads="1"/>
            </p:cNvSpPr>
            <p:nvPr/>
          </p:nvSpPr>
          <p:spPr bwMode="auto">
            <a:xfrm>
              <a:off x="1429" y="1652"/>
              <a:ext cx="2540" cy="111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>
                    <a:alpha val="67999"/>
                  </a:srgbClr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1572" y="1746"/>
              <a:ext cx="216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81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FF00"/>
                  </a:solidFill>
                </a:rPr>
                <a:t>Customer damage – </a:t>
              </a:r>
            </a:p>
            <a:p>
              <a:pPr algn="ctr"/>
              <a:r>
                <a:rPr lang="en-US" sz="2000">
                  <a:solidFill>
                    <a:srgbClr val="FFFF00"/>
                  </a:solidFill>
                </a:rPr>
                <a:t>Unsupplied Energy 256 MWh</a:t>
              </a:r>
            </a:p>
          </p:txBody>
        </p:sp>
        <p:sp>
          <p:nvSpPr>
            <p:cNvPr id="38945" name="Text Box 33"/>
            <p:cNvSpPr txBox="1">
              <a:spLocks noChangeArrowheads="1"/>
            </p:cNvSpPr>
            <p:nvPr/>
          </p:nvSpPr>
          <p:spPr bwMode="auto">
            <a:xfrm>
              <a:off x="1717" y="2291"/>
              <a:ext cx="212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81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Alternative fuel cost 0.8 mil$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1445" y="2121"/>
              <a:ext cx="250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81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00"/>
                  </a:solidFill>
                </a:rPr>
                <a:t>Up to 1.5 hour customer shortage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50825" y="1139825"/>
            <a:ext cx="87487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ü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Large Power Disturbances Survey (2000-2012)</a:t>
            </a:r>
            <a:r>
              <a:rPr lang="en-US" sz="2800">
                <a:solidFill>
                  <a:srgbClr val="FFF909"/>
                </a:solidFill>
              </a:rPr>
              <a:t>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25000"/>
              <a:buFont typeface="Webdings" pitchFamily="18" charset="2"/>
              <a:buChar char="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Reasons and challenges for disturbances</a:t>
            </a:r>
            <a:r>
              <a:rPr lang="en-US" sz="2800">
                <a:solidFill>
                  <a:srgbClr val="FFF909"/>
                </a:solidFill>
              </a:rPr>
              <a:t>      </a:t>
            </a:r>
            <a:endParaRPr lang="en-US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"/>
            </a:pPr>
            <a:r>
              <a:rPr lang="en-US" sz="2800">
                <a:solidFill>
                  <a:schemeClr val="bg1"/>
                </a:solidFill>
              </a:rPr>
              <a:t>  Challenges of renewable energy penetration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ingdings" pitchFamily="2" charset="2"/>
              <a:buChar char="4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Samples of Israeli System disturbances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10000"/>
              <a:buFont typeface="Wingdings" pitchFamily="2" charset="2"/>
              <a:buChar char="M"/>
            </a:pPr>
            <a:r>
              <a:rPr lang="he-IL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Israeli system risk management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95000"/>
              </a:lnSpc>
              <a:buClr>
                <a:srgbClr val="FFF909"/>
              </a:buClr>
              <a:buSzPct val="125000"/>
              <a:buFont typeface="Wingdings" pitchFamily="2" charset="2"/>
              <a:buChar char="?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Summary &amp; Questions</a:t>
            </a:r>
            <a:r>
              <a:rPr lang="he-IL" sz="2800">
                <a:solidFill>
                  <a:srgbClr val="FFF909"/>
                </a:solidFill>
              </a:rPr>
              <a:t>           </a:t>
            </a:r>
            <a:endParaRPr lang="en-US" sz="2800">
              <a:solidFill>
                <a:srgbClr val="FFF909"/>
              </a:solidFill>
            </a:endParaRPr>
          </a:p>
        </p:txBody>
      </p:sp>
      <p:sp>
        <p:nvSpPr>
          <p:cNvPr id="69635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824038" y="-2349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Main presentation subjects</a:t>
            </a: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203200" y="4178300"/>
            <a:ext cx="8604250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/>
      <p:bldP spid="696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-107950" y="1068388"/>
            <a:ext cx="9036050" cy="689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8778596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lvl="1" algn="l" rtl="0">
              <a:buClr>
                <a:srgbClr val="FFFF00"/>
              </a:buClr>
              <a:buSzPct val="125000"/>
              <a:buFont typeface="Webdings" pitchFamily="18" charset="2"/>
              <a:buChar char="ü"/>
            </a:pPr>
            <a:r>
              <a:rPr lang="en-US" sz="2800">
                <a:solidFill>
                  <a:schemeClr val="bg1"/>
                </a:solidFill>
              </a:rPr>
              <a:t>  Isolated system</a:t>
            </a:r>
          </a:p>
          <a:p>
            <a:pPr lvl="1" algn="l" rtl="0">
              <a:lnSpc>
                <a:spcPct val="150000"/>
              </a:lnSpc>
              <a:buClr>
                <a:srgbClr val="FF0000"/>
              </a:buClr>
              <a:buSzPct val="140000"/>
              <a:buFont typeface="Wingdings" pitchFamily="2" charset="2"/>
              <a:buChar char="L"/>
            </a:pPr>
            <a:r>
              <a:rPr lang="en-US" sz="2800">
                <a:solidFill>
                  <a:schemeClr val="bg1"/>
                </a:solidFill>
              </a:rPr>
              <a:t>  Low system reserve</a:t>
            </a:r>
          </a:p>
          <a:p>
            <a:pPr lvl="1" algn="l" rtl="0">
              <a:lnSpc>
                <a:spcPct val="150000"/>
              </a:lnSpc>
              <a:buClr>
                <a:schemeClr val="accent2"/>
              </a:buClr>
              <a:buFont typeface="Webdings" pitchFamily="18" charset="2"/>
              <a:buChar char="A"/>
            </a:pPr>
            <a:r>
              <a:rPr lang="en-US" sz="2800">
                <a:solidFill>
                  <a:schemeClr val="bg1"/>
                </a:solidFill>
              </a:rPr>
              <a:t>  Not enough IPPs coming yet</a:t>
            </a:r>
          </a:p>
          <a:p>
            <a:pPr lvl="1" algn="l" rtl="0">
              <a:lnSpc>
                <a:spcPct val="150000"/>
              </a:lnSpc>
              <a:buClr>
                <a:srgbClr val="CC0000"/>
              </a:buClr>
              <a:buFont typeface="Webdings" pitchFamily="18" charset="2"/>
              <a:buNone/>
            </a:pPr>
            <a:r>
              <a:rPr lang="en-US" sz="2800">
                <a:solidFill>
                  <a:schemeClr val="bg1"/>
                </a:solidFill>
              </a:rPr>
              <a:t>      Generation by fuel - Natural Gas Dependency</a:t>
            </a:r>
          </a:p>
          <a:p>
            <a:pPr lvl="1" algn="l" rtl="0">
              <a:lnSpc>
                <a:spcPct val="150000"/>
              </a:lnSpc>
              <a:buClr>
                <a:srgbClr val="00FF00"/>
              </a:buClr>
              <a:buSzPct val="160000"/>
              <a:buFont typeface="Webdings" pitchFamily="18" charset="2"/>
              <a:buChar char="Ö"/>
            </a:pPr>
            <a:r>
              <a:rPr lang="en-US" sz="2800">
                <a:solidFill>
                  <a:schemeClr val="bg1"/>
                </a:solidFill>
              </a:rPr>
              <a:t>A lot of environmental constraints</a:t>
            </a:r>
          </a:p>
          <a:p>
            <a:pPr lvl="1" algn="l" rtl="0">
              <a:lnSpc>
                <a:spcPct val="150000"/>
              </a:lnSpc>
              <a:buClr>
                <a:srgbClr val="CC0000"/>
              </a:buClr>
              <a:buFont typeface="Webdings" pitchFamily="18" charset="2"/>
              <a:buNone/>
            </a:pPr>
            <a:r>
              <a:rPr lang="en-US" sz="2800">
                <a:solidFill>
                  <a:schemeClr val="bg1"/>
                </a:solidFill>
              </a:rPr>
              <a:t>      Large future renewable PV penetration</a:t>
            </a:r>
          </a:p>
          <a:p>
            <a:pPr lvl="1" algn="l" rtl="0">
              <a:lnSpc>
                <a:spcPct val="150000"/>
              </a:lnSpc>
              <a:buClr>
                <a:srgbClr val="CC0000"/>
              </a:buClr>
              <a:buFont typeface="Webdings" pitchFamily="18" charset="2"/>
              <a:buNone/>
            </a:pPr>
            <a:r>
              <a:rPr lang="en-US" sz="2800">
                <a:solidFill>
                  <a:schemeClr val="bg1"/>
                </a:solidFill>
              </a:rPr>
              <a:t>      A lot of players IEC, IPPs, PUA, Gas Authority</a:t>
            </a:r>
          </a:p>
          <a:p>
            <a:pPr lvl="1" algn="l" rtl="0">
              <a:lnSpc>
                <a:spcPct val="150000"/>
              </a:lnSpc>
              <a:buClr>
                <a:srgbClr val="CC0000"/>
              </a:buClr>
              <a:buFont typeface="Webdings" pitchFamily="18" charset="2"/>
              <a:buNone/>
            </a:pPr>
            <a:r>
              <a:rPr lang="en-US" sz="2800">
                <a:solidFill>
                  <a:schemeClr val="bg1"/>
                </a:solidFill>
              </a:rPr>
              <a:t>      and others</a:t>
            </a:r>
          </a:p>
          <a:p>
            <a:pPr algn="l" rtl="0">
              <a:buFont typeface="Wingdings" pitchFamily="2" charset="2"/>
              <a:buChar char="ü"/>
            </a:pPr>
            <a:endParaRPr lang="en-US" sz="280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Char char="ü"/>
            </a:pPr>
            <a:endParaRPr lang="en-US" sz="320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Char char="ü"/>
            </a:pPr>
            <a:endParaRPr lang="en-US" sz="320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None/>
            </a:pP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582738" y="-234950"/>
            <a:ext cx="78136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Israeli Grid Constraints</a:t>
            </a:r>
          </a:p>
        </p:txBody>
      </p:sp>
      <p:sp>
        <p:nvSpPr>
          <p:cNvPr id="30727" name="Rectangle 7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732" name="Picture 12" descr="solar-energy_7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3" y="4348163"/>
            <a:ext cx="42545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733" name="Picture 13" descr="prss0504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3067050"/>
            <a:ext cx="436563" cy="369888"/>
          </a:xfrm>
          <a:prstGeom prst="rect">
            <a:avLst/>
          </a:prstGeom>
          <a:noFill/>
        </p:spPr>
      </p:pic>
      <p:pic>
        <p:nvPicPr>
          <p:cNvPr id="30735" name="Picture 15" descr="is099i1e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5016500"/>
            <a:ext cx="430212" cy="3143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14425" y="-46038"/>
            <a:ext cx="8929688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System risk and response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96875" y="827088"/>
            <a:ext cx="9144000" cy="569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15000"/>
              </a:lnSpc>
              <a:buSzPct val="115000"/>
              <a:buFont typeface="Webdings" pitchFamily="18" charset="2"/>
              <a:buChar char=""/>
            </a:pP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FF00"/>
                </a:solidFill>
              </a:rPr>
              <a:t>Maintenance activities coordination</a:t>
            </a:r>
          </a:p>
          <a:p>
            <a:pPr algn="l" rtl="0">
              <a:lnSpc>
                <a:spcPct val="115000"/>
              </a:lnSpc>
              <a:buSzPct val="165000"/>
              <a:buFont typeface="Webdings" pitchFamily="18" charset="2"/>
              <a:buBlip>
                <a:blip r:embed="rId2"/>
              </a:buBlip>
            </a:pP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rgbClr val="FFFF00"/>
                </a:solidFill>
              </a:rPr>
              <a:t>Supplier disturbances</a:t>
            </a:r>
            <a:r>
              <a:rPr lang="en-US" sz="2800">
                <a:solidFill>
                  <a:schemeClr val="bg1"/>
                </a:solidFill>
              </a:rPr>
              <a:t>:</a:t>
            </a:r>
          </a:p>
          <a:p>
            <a:pPr lvl="2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Gas quality</a:t>
            </a:r>
          </a:p>
          <a:p>
            <a:pPr lvl="2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  Facilities fault</a:t>
            </a:r>
          </a:p>
          <a:p>
            <a:pPr algn="l" rtl="0">
              <a:lnSpc>
                <a:spcPct val="115000"/>
              </a:lnSpc>
              <a:buSzPct val="140000"/>
              <a:buFont typeface="Webdings" pitchFamily="18" charset="2"/>
              <a:buBlip>
                <a:blip r:embed="rId3"/>
              </a:buBlip>
            </a:pP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rgbClr val="FFFF00"/>
                </a:solidFill>
              </a:rPr>
              <a:t>Transporter</a:t>
            </a:r>
            <a:r>
              <a:rPr lang="en-US" sz="2800">
                <a:solidFill>
                  <a:schemeClr val="bg1"/>
                </a:solidFill>
              </a:rPr>
              <a:t> - </a:t>
            </a:r>
            <a:r>
              <a:rPr lang="en-US" sz="2800">
                <a:solidFill>
                  <a:srgbClr val="FFFF00"/>
                </a:solidFill>
              </a:rPr>
              <a:t>INGL</a:t>
            </a:r>
            <a:r>
              <a:rPr lang="en-US" sz="3200">
                <a:solidFill>
                  <a:schemeClr val="bg1"/>
                </a:solidFill>
              </a:rPr>
              <a:t> :</a:t>
            </a:r>
          </a:p>
          <a:p>
            <a:pPr lvl="2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No pressure regulation ability</a:t>
            </a:r>
          </a:p>
          <a:p>
            <a:pPr lvl="2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 One PRMS to Power Plants</a:t>
            </a:r>
          </a:p>
          <a:p>
            <a:pPr lvl="2" algn="l" rtl="0"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 Radial pipeline – no redundancy</a:t>
            </a:r>
          </a:p>
          <a:p>
            <a:pPr algn="l" rtl="0">
              <a:lnSpc>
                <a:spcPct val="115000"/>
              </a:lnSpc>
              <a:buSzPct val="150000"/>
              <a:buFont typeface="Wingdings" pitchFamily="2" charset="2"/>
              <a:buBlip>
                <a:blip r:embed="rId4"/>
              </a:buBlip>
            </a:pP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rgbClr val="FFFF00"/>
                </a:solidFill>
              </a:rPr>
              <a:t>Disturbance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rgbClr val="FFFF00"/>
                </a:solidFill>
              </a:rPr>
              <a:t>management – a lot of players</a:t>
            </a:r>
          </a:p>
          <a:p>
            <a:pPr algn="l" rtl="0">
              <a:lnSpc>
                <a:spcPct val="115000"/>
              </a:lnSpc>
              <a:buSzPct val="140000"/>
              <a:buFont typeface="Wingdings" pitchFamily="2" charset="2"/>
              <a:buBlip>
                <a:blip r:embed="rId5"/>
              </a:buBlip>
            </a:pPr>
            <a:r>
              <a:rPr lang="en-US" sz="2800">
                <a:solidFill>
                  <a:schemeClr val="bg1"/>
                </a:solidFill>
              </a:rPr>
              <a:t>  </a:t>
            </a:r>
            <a:r>
              <a:rPr lang="en-US" sz="2800">
                <a:solidFill>
                  <a:srgbClr val="FFFF00"/>
                </a:solidFill>
              </a:rPr>
              <a:t>IEC alternative fuel generation response</a:t>
            </a:r>
          </a:p>
          <a:p>
            <a:pPr algn="l" rtl="0">
              <a:lnSpc>
                <a:spcPct val="115000"/>
              </a:lnSpc>
              <a:buSzPct val="140000"/>
              <a:buFont typeface="Wingdings" pitchFamily="2" charset="2"/>
              <a:buBlip>
                <a:blip r:embed="rId6"/>
              </a:buBlip>
            </a:pPr>
            <a:r>
              <a:rPr lang="en-US" sz="2800">
                <a:solidFill>
                  <a:schemeClr val="bg1"/>
                </a:solidFill>
              </a:rPr>
              <a:t>  </a:t>
            </a:r>
            <a:r>
              <a:rPr lang="en-US" sz="2800">
                <a:solidFill>
                  <a:srgbClr val="FFFF00"/>
                </a:solidFill>
              </a:rPr>
              <a:t>Low grid reserve (5%) – virtual gas storage</a:t>
            </a:r>
            <a:r>
              <a:rPr lang="en-US" sz="3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800" name="Rectangle 8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>
            <a:hlinkClick r:id="" action="ppaction://customshow?id=17&amp;return=true" highlightClick="1"/>
          </p:cNvPr>
          <p:cNvSpPr>
            <a:spLocks noChangeArrowheads="1"/>
          </p:cNvSpPr>
          <p:nvPr/>
        </p:nvSpPr>
        <p:spPr bwMode="auto">
          <a:xfrm>
            <a:off x="468313" y="2349500"/>
            <a:ext cx="45354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>
            <a:hlinkClick r:id="" action="ppaction://customshow?id=18&amp;return=true" highlightClick="1"/>
          </p:cNvPr>
          <p:cNvSpPr>
            <a:spLocks noChangeArrowheads="1"/>
          </p:cNvSpPr>
          <p:nvPr/>
        </p:nvSpPr>
        <p:spPr bwMode="auto">
          <a:xfrm>
            <a:off x="1116013" y="3860800"/>
            <a:ext cx="54721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>
            <a:hlinkClick r:id="" action="ppaction://customshow?id=24&amp;return=true" highlightClick="1"/>
          </p:cNvPr>
          <p:cNvSpPr>
            <a:spLocks noChangeArrowheads="1"/>
          </p:cNvSpPr>
          <p:nvPr/>
        </p:nvSpPr>
        <p:spPr bwMode="auto">
          <a:xfrm>
            <a:off x="827088" y="1844675"/>
            <a:ext cx="45354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50825" y="1139825"/>
            <a:ext cx="87487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ü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Large Power Disturbances Survey (2000-2012)</a:t>
            </a:r>
            <a:r>
              <a:rPr lang="en-US" sz="2800">
                <a:solidFill>
                  <a:srgbClr val="FFF909"/>
                </a:solidFill>
              </a:rPr>
              <a:t>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25000"/>
              <a:buFont typeface="Webdings" pitchFamily="18" charset="2"/>
              <a:buChar char="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Reasons and challenges for disturbances</a:t>
            </a:r>
            <a:r>
              <a:rPr lang="en-US" sz="2800">
                <a:solidFill>
                  <a:srgbClr val="FFF909"/>
                </a:solidFill>
              </a:rPr>
              <a:t>      </a:t>
            </a:r>
            <a:endParaRPr lang="en-US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"/>
            </a:pPr>
            <a:r>
              <a:rPr lang="en-US" sz="2800">
                <a:solidFill>
                  <a:schemeClr val="bg1"/>
                </a:solidFill>
              </a:rPr>
              <a:t>  Challenges of renewable energy penetration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ingdings" pitchFamily="2" charset="2"/>
              <a:buChar char="4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Samples of Israeli System disturbances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10000"/>
              <a:buFont typeface="Wingdings" pitchFamily="2" charset="2"/>
              <a:buChar char="M"/>
            </a:pPr>
            <a:r>
              <a:rPr lang="he-IL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Israeli system risk management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95000"/>
              </a:lnSpc>
              <a:buClr>
                <a:srgbClr val="FFF909"/>
              </a:buClr>
              <a:buSzPct val="125000"/>
              <a:buFont typeface="Wingdings" pitchFamily="2" charset="2"/>
              <a:buChar char="?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Summary &amp; Questions</a:t>
            </a:r>
            <a:r>
              <a:rPr lang="he-IL" sz="2800">
                <a:solidFill>
                  <a:srgbClr val="FFF909"/>
                </a:solidFill>
              </a:rPr>
              <a:t>           </a:t>
            </a:r>
            <a:endParaRPr lang="en-US" sz="2800">
              <a:solidFill>
                <a:srgbClr val="FFF909"/>
              </a:solidFill>
            </a:endParaRPr>
          </a:p>
        </p:txBody>
      </p:sp>
      <p:sp>
        <p:nvSpPr>
          <p:cNvPr id="82947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24038" y="-2349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Main presentation subjects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203200" y="5003800"/>
            <a:ext cx="8604250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/>
      <p:bldP spid="829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4213" y="-46038"/>
            <a:ext cx="8929687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Summary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80975" y="1196975"/>
            <a:ext cx="914400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45000"/>
              </a:lnSpc>
              <a:buSzPct val="145000"/>
              <a:buFont typeface="Wingdings" pitchFamily="2" charset="2"/>
              <a:buChar char="%"/>
            </a:pPr>
            <a:r>
              <a:rPr lang="en-US" sz="3200">
                <a:solidFill>
                  <a:srgbClr val="FFFF00"/>
                </a:solidFill>
              </a:rPr>
              <a:t> Power outages </a:t>
            </a:r>
            <a:r>
              <a:rPr lang="en-US" sz="3200">
                <a:solidFill>
                  <a:srgbClr val="FF0000"/>
                </a:solidFill>
              </a:rPr>
              <a:t>happen</a:t>
            </a:r>
            <a:r>
              <a:rPr lang="en-US" sz="3200">
                <a:solidFill>
                  <a:srgbClr val="FFFF00"/>
                </a:solidFill>
              </a:rPr>
              <a:t> and utilities   </a:t>
            </a:r>
          </a:p>
          <a:p>
            <a:pPr algn="l" rtl="0">
              <a:lnSpc>
                <a:spcPct val="145000"/>
              </a:lnSpc>
              <a:buSzPct val="115000"/>
              <a:buFont typeface="Webdings" pitchFamily="18" charset="2"/>
              <a:buNone/>
            </a:pPr>
            <a:r>
              <a:rPr lang="en-US" sz="3200">
                <a:solidFill>
                  <a:srgbClr val="FFFF00"/>
                </a:solidFill>
              </a:rPr>
              <a:t>      have to  be </a:t>
            </a:r>
            <a:r>
              <a:rPr lang="en-US" sz="3200">
                <a:solidFill>
                  <a:srgbClr val="FF0000"/>
                </a:solidFill>
              </a:rPr>
              <a:t>prepared</a:t>
            </a:r>
            <a:r>
              <a:rPr lang="en-US" sz="3200">
                <a:solidFill>
                  <a:srgbClr val="FFFF00"/>
                </a:solidFill>
              </a:rPr>
              <a:t> to deal with them</a:t>
            </a:r>
          </a:p>
          <a:p>
            <a:pPr algn="l" rtl="0">
              <a:lnSpc>
                <a:spcPct val="145000"/>
              </a:lnSpc>
              <a:buSzPct val="165000"/>
              <a:buFont typeface="Wingdings" pitchFamily="2" charset="2"/>
              <a:buChar char="6"/>
            </a:pPr>
            <a:r>
              <a:rPr lang="en-US" sz="3200">
                <a:solidFill>
                  <a:srgbClr val="FFFF00"/>
                </a:solidFill>
              </a:rPr>
              <a:t>  The mean time between large outages   </a:t>
            </a:r>
          </a:p>
          <a:p>
            <a:pPr algn="l" rtl="0">
              <a:lnSpc>
                <a:spcPct val="145000"/>
              </a:lnSpc>
              <a:buSzPct val="165000"/>
              <a:buFont typeface="Wingdings" pitchFamily="2" charset="2"/>
              <a:buNone/>
            </a:pPr>
            <a:r>
              <a:rPr lang="en-US" sz="3200">
                <a:solidFill>
                  <a:srgbClr val="FFFF00"/>
                </a:solidFill>
              </a:rPr>
              <a:t>      more than </a:t>
            </a:r>
            <a:r>
              <a:rPr lang="en-US" sz="3200">
                <a:solidFill>
                  <a:srgbClr val="FF0000"/>
                </a:solidFill>
              </a:rPr>
              <a:t>10000 MW</a:t>
            </a:r>
            <a:r>
              <a:rPr lang="en-US" sz="3200">
                <a:solidFill>
                  <a:srgbClr val="FFFF00"/>
                </a:solidFill>
              </a:rPr>
              <a:t> is  </a:t>
            </a:r>
            <a:r>
              <a:rPr lang="en-US" sz="3200">
                <a:solidFill>
                  <a:srgbClr val="FF0000"/>
                </a:solidFill>
              </a:rPr>
              <a:t>13 years*</a:t>
            </a:r>
          </a:p>
          <a:p>
            <a:pPr algn="l" rtl="0">
              <a:lnSpc>
                <a:spcPct val="145000"/>
              </a:lnSpc>
              <a:buSzPct val="140000"/>
              <a:buFont typeface="Webdings" pitchFamily="18" charset="2"/>
              <a:buChar char="i"/>
            </a:pPr>
            <a:r>
              <a:rPr lang="en-US" sz="3200">
                <a:solidFill>
                  <a:srgbClr val="FFFF00"/>
                </a:solidFill>
              </a:rPr>
              <a:t> The largest power outage in Israel        </a:t>
            </a:r>
          </a:p>
          <a:p>
            <a:pPr algn="l" rtl="0">
              <a:lnSpc>
                <a:spcPct val="145000"/>
              </a:lnSpc>
              <a:buSzPct val="140000"/>
              <a:buFont typeface="Webdings" pitchFamily="18" charset="2"/>
              <a:buNone/>
            </a:pPr>
            <a:r>
              <a:rPr lang="en-US" sz="3200">
                <a:solidFill>
                  <a:srgbClr val="FFFF00"/>
                </a:solidFill>
              </a:rPr>
              <a:t>      happened in </a:t>
            </a:r>
            <a:r>
              <a:rPr lang="en-US" sz="3200">
                <a:solidFill>
                  <a:srgbClr val="FF0000"/>
                </a:solidFill>
              </a:rPr>
              <a:t>1995</a:t>
            </a:r>
            <a:r>
              <a:rPr lang="en-US" sz="3200">
                <a:solidFill>
                  <a:srgbClr val="FFFF00"/>
                </a:solidFill>
              </a:rPr>
              <a:t> ………………</a:t>
            </a:r>
          </a:p>
        </p:txBody>
      </p:sp>
      <p:sp>
        <p:nvSpPr>
          <p:cNvPr id="83972" name="Rectangle 4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>
            <a:hlinkClick r:id="" action="ppaction://customshow?id=17&amp;return=true" highlightClick="1"/>
          </p:cNvPr>
          <p:cNvSpPr>
            <a:spLocks noChangeArrowheads="1"/>
          </p:cNvSpPr>
          <p:nvPr/>
        </p:nvSpPr>
        <p:spPr bwMode="auto">
          <a:xfrm>
            <a:off x="468313" y="2349500"/>
            <a:ext cx="45354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>
            <a:hlinkClick r:id="" action="ppaction://customshow?id=18&amp;return=true" highlightClick="1"/>
          </p:cNvPr>
          <p:cNvSpPr>
            <a:spLocks noChangeArrowheads="1"/>
          </p:cNvSpPr>
          <p:nvPr/>
        </p:nvSpPr>
        <p:spPr bwMode="auto">
          <a:xfrm>
            <a:off x="1116013" y="3860800"/>
            <a:ext cx="54721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47650" y="6491288"/>
            <a:ext cx="71199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*California Institute of Technology, “Complexity and Robustness,” 1999. Data from NERC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125538"/>
            <a:ext cx="7561263" cy="5183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8100000" algn="ctr" rotWithShape="0">
              <a:schemeClr val="tx1"/>
            </a:outerShdw>
          </a:effectLst>
        </p:spPr>
      </p:pic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935038" y="-161925"/>
            <a:ext cx="91090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And finally</a:t>
            </a:r>
          </a:p>
        </p:txBody>
      </p:sp>
      <p:sp>
        <p:nvSpPr>
          <p:cNvPr id="79876" name="Rectangle 4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58888" y="3933825"/>
            <a:ext cx="6985000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107950" y="-234950"/>
            <a:ext cx="91090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2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Questions</a:t>
            </a:r>
            <a:r>
              <a:rPr lang="en-US" sz="4200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  </a:t>
            </a:r>
          </a:p>
        </p:txBody>
      </p:sp>
      <p:sp>
        <p:nvSpPr>
          <p:cNvPr id="32805" name="Rectangle 37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2810" name="Picture 42" descr="question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2997200"/>
            <a:ext cx="3455988" cy="3455988"/>
          </a:xfrm>
          <a:prstGeom prst="rect">
            <a:avLst/>
          </a:prstGeom>
          <a:noFill/>
        </p:spPr>
      </p:pic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323850" y="836613"/>
            <a:ext cx="4319588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sz="5400">
                <a:solidFill>
                  <a:srgbClr val="FF0000"/>
                </a:solidFill>
              </a:rPr>
              <a:t>Thanks  </a:t>
            </a:r>
          </a:p>
          <a:p>
            <a:endParaRPr lang="en-US" sz="5400">
              <a:solidFill>
                <a:srgbClr val="FF0000"/>
              </a:solidFill>
            </a:endParaRPr>
          </a:p>
          <a:p>
            <a:pPr algn="l"/>
            <a:r>
              <a:rPr lang="en-US" sz="5400">
                <a:solidFill>
                  <a:srgbClr val="FF0000"/>
                </a:solidFill>
              </a:rPr>
              <a:t>        and</a:t>
            </a:r>
            <a:endParaRPr lang="he-IL" sz="5400">
              <a:solidFill>
                <a:srgbClr val="FF0000"/>
              </a:solidFill>
            </a:endParaRPr>
          </a:p>
          <a:p>
            <a:pPr algn="l"/>
            <a:endParaRPr lang="en-US" sz="5400">
              <a:solidFill>
                <a:srgbClr val="FF0000"/>
              </a:solidFill>
            </a:endParaRPr>
          </a:p>
          <a:p>
            <a:r>
              <a:rPr lang="en-US" sz="5400">
                <a:solidFill>
                  <a:srgbClr val="FF0000"/>
                </a:solidFill>
              </a:rPr>
              <a:t> your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762125" y="-46038"/>
            <a:ext cx="7489825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Historical Power Outages</a:t>
            </a:r>
          </a:p>
        </p:txBody>
      </p:sp>
      <p:sp>
        <p:nvSpPr>
          <p:cNvPr id="10264" name="Rectangle 24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250825" y="1228725"/>
            <a:ext cx="1657350" cy="14636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rgbClr val="FFFF00"/>
                </a:solidFill>
              </a:rPr>
              <a:t>Aug. 14, 2003</a:t>
            </a:r>
          </a:p>
          <a:p>
            <a:pPr algn="l" rtl="0"/>
            <a:r>
              <a:rPr lang="en-US" sz="1000">
                <a:solidFill>
                  <a:srgbClr val="FFFF00"/>
                </a:solidFill>
              </a:rPr>
              <a:t>The worst</a:t>
            </a:r>
            <a:r>
              <a:rPr lang="en-US" sz="1000">
                <a:solidFill>
                  <a:srgbClr val="FF0000"/>
                </a:solidFill>
              </a:rPr>
              <a:t> US</a:t>
            </a:r>
            <a:r>
              <a:rPr lang="en-US" sz="1000">
                <a:solidFill>
                  <a:srgbClr val="FFFF00"/>
                </a:solidFill>
              </a:rPr>
              <a:t> blackout.</a:t>
            </a:r>
          </a:p>
          <a:p>
            <a:pPr algn="l" rtl="0"/>
            <a:r>
              <a:rPr lang="en-US" sz="1000">
                <a:solidFill>
                  <a:srgbClr val="FFFF00"/>
                </a:solidFill>
              </a:rPr>
              <a:t>Power line problems in the Midwest trigger a cascade of breakdowns that cut power to 55 million people in eight states and Canada, some for more than day</a:t>
            </a:r>
          </a:p>
        </p:txBody>
      </p:sp>
      <p:cxnSp>
        <p:nvCxnSpPr>
          <p:cNvPr id="10276" name="AutoShape 36"/>
          <p:cNvCxnSpPr>
            <a:cxnSpLocks noChangeShapeType="1"/>
            <a:endCxn id="10275" idx="0"/>
          </p:cNvCxnSpPr>
          <p:nvPr/>
        </p:nvCxnSpPr>
        <p:spPr bwMode="auto">
          <a:xfrm rot="16200000" flipH="1">
            <a:off x="195263" y="3290887"/>
            <a:ext cx="846138" cy="227013"/>
          </a:xfrm>
          <a:prstGeom prst="bentConnector3">
            <a:avLst>
              <a:gd name="adj1" fmla="val 4990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82588" y="3678238"/>
            <a:ext cx="608012" cy="614362"/>
            <a:chOff x="549" y="2317"/>
            <a:chExt cx="383" cy="387"/>
          </a:xfrm>
        </p:grpSpPr>
        <p:sp>
          <p:nvSpPr>
            <p:cNvPr id="10266" name="Oval 26"/>
            <p:cNvSpPr>
              <a:spLocks noChangeArrowheads="1"/>
            </p:cNvSpPr>
            <p:nvPr/>
          </p:nvSpPr>
          <p:spPr bwMode="auto">
            <a:xfrm>
              <a:off x="654" y="2317"/>
              <a:ext cx="226" cy="22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Oval 35"/>
            <p:cNvSpPr>
              <a:spLocks noChangeArrowheads="1"/>
            </p:cNvSpPr>
            <p:nvPr/>
          </p:nvSpPr>
          <p:spPr bwMode="auto">
            <a:xfrm>
              <a:off x="746" y="2411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549" y="2531"/>
              <a:ext cx="3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55 Mil</a:t>
              </a:r>
            </a:p>
          </p:txBody>
        </p:sp>
      </p:grp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755650" y="5159375"/>
            <a:ext cx="1728788" cy="13112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rgbClr val="FFFF00"/>
                </a:solidFill>
              </a:rPr>
              <a:t>Sep. 28, 2003</a:t>
            </a:r>
          </a:p>
          <a:p>
            <a:pPr algn="l" rtl="0"/>
            <a:r>
              <a:rPr lang="en-US" sz="1000">
                <a:solidFill>
                  <a:srgbClr val="FFFF00"/>
                </a:solidFill>
              </a:rPr>
              <a:t>A short circuit in power line in Switzerland leads to blackouts affecting 95% of</a:t>
            </a:r>
            <a:r>
              <a:rPr lang="en-US" sz="1000">
                <a:solidFill>
                  <a:srgbClr val="FF0000"/>
                </a:solidFill>
              </a:rPr>
              <a:t> Italy</a:t>
            </a:r>
            <a:r>
              <a:rPr lang="en-US" sz="1000">
                <a:solidFill>
                  <a:srgbClr val="FFFF00"/>
                </a:solidFill>
              </a:rPr>
              <a:t>. Some 55 million people are without power for as long as 18 hours.</a:t>
            </a:r>
          </a:p>
        </p:txBody>
      </p:sp>
      <p:cxnSp>
        <p:nvCxnSpPr>
          <p:cNvPr id="10279" name="AutoShape 39"/>
          <p:cNvCxnSpPr>
            <a:cxnSpLocks noChangeShapeType="1"/>
            <a:endCxn id="10280" idx="4"/>
          </p:cNvCxnSpPr>
          <p:nvPr/>
        </p:nvCxnSpPr>
        <p:spPr bwMode="auto">
          <a:xfrm rot="16200000">
            <a:off x="808037" y="4121151"/>
            <a:ext cx="1046163" cy="595312"/>
          </a:xfrm>
          <a:prstGeom prst="bentConnector3">
            <a:avLst>
              <a:gd name="adj1" fmla="val 5007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1454150" y="3684588"/>
            <a:ext cx="354013" cy="3476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1592263" y="3824288"/>
            <a:ext cx="71437" cy="714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1300163" y="3382963"/>
            <a:ext cx="6080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55 Mil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052638" y="1228725"/>
            <a:ext cx="1655762" cy="14636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63493" dir="13011674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chemeClr val="bg1"/>
                </a:solidFill>
              </a:rPr>
              <a:t>July 12, 2004</a:t>
            </a:r>
          </a:p>
          <a:p>
            <a:pPr algn="l" rtl="0"/>
            <a:r>
              <a:rPr lang="en-US" sz="1000">
                <a:solidFill>
                  <a:schemeClr val="bg1"/>
                </a:solidFill>
              </a:rPr>
              <a:t>Heavy use of air conditioners and other factors are blamed for blackouts affecting at least 7 million people in </a:t>
            </a:r>
            <a:r>
              <a:rPr lang="en-US" sz="1000">
                <a:solidFill>
                  <a:srgbClr val="FF0000"/>
                </a:solidFill>
              </a:rPr>
              <a:t>Greece</a:t>
            </a:r>
            <a:r>
              <a:rPr lang="en-US" sz="1000">
                <a:solidFill>
                  <a:schemeClr val="bg1"/>
                </a:solidFill>
              </a:rPr>
              <a:t> just a month before the Summer Olympic Games.</a:t>
            </a:r>
          </a:p>
        </p:txBody>
      </p:sp>
      <p:cxnSp>
        <p:nvCxnSpPr>
          <p:cNvPr id="10285" name="AutoShape 45"/>
          <p:cNvCxnSpPr>
            <a:cxnSpLocks noChangeShapeType="1"/>
            <a:endCxn id="10283" idx="0"/>
          </p:cNvCxnSpPr>
          <p:nvPr/>
        </p:nvCxnSpPr>
        <p:spPr bwMode="auto">
          <a:xfrm rot="16200000" flipH="1">
            <a:off x="2003426" y="3270250"/>
            <a:ext cx="844550" cy="2635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2813050" y="5141913"/>
            <a:ext cx="1614488" cy="13112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chemeClr val="bg1"/>
                </a:solidFill>
              </a:rPr>
              <a:t>Aug. 18, 2005</a:t>
            </a:r>
          </a:p>
          <a:p>
            <a:pPr algn="l" rtl="0"/>
            <a:r>
              <a:rPr lang="en-US" sz="1000">
                <a:solidFill>
                  <a:schemeClr val="bg1"/>
                </a:solidFill>
              </a:rPr>
              <a:t>An imbalanced power grid kicks power plants offline in </a:t>
            </a:r>
            <a:r>
              <a:rPr lang="en-US" sz="1000">
                <a:solidFill>
                  <a:srgbClr val="FF0000"/>
                </a:solidFill>
              </a:rPr>
              <a:t>Indonesia</a:t>
            </a:r>
            <a:r>
              <a:rPr lang="en-US" sz="1000">
                <a:solidFill>
                  <a:schemeClr val="bg1"/>
                </a:solidFill>
              </a:rPr>
              <a:t> leaves almost  100 million people in the dark, many for more than five hours.</a:t>
            </a:r>
          </a:p>
        </p:txBody>
      </p:sp>
      <p:grpSp>
        <p:nvGrpSpPr>
          <p:cNvPr id="10301" name="Group 61"/>
          <p:cNvGrpSpPr>
            <a:grpSpLocks/>
          </p:cNvGrpSpPr>
          <p:nvPr/>
        </p:nvGrpSpPr>
        <p:grpSpPr bwMode="auto">
          <a:xfrm>
            <a:off x="3121025" y="3303588"/>
            <a:ext cx="692150" cy="857250"/>
            <a:chOff x="2431" y="2081"/>
            <a:chExt cx="436" cy="540"/>
          </a:xfrm>
        </p:grpSpPr>
        <p:sp>
          <p:nvSpPr>
            <p:cNvPr id="10270" name="Oval 30"/>
            <p:cNvSpPr>
              <a:spLocks noChangeArrowheads="1"/>
            </p:cNvSpPr>
            <p:nvPr/>
          </p:nvSpPr>
          <p:spPr bwMode="auto">
            <a:xfrm>
              <a:off x="2483" y="2238"/>
              <a:ext cx="384" cy="38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/>
            </a:p>
          </p:txBody>
        </p:sp>
        <p:sp>
          <p:nvSpPr>
            <p:cNvPr id="10289" name="Oval 49"/>
            <p:cNvSpPr>
              <a:spLocks noChangeArrowheads="1"/>
            </p:cNvSpPr>
            <p:nvPr/>
          </p:nvSpPr>
          <p:spPr bwMode="auto">
            <a:xfrm>
              <a:off x="2657" y="2410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Text Box 50"/>
            <p:cNvSpPr txBox="1">
              <a:spLocks noChangeArrowheads="1"/>
            </p:cNvSpPr>
            <p:nvPr/>
          </p:nvSpPr>
          <p:spPr bwMode="auto">
            <a:xfrm>
              <a:off x="2431" y="2081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100 Mil</a:t>
              </a:r>
            </a:p>
          </p:txBody>
        </p:sp>
      </p:grpSp>
      <p:grpSp>
        <p:nvGrpSpPr>
          <p:cNvPr id="10302" name="Group 62"/>
          <p:cNvGrpSpPr>
            <a:grpSpLocks/>
          </p:cNvGrpSpPr>
          <p:nvPr/>
        </p:nvGrpSpPr>
        <p:grpSpPr bwMode="auto">
          <a:xfrm>
            <a:off x="4054475" y="3743325"/>
            <a:ext cx="608013" cy="444500"/>
            <a:chOff x="3010" y="2358"/>
            <a:chExt cx="383" cy="280"/>
          </a:xfrm>
        </p:grpSpPr>
        <p:sp>
          <p:nvSpPr>
            <p:cNvPr id="10291" name="Oval 51"/>
            <p:cNvSpPr>
              <a:spLocks noChangeArrowheads="1"/>
            </p:cNvSpPr>
            <p:nvPr/>
          </p:nvSpPr>
          <p:spPr bwMode="auto">
            <a:xfrm>
              <a:off x="3187" y="2358"/>
              <a:ext cx="147" cy="14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/>
            </a:p>
          </p:txBody>
        </p:sp>
        <p:sp>
          <p:nvSpPr>
            <p:cNvPr id="10292" name="Oval 52"/>
            <p:cNvSpPr>
              <a:spLocks noChangeArrowheads="1"/>
            </p:cNvSpPr>
            <p:nvPr/>
          </p:nvSpPr>
          <p:spPr bwMode="auto">
            <a:xfrm>
              <a:off x="3237" y="2408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Text Box 53"/>
            <p:cNvSpPr txBox="1">
              <a:spLocks noChangeArrowheads="1"/>
            </p:cNvSpPr>
            <p:nvPr/>
          </p:nvSpPr>
          <p:spPr bwMode="auto">
            <a:xfrm>
              <a:off x="3010" y="2465"/>
              <a:ext cx="3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10 Mil</a:t>
              </a:r>
            </a:p>
          </p:txBody>
        </p:sp>
      </p:grpSp>
      <p:grpSp>
        <p:nvGrpSpPr>
          <p:cNvPr id="10300" name="Group 60"/>
          <p:cNvGrpSpPr>
            <a:grpSpLocks/>
          </p:cNvGrpSpPr>
          <p:nvPr/>
        </p:nvGrpSpPr>
        <p:grpSpPr bwMode="auto">
          <a:xfrm>
            <a:off x="2254250" y="3751263"/>
            <a:ext cx="523875" cy="433387"/>
            <a:chOff x="1890" y="2363"/>
            <a:chExt cx="330" cy="273"/>
          </a:xfrm>
        </p:grpSpPr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>
              <a:off x="2014" y="2363"/>
              <a:ext cx="131" cy="1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/>
            </a:p>
          </p:txBody>
        </p:sp>
        <p:sp>
          <p:nvSpPr>
            <p:cNvPr id="10283" name="Oval 43"/>
            <p:cNvSpPr>
              <a:spLocks noChangeArrowheads="1"/>
            </p:cNvSpPr>
            <p:nvPr/>
          </p:nvSpPr>
          <p:spPr bwMode="auto">
            <a:xfrm>
              <a:off x="2058" y="2409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Text Box 44"/>
            <p:cNvSpPr txBox="1">
              <a:spLocks noChangeArrowheads="1"/>
            </p:cNvSpPr>
            <p:nvPr/>
          </p:nvSpPr>
          <p:spPr bwMode="auto">
            <a:xfrm>
              <a:off x="1890" y="2463"/>
              <a:ext cx="3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7 Mil</a:t>
              </a:r>
            </a:p>
          </p:txBody>
        </p:sp>
      </p:grp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3779838" y="1235075"/>
            <a:ext cx="1757362" cy="14636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rgbClr val="FFFF00"/>
                </a:solidFill>
              </a:rPr>
              <a:t>November, 2006</a:t>
            </a:r>
          </a:p>
          <a:p>
            <a:pPr algn="l" rtl="0"/>
            <a:r>
              <a:rPr lang="en-US" sz="1000">
                <a:solidFill>
                  <a:srgbClr val="FFFF00"/>
                </a:solidFill>
              </a:rPr>
              <a:t>A </a:t>
            </a:r>
            <a:r>
              <a:rPr lang="en-US" sz="1000">
                <a:solidFill>
                  <a:srgbClr val="FF0000"/>
                </a:solidFill>
              </a:rPr>
              <a:t>German</a:t>
            </a:r>
            <a:r>
              <a:rPr lang="en-US" sz="1000">
                <a:solidFill>
                  <a:srgbClr val="FFFF00"/>
                </a:solidFill>
              </a:rPr>
              <a:t> power company switches off high voltage line over a river to let a cruise ship pass. It triggers outages for 10 million people in Germany, France, Italy and Spain.</a:t>
            </a:r>
          </a:p>
        </p:txBody>
      </p:sp>
      <p:cxnSp>
        <p:nvCxnSpPr>
          <p:cNvPr id="10295" name="AutoShape 55"/>
          <p:cNvCxnSpPr>
            <a:cxnSpLocks noChangeShapeType="1"/>
            <a:endCxn id="10270" idx="4"/>
          </p:cNvCxnSpPr>
          <p:nvPr/>
        </p:nvCxnSpPr>
        <p:spPr bwMode="auto">
          <a:xfrm rot="16200000">
            <a:off x="2891631" y="4325144"/>
            <a:ext cx="766763" cy="466725"/>
          </a:xfrm>
          <a:prstGeom prst="bentConnector3">
            <a:avLst>
              <a:gd name="adj1" fmla="val 5093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0296" name="AutoShape 56"/>
          <p:cNvCxnSpPr>
            <a:cxnSpLocks noChangeShapeType="1"/>
            <a:endCxn id="10291" idx="0"/>
          </p:cNvCxnSpPr>
          <p:nvPr/>
        </p:nvCxnSpPr>
        <p:spPr bwMode="auto">
          <a:xfrm rot="16200000" flipH="1">
            <a:off x="3962400" y="3238501"/>
            <a:ext cx="733425" cy="247650"/>
          </a:xfrm>
          <a:prstGeom prst="bentConnector3">
            <a:avLst>
              <a:gd name="adj1" fmla="val 5086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10325" name="Group 85"/>
          <p:cNvGrpSpPr>
            <a:grpSpLocks/>
          </p:cNvGrpSpPr>
          <p:nvPr/>
        </p:nvGrpSpPr>
        <p:grpSpPr bwMode="auto">
          <a:xfrm>
            <a:off x="6607175" y="3170238"/>
            <a:ext cx="844550" cy="1101725"/>
            <a:chOff x="4162" y="1997"/>
            <a:chExt cx="532" cy="694"/>
          </a:xfrm>
        </p:grpSpPr>
        <p:sp>
          <p:nvSpPr>
            <p:cNvPr id="10272" name="Oval 32"/>
            <p:cNvSpPr>
              <a:spLocks noChangeArrowheads="1"/>
            </p:cNvSpPr>
            <p:nvPr/>
          </p:nvSpPr>
          <p:spPr bwMode="auto">
            <a:xfrm>
              <a:off x="4162" y="2160"/>
              <a:ext cx="532" cy="53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/>
            </a:p>
          </p:txBody>
        </p:sp>
        <p:sp>
          <p:nvSpPr>
            <p:cNvPr id="10305" name="Oval 65"/>
            <p:cNvSpPr>
              <a:spLocks noChangeArrowheads="1"/>
            </p:cNvSpPr>
            <p:nvPr/>
          </p:nvSpPr>
          <p:spPr bwMode="auto">
            <a:xfrm>
              <a:off x="4411" y="2408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Text Box 71"/>
            <p:cNvSpPr txBox="1">
              <a:spLocks noChangeArrowheads="1"/>
            </p:cNvSpPr>
            <p:nvPr/>
          </p:nvSpPr>
          <p:spPr bwMode="auto">
            <a:xfrm>
              <a:off x="4213" y="1997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81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370 Mil</a:t>
              </a:r>
            </a:p>
          </p:txBody>
        </p:sp>
      </p:grp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5580063" y="1225550"/>
            <a:ext cx="1614487" cy="16160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chemeClr val="bg1"/>
                </a:solidFill>
              </a:rPr>
              <a:t>Sep. 8, 2011</a:t>
            </a:r>
          </a:p>
          <a:p>
            <a:pPr algn="l" rtl="0"/>
            <a:r>
              <a:rPr lang="en-US" sz="1000">
                <a:solidFill>
                  <a:schemeClr val="bg1"/>
                </a:solidFill>
              </a:rPr>
              <a:t>System disturbance occurred leaded to cascading outages and leaving approximately 5 million people without power. The outages affected parts of </a:t>
            </a:r>
            <a:r>
              <a:rPr lang="en-US" sz="1000">
                <a:solidFill>
                  <a:srgbClr val="FF0000"/>
                </a:solidFill>
              </a:rPr>
              <a:t>Arizona, California, Mexico</a:t>
            </a:r>
            <a:r>
              <a:rPr lang="en-US" sz="100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315" name="Group 75"/>
          <p:cNvGrpSpPr>
            <a:grpSpLocks/>
          </p:cNvGrpSpPr>
          <p:nvPr/>
        </p:nvGrpSpPr>
        <p:grpSpPr bwMode="auto">
          <a:xfrm>
            <a:off x="4972050" y="3357563"/>
            <a:ext cx="608013" cy="736600"/>
            <a:chOff x="3767" y="2121"/>
            <a:chExt cx="383" cy="464"/>
          </a:xfrm>
        </p:grpSpPr>
        <p:sp>
          <p:nvSpPr>
            <p:cNvPr id="10306" name="Text Box 66"/>
            <p:cNvSpPr txBox="1">
              <a:spLocks noChangeArrowheads="1"/>
            </p:cNvSpPr>
            <p:nvPr/>
          </p:nvSpPr>
          <p:spPr bwMode="auto">
            <a:xfrm>
              <a:off x="3767" y="2121"/>
              <a:ext cx="38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60 Mil</a:t>
              </a:r>
            </a:p>
          </p:txBody>
        </p:sp>
        <p:sp>
          <p:nvSpPr>
            <p:cNvPr id="10308" name="Oval 68"/>
            <p:cNvSpPr>
              <a:spLocks noChangeArrowheads="1"/>
            </p:cNvSpPr>
            <p:nvPr/>
          </p:nvSpPr>
          <p:spPr bwMode="auto">
            <a:xfrm>
              <a:off x="3832" y="2280"/>
              <a:ext cx="318" cy="30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/>
            </a:p>
          </p:txBody>
        </p:sp>
        <p:sp>
          <p:nvSpPr>
            <p:cNvPr id="10314" name="Oval 74"/>
            <p:cNvSpPr>
              <a:spLocks noChangeArrowheads="1"/>
            </p:cNvSpPr>
            <p:nvPr/>
          </p:nvSpPr>
          <p:spPr bwMode="auto">
            <a:xfrm>
              <a:off x="3969" y="2411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4713288" y="5126038"/>
            <a:ext cx="1803400" cy="16160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rgbClr val="FFFF00"/>
                </a:solidFill>
              </a:rPr>
              <a:t>Nov.10, 2009</a:t>
            </a:r>
          </a:p>
          <a:p>
            <a:pPr algn="l" rtl="0"/>
            <a:r>
              <a:rPr lang="en-US" sz="1000">
                <a:solidFill>
                  <a:srgbClr val="FFFF00"/>
                </a:solidFill>
              </a:rPr>
              <a:t>Storms near the Itaipu hydroelectric dam on the </a:t>
            </a:r>
            <a:r>
              <a:rPr lang="en-US" sz="1000">
                <a:solidFill>
                  <a:srgbClr val="FF0000"/>
                </a:solidFill>
              </a:rPr>
              <a:t>Paraguay-Brazil</a:t>
            </a:r>
            <a:r>
              <a:rPr lang="en-US" sz="1000">
                <a:solidFill>
                  <a:srgbClr val="FFFF00"/>
                </a:solidFill>
              </a:rPr>
              <a:t> border blamed for outages that cut power to as many as 60 million people in Brazil for couple hours. The Paraguay population of 7 million is also blacked out.</a:t>
            </a:r>
          </a:p>
        </p:txBody>
      </p:sp>
      <p:grpSp>
        <p:nvGrpSpPr>
          <p:cNvPr id="10322" name="Group 82"/>
          <p:cNvGrpSpPr>
            <a:grpSpLocks/>
          </p:cNvGrpSpPr>
          <p:nvPr/>
        </p:nvGrpSpPr>
        <p:grpSpPr bwMode="auto">
          <a:xfrm>
            <a:off x="5873750" y="3779838"/>
            <a:ext cx="523875" cy="406400"/>
            <a:chOff x="3688" y="2944"/>
            <a:chExt cx="330" cy="256"/>
          </a:xfrm>
        </p:grpSpPr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3822" y="2944"/>
              <a:ext cx="102" cy="9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/>
            </a:p>
          </p:txBody>
        </p:sp>
        <p:sp>
          <p:nvSpPr>
            <p:cNvPr id="10320" name="Oval 80"/>
            <p:cNvSpPr>
              <a:spLocks noChangeArrowheads="1"/>
            </p:cNvSpPr>
            <p:nvPr/>
          </p:nvSpPr>
          <p:spPr bwMode="auto">
            <a:xfrm>
              <a:off x="3851" y="2971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Text Box 81"/>
            <p:cNvSpPr txBox="1">
              <a:spLocks noChangeArrowheads="1"/>
            </p:cNvSpPr>
            <p:nvPr/>
          </p:nvSpPr>
          <p:spPr bwMode="auto">
            <a:xfrm>
              <a:off x="3688" y="3027"/>
              <a:ext cx="3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5 Mil</a:t>
              </a:r>
            </a:p>
          </p:txBody>
        </p:sp>
      </p:grpSp>
      <p:cxnSp>
        <p:nvCxnSpPr>
          <p:cNvPr id="10323" name="AutoShape 83"/>
          <p:cNvCxnSpPr>
            <a:cxnSpLocks noChangeShapeType="1"/>
            <a:endCxn id="10308" idx="4"/>
          </p:cNvCxnSpPr>
          <p:nvPr/>
        </p:nvCxnSpPr>
        <p:spPr bwMode="auto">
          <a:xfrm rot="16200000">
            <a:off x="4747418" y="4352132"/>
            <a:ext cx="823913" cy="336550"/>
          </a:xfrm>
          <a:prstGeom prst="bentConnector3">
            <a:avLst>
              <a:gd name="adj1" fmla="val 5086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0324" name="AutoShape 84"/>
          <p:cNvCxnSpPr>
            <a:cxnSpLocks noChangeShapeType="1"/>
            <a:endCxn id="10319" idx="0"/>
          </p:cNvCxnSpPr>
          <p:nvPr/>
        </p:nvCxnSpPr>
        <p:spPr bwMode="auto">
          <a:xfrm rot="16200000" flipH="1">
            <a:off x="5657057" y="3259931"/>
            <a:ext cx="782638" cy="238125"/>
          </a:xfrm>
          <a:prstGeom prst="bentConnector3">
            <a:avLst>
              <a:gd name="adj1" fmla="val 505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326" name="Text Box 86"/>
          <p:cNvSpPr txBox="1">
            <a:spLocks noChangeArrowheads="1"/>
          </p:cNvSpPr>
          <p:nvPr/>
        </p:nvSpPr>
        <p:spPr bwMode="auto">
          <a:xfrm>
            <a:off x="7016750" y="5127625"/>
            <a:ext cx="1803400" cy="8540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chemeClr val="bg1"/>
                </a:solidFill>
              </a:rPr>
              <a:t>July.30, 2012</a:t>
            </a:r>
          </a:p>
          <a:p>
            <a:pPr algn="l" rtl="0"/>
            <a:r>
              <a:rPr lang="en-US" sz="1000">
                <a:solidFill>
                  <a:srgbClr val="FF0000"/>
                </a:solidFill>
              </a:rPr>
              <a:t>India’s</a:t>
            </a:r>
            <a:r>
              <a:rPr lang="en-US" sz="1000">
                <a:solidFill>
                  <a:schemeClr val="bg1"/>
                </a:solidFill>
              </a:rPr>
              <a:t> northern electricity grid fails for much of the day, leaving 370 million people without power.</a:t>
            </a:r>
          </a:p>
        </p:txBody>
      </p:sp>
      <p:grpSp>
        <p:nvGrpSpPr>
          <p:cNvPr id="10331" name="Group 91"/>
          <p:cNvGrpSpPr>
            <a:grpSpLocks/>
          </p:cNvGrpSpPr>
          <p:nvPr/>
        </p:nvGrpSpPr>
        <p:grpSpPr bwMode="auto">
          <a:xfrm>
            <a:off x="7780338" y="3357563"/>
            <a:ext cx="1008062" cy="1252537"/>
            <a:chOff x="4901" y="2115"/>
            <a:chExt cx="635" cy="789"/>
          </a:xfrm>
        </p:grpSpPr>
        <p:sp>
          <p:nvSpPr>
            <p:cNvPr id="10271" name="Oval 31"/>
            <p:cNvSpPr>
              <a:spLocks noChangeArrowheads="1"/>
            </p:cNvSpPr>
            <p:nvPr/>
          </p:nvSpPr>
          <p:spPr bwMode="auto">
            <a:xfrm>
              <a:off x="4901" y="2115"/>
              <a:ext cx="635" cy="63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Oval 67"/>
            <p:cNvSpPr>
              <a:spLocks noChangeArrowheads="1"/>
            </p:cNvSpPr>
            <p:nvPr/>
          </p:nvSpPr>
          <p:spPr bwMode="auto">
            <a:xfrm>
              <a:off x="5205" y="2408"/>
              <a:ext cx="45" cy="4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0" name="Text Box 90"/>
            <p:cNvSpPr txBox="1">
              <a:spLocks noChangeArrowheads="1"/>
            </p:cNvSpPr>
            <p:nvPr/>
          </p:nvSpPr>
          <p:spPr bwMode="auto">
            <a:xfrm>
              <a:off x="5029" y="2731"/>
              <a:ext cx="4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620 Mil</a:t>
              </a:r>
            </a:p>
          </p:txBody>
        </p:sp>
      </p:grpSp>
      <p:cxnSp>
        <p:nvCxnSpPr>
          <p:cNvPr id="10332" name="AutoShape 92"/>
          <p:cNvCxnSpPr>
            <a:cxnSpLocks noChangeShapeType="1"/>
            <a:endCxn id="10272" idx="4"/>
          </p:cNvCxnSpPr>
          <p:nvPr/>
        </p:nvCxnSpPr>
        <p:spPr bwMode="auto">
          <a:xfrm rot="5400000" flipH="1">
            <a:off x="6823075" y="4492625"/>
            <a:ext cx="655638" cy="242888"/>
          </a:xfrm>
          <a:prstGeom prst="bentConnector3">
            <a:avLst>
              <a:gd name="adj1" fmla="val 5108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7278688" y="1225550"/>
            <a:ext cx="1614487" cy="1768475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  <a:effectLst>
            <a:outerShdw dist="53873" dir="13499459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/>
            <a:r>
              <a:rPr lang="en-US" sz="1000">
                <a:solidFill>
                  <a:srgbClr val="FFFF00"/>
                </a:solidFill>
              </a:rPr>
              <a:t>July 31, 2012</a:t>
            </a:r>
          </a:p>
          <a:p>
            <a:pPr algn="l" rtl="0"/>
            <a:r>
              <a:rPr lang="en-US" sz="1000">
                <a:solidFill>
                  <a:srgbClr val="FFFF00"/>
                </a:solidFill>
              </a:rPr>
              <a:t>3 power grids across half of </a:t>
            </a:r>
            <a:r>
              <a:rPr lang="en-US" sz="1000">
                <a:solidFill>
                  <a:srgbClr val="FF0000"/>
                </a:solidFill>
              </a:rPr>
              <a:t>India</a:t>
            </a:r>
            <a:r>
              <a:rPr lang="en-US" sz="1000">
                <a:solidFill>
                  <a:srgbClr val="FFFF00"/>
                </a:solidFill>
              </a:rPr>
              <a:t> fail in what authorities call overdrawing of the system, leaving a record 620 million people without power for raising concerns about ability to supply</a:t>
            </a:r>
          </a:p>
          <a:p>
            <a:pPr algn="l" rtl="0"/>
            <a:r>
              <a:rPr lang="en-US" sz="1000">
                <a:solidFill>
                  <a:srgbClr val="FFFF00"/>
                </a:solidFill>
              </a:rPr>
              <a:t>demands.</a:t>
            </a:r>
          </a:p>
        </p:txBody>
      </p:sp>
      <p:cxnSp>
        <p:nvCxnSpPr>
          <p:cNvPr id="10337" name="AutoShape 97"/>
          <p:cNvCxnSpPr>
            <a:cxnSpLocks noChangeShapeType="1"/>
            <a:endCxn id="10271" idx="1"/>
          </p:cNvCxnSpPr>
          <p:nvPr/>
        </p:nvCxnSpPr>
        <p:spPr bwMode="auto">
          <a:xfrm rot="16200000" flipH="1">
            <a:off x="7515225" y="3078163"/>
            <a:ext cx="493713" cy="331787"/>
          </a:xfrm>
          <a:prstGeom prst="bentConnector3">
            <a:avLst>
              <a:gd name="adj1" fmla="val 3633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338" name="Text Box 98"/>
          <p:cNvSpPr txBox="1">
            <a:spLocks noChangeArrowheads="1"/>
          </p:cNvSpPr>
          <p:nvPr/>
        </p:nvSpPr>
        <p:spPr bwMode="auto">
          <a:xfrm>
            <a:off x="174625" y="6530975"/>
            <a:ext cx="1960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news.Nationalpost.com</a:t>
            </a:r>
          </a:p>
        </p:txBody>
      </p:sp>
      <p:sp>
        <p:nvSpPr>
          <p:cNvPr id="10339" name="Text Box 99"/>
          <p:cNvSpPr txBox="1">
            <a:spLocks noChangeArrowheads="1"/>
          </p:cNvSpPr>
          <p:nvPr/>
        </p:nvSpPr>
        <p:spPr bwMode="auto">
          <a:xfrm>
            <a:off x="5364163" y="2955925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0" name="Text Box 100"/>
          <p:cNvSpPr txBox="1">
            <a:spLocks noChangeArrowheads="1"/>
          </p:cNvSpPr>
          <p:nvPr/>
        </p:nvSpPr>
        <p:spPr bwMode="auto">
          <a:xfrm>
            <a:off x="3400425" y="2905125"/>
            <a:ext cx="708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1" name="Text Box 101"/>
          <p:cNvSpPr txBox="1">
            <a:spLocks noChangeArrowheads="1"/>
          </p:cNvSpPr>
          <p:nvPr/>
        </p:nvSpPr>
        <p:spPr bwMode="auto">
          <a:xfrm>
            <a:off x="4427538" y="3502025"/>
            <a:ext cx="504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2" name="Text Box 102"/>
          <p:cNvSpPr txBox="1">
            <a:spLocks noChangeArrowheads="1"/>
          </p:cNvSpPr>
          <p:nvPr/>
        </p:nvSpPr>
        <p:spPr bwMode="auto">
          <a:xfrm>
            <a:off x="6227763" y="3514725"/>
            <a:ext cx="450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3" name="Text Box 103"/>
          <p:cNvSpPr txBox="1">
            <a:spLocks noChangeArrowheads="1"/>
          </p:cNvSpPr>
          <p:nvPr/>
        </p:nvSpPr>
        <p:spPr bwMode="auto">
          <a:xfrm>
            <a:off x="6927850" y="2767013"/>
            <a:ext cx="708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8243888" y="3940175"/>
            <a:ext cx="708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5" name="Text Box 105"/>
          <p:cNvSpPr txBox="1">
            <a:spLocks noChangeArrowheads="1"/>
          </p:cNvSpPr>
          <p:nvPr/>
        </p:nvSpPr>
        <p:spPr bwMode="auto">
          <a:xfrm>
            <a:off x="573088" y="3616325"/>
            <a:ext cx="708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6" name="Text Box 106"/>
          <p:cNvSpPr txBox="1">
            <a:spLocks noChangeArrowheads="1"/>
          </p:cNvSpPr>
          <p:nvPr/>
        </p:nvSpPr>
        <p:spPr bwMode="auto">
          <a:xfrm>
            <a:off x="1619250" y="2984500"/>
            <a:ext cx="571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7" name="Text Box 107"/>
          <p:cNvSpPr txBox="1">
            <a:spLocks noChangeArrowheads="1"/>
          </p:cNvSpPr>
          <p:nvPr/>
        </p:nvSpPr>
        <p:spPr bwMode="auto">
          <a:xfrm>
            <a:off x="2555875" y="3521075"/>
            <a:ext cx="504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5000"/>
              <a:buFont typeface="Webdings" pitchFamily="18" charset="2"/>
              <a:buChar char=""/>
            </a:pPr>
            <a:r>
              <a:rPr lang="en-US"/>
              <a:t> </a:t>
            </a:r>
          </a:p>
        </p:txBody>
      </p:sp>
      <p:sp>
        <p:nvSpPr>
          <p:cNvPr id="10348" name="Text Box 108"/>
          <p:cNvSpPr txBox="1">
            <a:spLocks noChangeArrowheads="1"/>
          </p:cNvSpPr>
          <p:nvPr/>
        </p:nvSpPr>
        <p:spPr bwMode="auto">
          <a:xfrm>
            <a:off x="-101600" y="333375"/>
            <a:ext cx="2160588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None/>
            </a:pPr>
            <a:r>
              <a:rPr lang="en-US" sz="2400">
                <a:solidFill>
                  <a:schemeClr val="bg1"/>
                </a:solidFill>
              </a:rPr>
              <a:t>Since 2000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35038" y="-234950"/>
            <a:ext cx="91090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38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US &amp; Canada Blackout - facts</a:t>
            </a:r>
          </a:p>
        </p:txBody>
      </p:sp>
      <p:sp>
        <p:nvSpPr>
          <p:cNvPr id="80899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09538" y="6630988"/>
            <a:ext cx="5038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US &amp; Canada Power system Outage task force- Causes of August 14 blackout</a:t>
            </a:r>
          </a:p>
        </p:txBody>
      </p:sp>
      <p:pic>
        <p:nvPicPr>
          <p:cNvPr id="80903" name="Picture 7" descr="us_overfl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933450"/>
            <a:ext cx="8245475" cy="5634038"/>
          </a:xfrm>
          <a:prstGeom prst="rect">
            <a:avLst/>
          </a:prstGeom>
          <a:noFill/>
        </p:spPr>
      </p:pic>
      <p:sp>
        <p:nvSpPr>
          <p:cNvPr id="80905" name="Freeform 9"/>
          <p:cNvSpPr>
            <a:spLocks/>
          </p:cNvSpPr>
          <p:nvPr/>
        </p:nvSpPr>
        <p:spPr bwMode="auto">
          <a:xfrm>
            <a:off x="584200" y="957263"/>
            <a:ext cx="8013700" cy="1747837"/>
          </a:xfrm>
          <a:custGeom>
            <a:avLst/>
            <a:gdLst/>
            <a:ahLst/>
            <a:cxnLst>
              <a:cxn ang="0">
                <a:pos x="456" y="725"/>
              </a:cxn>
              <a:cxn ang="0">
                <a:pos x="280" y="797"/>
              </a:cxn>
              <a:cxn ang="0">
                <a:pos x="208" y="717"/>
              </a:cxn>
              <a:cxn ang="0">
                <a:pos x="128" y="589"/>
              </a:cxn>
              <a:cxn ang="0">
                <a:pos x="88" y="477"/>
              </a:cxn>
              <a:cxn ang="0">
                <a:pos x="40" y="325"/>
              </a:cxn>
              <a:cxn ang="0">
                <a:pos x="8" y="133"/>
              </a:cxn>
              <a:cxn ang="0">
                <a:pos x="424" y="93"/>
              </a:cxn>
              <a:cxn ang="0">
                <a:pos x="496" y="69"/>
              </a:cxn>
              <a:cxn ang="0">
                <a:pos x="760" y="29"/>
              </a:cxn>
              <a:cxn ang="0">
                <a:pos x="1176" y="53"/>
              </a:cxn>
              <a:cxn ang="0">
                <a:pos x="1496" y="61"/>
              </a:cxn>
              <a:cxn ang="0">
                <a:pos x="1576" y="85"/>
              </a:cxn>
              <a:cxn ang="0">
                <a:pos x="2552" y="37"/>
              </a:cxn>
              <a:cxn ang="0">
                <a:pos x="2888" y="85"/>
              </a:cxn>
              <a:cxn ang="0">
                <a:pos x="2960" y="117"/>
              </a:cxn>
              <a:cxn ang="0">
                <a:pos x="3312" y="213"/>
              </a:cxn>
              <a:cxn ang="0">
                <a:pos x="3368" y="293"/>
              </a:cxn>
              <a:cxn ang="0">
                <a:pos x="3672" y="213"/>
              </a:cxn>
              <a:cxn ang="0">
                <a:pos x="3912" y="205"/>
              </a:cxn>
              <a:cxn ang="0">
                <a:pos x="4448" y="237"/>
              </a:cxn>
              <a:cxn ang="0">
                <a:pos x="4600" y="293"/>
              </a:cxn>
              <a:cxn ang="0">
                <a:pos x="4568" y="405"/>
              </a:cxn>
              <a:cxn ang="0">
                <a:pos x="4416" y="405"/>
              </a:cxn>
              <a:cxn ang="0">
                <a:pos x="4424" y="437"/>
              </a:cxn>
              <a:cxn ang="0">
                <a:pos x="4640" y="477"/>
              </a:cxn>
              <a:cxn ang="0">
                <a:pos x="4736" y="501"/>
              </a:cxn>
              <a:cxn ang="0">
                <a:pos x="4880" y="677"/>
              </a:cxn>
              <a:cxn ang="0">
                <a:pos x="4984" y="821"/>
              </a:cxn>
              <a:cxn ang="0">
                <a:pos x="5024" y="965"/>
              </a:cxn>
              <a:cxn ang="0">
                <a:pos x="4664" y="973"/>
              </a:cxn>
              <a:cxn ang="0">
                <a:pos x="4416" y="1005"/>
              </a:cxn>
              <a:cxn ang="0">
                <a:pos x="4248" y="1069"/>
              </a:cxn>
              <a:cxn ang="0">
                <a:pos x="4040" y="1005"/>
              </a:cxn>
              <a:cxn ang="0">
                <a:pos x="3496" y="1053"/>
              </a:cxn>
              <a:cxn ang="0">
                <a:pos x="3064" y="1053"/>
              </a:cxn>
              <a:cxn ang="0">
                <a:pos x="2848" y="1101"/>
              </a:cxn>
              <a:cxn ang="0">
                <a:pos x="2712" y="1053"/>
              </a:cxn>
              <a:cxn ang="0">
                <a:pos x="2544" y="949"/>
              </a:cxn>
              <a:cxn ang="0">
                <a:pos x="2496" y="869"/>
              </a:cxn>
              <a:cxn ang="0">
                <a:pos x="2368" y="781"/>
              </a:cxn>
              <a:cxn ang="0">
                <a:pos x="1816" y="765"/>
              </a:cxn>
              <a:cxn ang="0">
                <a:pos x="1640" y="693"/>
              </a:cxn>
              <a:cxn ang="0">
                <a:pos x="1576" y="661"/>
              </a:cxn>
              <a:cxn ang="0">
                <a:pos x="1256" y="581"/>
              </a:cxn>
              <a:cxn ang="0">
                <a:pos x="1152" y="525"/>
              </a:cxn>
              <a:cxn ang="0">
                <a:pos x="856" y="509"/>
              </a:cxn>
              <a:cxn ang="0">
                <a:pos x="576" y="749"/>
              </a:cxn>
            </a:cxnLst>
            <a:rect l="0" t="0" r="r" b="b"/>
            <a:pathLst>
              <a:path w="5048" h="1101">
                <a:moveTo>
                  <a:pt x="576" y="749"/>
                </a:moveTo>
                <a:cubicBezTo>
                  <a:pt x="535" y="743"/>
                  <a:pt x="495" y="738"/>
                  <a:pt x="456" y="725"/>
                </a:cubicBezTo>
                <a:cubicBezTo>
                  <a:pt x="413" y="736"/>
                  <a:pt x="370" y="743"/>
                  <a:pt x="328" y="757"/>
                </a:cubicBezTo>
                <a:cubicBezTo>
                  <a:pt x="326" y="759"/>
                  <a:pt x="289" y="799"/>
                  <a:pt x="280" y="797"/>
                </a:cubicBezTo>
                <a:cubicBezTo>
                  <a:pt x="263" y="793"/>
                  <a:pt x="251" y="778"/>
                  <a:pt x="240" y="765"/>
                </a:cubicBezTo>
                <a:cubicBezTo>
                  <a:pt x="227" y="751"/>
                  <a:pt x="208" y="717"/>
                  <a:pt x="208" y="717"/>
                </a:cubicBezTo>
                <a:cubicBezTo>
                  <a:pt x="198" y="676"/>
                  <a:pt x="185" y="669"/>
                  <a:pt x="160" y="637"/>
                </a:cubicBezTo>
                <a:cubicBezTo>
                  <a:pt x="148" y="622"/>
                  <a:pt x="139" y="605"/>
                  <a:pt x="128" y="589"/>
                </a:cubicBezTo>
                <a:cubicBezTo>
                  <a:pt x="123" y="581"/>
                  <a:pt x="112" y="565"/>
                  <a:pt x="112" y="565"/>
                </a:cubicBezTo>
                <a:cubicBezTo>
                  <a:pt x="101" y="508"/>
                  <a:pt x="108" y="538"/>
                  <a:pt x="88" y="477"/>
                </a:cubicBezTo>
                <a:cubicBezTo>
                  <a:pt x="85" y="469"/>
                  <a:pt x="80" y="453"/>
                  <a:pt x="80" y="453"/>
                </a:cubicBezTo>
                <a:cubicBezTo>
                  <a:pt x="73" y="404"/>
                  <a:pt x="67" y="365"/>
                  <a:pt x="40" y="325"/>
                </a:cubicBezTo>
                <a:cubicBezTo>
                  <a:pt x="32" y="283"/>
                  <a:pt x="23" y="248"/>
                  <a:pt x="0" y="213"/>
                </a:cubicBezTo>
                <a:cubicBezTo>
                  <a:pt x="3" y="186"/>
                  <a:pt x="0" y="158"/>
                  <a:pt x="8" y="133"/>
                </a:cubicBezTo>
                <a:cubicBezTo>
                  <a:pt x="16" y="108"/>
                  <a:pt x="54" y="102"/>
                  <a:pt x="80" y="101"/>
                </a:cubicBezTo>
                <a:cubicBezTo>
                  <a:pt x="195" y="98"/>
                  <a:pt x="309" y="96"/>
                  <a:pt x="424" y="93"/>
                </a:cubicBezTo>
                <a:cubicBezTo>
                  <a:pt x="440" y="90"/>
                  <a:pt x="457" y="90"/>
                  <a:pt x="472" y="85"/>
                </a:cubicBezTo>
                <a:cubicBezTo>
                  <a:pt x="481" y="82"/>
                  <a:pt x="487" y="72"/>
                  <a:pt x="496" y="69"/>
                </a:cubicBezTo>
                <a:cubicBezTo>
                  <a:pt x="517" y="63"/>
                  <a:pt x="650" y="53"/>
                  <a:pt x="656" y="53"/>
                </a:cubicBezTo>
                <a:cubicBezTo>
                  <a:pt x="690" y="42"/>
                  <a:pt x="726" y="39"/>
                  <a:pt x="760" y="29"/>
                </a:cubicBezTo>
                <a:cubicBezTo>
                  <a:pt x="776" y="24"/>
                  <a:pt x="808" y="13"/>
                  <a:pt x="808" y="13"/>
                </a:cubicBezTo>
                <a:cubicBezTo>
                  <a:pt x="1338" y="27"/>
                  <a:pt x="964" y="0"/>
                  <a:pt x="1176" y="53"/>
                </a:cubicBezTo>
                <a:cubicBezTo>
                  <a:pt x="1266" y="48"/>
                  <a:pt x="1359" y="32"/>
                  <a:pt x="1448" y="45"/>
                </a:cubicBezTo>
                <a:cubicBezTo>
                  <a:pt x="1464" y="50"/>
                  <a:pt x="1480" y="57"/>
                  <a:pt x="1496" y="61"/>
                </a:cubicBezTo>
                <a:cubicBezTo>
                  <a:pt x="1507" y="64"/>
                  <a:pt x="1517" y="66"/>
                  <a:pt x="1528" y="69"/>
                </a:cubicBezTo>
                <a:cubicBezTo>
                  <a:pt x="1544" y="74"/>
                  <a:pt x="1576" y="85"/>
                  <a:pt x="1576" y="85"/>
                </a:cubicBezTo>
                <a:cubicBezTo>
                  <a:pt x="1814" y="55"/>
                  <a:pt x="2056" y="59"/>
                  <a:pt x="2296" y="53"/>
                </a:cubicBezTo>
                <a:cubicBezTo>
                  <a:pt x="2386" y="17"/>
                  <a:pt x="2449" y="32"/>
                  <a:pt x="2552" y="37"/>
                </a:cubicBezTo>
                <a:cubicBezTo>
                  <a:pt x="2640" y="31"/>
                  <a:pt x="2692" y="34"/>
                  <a:pt x="2776" y="45"/>
                </a:cubicBezTo>
                <a:cubicBezTo>
                  <a:pt x="2815" y="58"/>
                  <a:pt x="2851" y="67"/>
                  <a:pt x="2888" y="85"/>
                </a:cubicBezTo>
                <a:cubicBezTo>
                  <a:pt x="2897" y="89"/>
                  <a:pt x="2903" y="97"/>
                  <a:pt x="2912" y="101"/>
                </a:cubicBezTo>
                <a:cubicBezTo>
                  <a:pt x="2927" y="108"/>
                  <a:pt x="2960" y="117"/>
                  <a:pt x="2960" y="117"/>
                </a:cubicBezTo>
                <a:cubicBezTo>
                  <a:pt x="3019" y="111"/>
                  <a:pt x="3069" y="100"/>
                  <a:pt x="3128" y="93"/>
                </a:cubicBezTo>
                <a:cubicBezTo>
                  <a:pt x="3344" y="102"/>
                  <a:pt x="3333" y="37"/>
                  <a:pt x="3312" y="213"/>
                </a:cubicBezTo>
                <a:cubicBezTo>
                  <a:pt x="3311" y="221"/>
                  <a:pt x="3307" y="229"/>
                  <a:pt x="3304" y="237"/>
                </a:cubicBezTo>
                <a:cubicBezTo>
                  <a:pt x="3317" y="289"/>
                  <a:pt x="3327" y="265"/>
                  <a:pt x="3368" y="293"/>
                </a:cubicBezTo>
                <a:cubicBezTo>
                  <a:pt x="3420" y="280"/>
                  <a:pt x="3468" y="298"/>
                  <a:pt x="3520" y="285"/>
                </a:cubicBezTo>
                <a:cubicBezTo>
                  <a:pt x="3542" y="219"/>
                  <a:pt x="3615" y="219"/>
                  <a:pt x="3672" y="213"/>
                </a:cubicBezTo>
                <a:cubicBezTo>
                  <a:pt x="3721" y="201"/>
                  <a:pt x="3767" y="217"/>
                  <a:pt x="3816" y="205"/>
                </a:cubicBezTo>
                <a:cubicBezTo>
                  <a:pt x="3851" y="182"/>
                  <a:pt x="3869" y="198"/>
                  <a:pt x="3912" y="205"/>
                </a:cubicBezTo>
                <a:cubicBezTo>
                  <a:pt x="4021" y="221"/>
                  <a:pt x="4130" y="228"/>
                  <a:pt x="4240" y="237"/>
                </a:cubicBezTo>
                <a:cubicBezTo>
                  <a:pt x="4332" y="227"/>
                  <a:pt x="4335" y="222"/>
                  <a:pt x="4448" y="237"/>
                </a:cubicBezTo>
                <a:cubicBezTo>
                  <a:pt x="4504" y="244"/>
                  <a:pt x="4483" y="250"/>
                  <a:pt x="4520" y="269"/>
                </a:cubicBezTo>
                <a:cubicBezTo>
                  <a:pt x="4544" y="281"/>
                  <a:pt x="4574" y="284"/>
                  <a:pt x="4600" y="293"/>
                </a:cubicBezTo>
                <a:cubicBezTo>
                  <a:pt x="4609" y="319"/>
                  <a:pt x="4606" y="364"/>
                  <a:pt x="4592" y="389"/>
                </a:cubicBezTo>
                <a:cubicBezTo>
                  <a:pt x="4587" y="397"/>
                  <a:pt x="4576" y="400"/>
                  <a:pt x="4568" y="405"/>
                </a:cubicBezTo>
                <a:cubicBezTo>
                  <a:pt x="4549" y="463"/>
                  <a:pt x="4488" y="433"/>
                  <a:pt x="4432" y="429"/>
                </a:cubicBezTo>
                <a:cubicBezTo>
                  <a:pt x="4427" y="421"/>
                  <a:pt x="4424" y="410"/>
                  <a:pt x="4416" y="405"/>
                </a:cubicBezTo>
                <a:cubicBezTo>
                  <a:pt x="4376" y="378"/>
                  <a:pt x="4375" y="404"/>
                  <a:pt x="4400" y="429"/>
                </a:cubicBezTo>
                <a:cubicBezTo>
                  <a:pt x="4406" y="435"/>
                  <a:pt x="4416" y="434"/>
                  <a:pt x="4424" y="437"/>
                </a:cubicBezTo>
                <a:cubicBezTo>
                  <a:pt x="4453" y="480"/>
                  <a:pt x="4495" y="482"/>
                  <a:pt x="4536" y="509"/>
                </a:cubicBezTo>
                <a:cubicBezTo>
                  <a:pt x="4579" y="502"/>
                  <a:pt x="4602" y="496"/>
                  <a:pt x="4640" y="477"/>
                </a:cubicBezTo>
                <a:cubicBezTo>
                  <a:pt x="4656" y="480"/>
                  <a:pt x="4673" y="478"/>
                  <a:pt x="4688" y="485"/>
                </a:cubicBezTo>
                <a:cubicBezTo>
                  <a:pt x="4739" y="508"/>
                  <a:pt x="4685" y="518"/>
                  <a:pt x="4736" y="501"/>
                </a:cubicBezTo>
                <a:cubicBezTo>
                  <a:pt x="4770" y="524"/>
                  <a:pt x="4809" y="547"/>
                  <a:pt x="4848" y="557"/>
                </a:cubicBezTo>
                <a:cubicBezTo>
                  <a:pt x="4860" y="592"/>
                  <a:pt x="4865" y="645"/>
                  <a:pt x="4880" y="677"/>
                </a:cubicBezTo>
                <a:cubicBezTo>
                  <a:pt x="4888" y="695"/>
                  <a:pt x="4906" y="707"/>
                  <a:pt x="4912" y="725"/>
                </a:cubicBezTo>
                <a:cubicBezTo>
                  <a:pt x="4925" y="765"/>
                  <a:pt x="4949" y="797"/>
                  <a:pt x="4984" y="821"/>
                </a:cubicBezTo>
                <a:cubicBezTo>
                  <a:pt x="5016" y="869"/>
                  <a:pt x="5030" y="919"/>
                  <a:pt x="5048" y="973"/>
                </a:cubicBezTo>
                <a:cubicBezTo>
                  <a:pt x="5048" y="973"/>
                  <a:pt x="5032" y="966"/>
                  <a:pt x="5024" y="965"/>
                </a:cubicBezTo>
                <a:cubicBezTo>
                  <a:pt x="4995" y="961"/>
                  <a:pt x="4965" y="960"/>
                  <a:pt x="4936" y="957"/>
                </a:cubicBezTo>
                <a:cubicBezTo>
                  <a:pt x="4848" y="928"/>
                  <a:pt x="4752" y="951"/>
                  <a:pt x="4664" y="973"/>
                </a:cubicBezTo>
                <a:cubicBezTo>
                  <a:pt x="4647" y="977"/>
                  <a:pt x="4634" y="995"/>
                  <a:pt x="4616" y="997"/>
                </a:cubicBezTo>
                <a:cubicBezTo>
                  <a:pt x="4550" y="1004"/>
                  <a:pt x="4483" y="1002"/>
                  <a:pt x="4416" y="1005"/>
                </a:cubicBezTo>
                <a:cubicBezTo>
                  <a:pt x="4378" y="1018"/>
                  <a:pt x="4305" y="1031"/>
                  <a:pt x="4272" y="1053"/>
                </a:cubicBezTo>
                <a:cubicBezTo>
                  <a:pt x="4264" y="1058"/>
                  <a:pt x="4257" y="1065"/>
                  <a:pt x="4248" y="1069"/>
                </a:cubicBezTo>
                <a:cubicBezTo>
                  <a:pt x="4233" y="1076"/>
                  <a:pt x="4200" y="1085"/>
                  <a:pt x="4200" y="1085"/>
                </a:cubicBezTo>
                <a:cubicBezTo>
                  <a:pt x="4141" y="1070"/>
                  <a:pt x="4091" y="1039"/>
                  <a:pt x="4040" y="1005"/>
                </a:cubicBezTo>
                <a:cubicBezTo>
                  <a:pt x="4022" y="993"/>
                  <a:pt x="3997" y="1000"/>
                  <a:pt x="3976" y="997"/>
                </a:cubicBezTo>
                <a:cubicBezTo>
                  <a:pt x="3819" y="1036"/>
                  <a:pt x="3658" y="1041"/>
                  <a:pt x="3496" y="1053"/>
                </a:cubicBezTo>
                <a:cubicBezTo>
                  <a:pt x="3364" y="1046"/>
                  <a:pt x="3242" y="1037"/>
                  <a:pt x="3112" y="1053"/>
                </a:cubicBezTo>
                <a:cubicBezTo>
                  <a:pt x="3048" y="1074"/>
                  <a:pt x="3128" y="1053"/>
                  <a:pt x="3064" y="1053"/>
                </a:cubicBezTo>
                <a:cubicBezTo>
                  <a:pt x="3040" y="1053"/>
                  <a:pt x="3016" y="1058"/>
                  <a:pt x="2992" y="1061"/>
                </a:cubicBezTo>
                <a:cubicBezTo>
                  <a:pt x="2939" y="1074"/>
                  <a:pt x="2901" y="1093"/>
                  <a:pt x="2848" y="1101"/>
                </a:cubicBezTo>
                <a:cubicBezTo>
                  <a:pt x="2809" y="1093"/>
                  <a:pt x="2794" y="1084"/>
                  <a:pt x="2760" y="1069"/>
                </a:cubicBezTo>
                <a:cubicBezTo>
                  <a:pt x="2745" y="1062"/>
                  <a:pt x="2712" y="1053"/>
                  <a:pt x="2712" y="1053"/>
                </a:cubicBezTo>
                <a:cubicBezTo>
                  <a:pt x="2679" y="987"/>
                  <a:pt x="2679" y="1026"/>
                  <a:pt x="2624" y="989"/>
                </a:cubicBezTo>
                <a:cubicBezTo>
                  <a:pt x="2598" y="972"/>
                  <a:pt x="2573" y="959"/>
                  <a:pt x="2544" y="949"/>
                </a:cubicBezTo>
                <a:cubicBezTo>
                  <a:pt x="2533" y="933"/>
                  <a:pt x="2521" y="918"/>
                  <a:pt x="2512" y="901"/>
                </a:cubicBezTo>
                <a:cubicBezTo>
                  <a:pt x="2507" y="890"/>
                  <a:pt x="2504" y="877"/>
                  <a:pt x="2496" y="869"/>
                </a:cubicBezTo>
                <a:cubicBezTo>
                  <a:pt x="2488" y="861"/>
                  <a:pt x="2474" y="859"/>
                  <a:pt x="2464" y="853"/>
                </a:cubicBezTo>
                <a:cubicBezTo>
                  <a:pt x="2427" y="831"/>
                  <a:pt x="2403" y="804"/>
                  <a:pt x="2368" y="781"/>
                </a:cubicBezTo>
                <a:cubicBezTo>
                  <a:pt x="2339" y="791"/>
                  <a:pt x="2280" y="805"/>
                  <a:pt x="2280" y="805"/>
                </a:cubicBezTo>
                <a:cubicBezTo>
                  <a:pt x="2123" y="798"/>
                  <a:pt x="1971" y="787"/>
                  <a:pt x="1816" y="765"/>
                </a:cubicBezTo>
                <a:cubicBezTo>
                  <a:pt x="1773" y="751"/>
                  <a:pt x="1731" y="739"/>
                  <a:pt x="1688" y="725"/>
                </a:cubicBezTo>
                <a:cubicBezTo>
                  <a:pt x="1670" y="719"/>
                  <a:pt x="1654" y="707"/>
                  <a:pt x="1640" y="693"/>
                </a:cubicBezTo>
                <a:cubicBezTo>
                  <a:pt x="1632" y="685"/>
                  <a:pt x="1626" y="674"/>
                  <a:pt x="1616" y="669"/>
                </a:cubicBezTo>
                <a:cubicBezTo>
                  <a:pt x="1604" y="663"/>
                  <a:pt x="1589" y="664"/>
                  <a:pt x="1576" y="661"/>
                </a:cubicBezTo>
                <a:cubicBezTo>
                  <a:pt x="1550" y="644"/>
                  <a:pt x="1530" y="622"/>
                  <a:pt x="1504" y="605"/>
                </a:cubicBezTo>
                <a:cubicBezTo>
                  <a:pt x="1435" y="610"/>
                  <a:pt x="1323" y="626"/>
                  <a:pt x="1256" y="581"/>
                </a:cubicBezTo>
                <a:cubicBezTo>
                  <a:pt x="1237" y="568"/>
                  <a:pt x="1221" y="551"/>
                  <a:pt x="1200" y="541"/>
                </a:cubicBezTo>
                <a:cubicBezTo>
                  <a:pt x="1185" y="533"/>
                  <a:pt x="1152" y="525"/>
                  <a:pt x="1152" y="525"/>
                </a:cubicBezTo>
                <a:cubicBezTo>
                  <a:pt x="1129" y="490"/>
                  <a:pt x="1118" y="498"/>
                  <a:pt x="1080" y="485"/>
                </a:cubicBezTo>
                <a:cubicBezTo>
                  <a:pt x="1006" y="503"/>
                  <a:pt x="928" y="485"/>
                  <a:pt x="856" y="509"/>
                </a:cubicBezTo>
                <a:cubicBezTo>
                  <a:pt x="774" y="591"/>
                  <a:pt x="772" y="640"/>
                  <a:pt x="760" y="757"/>
                </a:cubicBezTo>
                <a:cubicBezTo>
                  <a:pt x="640" y="746"/>
                  <a:pt x="701" y="749"/>
                  <a:pt x="576" y="749"/>
                </a:cubicBezTo>
                <a:close/>
              </a:path>
            </a:pathLst>
          </a:custGeom>
          <a:pattFill prst="pct90">
            <a:fgClr>
              <a:srgbClr val="000066"/>
            </a:fgClr>
            <a:bgClr>
              <a:schemeClr val="bg1"/>
            </a:bgClr>
          </a:pattFill>
          <a:ln w="9525">
            <a:solidFill>
              <a:srgbClr val="00004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0908" name="Group 12"/>
          <p:cNvGrpSpPr>
            <a:grpSpLocks/>
          </p:cNvGrpSpPr>
          <p:nvPr/>
        </p:nvGrpSpPr>
        <p:grpSpPr bwMode="auto">
          <a:xfrm>
            <a:off x="-3175" y="620713"/>
            <a:ext cx="9147175" cy="6048375"/>
            <a:chOff x="-2" y="391"/>
            <a:chExt cx="5762" cy="3810"/>
          </a:xfrm>
        </p:grpSpPr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>
              <a:off x="33" y="572"/>
              <a:ext cx="5727" cy="3564"/>
            </a:xfrm>
            <a:prstGeom prst="rect">
              <a:avLst/>
            </a:prstGeom>
            <a:solidFill>
              <a:srgbClr val="3366FF">
                <a:alpha val="81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Text Box 10"/>
            <p:cNvSpPr txBox="1">
              <a:spLocks noChangeArrowheads="1"/>
            </p:cNvSpPr>
            <p:nvPr/>
          </p:nvSpPr>
          <p:spPr bwMode="auto">
            <a:xfrm>
              <a:off x="-2" y="391"/>
              <a:ext cx="5762" cy="38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5791" dir="8778596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l" rtl="0">
                <a:lnSpc>
                  <a:spcPct val="130000"/>
                </a:lnSpc>
                <a:buClr>
                  <a:srgbClr val="FFFF00"/>
                </a:buClr>
                <a:buSzPct val="120000"/>
                <a:buFont typeface="Webdings" pitchFamily="18" charset="2"/>
                <a:buChar char="i"/>
              </a:pPr>
              <a:r>
                <a:rPr lang="en-US" sz="2600">
                  <a:solidFill>
                    <a:schemeClr val="bg1"/>
                  </a:solidFill>
                </a:rPr>
                <a:t>  The </a:t>
              </a:r>
              <a:r>
                <a:rPr lang="en-US" sz="2600" u="sng">
                  <a:solidFill>
                    <a:srgbClr val="FF0000"/>
                  </a:solidFill>
                </a:rPr>
                <a:t>largest blackout</a:t>
              </a:r>
              <a:r>
                <a:rPr lang="en-US" sz="2600">
                  <a:solidFill>
                    <a:schemeClr val="bg1"/>
                  </a:solidFill>
                </a:rPr>
                <a:t> in north America ever:</a:t>
              </a:r>
            </a:p>
            <a:p>
              <a:pPr algn="l" rtl="0">
                <a:lnSpc>
                  <a:spcPct val="130000"/>
                </a:lnSpc>
                <a:buClr>
                  <a:srgbClr val="FFFF00"/>
                </a:buClr>
                <a:buSzPct val="120000"/>
                <a:buFont typeface="Webdings" pitchFamily="18" charset="2"/>
                <a:buChar char=""/>
              </a:pPr>
              <a:r>
                <a:rPr lang="en-US" sz="2600">
                  <a:solidFill>
                    <a:schemeClr val="bg1"/>
                  </a:solidFill>
                </a:rPr>
                <a:t>  </a:t>
              </a:r>
              <a:r>
                <a:rPr lang="en-US" sz="2600">
                  <a:solidFill>
                    <a:srgbClr val="FFFF00"/>
                  </a:solidFill>
                </a:rPr>
                <a:t>45</a:t>
              </a:r>
              <a:r>
                <a:rPr lang="en-US" sz="2600">
                  <a:solidFill>
                    <a:schemeClr val="bg1"/>
                  </a:solidFill>
                </a:rPr>
                <a:t> million in USA, </a:t>
              </a:r>
              <a:r>
                <a:rPr lang="en-US" sz="2600">
                  <a:solidFill>
                    <a:srgbClr val="FFFF00"/>
                  </a:solidFill>
                </a:rPr>
                <a:t>10</a:t>
              </a:r>
              <a:r>
                <a:rPr lang="en-US" sz="2600">
                  <a:solidFill>
                    <a:schemeClr val="bg1"/>
                  </a:solidFill>
                </a:rPr>
                <a:t> million in Canada were affected</a:t>
              </a:r>
            </a:p>
            <a:p>
              <a:pPr algn="l" rtl="0">
                <a:lnSpc>
                  <a:spcPct val="130000"/>
                </a:lnSpc>
                <a:buClr>
                  <a:srgbClr val="FFFF00"/>
                </a:buClr>
                <a:buSzPct val="120000"/>
                <a:buFont typeface="Webdings" pitchFamily="18" charset="2"/>
                <a:buChar char="@"/>
              </a:pPr>
              <a:r>
                <a:rPr lang="en-US" sz="2600">
                  <a:solidFill>
                    <a:schemeClr val="bg1"/>
                  </a:solidFill>
                </a:rPr>
                <a:t>  </a:t>
              </a:r>
              <a:r>
                <a:rPr lang="en-US" sz="2600">
                  <a:solidFill>
                    <a:srgbClr val="FFFF00"/>
                  </a:solidFill>
                </a:rPr>
                <a:t>62 000</a:t>
              </a:r>
              <a:r>
                <a:rPr lang="en-US" sz="2600">
                  <a:solidFill>
                    <a:schemeClr val="bg1"/>
                  </a:solidFill>
                </a:rPr>
                <a:t> MW of power outages</a:t>
              </a:r>
            </a:p>
            <a:p>
              <a:pPr algn="l" rtl="0">
                <a:lnSpc>
                  <a:spcPct val="130000"/>
                </a:lnSpc>
                <a:buClr>
                  <a:srgbClr val="FFFF00"/>
                </a:buClr>
                <a:buSzPct val="120000"/>
                <a:buFont typeface="Webdings" pitchFamily="18" charset="2"/>
                <a:buNone/>
              </a:pPr>
              <a:r>
                <a:rPr lang="en-US" sz="2600">
                  <a:solidFill>
                    <a:schemeClr val="bg1"/>
                  </a:solidFill>
                </a:rPr>
                <a:t>      </a:t>
              </a:r>
              <a:r>
                <a:rPr lang="en-US" sz="2600">
                  <a:solidFill>
                    <a:srgbClr val="FF0000"/>
                  </a:solidFill>
                </a:rPr>
                <a:t>508</a:t>
              </a:r>
              <a:r>
                <a:rPr lang="en-US" sz="2600">
                  <a:solidFill>
                    <a:schemeClr val="bg1"/>
                  </a:solidFill>
                </a:rPr>
                <a:t> generating units in</a:t>
              </a:r>
              <a:r>
                <a:rPr lang="en-US" sz="2600">
                  <a:solidFill>
                    <a:srgbClr val="FF0000"/>
                  </a:solidFill>
                </a:rPr>
                <a:t> 256</a:t>
              </a:r>
              <a:r>
                <a:rPr lang="en-US" sz="2600">
                  <a:solidFill>
                    <a:schemeClr val="bg1"/>
                  </a:solidFill>
                </a:rPr>
                <a:t> power plants shut down</a:t>
              </a:r>
            </a:p>
            <a:p>
              <a:pPr lvl="2" algn="l" rtl="0">
                <a:lnSpc>
                  <a:spcPct val="110000"/>
                </a:lnSpc>
                <a:buClr>
                  <a:srgbClr val="FFFF00"/>
                </a:buClr>
                <a:buSzPct val="120000"/>
                <a:buFont typeface="Wingdings" pitchFamily="2" charset="2"/>
                <a:buChar char="§"/>
              </a:pPr>
              <a:r>
                <a:rPr lang="en-US" sz="2200">
                  <a:solidFill>
                    <a:schemeClr val="bg1"/>
                  </a:solidFill>
                </a:rPr>
                <a:t>    </a:t>
              </a:r>
              <a:r>
                <a:rPr lang="en-US" sz="2200">
                  <a:solidFill>
                    <a:srgbClr val="FFFF00"/>
                  </a:solidFill>
                </a:rPr>
                <a:t>Conventional</a:t>
              </a:r>
              <a:r>
                <a:rPr lang="en-US" sz="2200">
                  <a:solidFill>
                    <a:schemeClr val="bg1"/>
                  </a:solidFill>
                </a:rPr>
                <a:t> -66</a:t>
              </a:r>
            </a:p>
            <a:p>
              <a:pPr lvl="2" algn="l" rtl="0">
                <a:lnSpc>
                  <a:spcPct val="110000"/>
                </a:lnSpc>
                <a:buClr>
                  <a:srgbClr val="FFFF00"/>
                </a:buClr>
                <a:buSzPct val="120000"/>
                <a:buFont typeface="Wingdings" pitchFamily="2" charset="2"/>
                <a:buChar char="§"/>
              </a:pPr>
              <a:r>
                <a:rPr lang="en-US" sz="2200">
                  <a:solidFill>
                    <a:schemeClr val="bg1"/>
                  </a:solidFill>
                </a:rPr>
                <a:t>    </a:t>
              </a:r>
              <a:r>
                <a:rPr lang="en-US" sz="2200">
                  <a:solidFill>
                    <a:srgbClr val="FFFF00"/>
                  </a:solidFill>
                </a:rPr>
                <a:t>Combustion</a:t>
              </a:r>
              <a:r>
                <a:rPr lang="en-US" sz="2200">
                  <a:solidFill>
                    <a:schemeClr val="bg1"/>
                  </a:solidFill>
                </a:rPr>
                <a:t> including Combine cycle -70</a:t>
              </a:r>
            </a:p>
            <a:p>
              <a:pPr lvl="2" algn="l" rtl="0">
                <a:lnSpc>
                  <a:spcPct val="110000"/>
                </a:lnSpc>
                <a:buClr>
                  <a:srgbClr val="FFFF00"/>
                </a:buClr>
                <a:buSzPct val="120000"/>
                <a:buFont typeface="Wingdings" pitchFamily="2" charset="2"/>
                <a:buChar char="§"/>
              </a:pPr>
              <a:r>
                <a:rPr lang="en-US" sz="2200">
                  <a:solidFill>
                    <a:schemeClr val="bg1"/>
                  </a:solidFill>
                </a:rPr>
                <a:t>    </a:t>
              </a:r>
              <a:r>
                <a:rPr lang="en-US" sz="2200">
                  <a:solidFill>
                    <a:srgbClr val="FFFF00"/>
                  </a:solidFill>
                </a:rPr>
                <a:t>Nuclear</a:t>
              </a:r>
              <a:r>
                <a:rPr lang="en-US" sz="2200">
                  <a:solidFill>
                    <a:schemeClr val="bg1"/>
                  </a:solidFill>
                </a:rPr>
                <a:t> -10</a:t>
              </a:r>
            </a:p>
            <a:p>
              <a:pPr lvl="2" algn="l" rtl="0">
                <a:lnSpc>
                  <a:spcPct val="110000"/>
                </a:lnSpc>
                <a:buClr>
                  <a:srgbClr val="FFFF00"/>
                </a:buClr>
                <a:buSzPct val="120000"/>
                <a:buFont typeface="Wingdings" pitchFamily="2" charset="2"/>
                <a:buChar char="§"/>
              </a:pPr>
              <a:r>
                <a:rPr lang="en-US" sz="2200">
                  <a:solidFill>
                    <a:schemeClr val="bg1"/>
                  </a:solidFill>
                </a:rPr>
                <a:t>    </a:t>
              </a:r>
              <a:r>
                <a:rPr lang="en-US" sz="2200">
                  <a:solidFill>
                    <a:srgbClr val="FFFF00"/>
                  </a:solidFill>
                </a:rPr>
                <a:t>Hydro</a:t>
              </a:r>
              <a:r>
                <a:rPr lang="en-US" sz="2200">
                  <a:solidFill>
                    <a:schemeClr val="bg1"/>
                  </a:solidFill>
                </a:rPr>
                <a:t> -101 and  other -18</a:t>
              </a:r>
              <a:r>
                <a:rPr lang="en-US" sz="2600">
                  <a:solidFill>
                    <a:schemeClr val="bg1"/>
                  </a:solidFill>
                </a:rPr>
                <a:t>  </a:t>
              </a:r>
            </a:p>
            <a:p>
              <a:pPr algn="l" rtl="0">
                <a:lnSpc>
                  <a:spcPct val="135000"/>
                </a:lnSpc>
                <a:buClr>
                  <a:srgbClr val="FFFF00"/>
                </a:buClr>
                <a:buSzPct val="120000"/>
                <a:buFont typeface="Webdings" pitchFamily="18" charset="2"/>
                <a:buChar char=""/>
              </a:pPr>
              <a:r>
                <a:rPr lang="en-US" sz="2600">
                  <a:solidFill>
                    <a:schemeClr val="bg1"/>
                  </a:solidFill>
                </a:rPr>
                <a:t> Estimated total cost in USA </a:t>
              </a:r>
              <a:r>
                <a:rPr lang="en-US" sz="2600">
                  <a:solidFill>
                    <a:srgbClr val="FF0000"/>
                  </a:solidFill>
                </a:rPr>
                <a:t>10.3 billion $,</a:t>
              </a:r>
            </a:p>
            <a:p>
              <a:pPr algn="l" rtl="0">
                <a:lnSpc>
                  <a:spcPct val="135000"/>
                </a:lnSpc>
                <a:buClr>
                  <a:srgbClr val="FFFF00"/>
                </a:buClr>
                <a:buSzPct val="120000"/>
                <a:buFont typeface="Webdings" pitchFamily="18" charset="2"/>
                <a:buNone/>
              </a:pPr>
              <a:r>
                <a:rPr lang="en-US" sz="2600">
                  <a:solidFill>
                    <a:schemeClr val="bg1"/>
                  </a:solidFill>
                </a:rPr>
                <a:t>      Canada </a:t>
              </a:r>
              <a:r>
                <a:rPr lang="en-US" sz="2600">
                  <a:solidFill>
                    <a:srgbClr val="FF0000"/>
                  </a:solidFill>
                </a:rPr>
                <a:t>2.3 billion $</a:t>
              </a:r>
            </a:p>
            <a:p>
              <a:pPr algn="l" rtl="0">
                <a:lnSpc>
                  <a:spcPct val="135000"/>
                </a:lnSpc>
                <a:buClr>
                  <a:srgbClr val="FFFF00"/>
                </a:buClr>
                <a:buSzPct val="120000"/>
                <a:buFont typeface="Webdings" pitchFamily="18" charset="2"/>
                <a:buChar char="¡"/>
              </a:pPr>
              <a:r>
                <a:rPr lang="en-US" sz="2600">
                  <a:solidFill>
                    <a:schemeClr val="bg1"/>
                  </a:solidFill>
                </a:rPr>
                <a:t>  Time of restoration 50%- 24 hours, 80%-48 hours </a:t>
              </a:r>
            </a:p>
            <a:p>
              <a:pPr algn="l" rtl="0">
                <a:lnSpc>
                  <a:spcPct val="135000"/>
                </a:lnSpc>
                <a:buClr>
                  <a:srgbClr val="FFFF00"/>
                </a:buClr>
                <a:buSzPct val="120000"/>
                <a:buFont typeface="Webdings" pitchFamily="18" charset="2"/>
                <a:buNone/>
              </a:pPr>
              <a:r>
                <a:rPr lang="en-US" sz="2600">
                  <a:solidFill>
                    <a:schemeClr val="bg1"/>
                  </a:solidFill>
                </a:rPr>
                <a:t>       the rest up to 5 days</a:t>
              </a:r>
            </a:p>
          </p:txBody>
        </p:sp>
      </p:grpSp>
      <p:grpSp>
        <p:nvGrpSpPr>
          <p:cNvPr id="80911" name="Group 7"/>
          <p:cNvGrpSpPr>
            <a:grpSpLocks/>
          </p:cNvGrpSpPr>
          <p:nvPr/>
        </p:nvGrpSpPr>
        <p:grpSpPr bwMode="auto">
          <a:xfrm>
            <a:off x="98425" y="2420938"/>
            <a:ext cx="382588" cy="360362"/>
            <a:chOff x="3548" y="2568"/>
            <a:chExt cx="182" cy="362"/>
          </a:xfrm>
        </p:grpSpPr>
        <p:sp>
          <p:nvSpPr>
            <p:cNvPr id="80912" name="Rectangle 8"/>
            <p:cNvSpPr>
              <a:spLocks noChangeArrowheads="1"/>
            </p:cNvSpPr>
            <p:nvPr/>
          </p:nvSpPr>
          <p:spPr bwMode="auto">
            <a:xfrm>
              <a:off x="3585" y="2764"/>
              <a:ext cx="136" cy="136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he-IL" sz="1000" b="0"/>
            </a:p>
          </p:txBody>
        </p:sp>
        <p:sp>
          <p:nvSpPr>
            <p:cNvPr id="80913" name="Rectangle 9"/>
            <p:cNvSpPr>
              <a:spLocks noChangeArrowheads="1"/>
            </p:cNvSpPr>
            <p:nvPr/>
          </p:nvSpPr>
          <p:spPr bwMode="auto">
            <a:xfrm>
              <a:off x="3548" y="2839"/>
              <a:ext cx="182" cy="91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he-IL" sz="1000" b="0"/>
            </a:p>
          </p:txBody>
        </p:sp>
        <p:sp>
          <p:nvSpPr>
            <p:cNvPr id="80914" name="AutoShape 10"/>
            <p:cNvSpPr>
              <a:spLocks noChangeArrowheads="1"/>
            </p:cNvSpPr>
            <p:nvPr/>
          </p:nvSpPr>
          <p:spPr bwMode="auto">
            <a:xfrm rot="10800000">
              <a:off x="3654" y="2568"/>
              <a:ext cx="44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18 w 21600"/>
                <a:gd name="T13" fmla="*/ 4526 h 21600"/>
                <a:gd name="T14" fmla="*/ 17182 w 21600"/>
                <a:gd name="T15" fmla="*/ 1707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 rtl="0" eaLnBrk="0" hangingPunct="0"/>
              <a:endParaRPr lang="he-IL" sz="1000">
                <a:cs typeface="Tahoma" pitchFamily="34" charset="0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50825" y="1139825"/>
            <a:ext cx="87487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ü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Large Power Disturbances Survey (2000-2012)</a:t>
            </a:r>
            <a:r>
              <a:rPr lang="en-US" sz="2800">
                <a:solidFill>
                  <a:srgbClr val="FFF909"/>
                </a:solidFill>
              </a:rPr>
              <a:t>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25000"/>
              <a:buFont typeface="Webdings" pitchFamily="18" charset="2"/>
              <a:buChar char="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Reasons and challenges for disturbances</a:t>
            </a:r>
            <a:r>
              <a:rPr lang="en-US" sz="2800">
                <a:solidFill>
                  <a:srgbClr val="FFF909"/>
                </a:solidFill>
              </a:rPr>
              <a:t>      </a:t>
            </a:r>
            <a:endParaRPr lang="en-US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ebdings" pitchFamily="18" charset="2"/>
              <a:buChar char=""/>
            </a:pPr>
            <a:r>
              <a:rPr lang="en-US" sz="2800">
                <a:solidFill>
                  <a:schemeClr val="bg1"/>
                </a:solidFill>
              </a:rPr>
              <a:t>  Challenges of renewable energy penetration 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Font typeface="Wingdings" pitchFamily="2" charset="2"/>
              <a:buChar char="4"/>
            </a:pPr>
            <a:r>
              <a:rPr lang="en-US" sz="2800">
                <a:solidFill>
                  <a:srgbClr val="FFF909"/>
                </a:solidFill>
              </a:rPr>
              <a:t>  </a:t>
            </a:r>
            <a:r>
              <a:rPr lang="en-US" sz="2800">
                <a:solidFill>
                  <a:schemeClr val="bg1"/>
                </a:solidFill>
              </a:rPr>
              <a:t>Samples of Israeli System disturbances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65000"/>
              </a:lnSpc>
              <a:buClr>
                <a:srgbClr val="FFF909"/>
              </a:buClr>
              <a:buSzPct val="110000"/>
              <a:buFont typeface="Wingdings" pitchFamily="2" charset="2"/>
              <a:buChar char="M"/>
            </a:pPr>
            <a:r>
              <a:rPr lang="he-IL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Israeli system risk management</a:t>
            </a:r>
            <a:endParaRPr lang="he-IL" sz="2800">
              <a:solidFill>
                <a:schemeClr val="bg1"/>
              </a:solidFill>
            </a:endParaRPr>
          </a:p>
          <a:p>
            <a:pPr algn="l" rtl="0">
              <a:lnSpc>
                <a:spcPct val="195000"/>
              </a:lnSpc>
              <a:buClr>
                <a:srgbClr val="FFF909"/>
              </a:buClr>
              <a:buSzPct val="125000"/>
              <a:buFont typeface="Wingdings" pitchFamily="2" charset="2"/>
              <a:buChar char="?"/>
            </a:pPr>
            <a:r>
              <a:rPr lang="en-US" sz="2800">
                <a:solidFill>
                  <a:srgbClr val="FFF909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Summary &amp; Questions</a:t>
            </a:r>
            <a:r>
              <a:rPr lang="he-IL" sz="2800">
                <a:solidFill>
                  <a:srgbClr val="FFF909"/>
                </a:solidFill>
              </a:rPr>
              <a:t>           </a:t>
            </a:r>
            <a:endParaRPr lang="en-US" sz="2800">
              <a:solidFill>
                <a:srgbClr val="FFF909"/>
              </a:solidFill>
            </a:endParaRPr>
          </a:p>
        </p:txBody>
      </p:sp>
      <p:sp>
        <p:nvSpPr>
          <p:cNvPr id="66563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824038" y="-234950"/>
            <a:ext cx="7427912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Main presentation subjects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203200" y="2073275"/>
            <a:ext cx="8604250" cy="5762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uiExpand="1" build="p"/>
      <p:bldP spid="665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935038" y="-234950"/>
            <a:ext cx="91090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38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Swiss cheese fault model</a:t>
            </a:r>
          </a:p>
        </p:txBody>
      </p:sp>
      <p:sp>
        <p:nvSpPr>
          <p:cNvPr id="77827" name="Rectangle 3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42888" y="4495800"/>
            <a:ext cx="3044825" cy="762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Operators inter communication fault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801813" y="5503863"/>
            <a:ext cx="2971800" cy="762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Cascade lines and generations tripping</a:t>
            </a:r>
          </a:p>
        </p:txBody>
      </p:sp>
      <p:grpSp>
        <p:nvGrpSpPr>
          <p:cNvPr id="77833" name="Group 9"/>
          <p:cNvGrpSpPr>
            <a:grpSpLocks/>
          </p:cNvGrpSpPr>
          <p:nvPr/>
        </p:nvGrpSpPr>
        <p:grpSpPr bwMode="auto">
          <a:xfrm>
            <a:off x="611188" y="1268413"/>
            <a:ext cx="1584325" cy="1079500"/>
            <a:chOff x="657" y="1117"/>
            <a:chExt cx="998" cy="680"/>
          </a:xfrm>
        </p:grpSpPr>
        <p:sp>
          <p:nvSpPr>
            <p:cNvPr id="77834" name="AutoShape 10"/>
            <p:cNvSpPr>
              <a:spLocks noChangeArrowheads="1"/>
            </p:cNvSpPr>
            <p:nvPr/>
          </p:nvSpPr>
          <p:spPr bwMode="auto">
            <a:xfrm>
              <a:off x="657" y="1117"/>
              <a:ext cx="998" cy="680"/>
            </a:xfrm>
            <a:prstGeom prst="flowChartDocumen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793" y="1253"/>
              <a:ext cx="91" cy="91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Oval 12"/>
            <p:cNvSpPr>
              <a:spLocks noChangeArrowheads="1"/>
            </p:cNvSpPr>
            <p:nvPr/>
          </p:nvSpPr>
          <p:spPr bwMode="auto">
            <a:xfrm>
              <a:off x="929" y="1389"/>
              <a:ext cx="91" cy="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Oval 13"/>
            <p:cNvSpPr>
              <a:spLocks noChangeArrowheads="1"/>
            </p:cNvSpPr>
            <p:nvPr/>
          </p:nvSpPr>
          <p:spPr bwMode="auto">
            <a:xfrm>
              <a:off x="1156" y="1525"/>
              <a:ext cx="182" cy="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8" name="Oval 14"/>
            <p:cNvSpPr>
              <a:spLocks noChangeArrowheads="1"/>
            </p:cNvSpPr>
            <p:nvPr/>
          </p:nvSpPr>
          <p:spPr bwMode="auto">
            <a:xfrm>
              <a:off x="1383" y="1253"/>
              <a:ext cx="91" cy="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Oval 15"/>
            <p:cNvSpPr>
              <a:spLocks noChangeArrowheads="1"/>
            </p:cNvSpPr>
            <p:nvPr/>
          </p:nvSpPr>
          <p:spPr bwMode="auto">
            <a:xfrm>
              <a:off x="748" y="1570"/>
              <a:ext cx="91" cy="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0" name="Oval 16"/>
            <p:cNvSpPr>
              <a:spLocks noChangeArrowheads="1"/>
            </p:cNvSpPr>
            <p:nvPr/>
          </p:nvSpPr>
          <p:spPr bwMode="auto">
            <a:xfrm>
              <a:off x="1111" y="1207"/>
              <a:ext cx="91" cy="227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Oval 17"/>
            <p:cNvSpPr>
              <a:spLocks noChangeArrowheads="1"/>
            </p:cNvSpPr>
            <p:nvPr/>
          </p:nvSpPr>
          <p:spPr bwMode="auto">
            <a:xfrm>
              <a:off x="748" y="1207"/>
              <a:ext cx="91" cy="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Oval 18"/>
            <p:cNvSpPr>
              <a:spLocks noChangeArrowheads="1"/>
            </p:cNvSpPr>
            <p:nvPr/>
          </p:nvSpPr>
          <p:spPr bwMode="auto">
            <a:xfrm>
              <a:off x="930" y="1616"/>
              <a:ext cx="91" cy="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1116013" y="1773238"/>
            <a:ext cx="719137" cy="4143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844" name="Group 20"/>
          <p:cNvGrpSpPr>
            <a:grpSpLocks/>
          </p:cNvGrpSpPr>
          <p:nvPr/>
        </p:nvGrpSpPr>
        <p:grpSpPr bwMode="auto">
          <a:xfrm>
            <a:off x="1403350" y="2132013"/>
            <a:ext cx="1800225" cy="1296987"/>
            <a:chOff x="884" y="1207"/>
            <a:chExt cx="1134" cy="817"/>
          </a:xfrm>
        </p:grpSpPr>
        <p:sp>
          <p:nvSpPr>
            <p:cNvPr id="77845" name="AutoShape 21"/>
            <p:cNvSpPr>
              <a:spLocks noChangeArrowheads="1"/>
            </p:cNvSpPr>
            <p:nvPr/>
          </p:nvSpPr>
          <p:spPr bwMode="auto">
            <a:xfrm>
              <a:off x="884" y="1207"/>
              <a:ext cx="1134" cy="817"/>
            </a:xfrm>
            <a:prstGeom prst="flowChartDocumen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Oval 22"/>
            <p:cNvSpPr>
              <a:spLocks noChangeArrowheads="1"/>
            </p:cNvSpPr>
            <p:nvPr/>
          </p:nvSpPr>
          <p:spPr bwMode="auto">
            <a:xfrm>
              <a:off x="1039" y="1370"/>
              <a:ext cx="103" cy="11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Oval 23"/>
            <p:cNvSpPr>
              <a:spLocks noChangeArrowheads="1"/>
            </p:cNvSpPr>
            <p:nvPr/>
          </p:nvSpPr>
          <p:spPr bwMode="auto">
            <a:xfrm>
              <a:off x="1193" y="1534"/>
              <a:ext cx="103" cy="109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Oval 24"/>
            <p:cNvSpPr>
              <a:spLocks noChangeArrowheads="1"/>
            </p:cNvSpPr>
            <p:nvPr/>
          </p:nvSpPr>
          <p:spPr bwMode="auto">
            <a:xfrm>
              <a:off x="1451" y="1697"/>
              <a:ext cx="207" cy="110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Oval 25"/>
            <p:cNvSpPr>
              <a:spLocks noChangeArrowheads="1"/>
            </p:cNvSpPr>
            <p:nvPr/>
          </p:nvSpPr>
          <p:spPr bwMode="auto">
            <a:xfrm>
              <a:off x="1709" y="1370"/>
              <a:ext cx="103" cy="110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0" name="Oval 26"/>
            <p:cNvSpPr>
              <a:spLocks noChangeArrowheads="1"/>
            </p:cNvSpPr>
            <p:nvPr/>
          </p:nvSpPr>
          <p:spPr bwMode="auto">
            <a:xfrm>
              <a:off x="987" y="1661"/>
              <a:ext cx="124" cy="200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1400" y="1315"/>
              <a:ext cx="103" cy="273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Oval 28"/>
            <p:cNvSpPr>
              <a:spLocks noChangeArrowheads="1"/>
            </p:cNvSpPr>
            <p:nvPr/>
          </p:nvSpPr>
          <p:spPr bwMode="auto">
            <a:xfrm>
              <a:off x="987" y="1315"/>
              <a:ext cx="215" cy="119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Oval 29"/>
            <p:cNvSpPr>
              <a:spLocks noChangeArrowheads="1"/>
            </p:cNvSpPr>
            <p:nvPr/>
          </p:nvSpPr>
          <p:spPr bwMode="auto">
            <a:xfrm>
              <a:off x="1194" y="1807"/>
              <a:ext cx="104" cy="109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54" name="Line 30"/>
          <p:cNvSpPr>
            <a:spLocks noChangeShapeType="1"/>
          </p:cNvSpPr>
          <p:nvPr/>
        </p:nvSpPr>
        <p:spPr bwMode="auto">
          <a:xfrm>
            <a:off x="2268538" y="2420938"/>
            <a:ext cx="863600" cy="498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855" name="Group 31"/>
          <p:cNvGrpSpPr>
            <a:grpSpLocks/>
          </p:cNvGrpSpPr>
          <p:nvPr/>
        </p:nvGrpSpPr>
        <p:grpSpPr bwMode="auto">
          <a:xfrm>
            <a:off x="2268538" y="2924175"/>
            <a:ext cx="1943100" cy="1439863"/>
            <a:chOff x="2880" y="1026"/>
            <a:chExt cx="1270" cy="907"/>
          </a:xfrm>
        </p:grpSpPr>
        <p:sp>
          <p:nvSpPr>
            <p:cNvPr id="77856" name="AutoShape 32"/>
            <p:cNvSpPr>
              <a:spLocks noChangeArrowheads="1"/>
            </p:cNvSpPr>
            <p:nvPr/>
          </p:nvSpPr>
          <p:spPr bwMode="auto">
            <a:xfrm>
              <a:off x="2880" y="1026"/>
              <a:ext cx="1270" cy="907"/>
            </a:xfrm>
            <a:prstGeom prst="flowChartDocumen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Oval 33"/>
            <p:cNvSpPr>
              <a:spLocks noChangeArrowheads="1"/>
            </p:cNvSpPr>
            <p:nvPr/>
          </p:nvSpPr>
          <p:spPr bwMode="auto">
            <a:xfrm>
              <a:off x="3053" y="1207"/>
              <a:ext cx="116" cy="12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Oval 34"/>
            <p:cNvSpPr>
              <a:spLocks noChangeArrowheads="1"/>
            </p:cNvSpPr>
            <p:nvPr/>
          </p:nvSpPr>
          <p:spPr bwMode="auto">
            <a:xfrm>
              <a:off x="3226" y="1389"/>
              <a:ext cx="116" cy="12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Oval 35"/>
            <p:cNvSpPr>
              <a:spLocks noChangeArrowheads="1"/>
            </p:cNvSpPr>
            <p:nvPr/>
          </p:nvSpPr>
          <p:spPr bwMode="auto">
            <a:xfrm>
              <a:off x="3515" y="1570"/>
              <a:ext cx="232" cy="122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auto">
            <a:xfrm>
              <a:off x="3804" y="1207"/>
              <a:ext cx="255" cy="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1" name="Oval 37"/>
            <p:cNvSpPr>
              <a:spLocks noChangeArrowheads="1"/>
            </p:cNvSpPr>
            <p:nvPr/>
          </p:nvSpPr>
          <p:spPr bwMode="auto">
            <a:xfrm>
              <a:off x="2996" y="1630"/>
              <a:ext cx="116" cy="122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auto">
            <a:xfrm>
              <a:off x="3458" y="1146"/>
              <a:ext cx="193" cy="303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auto">
            <a:xfrm>
              <a:off x="2996" y="1146"/>
              <a:ext cx="116" cy="12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4" name="Oval 40"/>
            <p:cNvSpPr>
              <a:spLocks noChangeArrowheads="1"/>
            </p:cNvSpPr>
            <p:nvPr/>
          </p:nvSpPr>
          <p:spPr bwMode="auto">
            <a:xfrm>
              <a:off x="3227" y="1692"/>
              <a:ext cx="116" cy="12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749675" y="3276600"/>
            <a:ext cx="750888" cy="433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7866" name="Group 42"/>
          <p:cNvGrpSpPr>
            <a:grpSpLocks/>
          </p:cNvGrpSpPr>
          <p:nvPr/>
        </p:nvGrpSpPr>
        <p:grpSpPr bwMode="auto">
          <a:xfrm>
            <a:off x="3419475" y="3716338"/>
            <a:ext cx="2376488" cy="1512887"/>
            <a:chOff x="1292" y="2251"/>
            <a:chExt cx="1360" cy="953"/>
          </a:xfrm>
        </p:grpSpPr>
        <p:sp>
          <p:nvSpPr>
            <p:cNvPr id="77867" name="AutoShape 43"/>
            <p:cNvSpPr>
              <a:spLocks noChangeArrowheads="1"/>
            </p:cNvSpPr>
            <p:nvPr/>
          </p:nvSpPr>
          <p:spPr bwMode="auto">
            <a:xfrm>
              <a:off x="1292" y="2251"/>
              <a:ext cx="1360" cy="953"/>
            </a:xfrm>
            <a:prstGeom prst="flowChartDocumen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8" name="Oval 44"/>
            <p:cNvSpPr>
              <a:spLocks noChangeArrowheads="1"/>
            </p:cNvSpPr>
            <p:nvPr/>
          </p:nvSpPr>
          <p:spPr bwMode="auto">
            <a:xfrm>
              <a:off x="1477" y="2442"/>
              <a:ext cx="124" cy="127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9" name="Oval 45"/>
            <p:cNvSpPr>
              <a:spLocks noChangeArrowheads="1"/>
            </p:cNvSpPr>
            <p:nvPr/>
          </p:nvSpPr>
          <p:spPr bwMode="auto">
            <a:xfrm>
              <a:off x="1882" y="2523"/>
              <a:ext cx="124" cy="128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auto">
            <a:xfrm>
              <a:off x="1519" y="2704"/>
              <a:ext cx="248" cy="127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1" name="Oval 47"/>
            <p:cNvSpPr>
              <a:spLocks noChangeArrowheads="1"/>
            </p:cNvSpPr>
            <p:nvPr/>
          </p:nvSpPr>
          <p:spPr bwMode="auto">
            <a:xfrm>
              <a:off x="2381" y="2432"/>
              <a:ext cx="145" cy="353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2" name="Oval 48"/>
            <p:cNvSpPr>
              <a:spLocks noChangeArrowheads="1"/>
            </p:cNvSpPr>
            <p:nvPr/>
          </p:nvSpPr>
          <p:spPr bwMode="auto">
            <a:xfrm>
              <a:off x="1416" y="2886"/>
              <a:ext cx="124" cy="127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3" name="Oval 49"/>
            <p:cNvSpPr>
              <a:spLocks noChangeArrowheads="1"/>
            </p:cNvSpPr>
            <p:nvPr/>
          </p:nvSpPr>
          <p:spPr bwMode="auto">
            <a:xfrm>
              <a:off x="2109" y="2341"/>
              <a:ext cx="153" cy="19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4" name="Oval 50"/>
            <p:cNvSpPr>
              <a:spLocks noChangeArrowheads="1"/>
            </p:cNvSpPr>
            <p:nvPr/>
          </p:nvSpPr>
          <p:spPr bwMode="auto">
            <a:xfrm>
              <a:off x="1416" y="2377"/>
              <a:ext cx="330" cy="101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5" name="Oval 51"/>
            <p:cNvSpPr>
              <a:spLocks noChangeArrowheads="1"/>
            </p:cNvSpPr>
            <p:nvPr/>
          </p:nvSpPr>
          <p:spPr bwMode="auto">
            <a:xfrm>
              <a:off x="1882" y="2886"/>
              <a:ext cx="124" cy="128"/>
            </a:xfrm>
            <a:prstGeom prst="ellipse">
              <a:avLst/>
            </a:prstGeom>
            <a:solidFill>
              <a:srgbClr val="3399FF">
                <a:alpha val="75999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76" name="Line 52"/>
          <p:cNvSpPr>
            <a:spLocks noChangeShapeType="1"/>
          </p:cNvSpPr>
          <p:nvPr/>
        </p:nvSpPr>
        <p:spPr bwMode="auto">
          <a:xfrm>
            <a:off x="4867275" y="3983038"/>
            <a:ext cx="1368425" cy="788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77" name="AutoShape 53"/>
          <p:cNvSpPr>
            <a:spLocks noChangeArrowheads="1"/>
          </p:cNvSpPr>
          <p:nvPr/>
        </p:nvSpPr>
        <p:spPr bwMode="auto">
          <a:xfrm>
            <a:off x="4859338" y="4365625"/>
            <a:ext cx="2519362" cy="1584325"/>
          </a:xfrm>
          <a:prstGeom prst="flowChartDocumen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Oval 54"/>
          <p:cNvSpPr>
            <a:spLocks noChangeArrowheads="1"/>
          </p:cNvSpPr>
          <p:nvPr/>
        </p:nvSpPr>
        <p:spPr bwMode="auto">
          <a:xfrm>
            <a:off x="5202238" y="4683125"/>
            <a:ext cx="230187" cy="21113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Oval 55"/>
          <p:cNvSpPr>
            <a:spLocks noChangeArrowheads="1"/>
          </p:cNvSpPr>
          <p:nvPr/>
        </p:nvSpPr>
        <p:spPr bwMode="auto">
          <a:xfrm>
            <a:off x="5362575" y="5013325"/>
            <a:ext cx="412750" cy="341313"/>
          </a:xfrm>
          <a:prstGeom prst="ellipse">
            <a:avLst/>
          </a:prstGeom>
          <a:solidFill>
            <a:srgbClr val="3399FF">
              <a:alpha val="75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Oval 56"/>
          <p:cNvSpPr>
            <a:spLocks noChangeArrowheads="1"/>
          </p:cNvSpPr>
          <p:nvPr/>
        </p:nvSpPr>
        <p:spPr bwMode="auto">
          <a:xfrm>
            <a:off x="6286500" y="5319713"/>
            <a:ext cx="458788" cy="211137"/>
          </a:xfrm>
          <a:prstGeom prst="ellipse">
            <a:avLst/>
          </a:prstGeom>
          <a:solidFill>
            <a:srgbClr val="3399FF">
              <a:alpha val="75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Oval 57"/>
          <p:cNvSpPr>
            <a:spLocks noChangeArrowheads="1"/>
          </p:cNvSpPr>
          <p:nvPr/>
        </p:nvSpPr>
        <p:spPr bwMode="auto">
          <a:xfrm>
            <a:off x="6691313" y="4683125"/>
            <a:ext cx="230187" cy="211138"/>
          </a:xfrm>
          <a:prstGeom prst="ellipse">
            <a:avLst/>
          </a:prstGeom>
          <a:solidFill>
            <a:srgbClr val="3399FF">
              <a:alpha val="75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Oval 58"/>
          <p:cNvSpPr>
            <a:spLocks noChangeArrowheads="1"/>
          </p:cNvSpPr>
          <p:nvPr/>
        </p:nvSpPr>
        <p:spPr bwMode="auto">
          <a:xfrm>
            <a:off x="5089525" y="5421313"/>
            <a:ext cx="228600" cy="211137"/>
          </a:xfrm>
          <a:prstGeom prst="ellipse">
            <a:avLst/>
          </a:prstGeom>
          <a:solidFill>
            <a:srgbClr val="3399FF">
              <a:alpha val="75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Oval 59"/>
          <p:cNvSpPr>
            <a:spLocks noChangeArrowheads="1"/>
          </p:cNvSpPr>
          <p:nvPr/>
        </p:nvSpPr>
        <p:spPr bwMode="auto">
          <a:xfrm>
            <a:off x="5794375" y="4581525"/>
            <a:ext cx="576263" cy="215900"/>
          </a:xfrm>
          <a:prstGeom prst="ellipse">
            <a:avLst/>
          </a:prstGeom>
          <a:solidFill>
            <a:srgbClr val="3399FF">
              <a:alpha val="75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84" name="Oval 60"/>
          <p:cNvSpPr>
            <a:spLocks noChangeArrowheads="1"/>
          </p:cNvSpPr>
          <p:nvPr/>
        </p:nvSpPr>
        <p:spPr bwMode="auto">
          <a:xfrm>
            <a:off x="5089525" y="4575175"/>
            <a:ext cx="228600" cy="212725"/>
          </a:xfrm>
          <a:prstGeom prst="ellipse">
            <a:avLst/>
          </a:prstGeom>
          <a:solidFill>
            <a:srgbClr val="3399FF">
              <a:alpha val="75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85" name="Oval 61"/>
          <p:cNvSpPr>
            <a:spLocks noChangeArrowheads="1"/>
          </p:cNvSpPr>
          <p:nvPr/>
        </p:nvSpPr>
        <p:spPr bwMode="auto">
          <a:xfrm>
            <a:off x="5548313" y="5527675"/>
            <a:ext cx="230187" cy="212725"/>
          </a:xfrm>
          <a:prstGeom prst="ellipse">
            <a:avLst/>
          </a:prstGeom>
          <a:solidFill>
            <a:srgbClr val="3399FF">
              <a:alpha val="75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86" name="Line 62"/>
          <p:cNvSpPr>
            <a:spLocks noChangeShapeType="1"/>
          </p:cNvSpPr>
          <p:nvPr/>
        </p:nvSpPr>
        <p:spPr bwMode="auto">
          <a:xfrm>
            <a:off x="6027738" y="4706938"/>
            <a:ext cx="1312862" cy="7572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87" name="AutoShape 63"/>
          <p:cNvSpPr>
            <a:spLocks noChangeArrowheads="1"/>
          </p:cNvSpPr>
          <p:nvPr/>
        </p:nvSpPr>
        <p:spPr bwMode="auto">
          <a:xfrm>
            <a:off x="6732588" y="5119688"/>
            <a:ext cx="2411412" cy="1549400"/>
          </a:xfrm>
          <a:prstGeom prst="irregularSeal1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18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SYSTEM</a:t>
            </a:r>
            <a:endParaRPr lang="he-IL" sz="1800" b="0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rtl="0" eaLnBrk="0" hangingPunct="0"/>
            <a:r>
              <a:rPr lang="en-US" sz="18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COLLAPSE</a:t>
            </a:r>
          </a:p>
        </p:txBody>
      </p:sp>
      <p:sp>
        <p:nvSpPr>
          <p:cNvPr id="77888" name="Text Box 64"/>
          <p:cNvSpPr txBox="1">
            <a:spLocks noChangeArrowheads="1"/>
          </p:cNvSpPr>
          <p:nvPr/>
        </p:nvSpPr>
        <p:spPr bwMode="auto">
          <a:xfrm>
            <a:off x="3348038" y="1989138"/>
            <a:ext cx="4319587" cy="762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345 KV line fault due tree touch, some power plant fault</a:t>
            </a:r>
          </a:p>
        </p:txBody>
      </p:sp>
      <p:sp>
        <p:nvSpPr>
          <p:cNvPr id="77889" name="Text Box 65"/>
          <p:cNvSpPr txBox="1">
            <a:spLocks noChangeArrowheads="1"/>
          </p:cNvSpPr>
          <p:nvPr/>
        </p:nvSpPr>
        <p:spPr bwMode="auto">
          <a:xfrm>
            <a:off x="4427538" y="2924175"/>
            <a:ext cx="4103687" cy="701675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State estimator confused by line fault and Alarm system fault</a:t>
            </a:r>
          </a:p>
        </p:txBody>
      </p:sp>
      <p:sp>
        <p:nvSpPr>
          <p:cNvPr id="77890" name="Text Box 66"/>
          <p:cNvSpPr txBox="1">
            <a:spLocks noChangeArrowheads="1"/>
          </p:cNvSpPr>
          <p:nvPr/>
        </p:nvSpPr>
        <p:spPr bwMode="auto">
          <a:xfrm>
            <a:off x="2339975" y="1268413"/>
            <a:ext cx="3311525" cy="427037"/>
          </a:xfrm>
          <a:prstGeom prst="rect">
            <a:avLst/>
          </a:prstGeom>
          <a:solidFill>
            <a:srgbClr val="0000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sz="2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Inadequate tree trimming</a:t>
            </a:r>
          </a:p>
        </p:txBody>
      </p:sp>
      <p:sp>
        <p:nvSpPr>
          <p:cNvPr id="77896" name="Text Box 72"/>
          <p:cNvSpPr txBox="1">
            <a:spLocks noChangeArrowheads="1"/>
          </p:cNvSpPr>
          <p:nvPr/>
        </p:nvSpPr>
        <p:spPr bwMode="auto">
          <a:xfrm>
            <a:off x="2446338" y="836613"/>
            <a:ext cx="558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US &amp; Canada largest blackout on August 14, 2003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7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50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1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1000" fill="hold"/>
                                        <p:tgtEl>
                                          <p:spTgt spid="77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1000" fill="hold"/>
                                        <p:tgtEl>
                                          <p:spTgt spid="778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0" dur="1000" fill="hold"/>
                                        <p:tgtEl>
                                          <p:spTgt spid="778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1000" fill="hold"/>
                                        <p:tgtEl>
                                          <p:spTgt spid="778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77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1000" fill="hold"/>
                                        <p:tgtEl>
                                          <p:spTgt spid="778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1000" fill="hold"/>
                                        <p:tgtEl>
                                          <p:spTgt spid="778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29" grpId="0" animBg="1"/>
      <p:bldP spid="77843" grpId="0" animBg="1"/>
      <p:bldP spid="77854" grpId="0" animBg="1"/>
      <p:bldP spid="77865" grpId="0" animBg="1"/>
      <p:bldP spid="77876" grpId="0" animBg="1"/>
      <p:bldP spid="77877" grpId="0" animBg="1"/>
      <p:bldP spid="77878" grpId="0" animBg="1"/>
      <p:bldP spid="77879" grpId="0" animBg="1"/>
      <p:bldP spid="77879" grpId="1" animBg="1"/>
      <p:bldP spid="77880" grpId="0" animBg="1"/>
      <p:bldP spid="77880" grpId="1" animBg="1"/>
      <p:bldP spid="77881" grpId="0" animBg="1"/>
      <p:bldP spid="77881" grpId="1" animBg="1"/>
      <p:bldP spid="77882" grpId="0" animBg="1"/>
      <p:bldP spid="77882" grpId="1" animBg="1"/>
      <p:bldP spid="77883" grpId="0" animBg="1"/>
      <p:bldP spid="77883" grpId="1" animBg="1"/>
      <p:bldP spid="77884" grpId="0" animBg="1"/>
      <p:bldP spid="77884" grpId="1" animBg="1"/>
      <p:bldP spid="77885" grpId="0" animBg="1"/>
      <p:bldP spid="77885" grpId="1" animBg="1"/>
      <p:bldP spid="77886" grpId="0" animBg="1"/>
      <p:bldP spid="77887" grpId="0" animBg="1"/>
      <p:bldP spid="77888" grpId="0" animBg="1"/>
      <p:bldP spid="77889" grpId="0" animBg="1"/>
      <p:bldP spid="778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23850" y="765175"/>
            <a:ext cx="9864725" cy="599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8778596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ingdings" pitchFamily="2" charset="2"/>
              <a:buChar char="L"/>
            </a:pPr>
            <a:r>
              <a:rPr lang="en-US" sz="2800">
                <a:solidFill>
                  <a:schemeClr val="bg1"/>
                </a:solidFill>
              </a:rPr>
              <a:t>  </a:t>
            </a:r>
            <a:r>
              <a:rPr lang="en-US" sz="2400">
                <a:solidFill>
                  <a:schemeClr val="bg1"/>
                </a:solidFill>
              </a:rPr>
              <a:t>Failure to maintain adequate </a:t>
            </a:r>
            <a:r>
              <a:rPr lang="en-US" sz="2400">
                <a:solidFill>
                  <a:srgbClr val="FF0000"/>
                </a:solidFill>
              </a:rPr>
              <a:t>reactive power support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ingdings" pitchFamily="2" charset="2"/>
              <a:buChar char="D"/>
            </a:pPr>
            <a:r>
              <a:rPr lang="en-US" sz="2600">
                <a:solidFill>
                  <a:schemeClr val="bg1"/>
                </a:solidFill>
              </a:rPr>
              <a:t>   </a:t>
            </a:r>
            <a:r>
              <a:rPr lang="en-US" sz="2400">
                <a:solidFill>
                  <a:schemeClr val="bg1"/>
                </a:solidFill>
              </a:rPr>
              <a:t>Failure to ensure </a:t>
            </a:r>
            <a:r>
              <a:rPr lang="en-US" sz="2400">
                <a:solidFill>
                  <a:srgbClr val="FF0000"/>
                </a:solidFill>
              </a:rPr>
              <a:t>operation</a:t>
            </a:r>
            <a:r>
              <a:rPr lang="en-US" sz="2400">
                <a:solidFill>
                  <a:schemeClr val="bg1"/>
                </a:solidFill>
              </a:rPr>
              <a:t> within </a:t>
            </a:r>
            <a:r>
              <a:rPr lang="en-US" sz="2400">
                <a:solidFill>
                  <a:srgbClr val="FF0000"/>
                </a:solidFill>
              </a:rPr>
              <a:t>secure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limits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ebdings" pitchFamily="18" charset="2"/>
              <a:buChar char="Q"/>
            </a:pP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Inadequate </a:t>
            </a:r>
            <a:r>
              <a:rPr lang="en-US" sz="2400">
                <a:solidFill>
                  <a:srgbClr val="FF0000"/>
                </a:solidFill>
              </a:rPr>
              <a:t>vegetation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management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ebdings" pitchFamily="18" charset="2"/>
              <a:buChar char=""/>
            </a:pP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Inadequate </a:t>
            </a:r>
            <a:r>
              <a:rPr lang="en-US" sz="2400">
                <a:solidFill>
                  <a:srgbClr val="FF0000"/>
                </a:solidFill>
              </a:rPr>
              <a:t>Operators training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ebdings" pitchFamily="18" charset="2"/>
              <a:buChar char="Æ"/>
            </a:pPr>
            <a:r>
              <a:rPr lang="en-US" sz="2400">
                <a:solidFill>
                  <a:schemeClr val="bg1"/>
                </a:solidFill>
              </a:rPr>
              <a:t>   Failure to identify </a:t>
            </a:r>
            <a:r>
              <a:rPr lang="en-US" sz="2400">
                <a:solidFill>
                  <a:srgbClr val="FF0000"/>
                </a:solidFill>
              </a:rPr>
              <a:t>emergency</a:t>
            </a:r>
            <a:r>
              <a:rPr lang="en-US" sz="2400">
                <a:solidFill>
                  <a:schemeClr val="bg1"/>
                </a:solidFill>
              </a:rPr>
              <a:t> conditions</a:t>
            </a:r>
            <a:r>
              <a:rPr lang="en-US" sz="2600">
                <a:solidFill>
                  <a:schemeClr val="bg1"/>
                </a:solidFill>
              </a:rPr>
              <a:t> and  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ebdings" pitchFamily="18" charset="2"/>
              <a:buNone/>
            </a:pPr>
            <a:r>
              <a:rPr lang="en-US" sz="2600">
                <a:solidFill>
                  <a:schemeClr val="bg1"/>
                </a:solidFill>
              </a:rPr>
              <a:t>      </a:t>
            </a:r>
            <a:r>
              <a:rPr lang="en-US" sz="2400">
                <a:solidFill>
                  <a:srgbClr val="FF0000"/>
                </a:solidFill>
              </a:rPr>
              <a:t>communication</a:t>
            </a:r>
            <a:r>
              <a:rPr lang="en-US" sz="2400">
                <a:solidFill>
                  <a:schemeClr val="bg1"/>
                </a:solidFill>
              </a:rPr>
              <a:t> with </a:t>
            </a:r>
            <a:r>
              <a:rPr lang="en-US" sz="2400">
                <a:solidFill>
                  <a:srgbClr val="FF0000"/>
                </a:solidFill>
              </a:rPr>
              <a:t>neighboring</a:t>
            </a:r>
            <a:r>
              <a:rPr lang="en-US" sz="2600">
                <a:solidFill>
                  <a:schemeClr val="bg1"/>
                </a:solidFill>
              </a:rPr>
              <a:t> systems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ebdings" pitchFamily="18" charset="2"/>
              <a:buChar char="Â"/>
            </a:pP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Inadequate regional-scale </a:t>
            </a:r>
            <a:r>
              <a:rPr lang="en-US" sz="2400">
                <a:solidFill>
                  <a:srgbClr val="FF0000"/>
                </a:solidFill>
              </a:rPr>
              <a:t>visibility</a:t>
            </a:r>
            <a:r>
              <a:rPr lang="en-US" sz="2400">
                <a:solidFill>
                  <a:schemeClr val="bg1"/>
                </a:solidFill>
              </a:rPr>
              <a:t> over the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ebdings" pitchFamily="18" charset="2"/>
              <a:buNone/>
            </a:pPr>
            <a:r>
              <a:rPr lang="en-US" sz="2400">
                <a:solidFill>
                  <a:srgbClr val="FF0000"/>
                </a:solidFill>
              </a:rPr>
              <a:t>       power system, </a:t>
            </a:r>
            <a:r>
              <a:rPr lang="en-US" sz="2400">
                <a:solidFill>
                  <a:schemeClr val="bg1"/>
                </a:solidFill>
              </a:rPr>
              <a:t>dysfunction</a:t>
            </a:r>
            <a:r>
              <a:rPr lang="en-US" sz="2400">
                <a:solidFill>
                  <a:srgbClr val="FF0000"/>
                </a:solidFill>
              </a:rPr>
              <a:t> of EMS/SCADA </a:t>
            </a:r>
            <a:r>
              <a:rPr lang="en-US" sz="2400">
                <a:solidFill>
                  <a:schemeClr val="bg1"/>
                </a:solidFill>
              </a:rPr>
              <a:t>system</a:t>
            </a: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40000"/>
              <a:buFont typeface="Webdings" pitchFamily="18" charset="2"/>
              <a:buChar char="Í"/>
            </a:pPr>
            <a:r>
              <a:rPr lang="en-US" sz="2400">
                <a:solidFill>
                  <a:schemeClr val="bg1"/>
                </a:solidFill>
              </a:rPr>
              <a:t> Lack of adequate </a:t>
            </a:r>
            <a:r>
              <a:rPr lang="en-US" sz="2400">
                <a:solidFill>
                  <a:srgbClr val="FF0000"/>
                </a:solidFill>
              </a:rPr>
              <a:t>backup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capability</a:t>
            </a:r>
            <a:r>
              <a:rPr lang="en-US" sz="2400">
                <a:solidFill>
                  <a:schemeClr val="bg1"/>
                </a:solidFill>
              </a:rPr>
              <a:t> of the EMS system</a:t>
            </a:r>
            <a:endParaRPr lang="en-US" sz="260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  <a:buClr>
                <a:srgbClr val="FFFF00"/>
              </a:buClr>
              <a:buSzPct val="130000"/>
              <a:buFont typeface="Webdings" pitchFamily="18" charset="2"/>
              <a:buNone/>
            </a:pPr>
            <a:r>
              <a:rPr lang="en-US" sz="2600">
                <a:solidFill>
                  <a:schemeClr val="bg1"/>
                </a:solidFill>
              </a:rPr>
              <a:t>     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50900" y="-204788"/>
            <a:ext cx="9324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36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Direct causes for US blackout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80975" y="6530975"/>
            <a:ext cx="5038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US &amp; Canada Power system Outage task force- Causes of August 14 blackout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835150" y="-100013"/>
            <a:ext cx="7489825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32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Main reasons for large disturbances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71450" y="6542088"/>
            <a:ext cx="223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Cigre, WG 2.21 report, 2012</a:t>
            </a:r>
          </a:p>
        </p:txBody>
      </p:sp>
      <p:sp>
        <p:nvSpPr>
          <p:cNvPr id="11283" name="Rectangle 19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435" name="Group 171"/>
          <p:cNvGraphicFramePr>
            <a:graphicFrameLocks noGrp="1"/>
          </p:cNvGraphicFramePr>
          <p:nvPr/>
        </p:nvGraphicFramePr>
        <p:xfrm>
          <a:off x="827088" y="1268413"/>
          <a:ext cx="7632700" cy="5262949"/>
        </p:xfrm>
        <a:graphic>
          <a:graphicData uri="http://schemas.openxmlformats.org/drawingml/2006/table">
            <a:tbl>
              <a:tblPr rtl="1"/>
              <a:tblGrid>
                <a:gridCol w="1655763"/>
                <a:gridCol w="1584325"/>
                <a:gridCol w="1152525"/>
                <a:gridCol w="2808287"/>
                <a:gridCol w="4318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Total 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contribution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Secondary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Primary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Root cause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Primary equipment failure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Design and application errors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Secondary equipment failure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Communication failure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Natural phenomena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Operator errors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Errors in maintenance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Security related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(sabotage, etc.)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Inadequate investment and complexity of system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36" name="AutoShape 172"/>
          <p:cNvSpPr>
            <a:spLocks noChangeArrowheads="1"/>
          </p:cNvSpPr>
          <p:nvPr/>
        </p:nvSpPr>
        <p:spPr bwMode="auto">
          <a:xfrm>
            <a:off x="4333875" y="3344863"/>
            <a:ext cx="3590925" cy="1452562"/>
          </a:xfrm>
          <a:prstGeom prst="roundRect">
            <a:avLst>
              <a:gd name="adj" fmla="val 16667"/>
            </a:avLst>
          </a:prstGeom>
          <a:solidFill>
            <a:srgbClr val="FF6600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37" name="AutoShape 173"/>
          <p:cNvSpPr>
            <a:spLocks noChangeArrowheads="1"/>
          </p:cNvSpPr>
          <p:nvPr/>
        </p:nvSpPr>
        <p:spPr bwMode="auto">
          <a:xfrm>
            <a:off x="4349750" y="2389188"/>
            <a:ext cx="3590925" cy="360362"/>
          </a:xfrm>
          <a:prstGeom prst="roundRect">
            <a:avLst>
              <a:gd name="adj" fmla="val 16667"/>
            </a:avLst>
          </a:prstGeom>
          <a:solidFill>
            <a:srgbClr val="FF6600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38" name="Text Box 174"/>
          <p:cNvSpPr txBox="1">
            <a:spLocks noChangeArrowheads="1"/>
          </p:cNvSpPr>
          <p:nvPr/>
        </p:nvSpPr>
        <p:spPr bwMode="auto">
          <a:xfrm>
            <a:off x="1735138" y="836613"/>
            <a:ext cx="629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81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Based on 16 large disturbances in the World 2002 - 2011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6" grpId="0" animBg="1"/>
      <p:bldP spid="114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hlinkClick r:id="" action="ppaction://customshow?id=16&amp;return=true" highlightClick="1"/>
          </p:cNvPr>
          <p:cNvSpPr>
            <a:spLocks noChangeArrowheads="1"/>
          </p:cNvSpPr>
          <p:nvPr/>
        </p:nvSpPr>
        <p:spPr bwMode="auto">
          <a:xfrm>
            <a:off x="0" y="0"/>
            <a:ext cx="3238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-36513" y="908050"/>
            <a:ext cx="9864726" cy="741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8778596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l" rtl="0">
              <a:buClr>
                <a:srgbClr val="FFFF00"/>
              </a:buClr>
              <a:buSzPct val="130000"/>
              <a:buFont typeface="Webdings" pitchFamily="18" charset="2"/>
              <a:buChar char="["/>
            </a:pP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600" u="sng">
                <a:solidFill>
                  <a:srgbClr val="FFFF00"/>
                </a:solidFill>
              </a:rPr>
              <a:t>A part from natural phenomena</a:t>
            </a:r>
            <a:endParaRPr lang="en-US" sz="2600">
              <a:solidFill>
                <a:schemeClr val="bg1"/>
              </a:solidFill>
            </a:endParaRPr>
          </a:p>
          <a:p>
            <a:pPr algn="l" rtl="0">
              <a:buClr>
                <a:srgbClr val="FFFF00"/>
              </a:buClr>
              <a:buSzPct val="130000"/>
              <a:buFont typeface="Webdings" pitchFamily="18" charset="2"/>
              <a:buNone/>
            </a:pPr>
            <a:r>
              <a:rPr lang="en-US" sz="2600">
                <a:solidFill>
                  <a:schemeClr val="bg1"/>
                </a:solidFill>
              </a:rPr>
              <a:t>     </a:t>
            </a:r>
            <a:r>
              <a:rPr lang="en-US" sz="2200">
                <a:solidFill>
                  <a:schemeClr val="bg1"/>
                </a:solidFill>
              </a:rPr>
              <a:t>the main causes for most events are:</a:t>
            </a:r>
          </a:p>
          <a:p>
            <a:pPr lvl="1" algn="l" rtl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2200">
                <a:solidFill>
                  <a:schemeClr val="bg1"/>
                </a:solidFill>
              </a:rPr>
              <a:t> Operators errors </a:t>
            </a:r>
          </a:p>
          <a:p>
            <a:pPr lvl="1" algn="l" rtl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2200">
                <a:solidFill>
                  <a:schemeClr val="bg1"/>
                </a:solidFill>
              </a:rPr>
              <a:t> Communication failure (including lack of situation awareness)</a:t>
            </a:r>
          </a:p>
          <a:p>
            <a:pPr lvl="1" algn="l" rtl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D"/>
            </a:pPr>
            <a:r>
              <a:rPr lang="en-US" sz="2200">
                <a:solidFill>
                  <a:schemeClr val="bg1"/>
                </a:solidFill>
              </a:rPr>
              <a:t> Protection relay mis- coordination (design) or operations</a:t>
            </a:r>
          </a:p>
          <a:p>
            <a:pPr algn="l" rtl="0">
              <a:lnSpc>
                <a:spcPct val="120000"/>
              </a:lnSpc>
              <a:buClr>
                <a:srgbClr val="FFFF00"/>
              </a:buClr>
              <a:buSzPct val="130000"/>
              <a:buFont typeface="Webdings" pitchFamily="18" charset="2"/>
              <a:buChar char=""/>
            </a:pP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u="sng">
                <a:solidFill>
                  <a:srgbClr val="FFFF00"/>
                </a:solidFill>
              </a:rPr>
              <a:t>Control Center Performance</a:t>
            </a:r>
          </a:p>
          <a:p>
            <a:pPr lvl="1" algn="l" rtl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°"/>
            </a:pP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200">
                <a:solidFill>
                  <a:schemeClr val="bg1"/>
                </a:solidFill>
              </a:rPr>
              <a:t>Nothing suggests that any system control centers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</a:pPr>
            <a:r>
              <a:rPr lang="en-US" sz="2200">
                <a:solidFill>
                  <a:schemeClr val="bg1"/>
                </a:solidFill>
              </a:rPr>
              <a:t>     exhibited below expectation performance</a:t>
            </a:r>
          </a:p>
          <a:p>
            <a:pPr algn="l" rtl="0">
              <a:lnSpc>
                <a:spcPct val="120000"/>
              </a:lnSpc>
              <a:buClr>
                <a:srgbClr val="FFFF00"/>
              </a:buClr>
              <a:buSzPct val="110000"/>
              <a:buFont typeface="Wingdings" pitchFamily="2" charset="2"/>
              <a:buChar char="þ"/>
            </a:pPr>
            <a:r>
              <a:rPr lang="en-US" sz="2600">
                <a:solidFill>
                  <a:schemeClr val="bg1"/>
                </a:solidFill>
              </a:rPr>
              <a:t>  </a:t>
            </a:r>
            <a:r>
              <a:rPr lang="en-US" sz="2600" u="sng">
                <a:solidFill>
                  <a:srgbClr val="FFFF00"/>
                </a:solidFill>
              </a:rPr>
              <a:t>To be improved</a:t>
            </a:r>
          </a:p>
          <a:p>
            <a:pPr lvl="1" algn="l" rtl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F"/>
            </a:pPr>
            <a:r>
              <a:rPr lang="en-US" sz="2200">
                <a:solidFill>
                  <a:schemeClr val="bg1"/>
                </a:solidFill>
              </a:rPr>
              <a:t>Situation awareness </a:t>
            </a:r>
          </a:p>
          <a:p>
            <a:pPr lvl="1" algn="l" rtl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F"/>
            </a:pPr>
            <a:r>
              <a:rPr lang="en-US" sz="2200">
                <a:solidFill>
                  <a:schemeClr val="bg1"/>
                </a:solidFill>
              </a:rPr>
              <a:t> Protection system design coordination and verification</a:t>
            </a:r>
          </a:p>
          <a:p>
            <a:pPr lvl="1" algn="l" rtl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F"/>
            </a:pPr>
            <a:r>
              <a:rPr lang="en-US" sz="2200">
                <a:solidFill>
                  <a:schemeClr val="bg1"/>
                </a:solidFill>
              </a:rPr>
              <a:t> Operator training and adherence to established procedures</a:t>
            </a:r>
            <a:endParaRPr lang="en-US" sz="2600" u="sng">
              <a:solidFill>
                <a:srgbClr val="FFFF00"/>
              </a:solidFill>
            </a:endParaRP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</a:pPr>
            <a:endParaRPr lang="en-US" sz="220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Char char="ü"/>
            </a:pPr>
            <a:endParaRPr lang="en-US" sz="260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Char char="ü"/>
            </a:pPr>
            <a:endParaRPr lang="en-US" sz="320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Char char="ü"/>
            </a:pPr>
            <a:endParaRPr lang="en-US" sz="3200">
              <a:solidFill>
                <a:schemeClr val="bg1"/>
              </a:solidFill>
            </a:endParaRPr>
          </a:p>
          <a:p>
            <a:pPr algn="l" rtl="0">
              <a:buFont typeface="Wingdings" pitchFamily="2" charset="2"/>
              <a:buNone/>
            </a:pP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55650" y="-242888"/>
            <a:ext cx="9324975" cy="1143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6796" dir="9206097" algn="ctr" rotWithShape="0">
              <a:schemeClr val="tx1">
                <a:alpha val="50000"/>
              </a:schemeClr>
            </a:outerShdw>
          </a:effectLst>
        </p:spPr>
        <p:txBody>
          <a:bodyPr anchor="ctr"/>
          <a:lstStyle/>
          <a:p>
            <a:pPr algn="ctr" rtl="0"/>
            <a:r>
              <a:rPr lang="en-US" sz="4000" u="sng">
                <a:solidFill>
                  <a:srgbClr val="FFFF00"/>
                </a:solidFill>
                <a:latin typeface="Bauhaus 93" pitchFamily="82" charset="0"/>
                <a:cs typeface="Andalus" pitchFamily="2" charset="-78"/>
              </a:rPr>
              <a:t>Lessons Learnt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71450" y="6542088"/>
            <a:ext cx="223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  <a:latin typeface="Berlin Sans FB" pitchFamily="34" charset="0"/>
                <a:cs typeface="Andalus" pitchFamily="2" charset="-78"/>
              </a:rPr>
              <a:t>Source: Cigre, WG 2.21 report, 2012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2031</Words>
  <Application>Microsoft Office PowerPoint</Application>
  <PresentationFormat>On-screen Show (4:3)</PresentationFormat>
  <Paragraphs>409</Paragraphs>
  <Slides>28</Slides>
  <Notes>3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25</vt:i4>
      </vt:variant>
    </vt:vector>
  </HeadingPairs>
  <TitlesOfParts>
    <vt:vector size="55" baseType="lpstr">
      <vt:lpstr>Default Design</vt:lpstr>
      <vt:lpstr>תרשים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dugma</vt:lpstr>
      <vt:lpstr>supplier constrants</vt:lpstr>
      <vt:lpstr>ingl constraints</vt:lpstr>
      <vt:lpstr>electricity grid constraints</vt:lpstr>
      <vt:lpstr>world survey of gas market</vt:lpstr>
      <vt:lpstr>natural gas benefits</vt:lpstr>
      <vt:lpstr>electricity constraints as func</vt:lpstr>
      <vt:lpstr>electricity as function market</vt:lpstr>
      <vt:lpstr>development IEC generation</vt:lpstr>
      <vt:lpstr>marginal cost</vt:lpstr>
      <vt:lpstr>iec &amp; gas system growth</vt:lpstr>
      <vt:lpstr>low emissions</vt:lpstr>
      <vt:lpstr>low market price</vt:lpstr>
      <vt:lpstr>world gas reserve</vt:lpstr>
      <vt:lpstr>grid risk manag interruptions</vt:lpstr>
      <vt:lpstr>qustion and summary</vt:lpstr>
      <vt:lpstr>first slide key</vt:lpstr>
      <vt:lpstr>supplier interruption</vt:lpstr>
      <vt:lpstr>INGL INTERRUPIONS</vt:lpstr>
      <vt:lpstr>uk ireland gas map</vt:lpstr>
      <vt:lpstr>italy gas map</vt:lpstr>
      <vt:lpstr>netherland and belgium gas map</vt:lpstr>
      <vt:lpstr>HAGIT DETAILS</vt:lpstr>
      <vt:lpstr>emg gas map</vt:lpstr>
      <vt:lpstr>emg gas blast accident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Orly</dc:creator>
  <cp:lastModifiedBy>George</cp:lastModifiedBy>
  <cp:revision>288</cp:revision>
  <dcterms:created xsi:type="dcterms:W3CDTF">2010-10-11T21:19:50Z</dcterms:created>
  <dcterms:modified xsi:type="dcterms:W3CDTF">2014-02-04T15:50:36Z</dcterms:modified>
</cp:coreProperties>
</file>