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2" r:id="rId1"/>
    <p:sldMasterId id="2147483704" r:id="rId2"/>
  </p:sldMasterIdLst>
  <p:sldIdLst>
    <p:sldId id="256" r:id="rId3"/>
    <p:sldId id="258"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880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4161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1520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24056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8920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9753135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884234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000660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8604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23825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6719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6610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345051-2045-45DA-935E-2E3CA1A69ADC}" type="datetimeFigureOut">
              <a:rPr lang="en-US" smtClean="0"/>
              <a:t>4/9/2022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4312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64049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3829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4161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3772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01836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74902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685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1205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2345051-2045-45DA-935E-2E3CA1A69ADC}"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0622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2345051-2045-45DA-935E-2E3CA1A69ADC}" type="datetimeFigureOut">
              <a:rPr lang="en-US" smtClean="0"/>
              <a:t>4/9/2022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5399464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345051-2045-45DA-935E-2E3CA1A69ADC}" type="datetimeFigureOut">
              <a:rPr lang="en-US" smtClean="0"/>
              <a:t>4/9/2022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3344124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Black pen against a sheet with shaded numbers">
            <a:extLst>
              <a:ext uri="{FF2B5EF4-FFF2-40B4-BE49-F238E27FC236}">
                <a16:creationId xmlns:a16="http://schemas.microsoft.com/office/drawing/2014/main" id="{9A5E82FC-6BA9-EF5A-4FC8-747D0FBDC6BF}"/>
              </a:ext>
            </a:extLst>
          </p:cNvPr>
          <p:cNvPicPr>
            <a:picLocks noChangeAspect="1"/>
          </p:cNvPicPr>
          <p:nvPr/>
        </p:nvPicPr>
        <p:blipFill rotWithShape="1">
          <a:blip r:embed="rId2">
            <a:alphaModFix amt="50000"/>
          </a:blip>
          <a:srcRect t="5516" r="-1" b="10193"/>
          <a:stretch/>
        </p:blipFill>
        <p:spPr>
          <a:xfrm>
            <a:off x="3069" y="10"/>
            <a:ext cx="12188931" cy="6857990"/>
          </a:xfrm>
          <a:prstGeom prst="rect">
            <a:avLst/>
          </a:prstGeom>
        </p:spPr>
      </p:pic>
      <p:sp>
        <p:nvSpPr>
          <p:cNvPr id="2" name="כותרת 1">
            <a:extLst>
              <a:ext uri="{FF2B5EF4-FFF2-40B4-BE49-F238E27FC236}">
                <a16:creationId xmlns:a16="http://schemas.microsoft.com/office/drawing/2014/main" id="{3981E2AE-9006-41C0-8006-17AEEC6ECB26}"/>
              </a:ext>
            </a:extLst>
          </p:cNvPr>
          <p:cNvSpPr>
            <a:spLocks noGrp="1"/>
          </p:cNvSpPr>
          <p:nvPr>
            <p:ph type="ctrTitle"/>
          </p:nvPr>
        </p:nvSpPr>
        <p:spPr>
          <a:xfrm>
            <a:off x="3427837" y="3099935"/>
            <a:ext cx="5160351" cy="1167266"/>
          </a:xfrm>
        </p:spPr>
        <p:txBody>
          <a:bodyPr>
            <a:normAutofit fontScale="90000"/>
          </a:bodyPr>
          <a:lstStyle/>
          <a:p>
            <a:pPr algn="ctr">
              <a:lnSpc>
                <a:spcPct val="100000"/>
              </a:lnSpc>
            </a:pPr>
            <a:r>
              <a:rPr lang="en-US" sz="3000" dirty="0">
                <a:latin typeface="Arial" panose="020B0604020202020204" pitchFamily="34" charset="0"/>
                <a:cs typeface="Arial" panose="020B0604020202020204" pitchFamily="34" charset="0"/>
              </a:rPr>
              <a:t>Sudoku and Letter Generator </a:t>
            </a:r>
            <a:br>
              <a:rPr lang="en-US" sz="3000" dirty="0">
                <a:latin typeface="Arial" panose="020B0604020202020204" pitchFamily="34" charset="0"/>
                <a:cs typeface="Arial" panose="020B0604020202020204" pitchFamily="34" charset="0"/>
              </a:rPr>
            </a:br>
            <a:r>
              <a:rPr lang="en-US" sz="3000" dirty="0">
                <a:latin typeface="Arial" panose="020B0604020202020204" pitchFamily="34" charset="0"/>
                <a:cs typeface="Arial" panose="020B0604020202020204" pitchFamily="34" charset="0"/>
              </a:rPr>
              <a:t>created by Elad Yeshayahou</a:t>
            </a:r>
            <a:endParaRPr lang="he-IL"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24602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0B99E5-9351-42EB-8A41-022064B1BC69}"/>
              </a:ext>
            </a:extLst>
          </p:cNvPr>
          <p:cNvSpPr>
            <a:spLocks noGrp="1"/>
          </p:cNvSpPr>
          <p:nvPr>
            <p:ph type="title"/>
          </p:nvPr>
        </p:nvSpPr>
        <p:spPr>
          <a:xfrm>
            <a:off x="2195277" y="328198"/>
            <a:ext cx="7729728" cy="1188720"/>
          </a:xfrm>
        </p:spPr>
        <p:txBody>
          <a:bodyPr/>
          <a:lstStyle/>
          <a:p>
            <a:pPr algn="ctr" rtl="1"/>
            <a:r>
              <a:rPr lang="he-IL" dirty="0"/>
              <a:t> בואו נלמד מה זה </a:t>
            </a:r>
            <a:r>
              <a:rPr lang="en-US" dirty="0"/>
              <a:t> backtracking</a:t>
            </a:r>
            <a:r>
              <a:rPr lang="he-IL" dirty="0"/>
              <a:t> </a:t>
            </a:r>
          </a:p>
        </p:txBody>
      </p:sp>
      <p:sp>
        <p:nvSpPr>
          <p:cNvPr id="3" name="מציין מיקום תוכן 2">
            <a:extLst>
              <a:ext uri="{FF2B5EF4-FFF2-40B4-BE49-F238E27FC236}">
                <a16:creationId xmlns:a16="http://schemas.microsoft.com/office/drawing/2014/main" id="{7AAE7473-06D6-43A3-9FCF-B4EF77428496}"/>
              </a:ext>
            </a:extLst>
          </p:cNvPr>
          <p:cNvSpPr>
            <a:spLocks noGrp="1"/>
          </p:cNvSpPr>
          <p:nvPr>
            <p:ph idx="1"/>
          </p:nvPr>
        </p:nvSpPr>
        <p:spPr>
          <a:xfrm>
            <a:off x="4969164" y="1929383"/>
            <a:ext cx="6384636" cy="4452943"/>
          </a:xfrm>
        </p:spPr>
        <p:txBody>
          <a:bodyPr>
            <a:normAutofit/>
          </a:bodyPr>
          <a:lstStyle/>
          <a:p>
            <a:pPr marL="0" indent="0" algn="r" rtl="1">
              <a:buNone/>
            </a:pPr>
            <a:r>
              <a:rPr lang="en-US" sz="2000" dirty="0"/>
              <a:t>Backtracking</a:t>
            </a:r>
            <a:r>
              <a:rPr lang="he-IL" sz="2000" dirty="0"/>
              <a:t> (או בעברית – עקיבה לאחור) היא שיטה אלגוריתמית לפתירת בעיות בצורה רקורסיבית, והאלגוריתם עצמו מיועד למציאת פתרונות לבעיות שמקיימות את התכונה שאפשר לפסול בהן גם פתרונות חלקיים. דוגמאות לבעיות כאלה הם בעיות שיש בהן מספר משתנים, ולכל משתנה יש להתאים ערך מסוים כך שיתקיימו מספר אילוצים. </a:t>
            </a:r>
          </a:p>
          <a:p>
            <a:pPr marL="0" indent="0" algn="r" rtl="1">
              <a:buNone/>
            </a:pPr>
            <a:r>
              <a:rPr lang="he-IL" sz="2000" dirty="0"/>
              <a:t>סודוקו למשל (המשחק שעליו נדבר) הוא דוגמה נפוצה לבעיה כזאת. </a:t>
            </a:r>
          </a:p>
        </p:txBody>
      </p:sp>
      <p:pic>
        <p:nvPicPr>
          <p:cNvPr id="6" name="Picture 2">
            <a:extLst>
              <a:ext uri="{FF2B5EF4-FFF2-40B4-BE49-F238E27FC236}">
                <a16:creationId xmlns:a16="http://schemas.microsoft.com/office/drawing/2014/main" id="{29A2A3AD-BF7D-4901-8D2F-FCBE33CB9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903" y="2047391"/>
            <a:ext cx="40767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8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6D3CFB-3C5C-482D-909C-EE9E1ABBF87B}"/>
              </a:ext>
            </a:extLst>
          </p:cNvPr>
          <p:cNvSpPr>
            <a:spLocks noGrp="1"/>
          </p:cNvSpPr>
          <p:nvPr>
            <p:ph type="title"/>
          </p:nvPr>
        </p:nvSpPr>
        <p:spPr/>
        <p:txBody>
          <a:bodyPr/>
          <a:lstStyle/>
          <a:p>
            <a:pPr algn="ctr"/>
            <a:r>
              <a:rPr lang="en-US" sz="3000" dirty="0">
                <a:latin typeface="Arial" panose="020B0604020202020204" pitchFamily="34" charset="0"/>
                <a:cs typeface="Arial" panose="020B0604020202020204" pitchFamily="34" charset="0"/>
              </a:rPr>
              <a:t>Sudoku</a:t>
            </a:r>
            <a:endParaRPr lang="he-IL" sz="3000" dirty="0">
              <a:latin typeface="Arial" panose="020B0604020202020204" pitchFamily="34" charset="0"/>
              <a:cs typeface="Arial" panose="020B0604020202020204" pitchFamily="34" charset="0"/>
            </a:endParaRPr>
          </a:p>
        </p:txBody>
      </p:sp>
      <p:sp>
        <p:nvSpPr>
          <p:cNvPr id="7" name="תיבת טקסט 6">
            <a:extLst>
              <a:ext uri="{FF2B5EF4-FFF2-40B4-BE49-F238E27FC236}">
                <a16:creationId xmlns:a16="http://schemas.microsoft.com/office/drawing/2014/main" id="{1E44C170-489D-486A-8FF8-07E0A3E24D48}"/>
              </a:ext>
            </a:extLst>
          </p:cNvPr>
          <p:cNvSpPr txBox="1"/>
          <p:nvPr/>
        </p:nvSpPr>
        <p:spPr>
          <a:xfrm>
            <a:off x="4294094" y="2722166"/>
            <a:ext cx="7476564" cy="2554545"/>
          </a:xfrm>
          <a:prstGeom prst="rect">
            <a:avLst/>
          </a:prstGeom>
          <a:noFill/>
        </p:spPr>
        <p:txBody>
          <a:bodyPr wrap="square">
            <a:spAutoFit/>
          </a:bodyPr>
          <a:lstStyle/>
          <a:p>
            <a:pPr algn="r"/>
            <a:r>
              <a:rPr lang="he-IL" sz="2000" b="0" i="0" dirty="0">
                <a:effectLst/>
                <a:latin typeface="arial" panose="020B0604020202020204" pitchFamily="34" charset="0"/>
              </a:rPr>
              <a:t>סוּדוֹקוּ הוא תשבץ מספרים שבו צריך למקם ספרות על לוח משובץ שגודלו 9×9, המורכב מ-9 מצולעים בני 9 משבצות כל אחד. מטרת המשחק - למקם את 9 הסמלים על גבי לוח המשחק כך שבכל טור, בכל שורה, ובכל מצולע יופיע כל סמל בדיוק פעם אחת. בלוח המשחק נתונים כמה סמלים, ויש להתייחס אליהם בעת מיקום הסמלים במהלך המשחק.</a:t>
            </a:r>
          </a:p>
          <a:p>
            <a:pPr algn="r"/>
            <a:endParaRPr lang="he-IL" sz="2000" dirty="0">
              <a:latin typeface="arial" panose="020B0604020202020204" pitchFamily="34" charset="0"/>
            </a:endParaRPr>
          </a:p>
          <a:p>
            <a:pPr algn="r"/>
            <a:endParaRPr lang="he-IL" sz="2000" b="0" i="0" dirty="0">
              <a:effectLst/>
              <a:latin typeface="arial" panose="020B0604020202020204" pitchFamily="34" charset="0"/>
            </a:endParaRPr>
          </a:p>
          <a:p>
            <a:pPr algn="r"/>
            <a:endParaRPr lang="he-IL" sz="2000" b="0" i="0" dirty="0">
              <a:effectLst/>
              <a:latin typeface="arial" panose="020B0604020202020204" pitchFamily="34" charset="0"/>
            </a:endParaRPr>
          </a:p>
        </p:txBody>
      </p:sp>
      <p:pic>
        <p:nvPicPr>
          <p:cNvPr id="1026" name="Picture 2" descr="סודוקו – ויקיפדיה">
            <a:extLst>
              <a:ext uri="{FF2B5EF4-FFF2-40B4-BE49-F238E27FC236}">
                <a16:creationId xmlns:a16="http://schemas.microsoft.com/office/drawing/2014/main" id="{90C602F1-E777-4DC7-BE0C-44A44545A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218" y="2983346"/>
            <a:ext cx="3004127" cy="300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11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5B12FC-9100-4676-B16B-3ADD32C49C0B}"/>
              </a:ext>
            </a:extLst>
          </p:cNvPr>
          <p:cNvSpPr>
            <a:spLocks noGrp="1"/>
          </p:cNvSpPr>
          <p:nvPr>
            <p:ph type="title"/>
          </p:nvPr>
        </p:nvSpPr>
        <p:spPr>
          <a:xfrm>
            <a:off x="2177348" y="256480"/>
            <a:ext cx="7729728" cy="1188720"/>
          </a:xfrm>
        </p:spPr>
        <p:txBody>
          <a:bodyPr/>
          <a:lstStyle/>
          <a:p>
            <a:r>
              <a:rPr lang="he-IL" dirty="0"/>
              <a:t>בואו נדבר קצת על </a:t>
            </a:r>
            <a:r>
              <a:rPr lang="en-US" dirty="0"/>
              <a:t>NumPy</a:t>
            </a:r>
            <a:endParaRPr lang="he-IL" dirty="0"/>
          </a:p>
        </p:txBody>
      </p:sp>
      <p:pic>
        <p:nvPicPr>
          <p:cNvPr id="3074" name="Picture 2" descr="How to create NumPy arrays from scratch? | by Tanu N Prabhu | Towards Data  Science">
            <a:extLst>
              <a:ext uri="{FF2B5EF4-FFF2-40B4-BE49-F238E27FC236}">
                <a16:creationId xmlns:a16="http://schemas.microsoft.com/office/drawing/2014/main" id="{8E68355E-572A-4398-9BD6-FE3D07190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25" y="2564466"/>
            <a:ext cx="3381375"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4EF23F9B-A813-482E-9E15-AD1790B04771}"/>
              </a:ext>
            </a:extLst>
          </p:cNvPr>
          <p:cNvSpPr txBox="1"/>
          <p:nvPr/>
        </p:nvSpPr>
        <p:spPr>
          <a:xfrm>
            <a:off x="4374776" y="1536733"/>
            <a:ext cx="7548283" cy="5632311"/>
          </a:xfrm>
          <a:prstGeom prst="rect">
            <a:avLst/>
          </a:prstGeom>
          <a:noFill/>
        </p:spPr>
        <p:txBody>
          <a:bodyPr wrap="square" rtlCol="1">
            <a:spAutoFit/>
          </a:bodyPr>
          <a:lstStyle/>
          <a:p>
            <a:pPr algn="r" rtl="1"/>
            <a:r>
              <a:rPr lang="he-IL" sz="2000" b="0" i="0" dirty="0">
                <a:effectLst/>
                <a:latin typeface="bariol"/>
              </a:rPr>
              <a:t>אחת מהספריות הפופולריות והשימושיות שפותחו </a:t>
            </a:r>
            <a:r>
              <a:rPr lang="he-IL" sz="2000" b="0" i="0" dirty="0" err="1">
                <a:effectLst/>
                <a:latin typeface="bariol"/>
              </a:rPr>
              <a:t>לפייתון</a:t>
            </a:r>
            <a:r>
              <a:rPr lang="he-IL" sz="2000" b="0" i="0" dirty="0">
                <a:effectLst/>
                <a:latin typeface="bariol"/>
              </a:rPr>
              <a:t> היא ספריית</a:t>
            </a:r>
            <a:r>
              <a:rPr lang="en-US" sz="2000" b="0" i="0" dirty="0">
                <a:effectLst/>
                <a:latin typeface="bariol"/>
              </a:rPr>
              <a:t> .NumPY </a:t>
            </a:r>
            <a:r>
              <a:rPr lang="he-IL" sz="2000" b="0" i="0" dirty="0">
                <a:effectLst/>
                <a:latin typeface="bariol"/>
              </a:rPr>
              <a:t>ספרייה זו נועדה לשימוש מתמטי בעיקר, והיא כוללת יכולת לבצע פעולות מתמטיות וחישוביות על מערכים שנכתבים בפייתון.</a:t>
            </a:r>
          </a:p>
          <a:p>
            <a:pPr algn="r" rtl="1"/>
            <a:endParaRPr lang="he-IL" sz="2000" dirty="0">
              <a:latin typeface="bariol"/>
            </a:endParaRPr>
          </a:p>
          <a:p>
            <a:pPr algn="r" rtl="1"/>
            <a:r>
              <a:rPr lang="he-IL" sz="2000" b="0" i="0" dirty="0">
                <a:effectLst/>
                <a:latin typeface="bariol"/>
              </a:rPr>
              <a:t>היא משמשת בעיקר לביצוע פעולות של מחקר ופיתוח שכוללות חישובים מתמטיים פשוטים או מורכבים.</a:t>
            </a:r>
          </a:p>
          <a:p>
            <a:pPr algn="r" rtl="1"/>
            <a:r>
              <a:rPr lang="he-IL" sz="2000" b="0" i="0" dirty="0">
                <a:effectLst/>
                <a:latin typeface="bariol"/>
              </a:rPr>
              <a:t>הספרייה כוללת מספר גדול של פונקציות מובנות שמאפשרות ביצוע של פעולות מתמטיות ברמה גבוהה, כמו חישובים באלגברה ובגאומטריה.  </a:t>
            </a:r>
          </a:p>
          <a:p>
            <a:pPr algn="r" rtl="1"/>
            <a:r>
              <a:rPr lang="he-IL" sz="2000" b="0" i="0" dirty="0">
                <a:effectLst/>
                <a:latin typeface="bariol"/>
              </a:rPr>
              <a:t>אחד מהיתרונות המובהקים של הספרייה היא המהירות שלה.</a:t>
            </a:r>
          </a:p>
          <a:p>
            <a:pPr algn="r" rtl="1"/>
            <a:r>
              <a:rPr lang="he-IL" sz="2000" b="0" i="0" dirty="0">
                <a:effectLst/>
                <a:latin typeface="bariol"/>
              </a:rPr>
              <a:t>בשפת פייתון עושים שימוש במערכים, אך במקרים רבים הפעולות שמבוצעות עליהן הן איטיות למדי. השימוש בספריית </a:t>
            </a:r>
            <a:r>
              <a:rPr lang="en-US" sz="2000" b="0" i="0" dirty="0">
                <a:effectLst/>
                <a:latin typeface="bariol"/>
              </a:rPr>
              <a:t>NumPY </a:t>
            </a:r>
            <a:r>
              <a:rPr lang="he-IL" sz="2000" b="0" i="0" dirty="0">
                <a:effectLst/>
                <a:latin typeface="bariol"/>
              </a:rPr>
              <a:t> הופך את הפעולות האלה על מערכים באובייקטים למהירות בהרבה.</a:t>
            </a:r>
          </a:p>
          <a:p>
            <a:pPr algn="r" rtl="1"/>
            <a:r>
              <a:rPr lang="he-IL" sz="2000" b="0" i="0" dirty="0">
                <a:effectLst/>
                <a:latin typeface="bariol"/>
              </a:rPr>
              <a:t> </a:t>
            </a:r>
          </a:p>
          <a:p>
            <a:pPr algn="r" rtl="1"/>
            <a:r>
              <a:rPr lang="he-IL" sz="2000" b="0" i="0" dirty="0">
                <a:effectLst/>
                <a:latin typeface="bariol"/>
              </a:rPr>
              <a:t>למעשה, השימוש בספרייה יכול להאיץ את פעולת הרצת הקוד עד לפי 50.</a:t>
            </a:r>
          </a:p>
          <a:p>
            <a:pPr algn="r" rtl="1"/>
            <a:r>
              <a:rPr lang="he-IL" sz="2000" b="0" i="0" dirty="0">
                <a:effectLst/>
                <a:latin typeface="bariol"/>
              </a:rPr>
              <a:t>השימוש בספרייה הוא כה נרחב, עד כי כיום מרבית התוכנות מבוססות </a:t>
            </a:r>
            <a:r>
              <a:rPr lang="he-IL" sz="2000" b="0" i="0" dirty="0" err="1">
                <a:effectLst/>
                <a:latin typeface="bariol"/>
              </a:rPr>
              <a:t>הפייתון</a:t>
            </a:r>
            <a:r>
              <a:rPr lang="he-IL" sz="2000" b="0" i="0" dirty="0">
                <a:effectLst/>
                <a:latin typeface="bariol"/>
              </a:rPr>
              <a:t> (בוודאי בתחום המחקר המדעי) דורשות הבנה כלשהי בפונקציות השונות של ספריית </a:t>
            </a:r>
            <a:r>
              <a:rPr lang="en-US" sz="2000" b="0" i="0" dirty="0">
                <a:effectLst/>
                <a:latin typeface="bariol"/>
              </a:rPr>
              <a:t> .NumPY </a:t>
            </a:r>
          </a:p>
          <a:p>
            <a:pPr algn="r" rtl="1"/>
            <a:endParaRPr lang="he-IL" sz="2000" b="0" i="0" dirty="0">
              <a:effectLst/>
              <a:latin typeface="bariol"/>
            </a:endParaRPr>
          </a:p>
        </p:txBody>
      </p:sp>
    </p:spTree>
    <p:extLst>
      <p:ext uri="{BB962C8B-B14F-4D97-AF65-F5344CB8AC3E}">
        <p14:creationId xmlns:p14="http://schemas.microsoft.com/office/powerpoint/2010/main" val="164169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158A6E-24DF-4BE0-9206-EA4968FE87E8}"/>
              </a:ext>
            </a:extLst>
          </p:cNvPr>
          <p:cNvSpPr>
            <a:spLocks noGrp="1"/>
          </p:cNvSpPr>
          <p:nvPr>
            <p:ph type="title"/>
          </p:nvPr>
        </p:nvSpPr>
        <p:spPr>
          <a:xfrm>
            <a:off x="2338712" y="337163"/>
            <a:ext cx="7729728" cy="1188720"/>
          </a:xfrm>
        </p:spPr>
        <p:txBody>
          <a:bodyPr/>
          <a:lstStyle/>
          <a:p>
            <a:r>
              <a:rPr lang="he-IL" dirty="0"/>
              <a:t>אז איך פותרים סודוקו?</a:t>
            </a:r>
          </a:p>
        </p:txBody>
      </p:sp>
    </p:spTree>
    <p:extLst>
      <p:ext uri="{BB962C8B-B14F-4D97-AF65-F5344CB8AC3E}">
        <p14:creationId xmlns:p14="http://schemas.microsoft.com/office/powerpoint/2010/main" val="137928397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TM02892315[[fn=קווים דקיקים]]</Template>
  <TotalTime>1765</TotalTime>
  <Words>302</Words>
  <Application>Microsoft Office PowerPoint</Application>
  <PresentationFormat>מסך רחב</PresentationFormat>
  <Paragraphs>18</Paragraphs>
  <Slides>5</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5</vt:i4>
      </vt:variant>
    </vt:vector>
  </HeadingPairs>
  <TitlesOfParts>
    <vt:vector size="14" baseType="lpstr">
      <vt:lpstr>arial</vt:lpstr>
      <vt:lpstr>arial</vt:lpstr>
      <vt:lpstr>bariol</vt:lpstr>
      <vt:lpstr>Calibri</vt:lpstr>
      <vt:lpstr>Calibri Light</vt:lpstr>
      <vt:lpstr>Gill Sans MT</vt:lpstr>
      <vt:lpstr>Wingdings 2</vt:lpstr>
      <vt:lpstr>HDOfficeLightV0</vt:lpstr>
      <vt:lpstr>חבילה</vt:lpstr>
      <vt:lpstr>Sudoku and Letter Generator  created by Elad Yeshayahou</vt:lpstr>
      <vt:lpstr> בואו נלמד מה זה  backtracking </vt:lpstr>
      <vt:lpstr>Sudoku</vt:lpstr>
      <vt:lpstr>בואו נדבר קצת על NumPy</vt:lpstr>
      <vt:lpstr>אז איך פותרים סודוקו?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and Letter Generator  created by Elad Yeshayahou</dc:title>
  <dc:creator>אלעד ישעיהו</dc:creator>
  <cp:lastModifiedBy>אלעד ישעיהו</cp:lastModifiedBy>
  <cp:revision>4</cp:revision>
  <dcterms:created xsi:type="dcterms:W3CDTF">2022-04-01T12:35:46Z</dcterms:created>
  <dcterms:modified xsi:type="dcterms:W3CDTF">2022-04-09T19:55:22Z</dcterms:modified>
</cp:coreProperties>
</file>