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65" r:id="rId7"/>
    <p:sldId id="259" r:id="rId8"/>
    <p:sldId id="270" r:id="rId9"/>
    <p:sldId id="271" r:id="rId10"/>
    <p:sldId id="272" r:id="rId11"/>
    <p:sldId id="262" r:id="rId12"/>
    <p:sldId id="261" r:id="rId13"/>
    <p:sldId id="273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192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1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90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97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09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905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94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3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68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71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82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64B1-BF4E-408B-AFCE-01E53E74DC8A}" type="datetimeFigureOut">
              <a:rPr lang="de-CH" smtClean="0"/>
              <a:t>18.12.2016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48D2-60FB-4D6C-A85C-2D089DE14E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62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16.png"/><Relationship Id="rId4" Type="http://schemas.openxmlformats.org/officeDocument/2006/relationships/image" Target="../media/image27.jp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37182" y="1050880"/>
            <a:ext cx="331853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Candara" panose="020E0502030303020204" pitchFamily="34" charset="0"/>
              </a:rPr>
              <a:t>CAS FEE 2016 – Project 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684384" y="1681038"/>
            <a:ext cx="5024132" cy="110799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66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Disease</a:t>
            </a:r>
            <a:r>
              <a:rPr lang="de-CH" sz="66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de-CH" sz="66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Diary</a:t>
            </a:r>
            <a:endParaRPr lang="de-CH" sz="66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1" y="2943706"/>
            <a:ext cx="3040621" cy="30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124693" y="160235"/>
            <a:ext cx="1947969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source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9" y="160235"/>
            <a:ext cx="5952381" cy="13619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1" y="1442621"/>
            <a:ext cx="5942857" cy="181904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05" y="3182149"/>
            <a:ext cx="8276190" cy="330476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28" y="3864077"/>
            <a:ext cx="2540441" cy="262283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595690" y="758828"/>
            <a:ext cx="53010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angularfire2 </a:t>
            </a:r>
            <a:r>
              <a:rPr lang="de-CH" sz="2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de-CH" sz="2800" dirty="0">
              <a:solidFill>
                <a:srgbClr val="FF0000"/>
              </a:solidFill>
            </a:endParaRPr>
          </a:p>
          <a:p>
            <a:r>
              <a:rPr lang="de-CH" sz="2800" dirty="0">
                <a:solidFill>
                  <a:srgbClr val="FF0000"/>
                </a:solidFill>
              </a:rPr>
              <a:t>	</a:t>
            </a:r>
            <a:r>
              <a:rPr lang="de-CH" sz="2800" dirty="0" err="1">
                <a:solidFill>
                  <a:srgbClr val="FF0000"/>
                </a:solidFill>
              </a:rPr>
              <a:t>Firebase</a:t>
            </a:r>
            <a:r>
              <a:rPr lang="de-CH" sz="2800" dirty="0">
                <a:solidFill>
                  <a:srgbClr val="FF0000"/>
                </a:solidFill>
              </a:rPr>
              <a:t> List - Observable</a:t>
            </a:r>
          </a:p>
          <a:p>
            <a:r>
              <a:rPr lang="de-CH" sz="2800" dirty="0">
                <a:solidFill>
                  <a:srgbClr val="FF0000"/>
                </a:solidFill>
              </a:rPr>
              <a:t>	</a:t>
            </a:r>
            <a:r>
              <a:rPr lang="de-CH" sz="2800" dirty="0" err="1">
                <a:solidFill>
                  <a:srgbClr val="FF0000"/>
                </a:solidFill>
              </a:rPr>
              <a:t>Firebase</a:t>
            </a:r>
            <a:r>
              <a:rPr lang="de-CH" sz="2800" dirty="0">
                <a:solidFill>
                  <a:srgbClr val="FF0000"/>
                </a:solidFill>
              </a:rPr>
              <a:t> </a:t>
            </a:r>
            <a:r>
              <a:rPr lang="de-CH" sz="2800" dirty="0" err="1">
                <a:solidFill>
                  <a:srgbClr val="FF0000"/>
                </a:solidFill>
              </a:rPr>
              <a:t>Object</a:t>
            </a:r>
            <a:r>
              <a:rPr lang="de-CH" sz="2800" dirty="0">
                <a:solidFill>
                  <a:srgbClr val="FF0000"/>
                </a:solidFill>
              </a:rPr>
              <a:t> - Observable</a:t>
            </a:r>
          </a:p>
        </p:txBody>
      </p:sp>
    </p:spTree>
    <p:extLst>
      <p:ext uri="{BB962C8B-B14F-4D97-AF65-F5344CB8AC3E}">
        <p14:creationId xmlns:p14="http://schemas.microsoft.com/office/powerpoint/2010/main" val="207342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" y="431838"/>
            <a:ext cx="8447294" cy="5752313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7754938" y="5768653"/>
            <a:ext cx="4227439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documentation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38" y="1688015"/>
            <a:ext cx="4119460" cy="10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044125" y="650963"/>
            <a:ext cx="5761514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tools</a:t>
            </a:r>
            <a:r>
              <a:rPr lang="de-CH" sz="4800" b="1" dirty="0">
                <a:solidFill>
                  <a:srgbClr val="FFFF00"/>
                </a:solidFill>
                <a:latin typeface="Candara" panose="020E0502030303020204" pitchFamily="34" charset="0"/>
              </a:rPr>
              <a:t> &amp; </a:t>
            </a:r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methodology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796">
            <a:off x="9133678" y="3132770"/>
            <a:ext cx="2477037" cy="20138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7" y="31276"/>
            <a:ext cx="2635723" cy="2635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0458">
            <a:off x="427677" y="2645622"/>
            <a:ext cx="2072011" cy="13813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15" y="5220180"/>
            <a:ext cx="4614934" cy="13520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036">
            <a:off x="8823650" y="1772742"/>
            <a:ext cx="2664828" cy="11747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t="26876" r="12093" b="27264"/>
          <a:stretch/>
        </p:blipFill>
        <p:spPr>
          <a:xfrm>
            <a:off x="335245" y="5279480"/>
            <a:ext cx="5040086" cy="1560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2" y="4611666"/>
            <a:ext cx="3706256" cy="9542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62" y="2697508"/>
            <a:ext cx="1905000" cy="1905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10" y="316385"/>
            <a:ext cx="2384138" cy="24614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556">
            <a:off x="5062665" y="2247876"/>
            <a:ext cx="3776862" cy="26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0" y="134527"/>
            <a:ext cx="2131385" cy="376058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53" y="589857"/>
            <a:ext cx="2140910" cy="37568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0" b="20544"/>
          <a:stretch/>
        </p:blipFill>
        <p:spPr>
          <a:xfrm>
            <a:off x="4421745" y="4050397"/>
            <a:ext cx="4069862" cy="233057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71" y="134527"/>
            <a:ext cx="5684165" cy="29496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t="23283" r="9662"/>
          <a:stretch/>
        </p:blipFill>
        <p:spPr>
          <a:xfrm>
            <a:off x="539060" y="4530265"/>
            <a:ext cx="3645960" cy="2211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feld 1"/>
          <p:cNvSpPr txBox="1"/>
          <p:nvPr/>
        </p:nvSpPr>
        <p:spPr>
          <a:xfrm>
            <a:off x="8728332" y="5635918"/>
            <a:ext cx="3126177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application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1548" y="2318994"/>
            <a:ext cx="3960560" cy="30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8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5" y="1651819"/>
            <a:ext cx="2089969" cy="2089969"/>
          </a:xfrm>
          <a:prstGeom prst="rect">
            <a:avLst/>
          </a:prstGeom>
        </p:spPr>
      </p:pic>
      <p:sp>
        <p:nvSpPr>
          <p:cNvPr id="4" name="Denkblase: wolkenförmig 3"/>
          <p:cNvSpPr/>
          <p:nvPr/>
        </p:nvSpPr>
        <p:spPr>
          <a:xfrm>
            <a:off x="5966644" y="1651819"/>
            <a:ext cx="3206853" cy="2393234"/>
          </a:xfrm>
          <a:prstGeom prst="cloudCallout">
            <a:avLst>
              <a:gd name="adj1" fmla="val -53774"/>
              <a:gd name="adj2" fmla="val 651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/>
          <p:cNvSpPr txBox="1"/>
          <p:nvPr/>
        </p:nvSpPr>
        <p:spPr>
          <a:xfrm>
            <a:off x="3489396" y="4603531"/>
            <a:ext cx="2722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 err="1">
                <a:latin typeface="Candara" panose="020E0502030303020204" pitchFamily="34" charset="0"/>
              </a:rPr>
              <a:t>Thanks</a:t>
            </a:r>
            <a:r>
              <a:rPr lang="de-CH" sz="4800" b="1" dirty="0">
                <a:latin typeface="Candara" panose="020E0502030303020204" pitchFamily="34" charset="0"/>
              </a:rPr>
              <a:t> ;-)</a:t>
            </a:r>
          </a:p>
        </p:txBody>
      </p:sp>
      <p:pic>
        <p:nvPicPr>
          <p:cNvPr id="1028" name="Picture 4" descr="Ähnliches Fot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847" y="4603531"/>
            <a:ext cx="2302843" cy="18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1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239">
            <a:off x="3599738" y="349080"/>
            <a:ext cx="4631848" cy="65473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8308">
            <a:off x="799885" y="410216"/>
            <a:ext cx="3969579" cy="630164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35100" y="485164"/>
            <a:ext cx="5229317" cy="110799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6600" b="1" dirty="0">
                <a:solidFill>
                  <a:srgbClr val="FFFF00"/>
                </a:solidFill>
                <a:latin typeface="Candara" panose="020E0502030303020204" pitchFamily="34" charset="0"/>
              </a:rPr>
              <a:t>Ausgangslage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415">
            <a:off x="7742731" y="3835544"/>
            <a:ext cx="2385727" cy="232447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 rot="296935">
            <a:off x="9583579" y="2042093"/>
            <a:ext cx="2229883" cy="3596060"/>
            <a:chOff x="9777742" y="2103432"/>
            <a:chExt cx="2229883" cy="359606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742" y="2103432"/>
              <a:ext cx="2229883" cy="213288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742" y="4236313"/>
              <a:ext cx="2206914" cy="1463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26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163694" y="534435"/>
            <a:ext cx="2634054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use</a:t>
            </a:r>
            <a:r>
              <a:rPr lang="de-CH" sz="48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cases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48" y="222510"/>
            <a:ext cx="8029246" cy="6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17" y="146138"/>
            <a:ext cx="5220283" cy="734074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7925347" y="272456"/>
            <a:ext cx="3890809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class</a:t>
            </a:r>
            <a:r>
              <a:rPr lang="de-CH" sz="48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diagram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832330" y="1948091"/>
            <a:ext cx="3919663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data</a:t>
            </a:r>
            <a:r>
              <a:rPr lang="de-CH" sz="48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structure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130">
            <a:off x="1250220" y="318829"/>
            <a:ext cx="4472246" cy="604975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75" y="-509175"/>
            <a:ext cx="5776451" cy="2960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1966" y="3340204"/>
            <a:ext cx="3730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Backend </a:t>
            </a:r>
            <a:r>
              <a:rPr lang="de-CH" dirty="0" err="1"/>
              <a:t>as</a:t>
            </a:r>
            <a:r>
              <a:rPr lang="de-CH" dirty="0"/>
              <a:t> a Service von Google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Realtime </a:t>
            </a:r>
            <a:r>
              <a:rPr lang="de-CH" dirty="0" err="1"/>
              <a:t>NoSQL</a:t>
            </a:r>
            <a:r>
              <a:rPr lang="de-CH" dirty="0"/>
              <a:t>-Database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Authentication: Basic, </a:t>
            </a:r>
            <a:r>
              <a:rPr lang="de-CH" dirty="0" err="1"/>
              <a:t>OAuth</a:t>
            </a:r>
            <a:endParaRPr lang="de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 err="1"/>
              <a:t>Firebase</a:t>
            </a:r>
            <a:r>
              <a:rPr lang="de-CH" dirty="0"/>
              <a:t> SDK </a:t>
            </a:r>
            <a:r>
              <a:rPr lang="de-CH" dirty="0">
                <a:sym typeface="Wingdings" panose="05000000000000000000" pitchFamily="2" charset="2"/>
              </a:rPr>
              <a:t>-&gt;</a:t>
            </a:r>
            <a:r>
              <a:rPr lang="de-CH" dirty="0"/>
              <a:t> Angularfire2: </a:t>
            </a:r>
            <a:r>
              <a:rPr lang="de-CH" sz="1400" dirty="0"/>
              <a:t>Realtime </a:t>
            </a:r>
            <a:r>
              <a:rPr lang="de-CH" sz="1400" dirty="0" err="1"/>
              <a:t>Observers</a:t>
            </a:r>
            <a:r>
              <a:rPr lang="de-CH" sz="1400" dirty="0"/>
              <a:t> </a:t>
            </a:r>
            <a:r>
              <a:rPr lang="de-CH" sz="1400" dirty="0" err="1"/>
              <a:t>and</a:t>
            </a:r>
            <a:r>
              <a:rPr lang="de-CH" sz="1400" dirty="0"/>
              <a:t>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 err="1"/>
              <a:t>Denormalized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structure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950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067720" y="1764153"/>
            <a:ext cx="3717684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security</a:t>
            </a:r>
            <a:r>
              <a:rPr lang="de-CH" sz="48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rules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606">
            <a:off x="465034" y="480388"/>
            <a:ext cx="6508967" cy="59436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90" y="-599710"/>
            <a:ext cx="5776451" cy="29604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00645" y="3004648"/>
            <a:ext cx="36847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Rules pro </a:t>
            </a:r>
            <a:r>
              <a:rPr lang="de-CH" dirty="0" err="1"/>
              <a:t>Node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.</a:t>
            </a:r>
            <a:r>
              <a:rPr lang="de-CH" dirty="0" err="1"/>
              <a:t>read</a:t>
            </a:r>
            <a:r>
              <a:rPr lang="de-CH" dirty="0"/>
              <a:t> / .</a:t>
            </a:r>
            <a:r>
              <a:rPr lang="de-CH" dirty="0" err="1"/>
              <a:t>write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.</a:t>
            </a:r>
            <a:r>
              <a:rPr lang="de-CH" dirty="0" err="1"/>
              <a:t>validate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.</a:t>
            </a:r>
            <a:r>
              <a:rPr lang="de-CH" dirty="0" err="1"/>
              <a:t>indexOn</a:t>
            </a:r>
            <a:endParaRPr lang="de-CH" dirty="0"/>
          </a:p>
          <a:p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</a:t>
            </a:r>
            <a:r>
              <a:rPr lang="de-CH" dirty="0" err="1"/>
              <a:t>read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.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cascade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</a:t>
            </a:r>
            <a:r>
              <a:rPr lang="de-CH" dirty="0" err="1"/>
              <a:t>validate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AND-</a:t>
            </a:r>
            <a:r>
              <a:rPr lang="de-CH" dirty="0" err="1"/>
              <a:t>ed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Rules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filters</a:t>
            </a:r>
            <a:endParaRPr lang="de-CH" dirty="0"/>
          </a:p>
          <a:p>
            <a:pPr>
              <a:lnSpc>
                <a:spcPct val="150000"/>
              </a:lnSpc>
            </a:pPr>
            <a:endParaRPr lang="de-CH" dirty="0"/>
          </a:p>
          <a:p>
            <a:r>
              <a:rPr lang="de-CH" dirty="0" err="1"/>
              <a:t>Predefined</a:t>
            </a:r>
            <a:r>
              <a:rPr lang="de-CH" dirty="0"/>
              <a:t> Variables:</a:t>
            </a:r>
          </a:p>
          <a:p>
            <a:r>
              <a:rPr lang="de-CH" dirty="0" err="1"/>
              <a:t>now</a:t>
            </a:r>
            <a:r>
              <a:rPr lang="de-CH" dirty="0"/>
              <a:t>, </a:t>
            </a:r>
            <a:r>
              <a:rPr lang="de-CH" dirty="0" err="1"/>
              <a:t>root</a:t>
            </a:r>
            <a:r>
              <a:rPr lang="de-CH" dirty="0"/>
              <a:t>, </a:t>
            </a:r>
            <a:r>
              <a:rPr lang="de-CH" dirty="0" err="1"/>
              <a:t>auth</a:t>
            </a:r>
            <a:r>
              <a:rPr lang="de-CH" dirty="0"/>
              <a:t>, </a:t>
            </a:r>
            <a:r>
              <a:rPr lang="de-CH" dirty="0" err="1"/>
              <a:t>data</a:t>
            </a:r>
            <a:r>
              <a:rPr lang="de-CH" dirty="0"/>
              <a:t>, </a:t>
            </a:r>
            <a:r>
              <a:rPr lang="de-CH" dirty="0" err="1"/>
              <a:t>newData</a:t>
            </a:r>
            <a:r>
              <a:rPr lang="de-CH" dirty="0"/>
              <a:t>, $</a:t>
            </a:r>
            <a:r>
              <a:rPr lang="de-CH" dirty="0" err="1"/>
              <a:t>var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071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989235"/>
            <a:ext cx="6347030" cy="476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4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124693" y="160235"/>
            <a:ext cx="1947969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source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1" y="208270"/>
            <a:ext cx="2752381" cy="588571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39" y="666042"/>
            <a:ext cx="6754979" cy="41543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20" y="1512711"/>
            <a:ext cx="5083169" cy="4602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28" y="3864077"/>
            <a:ext cx="2540441" cy="262283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904090" y="3386667"/>
            <a:ext cx="4673600" cy="397393"/>
          </a:xfrm>
          <a:prstGeom prst="rect">
            <a:avLst/>
          </a:prstGeom>
          <a:solidFill>
            <a:srgbClr val="FFFF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4905924" y="174423"/>
            <a:ext cx="3328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>
                <a:solidFill>
                  <a:srgbClr val="FF0000"/>
                </a:solidFill>
              </a:rPr>
              <a:t>module</a:t>
            </a:r>
            <a:r>
              <a:rPr lang="de-CH" sz="2800" dirty="0">
                <a:solidFill>
                  <a:srgbClr val="FF0000"/>
                </a:solidFill>
              </a:rPr>
              <a:t> &amp; </a:t>
            </a:r>
            <a:r>
              <a:rPr lang="de-CH" sz="2800" dirty="0" err="1">
                <a:solidFill>
                  <a:srgbClr val="FF0000"/>
                </a:solidFill>
              </a:rPr>
              <a:t>router</a:t>
            </a:r>
            <a:r>
              <a:rPr lang="de-CH" sz="2800" dirty="0">
                <a:solidFill>
                  <a:srgbClr val="FF0000"/>
                </a:solidFill>
              </a:rPr>
              <a:t>	#1</a:t>
            </a:r>
          </a:p>
          <a:p>
            <a:r>
              <a:rPr lang="de-CH" sz="2800" dirty="0">
                <a:solidFill>
                  <a:srgbClr val="FF0000"/>
                </a:solidFill>
              </a:rPr>
              <a:t>	</a:t>
            </a:r>
            <a:r>
              <a:rPr lang="de-CH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CH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lazy</a:t>
            </a:r>
            <a:r>
              <a:rPr lang="de-CH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CH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loading</a:t>
            </a:r>
            <a:endParaRPr lang="de-C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4" y="160235"/>
            <a:ext cx="2409524" cy="271428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28" y="1267191"/>
            <a:ext cx="2666667" cy="211428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3" y="2197486"/>
            <a:ext cx="7533333" cy="455238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28" y="3864077"/>
            <a:ext cx="2540441" cy="262283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124693" y="160235"/>
            <a:ext cx="1947969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CH" sz="4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source</a:t>
            </a:r>
            <a:endParaRPr lang="de-CH" sz="4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15190" y="3412067"/>
            <a:ext cx="6257472" cy="397393"/>
          </a:xfrm>
          <a:prstGeom prst="rect">
            <a:avLst/>
          </a:prstGeom>
          <a:solidFill>
            <a:srgbClr val="FFFF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3699424" y="314123"/>
            <a:ext cx="3328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>
                <a:solidFill>
                  <a:srgbClr val="FF0000"/>
                </a:solidFill>
              </a:rPr>
              <a:t>module</a:t>
            </a:r>
            <a:r>
              <a:rPr lang="de-CH" sz="2800" dirty="0">
                <a:solidFill>
                  <a:srgbClr val="FF0000"/>
                </a:solidFill>
              </a:rPr>
              <a:t> &amp; </a:t>
            </a:r>
            <a:r>
              <a:rPr lang="de-CH" sz="2800" dirty="0" err="1">
                <a:solidFill>
                  <a:srgbClr val="FF0000"/>
                </a:solidFill>
              </a:rPr>
              <a:t>router</a:t>
            </a:r>
            <a:r>
              <a:rPr lang="de-CH" sz="2800" dirty="0">
                <a:solidFill>
                  <a:srgbClr val="FF0000"/>
                </a:solidFill>
              </a:rPr>
              <a:t>	#2</a:t>
            </a:r>
          </a:p>
          <a:p>
            <a:r>
              <a:rPr lang="de-CH" sz="2800" dirty="0">
                <a:solidFill>
                  <a:srgbClr val="FF0000"/>
                </a:solidFill>
              </a:rPr>
              <a:t>	</a:t>
            </a:r>
            <a:r>
              <a:rPr lang="de-CH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CH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lazy</a:t>
            </a:r>
            <a:r>
              <a:rPr lang="de-CH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CH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loading</a:t>
            </a:r>
            <a:endParaRPr lang="de-C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37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 K</dc:creator>
  <cp:lastModifiedBy>T K</cp:lastModifiedBy>
  <cp:revision>19</cp:revision>
  <dcterms:created xsi:type="dcterms:W3CDTF">2016-12-06T22:42:24Z</dcterms:created>
  <dcterms:modified xsi:type="dcterms:W3CDTF">2016-12-18T22:10:04Z</dcterms:modified>
</cp:coreProperties>
</file>