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6" r:id="rId5"/>
    <p:sldId id="283" r:id="rId6"/>
    <p:sldId id="284" r:id="rId7"/>
  </p:sldIdLst>
  <p:sldSz cx="9144000" cy="6858000" type="screen4x3"/>
  <p:notesSz cx="6797675" cy="9874250"/>
  <p:custDataLst>
    <p:tags r:id="rId9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BC8F00"/>
    <a:srgbClr val="BCB800"/>
    <a:srgbClr val="B9C4CA"/>
    <a:srgbClr val="FFFF99"/>
    <a:srgbClr val="4F5251"/>
    <a:srgbClr val="002052"/>
    <a:srgbClr val="002A0A"/>
    <a:srgbClr val="001405"/>
    <a:srgbClr val="003D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79" autoAdjust="0"/>
  </p:normalViewPr>
  <p:slideViewPr>
    <p:cSldViewPr snapToGrid="0" showGuides="1">
      <p:cViewPr varScale="1">
        <p:scale>
          <a:sx n="111" d="100"/>
          <a:sy n="111" d="100"/>
        </p:scale>
        <p:origin x="1614" y="114"/>
      </p:cViewPr>
      <p:guideLst>
        <p:guide orient="horz" pos="2160"/>
        <p:guide orient="horz" pos="81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DC714-B8C8-41CC-8B32-1E23D8396FA6}" type="datetimeFigureOut">
              <a:rPr lang="fr-FR" smtClean="0"/>
              <a:t>09/09/2015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40946-B3FE-4062-9BAE-4125F5E6CB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264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1363"/>
            <a:ext cx="4935538" cy="3703637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625" y="4683411"/>
            <a:ext cx="5444434" cy="4450270"/>
          </a:xfrm>
          <a:noFill/>
          <a:ln/>
        </p:spPr>
        <p:txBody>
          <a:bodyPr/>
          <a:lstStyle/>
          <a:p>
            <a:r>
              <a:rPr lang="en-US" dirty="0" smtClean="0"/>
              <a:t>313 et 383???</a:t>
            </a:r>
          </a:p>
        </p:txBody>
      </p:sp>
    </p:spTree>
    <p:extLst>
      <p:ext uri="{BB962C8B-B14F-4D97-AF65-F5344CB8AC3E}">
        <p14:creationId xmlns:p14="http://schemas.microsoft.com/office/powerpoint/2010/main" val="987360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1363"/>
            <a:ext cx="4935538" cy="3703637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625" y="4683411"/>
            <a:ext cx="5444434" cy="4450270"/>
          </a:xfrm>
          <a:noFill/>
          <a:ln/>
        </p:spPr>
        <p:txBody>
          <a:bodyPr/>
          <a:lstStyle/>
          <a:p>
            <a:r>
              <a:rPr lang="en-US" dirty="0" smtClean="0"/>
              <a:t>313 et 383???</a:t>
            </a:r>
          </a:p>
        </p:txBody>
      </p:sp>
    </p:spTree>
    <p:extLst>
      <p:ext uri="{BB962C8B-B14F-4D97-AF65-F5344CB8AC3E}">
        <p14:creationId xmlns:p14="http://schemas.microsoft.com/office/powerpoint/2010/main" val="214454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451" y="-171400"/>
            <a:ext cx="9281195" cy="756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01284" y="1687556"/>
            <a:ext cx="7772400" cy="147002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701284" y="3402496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pic>
        <p:nvPicPr>
          <p:cNvPr id="9" name="Picture 4" descr="D:\Le sel en +\Realisations\TBWA\120117 Microelectronics\ST_Bloc marque_Qi_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878420"/>
            <a:ext cx="2448000" cy="79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2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277496"/>
            <a:ext cx="8229600" cy="1238801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baseline="0"/>
            </a:lvl1pPr>
            <a:lvl2pPr>
              <a:lnSpc>
                <a:spcPct val="100000"/>
              </a:lnSpc>
              <a:buClr>
                <a:schemeClr val="accent4">
                  <a:lumMod val="90000"/>
                  <a:lumOff val="10000"/>
                </a:schemeClr>
              </a:buClr>
              <a:defRPr>
                <a:solidFill>
                  <a:schemeClr val="accent4">
                    <a:lumMod val="90000"/>
                    <a:lumOff val="10000"/>
                  </a:schemeClr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accent3">
                    <a:lumMod val="50000"/>
                  </a:schemeClr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accent3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5B31B9E4-8E4D-4C86-BFD7-412B282B373B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E8DDD64-71C5-400C-82FC-43022155770F}" type="datetime1">
              <a:rPr lang="fr-FR" smtClean="0"/>
              <a:t>09/09/2015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2749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075240" cy="797768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356BC70-7CEE-40A3-B0E7-C3CF3E064629}" type="datetime1">
              <a:rPr lang="fr-FR" smtClean="0"/>
              <a:t>09/09/2015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351999"/>
            <a:ext cx="8229600" cy="1238801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baseline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>
                <a:solidFill>
                  <a:srgbClr val="646464"/>
                </a:solidFill>
              </a:defRPr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57200" y="990600"/>
            <a:ext cx="8077200" cy="304800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dirty="0" smtClean="0"/>
              <a:t>Click to edit Master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8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8" r="11042"/>
          <a:stretch/>
        </p:blipFill>
        <p:spPr bwMode="auto">
          <a:xfrm>
            <a:off x="0" y="228600"/>
            <a:ext cx="9143999" cy="390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85056" y="4281115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F26F07D-9358-421A-A361-031971621BE1}" type="datetime1">
              <a:rPr lang="fr-FR" smtClean="0"/>
              <a:t>09/09/2015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90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1288148"/>
            <a:ext cx="4038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</a:t>
            </a:r>
            <a:r>
              <a:rPr lang="en-US" noProof="0" dirty="0" err="1" smtClean="0"/>
              <a:t>sytles</a:t>
            </a:r>
            <a:endParaRPr lang="en-US" noProof="0" dirty="0" smtClean="0"/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4" hasCustomPrompt="1"/>
          </p:nvPr>
        </p:nvSpPr>
        <p:spPr>
          <a:xfrm>
            <a:off x="4637856" y="1288148"/>
            <a:ext cx="4038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sytles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C14C0B4-B6C6-493B-AF49-CF601917093D}" type="datetime1">
              <a:rPr lang="fr-FR" smtClean="0"/>
              <a:t>09/09/2015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6991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98C4145-E662-4661-8E87-CFD806B22EBB}" type="datetime1">
              <a:rPr lang="fr-FR" smtClean="0"/>
              <a:t>09/09/2015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7696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BCDA36E-892F-42E3-9FFA-082033406B05}" type="datetime1">
              <a:rPr lang="fr-FR" smtClean="0"/>
              <a:t>09/09/2015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098650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752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815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7744" y="678629"/>
            <a:ext cx="544994" cy="198000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B31B9E4-8E4D-4C86-BFD7-412B282B373B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2051" name="Picture 3" descr="D:\Le sel en +\Realisations\TBWA\120117 Microelectronics\ST_Bloc marque_Qi_V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20" y="6235154"/>
            <a:ext cx="667138" cy="4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CECF462-CC52-41A0-B75C-654FB56E3FF5}" type="datetime1">
              <a:rPr lang="fr-FR" smtClean="0"/>
              <a:t>09/09/2015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4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52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8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1pPr>
      <a:lvl2pPr marL="5334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4">
            <a:lumMod val="90000"/>
            <a:lumOff val="10000"/>
          </a:schemeClr>
        </a:buClr>
        <a:buFont typeface="Arial" pitchFamily="34" charset="0"/>
        <a:buChar char="•"/>
        <a:defRPr sz="1600" kern="1200">
          <a:solidFill>
            <a:schemeClr val="accent4">
              <a:lumMod val="90000"/>
              <a:lumOff val="1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9017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sz="1400" kern="1200" baseline="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527175" indent="-155575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sz="1200" kern="1200" baseline="0">
          <a:solidFill>
            <a:schemeClr val="accent3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01284" y="1390651"/>
            <a:ext cx="7772400" cy="25241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STM32L4xx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Nucleo</a:t>
            </a:r>
            <a:r>
              <a:rPr lang="en-US" dirty="0" smtClean="0"/>
              <a:t> Consumption Measurements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01284" y="4048124"/>
            <a:ext cx="6400800" cy="1106971"/>
          </a:xfrm>
        </p:spPr>
        <p:txBody>
          <a:bodyPr/>
          <a:lstStyle/>
          <a:p>
            <a:r>
              <a:rPr lang="en-US" dirty="0" smtClean="0"/>
              <a:t>V1.2  1st July 2015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196753"/>
            <a:ext cx="1638097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9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26" name="Rectangle 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SW and Measurement description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b="0" smtClean="0"/>
              <a:pPr/>
              <a:t>2</a:t>
            </a:fld>
            <a:endParaRPr lang="fr-FR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" y="-27213"/>
            <a:ext cx="813271" cy="8937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2325" y="876629"/>
            <a:ext cx="816126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b="1" dirty="0" smtClean="0"/>
              <a:t>The </a:t>
            </a:r>
            <a:r>
              <a:rPr lang="en-US" sz="1600" b="1" dirty="0"/>
              <a:t>SW is based on HAL version </a:t>
            </a:r>
            <a:r>
              <a:rPr lang="en-US" sz="1600" b="1" dirty="0" smtClean="0"/>
              <a:t>from STM32CubeL4 FW V1.0.0</a:t>
            </a:r>
            <a:endParaRPr lang="en-US" sz="1600" b="1" dirty="0" smtClean="0"/>
          </a:p>
          <a:p>
            <a:endParaRPr lang="en-US" sz="1600" b="1" dirty="0"/>
          </a:p>
          <a:p>
            <a:pPr marL="285750" indent="-285750">
              <a:buFontTx/>
              <a:buChar char="-"/>
            </a:pPr>
            <a:r>
              <a:rPr lang="en-US" sz="1600" b="1" dirty="0" smtClean="0"/>
              <a:t>USART2 is connected to PC through ST Link</a:t>
            </a:r>
            <a:endParaRPr lang="en-US" sz="1600" dirty="0" smtClean="0"/>
          </a:p>
          <a:p>
            <a:pPr lvl="1"/>
            <a:r>
              <a:rPr lang="en-US" sz="1600" dirty="0" smtClean="0"/>
              <a:t>The below setup (it is normally the default on </a:t>
            </a:r>
            <a:r>
              <a:rPr lang="en-US" sz="1600" dirty="0" err="1" smtClean="0"/>
              <a:t>Nucleo</a:t>
            </a:r>
            <a:r>
              <a:rPr lang="en-US" sz="1600" dirty="0" smtClean="0"/>
              <a:t> board) must be done on Solder Bridges on back side of </a:t>
            </a:r>
            <a:r>
              <a:rPr lang="en-US" sz="1600" dirty="0" err="1" smtClean="0"/>
              <a:t>Nucleo</a:t>
            </a:r>
            <a:r>
              <a:rPr lang="en-US" sz="1600" dirty="0" smtClean="0"/>
              <a:t> board in order to connect USART to ST Link:	  (</a:t>
            </a:r>
            <a:r>
              <a:rPr lang="en-US" sz="1600" dirty="0"/>
              <a:t>according p25 UM1724 </a:t>
            </a:r>
            <a:r>
              <a:rPr lang="en-US" sz="1600" dirty="0" err="1"/>
              <a:t>Nucleo</a:t>
            </a:r>
            <a:r>
              <a:rPr lang="en-US" sz="1600" dirty="0"/>
              <a:t> User Manual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SB62, SB63   	</a:t>
            </a:r>
            <a:r>
              <a:rPr lang="en-US" sz="16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1600" b="1" dirty="0" smtClean="0">
                <a:solidFill>
                  <a:srgbClr val="FF0000"/>
                </a:solidFill>
              </a:rPr>
              <a:t>OFF  </a:t>
            </a:r>
          </a:p>
          <a:p>
            <a:pPr lvl="1"/>
            <a:r>
              <a:rPr lang="en-US" sz="1600" dirty="0" smtClean="0"/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SB13, SB14  	</a:t>
            </a:r>
            <a:r>
              <a:rPr lang="en-US" sz="16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1600" b="1" dirty="0" smtClean="0">
                <a:solidFill>
                  <a:srgbClr val="FF0000"/>
                </a:solidFill>
              </a:rPr>
              <a:t>ON</a:t>
            </a:r>
          </a:p>
          <a:p>
            <a:pPr marL="171450" indent="-171450"/>
            <a:r>
              <a:rPr lang="en-US" sz="1600" b="1" dirty="0" smtClean="0"/>
              <a:t>-  Also must make sure </a:t>
            </a:r>
            <a:r>
              <a:rPr lang="en-US" sz="1600" b="1" dirty="0" smtClean="0">
                <a:solidFill>
                  <a:srgbClr val="FF0000"/>
                </a:solidFill>
              </a:rPr>
              <a:t>SB16 and SB50 are OFF </a:t>
            </a:r>
            <a:r>
              <a:rPr lang="en-US" sz="1600" dirty="0"/>
              <a:t>(otherwise may see additional parasitic current on IDD )	</a:t>
            </a:r>
          </a:p>
          <a:p>
            <a:pPr marL="285750" indent="-285750">
              <a:buFontTx/>
              <a:buChar char="-"/>
            </a:pPr>
            <a:r>
              <a:rPr lang="en-US" sz="1600" b="1" dirty="0"/>
              <a:t>GUI is run through </a:t>
            </a:r>
            <a:r>
              <a:rPr lang="en-US" sz="1600" b="1" dirty="0" err="1"/>
              <a:t>TeraTerm</a:t>
            </a:r>
            <a:r>
              <a:rPr lang="en-US" sz="1600" b="1" dirty="0"/>
              <a:t> Pro (UTF8 </a:t>
            </a:r>
            <a:r>
              <a:rPr lang="en-US" sz="1600" b="1" dirty="0" err="1"/>
              <a:t>TeraTermPro</a:t>
            </a:r>
            <a:r>
              <a:rPr lang="en-US" sz="1600" b="1" dirty="0"/>
              <a:t> v2.3)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We use default port setup (Baud </a:t>
            </a:r>
            <a:r>
              <a:rPr lang="en-US" sz="1400" dirty="0"/>
              <a:t>Rate 9600, 8 bit, no parity, 1 bit stop, no flow control)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Command is set through the “Broadcast command window</a:t>
            </a:r>
            <a:r>
              <a:rPr lang="en-US" sz="1600" dirty="0"/>
              <a:t>”</a:t>
            </a:r>
          </a:p>
          <a:p>
            <a:pPr lvl="1"/>
            <a:endParaRPr lang="en-US" sz="1600" b="1" dirty="0"/>
          </a:p>
          <a:p>
            <a:pPr marL="285750" indent="-285750">
              <a:buFontTx/>
              <a:buChar char="-"/>
            </a:pPr>
            <a:r>
              <a:rPr lang="en-US" sz="1600" b="1" dirty="0" smtClean="0"/>
              <a:t>Need to configure the correct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  COM port on </a:t>
            </a:r>
            <a:r>
              <a:rPr lang="en-US" sz="1600" b="1" dirty="0" err="1" smtClean="0"/>
              <a:t>hyperterminal</a:t>
            </a:r>
            <a:r>
              <a:rPr lang="en-US" sz="1600" b="1" dirty="0" smtClean="0"/>
              <a:t> setup 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  looking at PC Device Manager</a:t>
            </a:r>
          </a:p>
          <a:p>
            <a:r>
              <a:rPr lang="en-US" sz="1600" b="1" dirty="0" smtClean="0"/>
              <a:t>          </a:t>
            </a:r>
            <a:r>
              <a:rPr lang="en-US" sz="1600" dirty="0" smtClean="0"/>
              <a:t>Ex: COM5 on this example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Each time USB link is physically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de-connected, user needs to re-open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en-US" sz="1600" dirty="0" err="1" smtClean="0"/>
              <a:t>hyperterminal</a:t>
            </a:r>
            <a:r>
              <a:rPr lang="en-US" sz="1600" dirty="0" smtClean="0"/>
              <a:t> and select COM port !!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957" y="3999504"/>
            <a:ext cx="4195762" cy="285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9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26" name="Rectangle 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SW and Measurement description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b="0" smtClean="0"/>
              <a:pPr/>
              <a:t>3</a:t>
            </a:fld>
            <a:endParaRPr lang="fr-FR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" y="-27213"/>
            <a:ext cx="813271" cy="8937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8977" y="880248"/>
            <a:ext cx="816126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	</a:t>
            </a:r>
            <a:endParaRPr lang="en-US" sz="1600" b="1" dirty="0"/>
          </a:p>
          <a:p>
            <a:endParaRPr lang="en-US" dirty="0"/>
          </a:p>
          <a:p>
            <a:pPr marL="285750" indent="-285750">
              <a:buFontTx/>
              <a:buChar char="-"/>
              <a:tabLst>
                <a:tab pos="914400" algn="l"/>
              </a:tabLst>
            </a:pPr>
            <a:r>
              <a:rPr lang="en-US" sz="1600" b="1" dirty="0"/>
              <a:t>Below </a:t>
            </a:r>
            <a:r>
              <a:rPr lang="en-US" sz="1600" b="1" dirty="0" smtClean="0"/>
              <a:t>tests </a:t>
            </a:r>
            <a:r>
              <a:rPr lang="en-US" sz="1600" b="1" dirty="0"/>
              <a:t>can be </a:t>
            </a:r>
            <a:r>
              <a:rPr lang="en-US" sz="1600" b="1" dirty="0" smtClean="0"/>
              <a:t>selected:		</a:t>
            </a:r>
          </a:p>
          <a:p>
            <a:pPr marL="742950" lvl="1" indent="-285750">
              <a:buFontTx/>
              <a:buChar char="-"/>
              <a:tabLst>
                <a:tab pos="914400" algn="l"/>
              </a:tabLst>
            </a:pPr>
            <a:r>
              <a:rPr lang="en-US" sz="1400" dirty="0"/>
              <a:t> </a:t>
            </a:r>
            <a:r>
              <a:rPr lang="en-US" sz="1400" dirty="0" smtClean="0"/>
              <a:t>  0       </a:t>
            </a:r>
            <a:r>
              <a:rPr lang="en-US" sz="1400" dirty="0"/>
              <a:t>(SHUTDOWN)</a:t>
            </a:r>
          </a:p>
          <a:p>
            <a:pPr marL="742950" lvl="1" indent="-285750">
              <a:buFontTx/>
              <a:buChar char="-"/>
              <a:tabLst>
                <a:tab pos="914400" algn="l"/>
              </a:tabLst>
            </a:pPr>
            <a:r>
              <a:rPr lang="en-US" sz="1400" dirty="0"/>
              <a:t>   </a:t>
            </a:r>
            <a:r>
              <a:rPr lang="en-US" sz="1400" dirty="0" smtClean="0"/>
              <a:t>1       </a:t>
            </a:r>
            <a:r>
              <a:rPr lang="en-US" sz="1400" dirty="0"/>
              <a:t>(STANDBY)</a:t>
            </a:r>
          </a:p>
          <a:p>
            <a:pPr marL="742950" lvl="1" indent="-285750">
              <a:buFontTx/>
              <a:buChar char="-"/>
              <a:tabLst>
                <a:tab pos="914400" algn="l"/>
              </a:tabLst>
            </a:pPr>
            <a:r>
              <a:rPr lang="en-US" sz="1400" dirty="0"/>
              <a:t>   </a:t>
            </a:r>
            <a:r>
              <a:rPr lang="en-US" sz="1400" dirty="0" smtClean="0"/>
              <a:t>2       </a:t>
            </a:r>
            <a:r>
              <a:rPr lang="en-US" sz="1400" dirty="0"/>
              <a:t>(STANDBY + RTC)</a:t>
            </a:r>
          </a:p>
          <a:p>
            <a:pPr marL="742950" lvl="1" indent="-285750">
              <a:buFontTx/>
              <a:buChar char="-"/>
              <a:tabLst>
                <a:tab pos="914400" algn="l"/>
              </a:tabLst>
            </a:pPr>
            <a:r>
              <a:rPr lang="en-US" sz="1400" dirty="0"/>
              <a:t>   </a:t>
            </a:r>
            <a:r>
              <a:rPr lang="en-US" sz="1400" dirty="0" smtClean="0"/>
              <a:t>3       </a:t>
            </a:r>
            <a:r>
              <a:rPr lang="en-US" sz="1400" dirty="0"/>
              <a:t>(STANDBY + RTC + SRAM2)</a:t>
            </a:r>
          </a:p>
          <a:p>
            <a:pPr marL="742950" lvl="1" indent="-285750">
              <a:buFontTx/>
              <a:buChar char="-"/>
              <a:tabLst>
                <a:tab pos="914400" algn="l"/>
              </a:tabLst>
            </a:pPr>
            <a:r>
              <a:rPr lang="en-US" sz="1400" dirty="0"/>
              <a:t>   </a:t>
            </a:r>
            <a:r>
              <a:rPr lang="en-US" sz="1400" dirty="0" smtClean="0"/>
              <a:t>4       </a:t>
            </a:r>
            <a:r>
              <a:rPr lang="en-US" sz="1400" dirty="0"/>
              <a:t>(STOP2)</a:t>
            </a:r>
          </a:p>
          <a:p>
            <a:pPr marL="742950" lvl="1" indent="-285750">
              <a:buFontTx/>
              <a:buChar char="-"/>
              <a:tabLst>
                <a:tab pos="914400" algn="l"/>
              </a:tabLst>
            </a:pPr>
            <a:r>
              <a:rPr lang="en-US" sz="1400" dirty="0"/>
              <a:t>   </a:t>
            </a:r>
            <a:r>
              <a:rPr lang="en-US" sz="1400" dirty="0" smtClean="0"/>
              <a:t>5       </a:t>
            </a:r>
            <a:r>
              <a:rPr lang="en-US" sz="1400" dirty="0"/>
              <a:t>(STOP2   </a:t>
            </a:r>
            <a:r>
              <a:rPr lang="en-US" sz="1400" dirty="0" smtClean="0"/>
              <a:t>   + </a:t>
            </a:r>
            <a:r>
              <a:rPr lang="en-US" sz="1400" dirty="0"/>
              <a:t>RTC)</a:t>
            </a:r>
          </a:p>
          <a:p>
            <a:pPr marL="742950" lvl="1" indent="-285750">
              <a:buFontTx/>
              <a:buChar char="-"/>
              <a:tabLst>
                <a:tab pos="914400" algn="l"/>
              </a:tabLst>
            </a:pPr>
            <a:r>
              <a:rPr lang="en-US" sz="1400" dirty="0"/>
              <a:t>   </a:t>
            </a:r>
            <a:r>
              <a:rPr lang="en-US" sz="1400" dirty="0" smtClean="0"/>
              <a:t>6       </a:t>
            </a:r>
            <a:r>
              <a:rPr lang="en-US" sz="1400" dirty="0"/>
              <a:t>(STOP1   </a:t>
            </a:r>
            <a:r>
              <a:rPr lang="en-US" sz="1400" dirty="0" smtClean="0"/>
              <a:t>   + </a:t>
            </a:r>
            <a:r>
              <a:rPr lang="en-US" sz="1400" dirty="0"/>
              <a:t>MR OFF)</a:t>
            </a:r>
          </a:p>
          <a:p>
            <a:pPr marL="742950" lvl="1" indent="-285750">
              <a:buFontTx/>
              <a:buChar char="-"/>
              <a:tabLst>
                <a:tab pos="914400" algn="l"/>
              </a:tabLst>
            </a:pPr>
            <a:r>
              <a:rPr lang="en-US" sz="1400" dirty="0"/>
              <a:t>   </a:t>
            </a:r>
            <a:r>
              <a:rPr lang="en-US" sz="1400" dirty="0" smtClean="0"/>
              <a:t>7       </a:t>
            </a:r>
            <a:r>
              <a:rPr lang="en-US" sz="1400" dirty="0"/>
              <a:t>(</a:t>
            </a:r>
            <a:r>
              <a:rPr lang="en-US" sz="1400"/>
              <a:t>STOP1   </a:t>
            </a:r>
            <a:r>
              <a:rPr lang="en-US" sz="1400" smtClean="0"/>
              <a:t>   + </a:t>
            </a:r>
            <a:r>
              <a:rPr lang="en-US" sz="1400" dirty="0"/>
              <a:t>MR OFF + RTC)</a:t>
            </a:r>
          </a:p>
          <a:p>
            <a:pPr marL="742950" lvl="1" indent="-285750">
              <a:buFontTx/>
              <a:buChar char="-"/>
              <a:tabLst>
                <a:tab pos="914400" algn="l"/>
              </a:tabLst>
            </a:pPr>
            <a:r>
              <a:rPr lang="en-US" sz="1400" dirty="0"/>
              <a:t>   </a:t>
            </a:r>
            <a:r>
              <a:rPr lang="en-US" sz="1400" dirty="0" smtClean="0"/>
              <a:t>8       </a:t>
            </a:r>
            <a:r>
              <a:rPr lang="en-US" sz="1400" dirty="0"/>
              <a:t>(LPSLEEP 2MHz         </a:t>
            </a:r>
            <a:r>
              <a:rPr lang="en-US" sz="1400" dirty="0" smtClean="0"/>
              <a:t>       - </a:t>
            </a:r>
            <a:r>
              <a:rPr lang="en-US" sz="1400" dirty="0"/>
              <a:t>FLASH off)</a:t>
            </a:r>
          </a:p>
          <a:p>
            <a:pPr marL="742950" lvl="1" indent="-285750">
              <a:buFontTx/>
              <a:buChar char="-"/>
              <a:tabLst>
                <a:tab pos="914400" algn="l"/>
              </a:tabLst>
            </a:pPr>
            <a:r>
              <a:rPr lang="en-US" sz="1400" dirty="0"/>
              <a:t>   </a:t>
            </a:r>
            <a:r>
              <a:rPr lang="en-US" sz="1400" dirty="0" smtClean="0"/>
              <a:t>9       </a:t>
            </a:r>
            <a:r>
              <a:rPr lang="en-US" sz="1400" dirty="0"/>
              <a:t>(LPRUN   2MHz         </a:t>
            </a:r>
            <a:r>
              <a:rPr lang="en-US" sz="1400" dirty="0" smtClean="0"/>
              <a:t>         - </a:t>
            </a:r>
            <a:r>
              <a:rPr lang="en-US" sz="1400" dirty="0"/>
              <a:t>with FLASH ART </a:t>
            </a:r>
            <a:r>
              <a:rPr lang="en-US" sz="1400" dirty="0" smtClean="0"/>
              <a:t>ON)</a:t>
            </a:r>
          </a:p>
          <a:p>
            <a:pPr marL="742950" lvl="1" indent="-285750">
              <a:buFontTx/>
              <a:buChar char="-"/>
              <a:tabLst>
                <a:tab pos="914400" algn="l"/>
              </a:tabLst>
            </a:pPr>
            <a:r>
              <a:rPr lang="en-US" sz="1400" dirty="0"/>
              <a:t> </a:t>
            </a:r>
            <a:r>
              <a:rPr lang="en-US" sz="1400" dirty="0" smtClean="0"/>
              <a:t> 10      (</a:t>
            </a:r>
            <a:r>
              <a:rPr lang="en-US" sz="1400" dirty="0"/>
              <a:t>SLEEP Range 2, 24MHz </a:t>
            </a:r>
            <a:r>
              <a:rPr lang="en-US" sz="1400" dirty="0" smtClean="0"/>
              <a:t>  - </a:t>
            </a:r>
            <a:r>
              <a:rPr lang="en-US" sz="1400" dirty="0"/>
              <a:t>with FLASH ART ON)</a:t>
            </a:r>
          </a:p>
          <a:p>
            <a:pPr marL="742950" lvl="1" indent="-285750">
              <a:buFontTx/>
              <a:buChar char="-"/>
              <a:tabLst>
                <a:tab pos="914400" algn="l"/>
              </a:tabLst>
            </a:pPr>
            <a:r>
              <a:rPr lang="en-US" sz="1400" dirty="0"/>
              <a:t>  </a:t>
            </a:r>
            <a:r>
              <a:rPr lang="en-US" sz="1400" dirty="0" smtClean="0"/>
              <a:t>11       </a:t>
            </a:r>
            <a:r>
              <a:rPr lang="en-US" sz="1400" dirty="0"/>
              <a:t>(SLEEP Range 1, 80MHz </a:t>
            </a:r>
            <a:r>
              <a:rPr lang="en-US" sz="1400" dirty="0" smtClean="0"/>
              <a:t> - </a:t>
            </a:r>
            <a:r>
              <a:rPr lang="en-US" sz="1400" dirty="0"/>
              <a:t>with FLASH ART ON)</a:t>
            </a:r>
          </a:p>
          <a:p>
            <a:pPr marL="742950" lvl="1" indent="-285750">
              <a:buFontTx/>
              <a:buChar char="-"/>
              <a:tabLst>
                <a:tab pos="914400" algn="l"/>
              </a:tabLst>
            </a:pPr>
            <a:r>
              <a:rPr lang="en-US" sz="1400" dirty="0"/>
              <a:t>  </a:t>
            </a:r>
            <a:r>
              <a:rPr lang="en-US" sz="1400" dirty="0" smtClean="0"/>
              <a:t>12       </a:t>
            </a:r>
            <a:r>
              <a:rPr lang="en-US" sz="1400" dirty="0"/>
              <a:t>(RUN   Range 2, 24MHz </a:t>
            </a:r>
            <a:r>
              <a:rPr lang="en-US" sz="1400" dirty="0" smtClean="0"/>
              <a:t>   - </a:t>
            </a:r>
            <a:r>
              <a:rPr lang="en-US" sz="1400" dirty="0"/>
              <a:t>with FLASH ART ON)</a:t>
            </a:r>
          </a:p>
          <a:p>
            <a:pPr marL="742950" lvl="1" indent="-285750">
              <a:buFontTx/>
              <a:buChar char="-"/>
              <a:tabLst>
                <a:tab pos="914400" algn="l"/>
              </a:tabLst>
            </a:pPr>
            <a:r>
              <a:rPr lang="en-US" sz="1400" dirty="0"/>
              <a:t>  </a:t>
            </a:r>
            <a:r>
              <a:rPr lang="en-US" sz="1400" dirty="0" smtClean="0"/>
              <a:t>13       </a:t>
            </a:r>
            <a:r>
              <a:rPr lang="en-US" sz="1400" dirty="0"/>
              <a:t>(RUN   Range 1, 80MHz </a:t>
            </a:r>
            <a:r>
              <a:rPr lang="en-US" sz="1400" dirty="0" smtClean="0"/>
              <a:t>   - </a:t>
            </a:r>
            <a:r>
              <a:rPr lang="en-US" sz="1400" dirty="0"/>
              <a:t>with FLASH ART ON) </a:t>
            </a:r>
            <a:r>
              <a:rPr lang="en-US" sz="1400" dirty="0" smtClean="0"/>
              <a:t>			</a:t>
            </a:r>
          </a:p>
          <a:p>
            <a:pPr lvl="1">
              <a:tabLst>
                <a:tab pos="914400" algn="l"/>
              </a:tabLst>
            </a:pPr>
            <a:endParaRPr lang="en-US" sz="1400" dirty="0"/>
          </a:p>
          <a:p>
            <a:pPr lvl="1">
              <a:tabLst>
                <a:tab pos="914400" algn="l"/>
              </a:tabLst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77480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f2bc79a42d4e1134194e983bf134319e6f264"/>
  <p:tag name="CLINAME" val="፥፾ፓ፼፱ᎃᎃ፹፶፹፵፴"/>
  <p:tag name="DATETIME" val="ፇጿፆጿፂፀፁፂጰጰፁፄፊፅፉ፠፝ጰጸፗ፝፤ጻፂፊፀጹ"/>
  <p:tag name="DONEBY" val="፣፤፬፳፼፱ᎂ፱ጰ፳፿፼፿፽፲፿"/>
  <p:tag name="IPADDRESS" val="ፑፗ።ፓ፧፜ፂፁፃፃ"/>
  <p:tag name="APPVER" val="ፃጾፀ"/>
  <p:tag name="RANDOM" val="16"/>
  <p:tag name="CHECKSUM" val="ፄፈፄፆ"/>
  <p:tag name="ISPRING_RESOURCE_PATHS_HASH_2" val="f4d3300a86bcc1ee095f5274cd938995671521"/>
</p:tagLst>
</file>

<file path=ppt/theme/theme1.xml><?xml version="1.0" encoding="utf-8"?>
<a:theme xmlns:a="http://schemas.openxmlformats.org/drawingml/2006/main" name="Blank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9A9DC"/>
      </a:accent1>
      <a:accent2>
        <a:srgbClr val="D4007A"/>
      </a:accent2>
      <a:accent3>
        <a:srgbClr val="9C9E9F"/>
      </a:accent3>
      <a:accent4>
        <a:srgbClr val="002052"/>
      </a:accent4>
      <a:accent5>
        <a:srgbClr val="BBCC00"/>
      </a:accent5>
      <a:accent6>
        <a:srgbClr val="13235B"/>
      </a:accent6>
      <a:hlink>
        <a:srgbClr val="580D58"/>
      </a:hlink>
      <a:folHlink>
        <a:srgbClr val="003D14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61EC21AD8D564990DA5AFE3909BADD" ma:contentTypeVersion="8" ma:contentTypeDescription="Create a new document." ma:contentTypeScope="" ma:versionID="e0940bf9738d186330d230c7c7bf7747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4" xmlns:ns3="3f89eac4-a548-4f18-9b01-6aea538e80e1" targetNamespace="http://schemas.microsoft.com/office/2006/metadata/properties" ma:root="true" ma:fieldsID="3533883129ffc52e8e801114706c5715" ns1:_="" ns2:_="" ns3:_="">
    <xsd:import namespace="http://schemas.microsoft.com/sharepoint/v3"/>
    <xsd:import namespace="http://schemas.microsoft.com/sharepoint/v4"/>
    <xsd:import namespace="3f89eac4-a548-4f18-9b01-6aea538e80e1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  <xsd:element ref="ns2:EmailHeaders" minOccurs="0"/>
                <xsd:element ref="ns3:Display_x0020_on_x0020_p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Publishing Date" ma:description="Date when the article is published on ST Intranet. It can be in the future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  <xsd:element name="EmailSender" ma:index="10" nillable="true" ma:displayName="E-Mail Sender" ma:hidden="true" ma:internalName="EmailSender">
      <xsd:simpleType>
        <xsd:restriction base="dms:Note">
          <xsd:maxLength value="255"/>
        </xsd:restriction>
      </xsd:simpleType>
    </xsd:element>
    <xsd:element name="EmailTo" ma:index="11" nillable="true" ma:displayName="E-Mail To" ma:hidden="true" ma:internalName="EmailTo">
      <xsd:simpleType>
        <xsd:restriction base="dms:Note">
          <xsd:maxLength value="255"/>
        </xsd:restriction>
      </xsd:simpleType>
    </xsd:element>
    <xsd:element name="EmailCc" ma:index="12" nillable="true" ma:displayName="E-Mail Cc" ma:hidden="true" ma:internalName="EmailCc">
      <xsd:simpleType>
        <xsd:restriction base="dms:Note">
          <xsd:maxLength value="255"/>
        </xsd:restriction>
      </xsd:simpleType>
    </xsd:element>
    <xsd:element name="EmailFrom" ma:index="13" nillable="true" ma:displayName="E-Mail From" ma:hidden="true" ma:internalName="EmailFrom">
      <xsd:simpleType>
        <xsd:restriction base="dms:Text"/>
      </xsd:simpleType>
    </xsd:element>
    <xsd:element name="EmailSubject" ma:index="14" nillable="true" ma:displayName="E-Mail Subject" ma:hidden="true" ma:internalName="EmailSubjec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EmailHeaders" ma:index="15" nillable="true" ma:displayName="E-Mail Headers" ma:hidden="true" ma:internalName="EmailHeader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89eac4-a548-4f18-9b01-6aea538e80e1" elementFormDefault="qualified">
    <xsd:import namespace="http://schemas.microsoft.com/office/2006/documentManagement/types"/>
    <xsd:import namespace="http://schemas.microsoft.com/office/infopath/2007/PartnerControls"/>
    <xsd:element name="Display_x0020_on_x0020_page" ma:index="16" nillable="true" ma:displayName="Display on page" ma:format="Dropdown" ma:internalName="Display_x0020_on_x0020_page">
      <xsd:simpleType>
        <xsd:restriction base="dms:Choice">
          <xsd:enumeration value="Yes"/>
          <xsd:enumeration value="No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EmailTo xmlns="http://schemas.microsoft.com/sharepoint/v3" xsi:nil="true"/>
    <EmailHeaders xmlns="http://schemas.microsoft.com/sharepoint/v4" xsi:nil="true"/>
    <EmailSender xmlns="http://schemas.microsoft.com/sharepoint/v3" xsi:nil="true"/>
    <EmailFrom xmlns="http://schemas.microsoft.com/sharepoint/v3" xsi:nil="true"/>
    <Display_x0020_on_x0020_page xmlns="3f89eac4-a548-4f18-9b01-6aea538e80e1">Yes</Display_x0020_on_x0020_page>
    <EmailSubject xmlns="http://schemas.microsoft.com/sharepoint/v3" xsi:nil="true"/>
    <EmailCc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EC2D49-AAFB-4638-8095-6534A9DCD0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4"/>
    <ds:schemaRef ds:uri="3f89eac4-a548-4f18-9b01-6aea538e80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62EEAC-5282-4C3D-A1DE-F79AD64380EA}">
  <ds:schemaRefs>
    <ds:schemaRef ds:uri="http://schemas.microsoft.com/sharepoint/v3"/>
    <ds:schemaRef ds:uri="http://purl.org/dc/elements/1.1/"/>
    <ds:schemaRef ds:uri="http://schemas.microsoft.com/office/2006/documentManagement/types"/>
    <ds:schemaRef ds:uri="http://schemas.microsoft.com/sharepoint/v4"/>
    <ds:schemaRef ds:uri="3f89eac4-a548-4f18-9b01-6aea538e80e1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4578E51-F567-4265-8DFD-B159E0FBC4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46498</TotalTime>
  <Words>75</Words>
  <Application>Microsoft Office PowerPoint</Application>
  <PresentationFormat>On-screen Show (4:3)</PresentationFormat>
  <Paragraphs>44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Blank</vt:lpstr>
      <vt:lpstr>  STM32L4xx    Nucleo Consumption Measurements</vt:lpstr>
      <vt:lpstr>SW and Measurement description</vt:lpstr>
      <vt:lpstr>SW and Measurement description</vt:lpstr>
    </vt:vector>
  </TitlesOfParts>
  <Company>ST Microelectronics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STM32L4 derivative</dc:title>
  <dc:creator>Jean-Julien PEGOUD</dc:creator>
  <cp:lastModifiedBy>Patrice LE FLOCH</cp:lastModifiedBy>
  <cp:revision>277</cp:revision>
  <cp:lastPrinted>2014-06-24T07:44:33Z</cp:lastPrinted>
  <dcterms:created xsi:type="dcterms:W3CDTF">2014-03-24T09:43:47Z</dcterms:created>
  <dcterms:modified xsi:type="dcterms:W3CDTF">2015-09-09T15:46:00Z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0x010100D961EC21AD8D564990DA5AFE3909BADD</vt:lpwstr>
  </property>
  <property fmtid="{D5CDD505-2E9C-101B-9397-08002B2CF9AE}" pid="3" name="TaxKeyword">
    <vt:lpwstr/>
  </property>
  <property fmtid="{D5CDD505-2E9C-101B-9397-08002B2CF9AE}" pid="4" name="TaxCatchAll">
    <vt:lpwstr/>
  </property>
  <property fmtid="{D5CDD505-2E9C-101B-9397-08002B2CF9AE}" pid="5" name="TaxKeywordTaxHTField">
    <vt:lpwstr/>
  </property>
</Properties>
</file>