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9"/>
  </p:notesMasterIdLst>
  <p:sldIdLst>
    <p:sldId id="256" r:id="rId2"/>
    <p:sldId id="276" r:id="rId3"/>
    <p:sldId id="277" r:id="rId4"/>
    <p:sldId id="278" r:id="rId5"/>
    <p:sldId id="279" r:id="rId6"/>
    <p:sldId id="280" r:id="rId7"/>
    <p:sldId id="281" r:id="rId8"/>
    <p:sldId id="260" r:id="rId9"/>
    <p:sldId id="272" r:id="rId10"/>
    <p:sldId id="274" r:id="rId11"/>
    <p:sldId id="273" r:id="rId12"/>
    <p:sldId id="265" r:id="rId13"/>
    <p:sldId id="275" r:id="rId14"/>
    <p:sldId id="266" r:id="rId15"/>
    <p:sldId id="267"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2AC"/>
    <a:srgbClr val="007E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0" autoAdjust="0"/>
    <p:restoredTop sz="72229" autoAdjust="0"/>
  </p:normalViewPr>
  <p:slideViewPr>
    <p:cSldViewPr snapToGrid="0">
      <p:cViewPr>
        <p:scale>
          <a:sx n="60" d="100"/>
          <a:sy n="60" d="100"/>
        </p:scale>
        <p:origin x="260" y="-1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2E3685-019A-4808-A6AE-893A5960160B}" type="datetimeFigureOut">
              <a:rPr lang="en-US" smtClean="0"/>
              <a:t>9/7/2016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DD963B-E60F-498B-AE0F-81A608BD57D7}" type="slidenum">
              <a:rPr lang="en-US" smtClean="0"/>
              <a:t>‹#›</a:t>
            </a:fld>
            <a:endParaRPr lang="en-US"/>
          </a:p>
        </p:txBody>
      </p:sp>
    </p:spTree>
    <p:extLst>
      <p:ext uri="{BB962C8B-B14F-4D97-AF65-F5344CB8AC3E}">
        <p14:creationId xmlns:p14="http://schemas.microsoft.com/office/powerpoint/2010/main" val="326099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DD963B-E60F-498B-AE0F-81A608BD57D7}" type="slidenum">
              <a:rPr lang="en-US" smtClean="0"/>
              <a:t>1</a:t>
            </a:fld>
            <a:endParaRPr lang="en-US"/>
          </a:p>
        </p:txBody>
      </p:sp>
    </p:spTree>
    <p:extLst>
      <p:ext uri="{BB962C8B-B14F-4D97-AF65-F5344CB8AC3E}">
        <p14:creationId xmlns:p14="http://schemas.microsoft.com/office/powerpoint/2010/main" val="2294983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define a theoretical framework that can be  used to  understand and  assess requirements satisfaction traceability—the trace  links  from  a  requirement to  its  </a:t>
            </a:r>
            <a:r>
              <a:rPr lang="en-US" sz="1200" kern="1200" dirty="0" err="1" smtClean="0">
                <a:solidFill>
                  <a:schemeClr val="tx1"/>
                </a:solidFill>
                <a:effectLst/>
                <a:latin typeface="+mn-lt"/>
                <a:ea typeface="+mn-ea"/>
                <a:cs typeface="+mn-cs"/>
              </a:rPr>
              <a:t>im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plementation</a:t>
            </a:r>
            <a:r>
              <a:rPr lang="en-US" sz="1200" kern="1200" dirty="0" smtClean="0">
                <a:solidFill>
                  <a:schemeClr val="tx1"/>
                </a:solidFill>
                <a:effectLst/>
                <a:latin typeface="+mn-lt"/>
                <a:ea typeface="+mn-ea"/>
                <a:cs typeface="+mn-cs"/>
              </a:rPr>
              <a:t>. By  defining a  requirements satisfaction trace from a requirement to a set of support we have a clear definition of sufficient set of trace links—a set that identifies all implementation and environment elements needed to make one satisfaction argument. Similarly, we can discuss a complete</a:t>
            </a:r>
            <a:endParaRPr lang="en-US" dirty="0"/>
          </a:p>
        </p:txBody>
      </p:sp>
      <p:sp>
        <p:nvSpPr>
          <p:cNvPr id="4" name="Slide Number Placeholder 3"/>
          <p:cNvSpPr>
            <a:spLocks noGrp="1"/>
          </p:cNvSpPr>
          <p:nvPr>
            <p:ph type="sldNum" sz="quarter" idx="10"/>
          </p:nvPr>
        </p:nvSpPr>
        <p:spPr/>
        <p:txBody>
          <a:bodyPr/>
          <a:lstStyle/>
          <a:p>
            <a:fld id="{C3DD963B-E60F-498B-AE0F-81A608BD57D7}" type="slidenum">
              <a:rPr lang="en-US" smtClean="0"/>
              <a:t>16</a:t>
            </a:fld>
            <a:endParaRPr lang="en-US"/>
          </a:p>
        </p:txBody>
      </p:sp>
    </p:spTree>
    <p:extLst>
      <p:ext uri="{BB962C8B-B14F-4D97-AF65-F5344CB8AC3E}">
        <p14:creationId xmlns:p14="http://schemas.microsoft.com/office/powerpoint/2010/main" val="1174699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ability to </a:t>
            </a:r>
            <a:r>
              <a:rPr lang="en-US" dirty="0" smtClean="0">
                <a:solidFill>
                  <a:schemeClr val="accent1">
                    <a:lumMod val="75000"/>
                  </a:schemeClr>
                </a:solidFill>
                <a:effectLst>
                  <a:outerShdw blurRad="38100" dist="38100" dir="2700000" algn="tl">
                    <a:srgbClr val="000000">
                      <a:alpha val="43137"/>
                    </a:srgbClr>
                  </a:outerShdw>
                </a:effectLst>
              </a:rPr>
              <a:t>describe</a:t>
            </a:r>
            <a:r>
              <a:rPr lang="en-US" dirty="0" smtClean="0">
                <a:effectLst>
                  <a:outerShdw blurRad="38100" dist="38100" dir="2700000" algn="tl">
                    <a:srgbClr val="000000">
                      <a:alpha val="43137"/>
                    </a:srgbClr>
                  </a:outerShdw>
                </a:effectLst>
              </a:rPr>
              <a:t> </a:t>
            </a:r>
            <a:r>
              <a:rPr lang="en-US" dirty="0" smtClean="0"/>
              <a:t>and </a:t>
            </a:r>
            <a:r>
              <a:rPr lang="en-US" dirty="0" smtClean="0">
                <a:solidFill>
                  <a:schemeClr val="accent1">
                    <a:lumMod val="75000"/>
                  </a:schemeClr>
                </a:solidFill>
                <a:effectLst>
                  <a:outerShdw blurRad="38100" dist="38100" dir="2700000" algn="tl">
                    <a:srgbClr val="000000">
                      <a:alpha val="43137"/>
                    </a:srgbClr>
                  </a:outerShdw>
                </a:effectLst>
              </a:rPr>
              <a:t>follow</a:t>
            </a:r>
            <a:r>
              <a:rPr lang="en-US" dirty="0" smtClean="0">
                <a:effectLst>
                  <a:outerShdw blurRad="38100" dist="38100" dir="2700000" algn="tl">
                    <a:srgbClr val="000000">
                      <a:alpha val="43137"/>
                    </a:srgbClr>
                  </a:outerShdw>
                </a:effectLst>
              </a:rPr>
              <a:t> </a:t>
            </a:r>
            <a:r>
              <a:rPr lang="en-US" dirty="0" smtClean="0"/>
              <a:t>the </a:t>
            </a:r>
            <a:r>
              <a:rPr lang="en-US" dirty="0" smtClean="0">
                <a:solidFill>
                  <a:schemeClr val="accent1">
                    <a:lumMod val="75000"/>
                  </a:schemeClr>
                </a:solidFill>
                <a:effectLst>
                  <a:outerShdw blurRad="38100" dist="38100" dir="2700000" algn="tl">
                    <a:srgbClr val="000000">
                      <a:alpha val="43137"/>
                    </a:srgbClr>
                  </a:outerShdw>
                </a:effectLst>
              </a:rPr>
              <a:t>life of a </a:t>
            </a:r>
            <a:r>
              <a:rPr lang="en-US" dirty="0" smtClean="0">
                <a:solidFill>
                  <a:srgbClr val="7030A0"/>
                </a:solidFill>
                <a:effectLst>
                  <a:outerShdw blurRad="38100" dist="38100" dir="2700000" algn="tl">
                    <a:srgbClr val="000000">
                      <a:alpha val="43137"/>
                    </a:srgbClr>
                  </a:outerShdw>
                </a:effectLst>
              </a:rPr>
              <a:t>requirement</a:t>
            </a:r>
            <a:r>
              <a:rPr lang="en-US" dirty="0" smtClean="0"/>
              <a:t>, in both forwards and backwards direction (i.e., from its origins, through its development and specification, to its subsequent deployment and use, and through all periods of on-going refinement and iteration in any of these phases).” </a:t>
            </a:r>
          </a:p>
          <a:p>
            <a:endParaRPr lang="en-US" dirty="0"/>
          </a:p>
        </p:txBody>
      </p:sp>
      <p:sp>
        <p:nvSpPr>
          <p:cNvPr id="4" name="Slide Number Placeholder 3"/>
          <p:cNvSpPr>
            <a:spLocks noGrp="1"/>
          </p:cNvSpPr>
          <p:nvPr>
            <p:ph type="sldNum" sz="quarter" idx="10"/>
          </p:nvPr>
        </p:nvSpPr>
        <p:spPr/>
        <p:txBody>
          <a:bodyPr/>
          <a:lstStyle/>
          <a:p>
            <a:fld id="{C3DD963B-E60F-498B-AE0F-81A608BD57D7}" type="slidenum">
              <a:rPr lang="en-US" smtClean="0"/>
              <a:t>2</a:t>
            </a:fld>
            <a:endParaRPr lang="en-US"/>
          </a:p>
        </p:txBody>
      </p:sp>
    </p:spTree>
    <p:extLst>
      <p:ext uri="{BB962C8B-B14F-4D97-AF65-F5344CB8AC3E}">
        <p14:creationId xmlns:p14="http://schemas.microsoft.com/office/powerpoint/2010/main" val="2592196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t> </a:t>
            </a:r>
            <a:r>
              <a:rPr lang="en-US" sz="2000" b="1" dirty="0" smtClean="0">
                <a:solidFill>
                  <a:srgbClr val="FF0000"/>
                </a:solidFill>
              </a:rPr>
              <a:t>For</a:t>
            </a:r>
            <a:r>
              <a:rPr lang="en-US" sz="2000" b="1" baseline="0" dirty="0" smtClean="0">
                <a:solidFill>
                  <a:srgbClr val="FF0000"/>
                </a:solidFill>
              </a:rPr>
              <a:t> </a:t>
            </a:r>
            <a:r>
              <a:rPr lang="en-US" sz="2000" b="1" baseline="0" dirty="0" smtClean="0">
                <a:solidFill>
                  <a:srgbClr val="FF0000"/>
                </a:solidFill>
              </a:rPr>
              <a:t>this slide, p</a:t>
            </a:r>
            <a:r>
              <a:rPr lang="en-US" sz="2000" b="1" dirty="0" smtClean="0">
                <a:solidFill>
                  <a:srgbClr val="FF0000"/>
                </a:solidFill>
              </a:rPr>
              <a:t>lease read the motivating example we have in the paper</a:t>
            </a:r>
          </a:p>
          <a:p>
            <a:endParaRPr lang="en-US" sz="2000" b="1" dirty="0" smtClean="0">
              <a:solidFill>
                <a:srgbClr val="FF0000"/>
              </a:solidFill>
            </a:endParaRPr>
          </a:p>
          <a:p>
            <a:r>
              <a:rPr lang="en-US" sz="1200" b="0" i="0" u="none" strike="noStrike" kern="1200" baseline="0" dirty="0" smtClean="0">
                <a:solidFill>
                  <a:schemeClr val="tx1"/>
                </a:solidFill>
                <a:latin typeface="+mn-lt"/>
                <a:ea typeface="+mn-ea"/>
                <a:cs typeface="+mn-cs"/>
              </a:rPr>
              <a:t>heartbeat sensor (measures the patient’s heartbeat and reports a hazard if it is lower than 40 beats per minute), </a:t>
            </a:r>
          </a:p>
          <a:p>
            <a:r>
              <a:rPr lang="en-US" sz="1200" b="0" i="0" u="none" strike="noStrike" kern="1200" baseline="0" dirty="0" smtClean="0">
                <a:solidFill>
                  <a:schemeClr val="tx1"/>
                </a:solidFill>
                <a:latin typeface="+mn-lt"/>
                <a:ea typeface="+mn-ea"/>
                <a:cs typeface="+mn-cs"/>
              </a:rPr>
              <a:t>a LED (produces a blinking red light if the sensor reports the hazard), and </a:t>
            </a:r>
          </a:p>
          <a:p>
            <a:r>
              <a:rPr lang="en-US" sz="1200" b="0" i="0" u="none" strike="noStrike" kern="1200" baseline="0" dirty="0" smtClean="0">
                <a:solidFill>
                  <a:schemeClr val="tx1"/>
                </a:solidFill>
                <a:latin typeface="+mn-lt"/>
                <a:ea typeface="+mn-ea"/>
                <a:cs typeface="+mn-cs"/>
              </a:rPr>
              <a:t>an assumption (blinking red light is an alarm and will attract attention)—</a:t>
            </a:r>
          </a:p>
          <a:p>
            <a:r>
              <a:rPr lang="en-US" sz="1200" b="0" i="0" u="none" strike="noStrike" kern="1200" baseline="0" dirty="0" smtClean="0">
                <a:solidFill>
                  <a:schemeClr val="tx1"/>
                </a:solidFill>
                <a:latin typeface="+mn-lt"/>
                <a:ea typeface="+mn-ea"/>
                <a:cs typeface="+mn-cs"/>
              </a:rPr>
              <a:t>. These trace links help identify the components that are impacted by a change in the requirement and vice versa. For instance, if the device is now expected to raise an alarm if the heart rate is lower than 35 per minute (instead of 40), the trace links established helps identify that the sensor functionality needs to be changed to meet the new requirement.</a:t>
            </a:r>
            <a:endParaRPr lang="en-US" sz="2000" b="1" dirty="0">
              <a:solidFill>
                <a:srgbClr val="FF0000"/>
              </a:solidFill>
            </a:endParaRPr>
          </a:p>
        </p:txBody>
      </p:sp>
      <p:sp>
        <p:nvSpPr>
          <p:cNvPr id="4" name="Slide Number Placeholder 3"/>
          <p:cNvSpPr>
            <a:spLocks noGrp="1"/>
          </p:cNvSpPr>
          <p:nvPr>
            <p:ph type="sldNum" sz="quarter" idx="10"/>
          </p:nvPr>
        </p:nvSpPr>
        <p:spPr/>
        <p:txBody>
          <a:bodyPr/>
          <a:lstStyle/>
          <a:p>
            <a:fld id="{C3DD963B-E60F-498B-AE0F-81A608BD57D7}" type="slidenum">
              <a:rPr lang="en-US" smtClean="0"/>
              <a:t>8</a:t>
            </a:fld>
            <a:endParaRPr lang="en-US"/>
          </a:p>
        </p:txBody>
      </p:sp>
    </p:spTree>
    <p:extLst>
      <p:ext uri="{BB962C8B-B14F-4D97-AF65-F5344CB8AC3E}">
        <p14:creationId xmlns:p14="http://schemas.microsoft.com/office/powerpoint/2010/main" val="3333320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DD963B-E60F-498B-AE0F-81A608BD57D7}" type="slidenum">
              <a:rPr lang="en-US" smtClean="0"/>
              <a:t>9</a:t>
            </a:fld>
            <a:endParaRPr lang="en-US"/>
          </a:p>
        </p:txBody>
      </p:sp>
    </p:spTree>
    <p:extLst>
      <p:ext uri="{BB962C8B-B14F-4D97-AF65-F5344CB8AC3E}">
        <p14:creationId xmlns:p14="http://schemas.microsoft.com/office/powerpoint/2010/main" val="4281404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DD963B-E60F-498B-AE0F-81A608BD57D7}" type="slidenum">
              <a:rPr lang="en-US" smtClean="0"/>
              <a:t>10</a:t>
            </a:fld>
            <a:endParaRPr lang="en-US"/>
          </a:p>
        </p:txBody>
      </p:sp>
    </p:spTree>
    <p:extLst>
      <p:ext uri="{BB962C8B-B14F-4D97-AF65-F5344CB8AC3E}">
        <p14:creationId xmlns:p14="http://schemas.microsoft.com/office/powerpoint/2010/main" val="4281404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DD963B-E60F-498B-AE0F-81A608BD57D7}" type="slidenum">
              <a:rPr lang="en-US" smtClean="0"/>
              <a:t>11</a:t>
            </a:fld>
            <a:endParaRPr lang="en-US"/>
          </a:p>
        </p:txBody>
      </p:sp>
    </p:spTree>
    <p:extLst>
      <p:ext uri="{BB962C8B-B14F-4D97-AF65-F5344CB8AC3E}">
        <p14:creationId xmlns:p14="http://schemas.microsoft.com/office/powerpoint/2010/main" val="4281404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categorization helps identify the role and relevance of each target artifact in satisfying a requirement. The MUST elements are those target artifacts that are absolutely necessary for the requirement satisfaction. Hence, any change to these elements will most likely impact on each other. On the other hand, MAY elements indicate those target artifacts that satisfy the requirement in one of the possible ways. Any change to just one of these elements will not affect the satisfaction of that requirement. The IRRELEVANT elements are never required to satisfy the requirement, so neither does a change in these artifacts affect the satisfaction of the requirement, nor does a  change in  the  requirement necessitate a  change in  these elements (at least in terms of satisfaction).</a:t>
            </a:r>
          </a:p>
          <a:p>
            <a:endParaRPr lang="en-US" dirty="0"/>
          </a:p>
        </p:txBody>
      </p:sp>
      <p:sp>
        <p:nvSpPr>
          <p:cNvPr id="4" name="Slide Number Placeholder 3"/>
          <p:cNvSpPr>
            <a:spLocks noGrp="1"/>
          </p:cNvSpPr>
          <p:nvPr>
            <p:ph type="sldNum" sz="quarter" idx="10"/>
          </p:nvPr>
        </p:nvSpPr>
        <p:spPr/>
        <p:txBody>
          <a:bodyPr/>
          <a:lstStyle/>
          <a:p>
            <a:fld id="{C3DD963B-E60F-498B-AE0F-81A608BD57D7}" type="slidenum">
              <a:rPr lang="en-US" smtClean="0"/>
              <a:t>12</a:t>
            </a:fld>
            <a:endParaRPr lang="en-US"/>
          </a:p>
        </p:txBody>
      </p:sp>
    </p:spTree>
    <p:extLst>
      <p:ext uri="{BB962C8B-B14F-4D97-AF65-F5344CB8AC3E}">
        <p14:creationId xmlns:p14="http://schemas.microsoft.com/office/powerpoint/2010/main" val="4281404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DD963B-E60F-498B-AE0F-81A608BD57D7}" type="slidenum">
              <a:rPr lang="en-US" smtClean="0"/>
              <a:t>13</a:t>
            </a:fld>
            <a:endParaRPr lang="en-US"/>
          </a:p>
        </p:txBody>
      </p:sp>
    </p:spTree>
    <p:extLst>
      <p:ext uri="{BB962C8B-B14F-4D97-AF65-F5344CB8AC3E}">
        <p14:creationId xmlns:p14="http://schemas.microsoft.com/office/powerpoint/2010/main" val="3755254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DD963B-E60F-498B-AE0F-81A608BD57D7}" type="slidenum">
              <a:rPr lang="en-US" smtClean="0"/>
              <a:t>15</a:t>
            </a:fld>
            <a:endParaRPr lang="en-US"/>
          </a:p>
        </p:txBody>
      </p:sp>
    </p:spTree>
    <p:extLst>
      <p:ext uri="{BB962C8B-B14F-4D97-AF65-F5344CB8AC3E}">
        <p14:creationId xmlns:p14="http://schemas.microsoft.com/office/powerpoint/2010/main" val="11866244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1" name="Rectangle 20"/>
          <p:cNvSpPr/>
          <p:nvPr/>
        </p:nvSpPr>
        <p:spPr>
          <a:xfrm>
            <a:off x="0" y="529364"/>
            <a:ext cx="12192000" cy="10863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5723146"/>
            <a:ext cx="12192000" cy="10863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230" y="1573791"/>
            <a:ext cx="8738772" cy="2852737"/>
          </a:xfrm>
        </p:spPr>
        <p:txBody>
          <a:bodyPr anchor="b">
            <a:normAutofit/>
          </a:bodyPr>
          <a:lstStyle>
            <a:lvl1pPr>
              <a:defRPr sz="6000" b="1" cap="none" spc="0">
                <a:ln w="12700">
                  <a:solidFill>
                    <a:schemeClr val="accent1"/>
                  </a:solidFill>
                  <a:prstDash val="solid"/>
                </a:ln>
                <a:solidFill>
                  <a:srgbClr val="002A7E"/>
                </a:solidFill>
                <a:effectLst>
                  <a:outerShdw dist="38100" dir="2640000" algn="bl" rotWithShape="0">
                    <a:schemeClr val="accent1"/>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556230" y="4687100"/>
            <a:ext cx="10515600" cy="1954634"/>
          </a:xfrm>
        </p:spPr>
        <p:txBody>
          <a:bodyPr>
            <a:normAutofit/>
          </a:bodyPr>
          <a:lstStyle>
            <a:lvl1pPr marL="0" indent="0">
              <a:buNone/>
              <a:defRPr sz="2800" b="1">
                <a:solidFill>
                  <a:schemeClr val="tx2">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cxnSp>
        <p:nvCxnSpPr>
          <p:cNvPr id="7" name="Straight Connector 6"/>
          <p:cNvCxnSpPr/>
          <p:nvPr/>
        </p:nvCxnSpPr>
        <p:spPr>
          <a:xfrm flipV="1">
            <a:off x="556230" y="4510421"/>
            <a:ext cx="10515600" cy="88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8912"/>
          <a:stretch/>
        </p:blipFill>
        <p:spPr>
          <a:xfrm>
            <a:off x="8659874" y="212190"/>
            <a:ext cx="2447152" cy="1568965"/>
          </a:xfrm>
          <a:prstGeom prst="rect">
            <a:avLst/>
          </a:prstGeom>
        </p:spPr>
      </p:pic>
      <p:sp>
        <p:nvSpPr>
          <p:cNvPr id="14" name="Rectangle 13"/>
          <p:cNvSpPr/>
          <p:nvPr/>
        </p:nvSpPr>
        <p:spPr>
          <a:xfrm>
            <a:off x="7684315" y="1657684"/>
            <a:ext cx="4630723" cy="584775"/>
          </a:xfrm>
          <a:prstGeom prst="rect">
            <a:avLst/>
          </a:prstGeom>
        </p:spPr>
        <p:txBody>
          <a:bodyPr wrap="square">
            <a:spAutoFit/>
          </a:bodyPr>
          <a:lstStyle/>
          <a:p>
            <a:r>
              <a:rPr kumimoji="0" lang="en-US" sz="3200" b="1" i="0" u="none" strike="noStrike" kern="1200" cap="none" spc="0" normalizeH="0" baseline="0" noProof="0" dirty="0" smtClean="0">
                <a:ln w="9525">
                  <a:solidFill>
                    <a:schemeClr val="bg1"/>
                  </a:solidFill>
                  <a:prstDash val="solid"/>
                </a:ln>
                <a:solidFill>
                  <a:schemeClr val="tx1"/>
                </a:solidFill>
                <a:effectLst>
                  <a:outerShdw blurRad="12700" dist="38100" dir="2700000" algn="tl" rotWithShape="0">
                    <a:schemeClr val="bg1">
                      <a:lumMod val="50000"/>
                    </a:schemeClr>
                  </a:outerShdw>
                </a:effectLst>
                <a:uLnTx/>
                <a:uFillTx/>
                <a:latin typeface="Aharoni" panose="02010803020104030203" pitchFamily="2" charset="-79"/>
                <a:ea typeface="Verdana" panose="020B0604030504040204" pitchFamily="34" charset="0"/>
                <a:cs typeface="Aharoni" panose="02010803020104030203" pitchFamily="2" charset="-79"/>
              </a:rPr>
              <a:t>U</a:t>
            </a:r>
            <a:r>
              <a:rPr kumimoji="0" lang="en-US" sz="2400" b="1" i="0" u="none" strike="noStrike" kern="1200" cap="none" spc="0" normalizeH="0" baseline="0" noProof="0" dirty="0" smtClean="0">
                <a:ln w="9525">
                  <a:solidFill>
                    <a:schemeClr val="bg1"/>
                  </a:solidFill>
                  <a:prstDash val="solid"/>
                </a:ln>
                <a:solidFill>
                  <a:schemeClr val="tx1"/>
                </a:solidFill>
                <a:effectLst>
                  <a:outerShdw blurRad="12700" dist="38100" dir="2700000" algn="tl" rotWithShape="0">
                    <a:schemeClr val="bg1">
                      <a:lumMod val="50000"/>
                    </a:schemeClr>
                  </a:outerShdw>
                </a:effectLst>
                <a:uLnTx/>
                <a:uFillTx/>
                <a:latin typeface="Aharoni" panose="02010803020104030203" pitchFamily="2" charset="-79"/>
                <a:ea typeface="Verdana" panose="020B0604030504040204" pitchFamily="34" charset="0"/>
                <a:cs typeface="Aharoni" panose="02010803020104030203" pitchFamily="2" charset="-79"/>
              </a:rPr>
              <a:t>NIVERSITY OF </a:t>
            </a:r>
            <a:r>
              <a:rPr kumimoji="0" lang="en-US" sz="3200" b="1" i="0" u="none" strike="noStrike" kern="1200" cap="none" spc="0" normalizeH="0" baseline="0" noProof="0" dirty="0" smtClean="0">
                <a:ln w="9525">
                  <a:solidFill>
                    <a:schemeClr val="bg1"/>
                  </a:solidFill>
                  <a:prstDash val="solid"/>
                </a:ln>
                <a:solidFill>
                  <a:schemeClr val="tx1"/>
                </a:solidFill>
                <a:effectLst>
                  <a:outerShdw blurRad="12700" dist="38100" dir="2700000" algn="tl" rotWithShape="0">
                    <a:schemeClr val="bg1">
                      <a:lumMod val="50000"/>
                    </a:schemeClr>
                  </a:outerShdw>
                </a:effectLst>
                <a:uLnTx/>
                <a:uFillTx/>
                <a:latin typeface="Aharoni" panose="02010803020104030203" pitchFamily="2" charset="-79"/>
                <a:ea typeface="Verdana" panose="020B0604030504040204" pitchFamily="34" charset="0"/>
                <a:cs typeface="Aharoni" panose="02010803020104030203" pitchFamily="2" charset="-79"/>
              </a:rPr>
              <a:t>M</a:t>
            </a:r>
            <a:r>
              <a:rPr kumimoji="0" lang="en-US" sz="2400" b="1" i="0" u="none" strike="noStrike" kern="1200" cap="none" spc="0" normalizeH="0" baseline="0" noProof="0" dirty="0" smtClean="0">
                <a:ln w="9525">
                  <a:solidFill>
                    <a:schemeClr val="bg1"/>
                  </a:solidFill>
                  <a:prstDash val="solid"/>
                </a:ln>
                <a:solidFill>
                  <a:schemeClr val="tx1"/>
                </a:solidFill>
                <a:effectLst>
                  <a:outerShdw blurRad="12700" dist="38100" dir="2700000" algn="tl" rotWithShape="0">
                    <a:schemeClr val="bg1">
                      <a:lumMod val="50000"/>
                    </a:schemeClr>
                  </a:outerShdw>
                </a:effectLst>
                <a:uLnTx/>
                <a:uFillTx/>
                <a:latin typeface="Aharoni" panose="02010803020104030203" pitchFamily="2" charset="-79"/>
                <a:ea typeface="Verdana" panose="020B0604030504040204" pitchFamily="34" charset="0"/>
                <a:cs typeface="Aharoni" panose="02010803020104030203" pitchFamily="2" charset="-79"/>
              </a:rPr>
              <a:t>INNESOTA</a:t>
            </a:r>
            <a:endParaRPr 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5843332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6D3AB9-C197-4D07-87A9-4ECD82E85D73}" type="datetime6">
              <a:rPr lang="en-US" smtClean="0"/>
              <a:t>September 16</a:t>
            </a:fld>
            <a:endParaRPr lang="en-US"/>
          </a:p>
        </p:txBody>
      </p:sp>
      <p:sp>
        <p:nvSpPr>
          <p:cNvPr id="5" name="Footer Placeholder 4"/>
          <p:cNvSpPr>
            <a:spLocks noGrp="1"/>
          </p:cNvSpPr>
          <p:nvPr>
            <p:ph type="ftr" sz="quarter" idx="11"/>
          </p:nvPr>
        </p:nvSpPr>
        <p:spPr/>
        <p:txBody>
          <a:bodyPr/>
          <a:lstStyle/>
          <a:p>
            <a:r>
              <a:rPr lang="en-US" smtClean="0"/>
              <a:t>IEEE International Requirements Engineering Conference, RE@Next! </a:t>
            </a:r>
            <a:endParaRPr lang="en-US"/>
          </a:p>
        </p:txBody>
      </p:sp>
      <p:sp>
        <p:nvSpPr>
          <p:cNvPr id="6" name="Slide Number Placeholder 5"/>
          <p:cNvSpPr>
            <a:spLocks noGrp="1"/>
          </p:cNvSpPr>
          <p:nvPr>
            <p:ph type="sldNum" sz="quarter" idx="12"/>
          </p:nvPr>
        </p:nvSpPr>
        <p:spPr/>
        <p:txBody>
          <a:bodyPr/>
          <a:lstStyle/>
          <a:p>
            <a:fld id="{4FDAF257-DEDC-4EC1-BD55-FF0162EF764E}" type="slidenum">
              <a:rPr lang="en-US" smtClean="0"/>
              <a:t>‹#›</a:t>
            </a:fld>
            <a:endParaRPr lang="en-US"/>
          </a:p>
        </p:txBody>
      </p:sp>
    </p:spTree>
    <p:extLst>
      <p:ext uri="{BB962C8B-B14F-4D97-AF65-F5344CB8AC3E}">
        <p14:creationId xmlns:p14="http://schemas.microsoft.com/office/powerpoint/2010/main" val="188334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E00181-8B1D-48AB-A1D7-C0F328D8172C}" type="datetime6">
              <a:rPr lang="en-US" smtClean="0"/>
              <a:t>September 16</a:t>
            </a:fld>
            <a:endParaRPr lang="en-US"/>
          </a:p>
        </p:txBody>
      </p:sp>
      <p:sp>
        <p:nvSpPr>
          <p:cNvPr id="5" name="Footer Placeholder 4"/>
          <p:cNvSpPr>
            <a:spLocks noGrp="1"/>
          </p:cNvSpPr>
          <p:nvPr>
            <p:ph type="ftr" sz="quarter" idx="11"/>
          </p:nvPr>
        </p:nvSpPr>
        <p:spPr/>
        <p:txBody>
          <a:bodyPr/>
          <a:lstStyle/>
          <a:p>
            <a:r>
              <a:rPr lang="en-US" smtClean="0"/>
              <a:t>IEEE International Requirements Engineering Conference, RE@Next! </a:t>
            </a:r>
            <a:endParaRPr lang="en-US"/>
          </a:p>
        </p:txBody>
      </p:sp>
      <p:sp>
        <p:nvSpPr>
          <p:cNvPr id="6" name="Slide Number Placeholder 5"/>
          <p:cNvSpPr>
            <a:spLocks noGrp="1"/>
          </p:cNvSpPr>
          <p:nvPr>
            <p:ph type="sldNum" sz="quarter" idx="12"/>
          </p:nvPr>
        </p:nvSpPr>
        <p:spPr/>
        <p:txBody>
          <a:bodyPr/>
          <a:lstStyle/>
          <a:p>
            <a:fld id="{4FDAF257-DEDC-4EC1-BD55-FF0162EF764E}" type="slidenum">
              <a:rPr lang="en-US" smtClean="0"/>
              <a:t>‹#›</a:t>
            </a:fld>
            <a:endParaRPr lang="en-US"/>
          </a:p>
        </p:txBody>
      </p:sp>
    </p:spTree>
    <p:extLst>
      <p:ext uri="{BB962C8B-B14F-4D97-AF65-F5344CB8AC3E}">
        <p14:creationId xmlns:p14="http://schemas.microsoft.com/office/powerpoint/2010/main" val="2391267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57EA01-E19D-4D96-91AD-BEED3AC28BC9}" type="datetime6">
              <a:rPr lang="en-US" smtClean="0"/>
              <a:t>September 16</a:t>
            </a:fld>
            <a:endParaRPr lang="en-US"/>
          </a:p>
        </p:txBody>
      </p:sp>
      <p:sp>
        <p:nvSpPr>
          <p:cNvPr id="5" name="Footer Placeholder 4"/>
          <p:cNvSpPr>
            <a:spLocks noGrp="1"/>
          </p:cNvSpPr>
          <p:nvPr>
            <p:ph type="ftr" sz="quarter" idx="11"/>
          </p:nvPr>
        </p:nvSpPr>
        <p:spPr/>
        <p:txBody>
          <a:bodyPr/>
          <a:lstStyle/>
          <a:p>
            <a:r>
              <a:rPr lang="en-US" smtClean="0"/>
              <a:t>IEEE International Requirements Engineering Conference, RE@Next! </a:t>
            </a:r>
            <a:endParaRPr lang="en-US"/>
          </a:p>
        </p:txBody>
      </p:sp>
      <p:sp>
        <p:nvSpPr>
          <p:cNvPr id="6" name="Slide Number Placeholder 5"/>
          <p:cNvSpPr>
            <a:spLocks noGrp="1"/>
          </p:cNvSpPr>
          <p:nvPr>
            <p:ph type="sldNum" sz="quarter" idx="12"/>
          </p:nvPr>
        </p:nvSpPr>
        <p:spPr/>
        <p:txBody>
          <a:bodyPr/>
          <a:lstStyle/>
          <a:p>
            <a:fld id="{4FDAF257-DEDC-4EC1-BD55-FF0162EF764E}" type="slidenum">
              <a:rPr lang="en-US" smtClean="0"/>
              <a:t>‹#›</a:t>
            </a:fld>
            <a:endParaRPr lang="en-US"/>
          </a:p>
        </p:txBody>
      </p:sp>
    </p:spTree>
    <p:extLst>
      <p:ext uri="{BB962C8B-B14F-4D97-AF65-F5344CB8AC3E}">
        <p14:creationId xmlns:p14="http://schemas.microsoft.com/office/powerpoint/2010/main" val="1673085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CD5FBB-333D-4520-AC8E-8A357BCDE4F8}" type="datetime6">
              <a:rPr lang="en-US" smtClean="0"/>
              <a:t>September 16</a:t>
            </a:fld>
            <a:endParaRPr lang="en-US"/>
          </a:p>
        </p:txBody>
      </p:sp>
      <p:sp>
        <p:nvSpPr>
          <p:cNvPr id="5" name="Footer Placeholder 4"/>
          <p:cNvSpPr>
            <a:spLocks noGrp="1"/>
          </p:cNvSpPr>
          <p:nvPr>
            <p:ph type="ftr" sz="quarter" idx="11"/>
          </p:nvPr>
        </p:nvSpPr>
        <p:spPr/>
        <p:txBody>
          <a:bodyPr/>
          <a:lstStyle/>
          <a:p>
            <a:r>
              <a:rPr lang="en-US" smtClean="0"/>
              <a:t>IEEE International Requirements Engineering Conference, RE@Next! </a:t>
            </a:r>
            <a:endParaRPr lang="en-US"/>
          </a:p>
        </p:txBody>
      </p:sp>
      <p:sp>
        <p:nvSpPr>
          <p:cNvPr id="10" name="Title Placeholder 1"/>
          <p:cNvSpPr txBox="1">
            <a:spLocks/>
          </p:cNvSpPr>
          <p:nvPr/>
        </p:nvSpPr>
        <p:spPr>
          <a:xfrm>
            <a:off x="562062" y="365125"/>
            <a:ext cx="11207692" cy="9272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00359E"/>
                </a:solidFill>
                <a:latin typeface="Aharoni" panose="02010803020104030203" pitchFamily="2" charset="-79"/>
                <a:ea typeface="Verdana" panose="020B0604030504040204" pitchFamily="34" charset="0"/>
                <a:cs typeface="Aharoni" panose="02010803020104030203" pitchFamily="2" charset="-79"/>
              </a:defRPr>
            </a:lvl1pPr>
          </a:lstStyle>
          <a:p>
            <a:r>
              <a:rPr lang="en-US" smtClean="0"/>
              <a:t>Click to edit Master title style</a:t>
            </a:r>
            <a:endParaRPr lang="en-US" dirty="0"/>
          </a:p>
        </p:txBody>
      </p:sp>
      <p:sp>
        <p:nvSpPr>
          <p:cNvPr id="11" name="Text Placeholder 2"/>
          <p:cNvSpPr>
            <a:spLocks noGrp="1"/>
          </p:cNvSpPr>
          <p:nvPr>
            <p:ph idx="13"/>
          </p:nvPr>
        </p:nvSpPr>
        <p:spPr>
          <a:xfrm>
            <a:off x="562062" y="1593908"/>
            <a:ext cx="11207692" cy="45284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Slide Number Placeholder 5"/>
          <p:cNvSpPr txBox="1">
            <a:spLocks/>
          </p:cNvSpPr>
          <p:nvPr/>
        </p:nvSpPr>
        <p:spPr>
          <a:xfrm>
            <a:off x="11090245" y="5757216"/>
            <a:ext cx="679509" cy="365125"/>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62EEBAC-DE6F-4C2B-B93C-4064C689572E}" type="slidenum">
              <a:rPr lang="en-US" smtClean="0"/>
              <a:pPr/>
              <a:t>‹#›</a:t>
            </a:fld>
            <a:endParaRPr lang="en-US" dirty="0"/>
          </a:p>
        </p:txBody>
      </p:sp>
    </p:spTree>
    <p:extLst>
      <p:ext uri="{BB962C8B-B14F-4D97-AF65-F5344CB8AC3E}">
        <p14:creationId xmlns:p14="http://schemas.microsoft.com/office/powerpoint/2010/main" val="2076141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797846-792C-4B7F-B477-AEE31D6A7D21}" type="datetime6">
              <a:rPr lang="en-US" smtClean="0"/>
              <a:t>September 16</a:t>
            </a:fld>
            <a:endParaRPr lang="en-US"/>
          </a:p>
        </p:txBody>
      </p:sp>
      <p:sp>
        <p:nvSpPr>
          <p:cNvPr id="6" name="Footer Placeholder 5"/>
          <p:cNvSpPr>
            <a:spLocks noGrp="1"/>
          </p:cNvSpPr>
          <p:nvPr>
            <p:ph type="ftr" sz="quarter" idx="11"/>
          </p:nvPr>
        </p:nvSpPr>
        <p:spPr/>
        <p:txBody>
          <a:bodyPr/>
          <a:lstStyle/>
          <a:p>
            <a:r>
              <a:rPr lang="en-US" smtClean="0"/>
              <a:t>IEEE International Requirements Engineering Conference, RE@Next! </a:t>
            </a:r>
            <a:endParaRPr lang="en-US"/>
          </a:p>
        </p:txBody>
      </p:sp>
      <p:sp>
        <p:nvSpPr>
          <p:cNvPr id="7" name="Slide Number Placeholder 6"/>
          <p:cNvSpPr>
            <a:spLocks noGrp="1"/>
          </p:cNvSpPr>
          <p:nvPr>
            <p:ph type="sldNum" sz="quarter" idx="12"/>
          </p:nvPr>
        </p:nvSpPr>
        <p:spPr/>
        <p:txBody>
          <a:bodyPr/>
          <a:lstStyle/>
          <a:p>
            <a:fld id="{4FDAF257-DEDC-4EC1-BD55-FF0162EF764E}" type="slidenum">
              <a:rPr lang="en-US" smtClean="0"/>
              <a:t>‹#›</a:t>
            </a:fld>
            <a:endParaRPr lang="en-US"/>
          </a:p>
        </p:txBody>
      </p:sp>
    </p:spTree>
    <p:extLst>
      <p:ext uri="{BB962C8B-B14F-4D97-AF65-F5344CB8AC3E}">
        <p14:creationId xmlns:p14="http://schemas.microsoft.com/office/powerpoint/2010/main" val="3007705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3519A4-25E7-47BD-93D6-F25D5637B855}" type="datetime6">
              <a:rPr lang="en-US" smtClean="0"/>
              <a:t>September 16</a:t>
            </a:fld>
            <a:endParaRPr lang="en-US"/>
          </a:p>
        </p:txBody>
      </p:sp>
      <p:sp>
        <p:nvSpPr>
          <p:cNvPr id="8" name="Footer Placeholder 7"/>
          <p:cNvSpPr>
            <a:spLocks noGrp="1"/>
          </p:cNvSpPr>
          <p:nvPr>
            <p:ph type="ftr" sz="quarter" idx="11"/>
          </p:nvPr>
        </p:nvSpPr>
        <p:spPr/>
        <p:txBody>
          <a:bodyPr/>
          <a:lstStyle/>
          <a:p>
            <a:r>
              <a:rPr lang="en-US" smtClean="0"/>
              <a:t>IEEE International Requirements Engineering Conference, RE@Next! </a:t>
            </a:r>
            <a:endParaRPr lang="en-US"/>
          </a:p>
        </p:txBody>
      </p:sp>
      <p:sp>
        <p:nvSpPr>
          <p:cNvPr id="9" name="Slide Number Placeholder 8"/>
          <p:cNvSpPr>
            <a:spLocks noGrp="1"/>
          </p:cNvSpPr>
          <p:nvPr>
            <p:ph type="sldNum" sz="quarter" idx="12"/>
          </p:nvPr>
        </p:nvSpPr>
        <p:spPr/>
        <p:txBody>
          <a:bodyPr/>
          <a:lstStyle/>
          <a:p>
            <a:fld id="{4FDAF257-DEDC-4EC1-BD55-FF0162EF764E}" type="slidenum">
              <a:rPr lang="en-US" smtClean="0"/>
              <a:t>‹#›</a:t>
            </a:fld>
            <a:endParaRPr lang="en-US"/>
          </a:p>
        </p:txBody>
      </p:sp>
    </p:spTree>
    <p:extLst>
      <p:ext uri="{BB962C8B-B14F-4D97-AF65-F5344CB8AC3E}">
        <p14:creationId xmlns:p14="http://schemas.microsoft.com/office/powerpoint/2010/main" val="1865306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8" name="Rectangle 7"/>
          <p:cNvSpPr/>
          <p:nvPr/>
        </p:nvSpPr>
        <p:spPr>
          <a:xfrm>
            <a:off x="0" y="5745883"/>
            <a:ext cx="12192000" cy="10863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529364"/>
            <a:ext cx="12192000" cy="10863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rotWithShape="1">
          <a:blip r:embed="rId2">
            <a:grayscl/>
            <a:extLst>
              <a:ext uri="{28A0092B-C50C-407E-A947-70E740481C1C}">
                <a14:useLocalDpi xmlns:a14="http://schemas.microsoft.com/office/drawing/2010/main" val="0"/>
              </a:ext>
            </a:extLst>
          </a:blip>
          <a:srcRect r="8912"/>
          <a:stretch/>
        </p:blipFill>
        <p:spPr>
          <a:xfrm>
            <a:off x="9047955" y="203360"/>
            <a:ext cx="2202156" cy="1411888"/>
          </a:xfrm>
          <a:prstGeom prst="rect">
            <a:avLst/>
          </a:prstGeom>
        </p:spPr>
      </p:pic>
      <p:sp>
        <p:nvSpPr>
          <p:cNvPr id="10" name="Rectangle 9"/>
          <p:cNvSpPr/>
          <p:nvPr/>
        </p:nvSpPr>
        <p:spPr>
          <a:xfrm>
            <a:off x="8333410" y="1494399"/>
            <a:ext cx="3782248" cy="523220"/>
          </a:xfrm>
          <a:prstGeom prst="rect">
            <a:avLst/>
          </a:prstGeom>
        </p:spPr>
        <p:txBody>
          <a:bodyPr wrap="square">
            <a:spAutoFit/>
          </a:bodyPr>
          <a:lstStyle/>
          <a:p>
            <a:r>
              <a:rPr kumimoji="0" lang="en-US" sz="2800" b="1" i="0" u="none" strike="noStrike" kern="1200" cap="none" spc="0" normalizeH="0" baseline="0" noProof="0" dirty="0" smtClean="0">
                <a:ln w="9525">
                  <a:solidFill>
                    <a:schemeClr val="bg1"/>
                  </a:solidFill>
                  <a:prstDash val="solid"/>
                </a:ln>
                <a:solidFill>
                  <a:schemeClr val="tx1"/>
                </a:solidFill>
                <a:effectLst>
                  <a:outerShdw blurRad="12700" dist="38100" dir="2700000" algn="tl" rotWithShape="0">
                    <a:schemeClr val="bg1">
                      <a:lumMod val="50000"/>
                    </a:schemeClr>
                  </a:outerShdw>
                </a:effectLst>
                <a:uLnTx/>
                <a:uFillTx/>
                <a:latin typeface="Aharoni" panose="02010803020104030203" pitchFamily="2" charset="-79"/>
                <a:ea typeface="Verdana" panose="020B0604030504040204" pitchFamily="34" charset="0"/>
                <a:cs typeface="Aharoni" panose="02010803020104030203" pitchFamily="2" charset="-79"/>
              </a:rPr>
              <a:t>U</a:t>
            </a:r>
            <a:r>
              <a:rPr kumimoji="0" lang="en-US" sz="2000" b="1" i="0" u="none" strike="noStrike" kern="1200" cap="none" spc="0" normalizeH="0" baseline="0" noProof="0" dirty="0" smtClean="0">
                <a:ln w="9525">
                  <a:solidFill>
                    <a:schemeClr val="bg1"/>
                  </a:solidFill>
                  <a:prstDash val="solid"/>
                </a:ln>
                <a:solidFill>
                  <a:schemeClr val="tx1"/>
                </a:solidFill>
                <a:effectLst>
                  <a:outerShdw blurRad="12700" dist="38100" dir="2700000" algn="tl" rotWithShape="0">
                    <a:schemeClr val="bg1">
                      <a:lumMod val="50000"/>
                    </a:schemeClr>
                  </a:outerShdw>
                </a:effectLst>
                <a:uLnTx/>
                <a:uFillTx/>
                <a:latin typeface="Aharoni" panose="02010803020104030203" pitchFamily="2" charset="-79"/>
                <a:ea typeface="Verdana" panose="020B0604030504040204" pitchFamily="34" charset="0"/>
                <a:cs typeface="Aharoni" panose="02010803020104030203" pitchFamily="2" charset="-79"/>
              </a:rPr>
              <a:t>NIVERSITY OF </a:t>
            </a:r>
            <a:r>
              <a:rPr kumimoji="0" lang="en-US" sz="2800" b="1" i="0" u="none" strike="noStrike" kern="1200" cap="none" spc="0" normalizeH="0" baseline="0" noProof="0" dirty="0" smtClean="0">
                <a:ln w="9525">
                  <a:solidFill>
                    <a:schemeClr val="bg1"/>
                  </a:solidFill>
                  <a:prstDash val="solid"/>
                </a:ln>
                <a:solidFill>
                  <a:schemeClr val="tx1"/>
                </a:solidFill>
                <a:effectLst>
                  <a:outerShdw blurRad="12700" dist="38100" dir="2700000" algn="tl" rotWithShape="0">
                    <a:schemeClr val="bg1">
                      <a:lumMod val="50000"/>
                    </a:schemeClr>
                  </a:outerShdw>
                </a:effectLst>
                <a:uLnTx/>
                <a:uFillTx/>
                <a:latin typeface="Aharoni" panose="02010803020104030203" pitchFamily="2" charset="-79"/>
                <a:ea typeface="Verdana" panose="020B0604030504040204" pitchFamily="34" charset="0"/>
                <a:cs typeface="Aharoni" panose="02010803020104030203" pitchFamily="2" charset="-79"/>
              </a:rPr>
              <a:t>M</a:t>
            </a:r>
            <a:r>
              <a:rPr kumimoji="0" lang="en-US" sz="2000" b="1" i="0" u="none" strike="noStrike" kern="1200" cap="none" spc="0" normalizeH="0" baseline="0" noProof="0" dirty="0" smtClean="0">
                <a:ln w="9525">
                  <a:solidFill>
                    <a:schemeClr val="bg1"/>
                  </a:solidFill>
                  <a:prstDash val="solid"/>
                </a:ln>
                <a:solidFill>
                  <a:schemeClr val="tx1"/>
                </a:solidFill>
                <a:effectLst>
                  <a:outerShdw blurRad="12700" dist="38100" dir="2700000" algn="tl" rotWithShape="0">
                    <a:schemeClr val="bg1">
                      <a:lumMod val="50000"/>
                    </a:schemeClr>
                  </a:outerShdw>
                </a:effectLst>
                <a:uLnTx/>
                <a:uFillTx/>
                <a:latin typeface="Aharoni" panose="02010803020104030203" pitchFamily="2" charset="-79"/>
                <a:ea typeface="Verdana" panose="020B0604030504040204" pitchFamily="34" charset="0"/>
                <a:cs typeface="Aharoni" panose="02010803020104030203" pitchFamily="2" charset="-79"/>
              </a:rPr>
              <a:t>INNESOTA</a:t>
            </a:r>
            <a:endParaRPr lang="en-US" sz="2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cxnSp>
        <p:nvCxnSpPr>
          <p:cNvPr id="11" name="Straight Connector 10"/>
          <p:cNvCxnSpPr/>
          <p:nvPr/>
        </p:nvCxnSpPr>
        <p:spPr>
          <a:xfrm>
            <a:off x="662730" y="4549599"/>
            <a:ext cx="8632272" cy="39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662730" y="1573791"/>
            <a:ext cx="8632272" cy="2852737"/>
          </a:xfrm>
        </p:spPr>
        <p:txBody>
          <a:bodyPr anchor="b">
            <a:normAutofit/>
          </a:bodyPr>
          <a:lstStyle>
            <a:lvl1pPr>
              <a:defRPr sz="6000" b="1" cap="none" spc="0">
                <a:ln w="12700">
                  <a:solidFill>
                    <a:schemeClr val="accent1"/>
                  </a:solidFill>
                  <a:prstDash val="solid"/>
                </a:ln>
                <a:solidFill>
                  <a:srgbClr val="002A7E"/>
                </a:solidFill>
                <a:effectLst>
                  <a:outerShdw dist="38100" dir="2640000" algn="bl" rotWithShape="0">
                    <a:schemeClr val="accent1"/>
                  </a:outerShdw>
                </a:effectLst>
              </a:defRPr>
            </a:lvl1pPr>
          </a:lstStyle>
          <a:p>
            <a:r>
              <a:rPr lang="en-US" smtClean="0"/>
              <a:t>Click to edit Master title style</a:t>
            </a:r>
            <a:endParaRPr lang="en-US" dirty="0"/>
          </a:p>
        </p:txBody>
      </p:sp>
      <p:sp>
        <p:nvSpPr>
          <p:cNvPr id="13" name="Text Placeholder 2"/>
          <p:cNvSpPr>
            <a:spLocks noGrp="1"/>
          </p:cNvSpPr>
          <p:nvPr>
            <p:ph type="body" idx="1"/>
          </p:nvPr>
        </p:nvSpPr>
        <p:spPr>
          <a:xfrm>
            <a:off x="662729" y="4687100"/>
            <a:ext cx="10830187" cy="1954634"/>
          </a:xfrm>
        </p:spPr>
        <p:txBody>
          <a:bodyPr>
            <a:normAutofit/>
          </a:bodyPr>
          <a:lstStyle>
            <a:lvl1pPr marL="0" indent="0">
              <a:buNone/>
              <a:defRPr sz="2800" b="1">
                <a:solidFill>
                  <a:schemeClr val="tx2">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7539419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B44980-FD9C-40FB-9317-4838C547437B}" type="datetime6">
              <a:rPr lang="en-US" smtClean="0"/>
              <a:pPr/>
              <a:t>September 16</a:t>
            </a:fld>
            <a:endParaRPr lang="en-US" dirty="0"/>
          </a:p>
        </p:txBody>
      </p:sp>
      <p:sp>
        <p:nvSpPr>
          <p:cNvPr id="4" name="Footer Placeholder 3"/>
          <p:cNvSpPr>
            <a:spLocks noGrp="1"/>
          </p:cNvSpPr>
          <p:nvPr>
            <p:ph type="ftr" sz="quarter" idx="11"/>
          </p:nvPr>
        </p:nvSpPr>
        <p:spPr/>
        <p:txBody>
          <a:bodyPr/>
          <a:lstStyle/>
          <a:p>
            <a:r>
              <a:rPr lang="en-US" smtClean="0"/>
              <a:t>IEEE International Requirements Engineering Conference, RE@Next! </a:t>
            </a:r>
            <a:endParaRPr lang="en-US" dirty="0"/>
          </a:p>
        </p:txBody>
      </p:sp>
      <p:sp>
        <p:nvSpPr>
          <p:cNvPr id="5" name="Slide Number Placeholder 4"/>
          <p:cNvSpPr>
            <a:spLocks noGrp="1"/>
          </p:cNvSpPr>
          <p:nvPr>
            <p:ph type="sldNum" sz="quarter" idx="12"/>
          </p:nvPr>
        </p:nvSpPr>
        <p:spPr/>
        <p:txBody>
          <a:bodyPr/>
          <a:lstStyle/>
          <a:p>
            <a:fld id="{4FDAF257-DEDC-4EC1-BD55-FF0162EF764E}" type="slidenum">
              <a:rPr lang="en-US" smtClean="0"/>
              <a:t>‹#›</a:t>
            </a:fld>
            <a:endParaRPr lang="en-US"/>
          </a:p>
        </p:txBody>
      </p:sp>
    </p:spTree>
    <p:extLst>
      <p:ext uri="{BB962C8B-B14F-4D97-AF65-F5344CB8AC3E}">
        <p14:creationId xmlns:p14="http://schemas.microsoft.com/office/powerpoint/2010/main" val="39632614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C8D560-ED4F-41E2-976C-08C7567D3B95}" type="datetime6">
              <a:rPr lang="en-US" smtClean="0"/>
              <a:t>September 16</a:t>
            </a:fld>
            <a:endParaRPr lang="en-US"/>
          </a:p>
        </p:txBody>
      </p:sp>
      <p:sp>
        <p:nvSpPr>
          <p:cNvPr id="3" name="Footer Placeholder 2"/>
          <p:cNvSpPr>
            <a:spLocks noGrp="1"/>
          </p:cNvSpPr>
          <p:nvPr>
            <p:ph type="ftr" sz="quarter" idx="11"/>
          </p:nvPr>
        </p:nvSpPr>
        <p:spPr/>
        <p:txBody>
          <a:bodyPr/>
          <a:lstStyle/>
          <a:p>
            <a:r>
              <a:rPr lang="en-US" smtClean="0"/>
              <a:t>IEEE International Requirements Engineering Conference, RE@Next! </a:t>
            </a:r>
            <a:endParaRPr lang="en-US"/>
          </a:p>
        </p:txBody>
      </p:sp>
      <p:sp>
        <p:nvSpPr>
          <p:cNvPr id="4" name="Slide Number Placeholder 3"/>
          <p:cNvSpPr>
            <a:spLocks noGrp="1"/>
          </p:cNvSpPr>
          <p:nvPr>
            <p:ph type="sldNum" sz="quarter" idx="12"/>
          </p:nvPr>
        </p:nvSpPr>
        <p:spPr/>
        <p:txBody>
          <a:bodyPr/>
          <a:lstStyle/>
          <a:p>
            <a:fld id="{4FDAF257-DEDC-4EC1-BD55-FF0162EF764E}" type="slidenum">
              <a:rPr lang="en-US" smtClean="0"/>
              <a:t>‹#›</a:t>
            </a:fld>
            <a:endParaRPr lang="en-US"/>
          </a:p>
        </p:txBody>
      </p:sp>
    </p:spTree>
    <p:extLst>
      <p:ext uri="{BB962C8B-B14F-4D97-AF65-F5344CB8AC3E}">
        <p14:creationId xmlns:p14="http://schemas.microsoft.com/office/powerpoint/2010/main" val="213260685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57284-5BE9-450A-8BAA-DEEB6D429C1A}" type="datetime6">
              <a:rPr lang="en-US" smtClean="0"/>
              <a:t>September 16</a:t>
            </a:fld>
            <a:endParaRPr lang="en-US"/>
          </a:p>
        </p:txBody>
      </p:sp>
      <p:sp>
        <p:nvSpPr>
          <p:cNvPr id="6" name="Footer Placeholder 5"/>
          <p:cNvSpPr>
            <a:spLocks noGrp="1"/>
          </p:cNvSpPr>
          <p:nvPr>
            <p:ph type="ftr" sz="quarter" idx="11"/>
          </p:nvPr>
        </p:nvSpPr>
        <p:spPr/>
        <p:txBody>
          <a:bodyPr/>
          <a:lstStyle/>
          <a:p>
            <a:r>
              <a:rPr lang="en-US" smtClean="0"/>
              <a:t>IEEE International Requirements Engineering Conference, RE@Next! </a:t>
            </a:r>
            <a:endParaRPr lang="en-US"/>
          </a:p>
        </p:txBody>
      </p:sp>
      <p:sp>
        <p:nvSpPr>
          <p:cNvPr id="7" name="Slide Number Placeholder 6"/>
          <p:cNvSpPr>
            <a:spLocks noGrp="1"/>
          </p:cNvSpPr>
          <p:nvPr>
            <p:ph type="sldNum" sz="quarter" idx="12"/>
          </p:nvPr>
        </p:nvSpPr>
        <p:spPr/>
        <p:txBody>
          <a:bodyPr/>
          <a:lstStyle/>
          <a:p>
            <a:fld id="{4FDAF257-DEDC-4EC1-BD55-FF0162EF764E}" type="slidenum">
              <a:rPr lang="en-US" smtClean="0"/>
              <a:t>‹#›</a:t>
            </a:fld>
            <a:endParaRPr lang="en-US"/>
          </a:p>
        </p:txBody>
      </p:sp>
    </p:spTree>
    <p:extLst>
      <p:ext uri="{BB962C8B-B14F-4D97-AF65-F5344CB8AC3E}">
        <p14:creationId xmlns:p14="http://schemas.microsoft.com/office/powerpoint/2010/main" val="22714707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370B38-25F9-49D4-9D1E-788D9ECC0C45}" type="datetime6">
              <a:rPr lang="en-US" smtClean="0"/>
              <a:t>September 16</a:t>
            </a:fld>
            <a:endParaRPr lang="en-US"/>
          </a:p>
        </p:txBody>
      </p:sp>
      <p:sp>
        <p:nvSpPr>
          <p:cNvPr id="6" name="Footer Placeholder 5"/>
          <p:cNvSpPr>
            <a:spLocks noGrp="1"/>
          </p:cNvSpPr>
          <p:nvPr>
            <p:ph type="ftr" sz="quarter" idx="11"/>
          </p:nvPr>
        </p:nvSpPr>
        <p:spPr/>
        <p:txBody>
          <a:bodyPr/>
          <a:lstStyle/>
          <a:p>
            <a:r>
              <a:rPr lang="en-US" smtClean="0"/>
              <a:t>IEEE International Requirements Engineering Conference, RE@Next! </a:t>
            </a:r>
            <a:endParaRPr lang="en-US"/>
          </a:p>
        </p:txBody>
      </p:sp>
      <p:sp>
        <p:nvSpPr>
          <p:cNvPr id="7" name="Slide Number Placeholder 6"/>
          <p:cNvSpPr>
            <a:spLocks noGrp="1"/>
          </p:cNvSpPr>
          <p:nvPr>
            <p:ph type="sldNum" sz="quarter" idx="12"/>
          </p:nvPr>
        </p:nvSpPr>
        <p:spPr/>
        <p:txBody>
          <a:bodyPr/>
          <a:lstStyle/>
          <a:p>
            <a:fld id="{4FDAF257-DEDC-4EC1-BD55-FF0162EF764E}" type="slidenum">
              <a:rPr lang="en-US" smtClean="0"/>
              <a:t>‹#›</a:t>
            </a:fld>
            <a:endParaRPr lang="en-US"/>
          </a:p>
        </p:txBody>
      </p:sp>
    </p:spTree>
    <p:extLst>
      <p:ext uri="{BB962C8B-B14F-4D97-AF65-F5344CB8AC3E}">
        <p14:creationId xmlns:p14="http://schemas.microsoft.com/office/powerpoint/2010/main" val="17813660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370102"/>
            <a:ext cx="12192000" cy="56257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flipV="1">
            <a:off x="0" y="6234686"/>
            <a:ext cx="12192000" cy="143018"/>
          </a:xfrm>
          <a:prstGeom prst="rect">
            <a:avLst/>
          </a:prstGeom>
          <a:solidFill>
            <a:srgbClr val="4754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210843" y="6424777"/>
            <a:ext cx="4253218" cy="369332"/>
          </a:xfrm>
          <a:prstGeom prst="rect">
            <a:avLst/>
          </a:prstGeom>
          <a:noFill/>
        </p:spPr>
        <p:txBody>
          <a:bodyPr wrap="square" rtlCol="0">
            <a:spAutoFit/>
          </a:bodyPr>
          <a:lstStyle/>
          <a:p>
            <a:r>
              <a:rPr lang="en-US" sz="1800" b="1" dirty="0" smtClean="0">
                <a:solidFill>
                  <a:schemeClr val="bg1"/>
                </a:solidFill>
                <a:latin typeface="Aharoni" panose="02010803020104030203" pitchFamily="2" charset="-79"/>
                <a:ea typeface="Verdana" panose="020B0604030504040204" pitchFamily="34" charset="0"/>
                <a:cs typeface="Aharoni" panose="02010803020104030203" pitchFamily="2" charset="-79"/>
              </a:rPr>
              <a:t>University of Minnesota</a:t>
            </a:r>
            <a:endParaRPr lang="en-US" sz="1800" b="1" dirty="0">
              <a:solidFill>
                <a:schemeClr val="bg1"/>
              </a:solidFill>
              <a:latin typeface="Aharoni" panose="02010803020104030203" pitchFamily="2" charset="-79"/>
              <a:ea typeface="Verdana" panose="020B0604030504040204" pitchFamily="34" charset="0"/>
              <a:cs typeface="Aharoni" panose="02010803020104030203" pitchFamily="2" charset="-79"/>
            </a:endParaRPr>
          </a:p>
        </p:txBody>
      </p:sp>
      <p:cxnSp>
        <p:nvCxnSpPr>
          <p:cNvPr id="13" name="Straight Connector 12"/>
          <p:cNvCxnSpPr/>
          <p:nvPr/>
        </p:nvCxnSpPr>
        <p:spPr>
          <a:xfrm>
            <a:off x="530604" y="1324428"/>
            <a:ext cx="11239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090245" y="6259962"/>
            <a:ext cx="918759" cy="505388"/>
          </a:xfrm>
          <a:prstGeom prst="rect">
            <a:avLst/>
          </a:prstGeom>
        </p:spPr>
      </p:pic>
      <p:sp>
        <p:nvSpPr>
          <p:cNvPr id="2" name="Title Placeholder 1"/>
          <p:cNvSpPr>
            <a:spLocks noGrp="1"/>
          </p:cNvSpPr>
          <p:nvPr>
            <p:ph type="title"/>
          </p:nvPr>
        </p:nvSpPr>
        <p:spPr>
          <a:xfrm>
            <a:off x="562062" y="365125"/>
            <a:ext cx="11207692" cy="9272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2062" y="1593908"/>
            <a:ext cx="11207692" cy="4574666"/>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 Fourth level</a:t>
            </a:r>
          </a:p>
          <a:p>
            <a:pPr lvl="4"/>
            <a:r>
              <a:rPr lang="en-US" dirty="0" smtClean="0"/>
              <a:t> Fifth level</a:t>
            </a:r>
            <a:endParaRPr lang="en-US" dirty="0"/>
          </a:p>
        </p:txBody>
      </p:sp>
      <p:sp>
        <p:nvSpPr>
          <p:cNvPr id="4" name="Date Placeholder 3"/>
          <p:cNvSpPr>
            <a:spLocks noGrp="1"/>
          </p:cNvSpPr>
          <p:nvPr>
            <p:ph type="dt" sz="half" idx="2"/>
          </p:nvPr>
        </p:nvSpPr>
        <p:spPr>
          <a:xfrm>
            <a:off x="562062" y="6393821"/>
            <a:ext cx="1088516" cy="365125"/>
          </a:xfrm>
          <a:prstGeom prst="rect">
            <a:avLst/>
          </a:prstGeom>
        </p:spPr>
        <p:txBody>
          <a:bodyPr vert="horz" lIns="91440" tIns="45720" rIns="91440" bIns="45720" rtlCol="0" anchor="ctr"/>
          <a:lstStyle>
            <a:lvl1pPr algn="ctr">
              <a:defRPr sz="1200">
                <a:solidFill>
                  <a:schemeClr val="accent1">
                    <a:lumMod val="40000"/>
                    <a:lumOff val="60000"/>
                  </a:schemeClr>
                </a:solidFill>
                <a:latin typeface="Berlin Sans FB" panose="020E0602020502020306" pitchFamily="34" charset="0"/>
                <a:cs typeface="Aharoni" panose="02010803020104030203" pitchFamily="2" charset="-79"/>
              </a:defRPr>
            </a:lvl1pPr>
          </a:lstStyle>
          <a:p>
            <a:fld id="{B7B16008-C323-4341-8D24-E9029A9718F7}" type="datetime6">
              <a:rPr lang="en-US" smtClean="0"/>
              <a:t>September 16</a:t>
            </a:fld>
            <a:endParaRPr lang="en-US"/>
          </a:p>
        </p:txBody>
      </p:sp>
      <p:sp>
        <p:nvSpPr>
          <p:cNvPr id="5" name="Footer Placeholder 4"/>
          <p:cNvSpPr>
            <a:spLocks noGrp="1"/>
          </p:cNvSpPr>
          <p:nvPr>
            <p:ph type="ftr" sz="quarter" idx="3"/>
          </p:nvPr>
        </p:nvSpPr>
        <p:spPr>
          <a:xfrm>
            <a:off x="1753299" y="6393822"/>
            <a:ext cx="5882861" cy="365125"/>
          </a:xfrm>
          <a:prstGeom prst="rect">
            <a:avLst/>
          </a:prstGeom>
        </p:spPr>
        <p:txBody>
          <a:bodyPr vert="horz" lIns="91440" tIns="45720" rIns="91440" bIns="45720" rtlCol="0" anchor="ctr"/>
          <a:lstStyle>
            <a:lvl1pPr algn="l">
              <a:defRPr sz="1400">
                <a:solidFill>
                  <a:schemeClr val="accent1">
                    <a:lumMod val="40000"/>
                    <a:lumOff val="60000"/>
                  </a:schemeClr>
                </a:solidFill>
                <a:latin typeface="Aharoni" panose="02010803020104030203" pitchFamily="2" charset="-79"/>
                <a:cs typeface="Aharoni" panose="02010803020104030203" pitchFamily="2" charset="-79"/>
              </a:defRPr>
            </a:lvl1pPr>
          </a:lstStyle>
          <a:p>
            <a:r>
              <a:rPr lang="en-US" smtClean="0"/>
              <a:t>IEEE International Requirements Engineering Conference, RE@Next! </a:t>
            </a:r>
            <a:endParaRPr lang="en-US"/>
          </a:p>
        </p:txBody>
      </p:sp>
      <p:sp>
        <p:nvSpPr>
          <p:cNvPr id="6" name="Slide Number Placeholder 5"/>
          <p:cNvSpPr>
            <a:spLocks noGrp="1"/>
          </p:cNvSpPr>
          <p:nvPr>
            <p:ph type="sldNum" sz="quarter" idx="4"/>
          </p:nvPr>
        </p:nvSpPr>
        <p:spPr>
          <a:xfrm>
            <a:off x="11090245" y="5757216"/>
            <a:ext cx="679509" cy="365125"/>
          </a:xfrm>
          <a:prstGeom prst="rect">
            <a:avLst/>
          </a:prstGeom>
        </p:spPr>
        <p:txBody>
          <a:bodyPr vert="horz" lIns="91440" tIns="45720" rIns="91440" bIns="45720" rtlCol="0" anchor="ctr"/>
          <a:lstStyle>
            <a:lvl1pPr algn="r">
              <a:defRPr sz="1200" b="1">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4FDAF257-DEDC-4EC1-BD55-FF0162EF764E}" type="slidenum">
              <a:rPr lang="en-US" smtClean="0"/>
              <a:t>‹#›</a:t>
            </a:fld>
            <a:endParaRPr lang="en-US"/>
          </a:p>
        </p:txBody>
      </p:sp>
    </p:spTree>
    <p:extLst>
      <p:ext uri="{BB962C8B-B14F-4D97-AF65-F5344CB8AC3E}">
        <p14:creationId xmlns:p14="http://schemas.microsoft.com/office/powerpoint/2010/main" val="203042917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hf hdr="0"/>
  <p:txStyles>
    <p:titleStyle>
      <a:lvl1pPr algn="l" defTabSz="914400" rtl="0" eaLnBrk="1" latinLnBrk="0" hangingPunct="1">
        <a:lnSpc>
          <a:spcPct val="90000"/>
        </a:lnSpc>
        <a:spcBef>
          <a:spcPct val="0"/>
        </a:spcBef>
        <a:buNone/>
        <a:defRPr sz="4400" b="0" kern="1200">
          <a:solidFill>
            <a:srgbClr val="00359E"/>
          </a:solidFill>
          <a:latin typeface="Aharoni" panose="02010803020104030203" pitchFamily="2" charset="-79"/>
          <a:ea typeface="Verdana" panose="020B0604030504040204" pitchFamily="34" charset="0"/>
          <a:cs typeface="Aharoni" panose="02010803020104030203" pitchFamily="2" charset="-79"/>
        </a:defRPr>
      </a:lvl1pPr>
    </p:titleStyle>
    <p:bodyStyle>
      <a:lvl1pPr marL="228600" indent="-228600" algn="l" defTabSz="914400" rtl="0" eaLnBrk="1" latinLnBrk="0" hangingPunct="1">
        <a:lnSpc>
          <a:spcPct val="120000"/>
        </a:lnSpc>
        <a:spcBef>
          <a:spcPts val="1000"/>
        </a:spcBef>
        <a:buFont typeface="Wingdings" panose="05000000000000000000" pitchFamily="2" charset="2"/>
        <a:buChar char="Ø"/>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Wingdings" panose="05000000000000000000" pitchFamily="2" charset="2"/>
        <a:buChar char="Ø"/>
        <a:defRPr sz="2400" kern="1200">
          <a:solidFill>
            <a:schemeClr val="tx2">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228" y="2404533"/>
            <a:ext cx="10670571" cy="2047395"/>
          </a:xfrm>
        </p:spPr>
        <p:txBody>
          <a:bodyPr>
            <a:noAutofit/>
          </a:bodyPr>
          <a:lstStyle/>
          <a:p>
            <a:r>
              <a:rPr lang="en-US" sz="4800" b="0" dirty="0"/>
              <a:t>Complete Traceability for Requirements in</a:t>
            </a:r>
            <a:br>
              <a:rPr lang="en-US" sz="4800" b="0" dirty="0"/>
            </a:br>
            <a:r>
              <a:rPr lang="en-US" sz="4800" b="0" dirty="0"/>
              <a:t>Satisfaction Arguments</a:t>
            </a:r>
            <a:endParaRPr lang="en-US" sz="4800" dirty="0"/>
          </a:p>
        </p:txBody>
      </p:sp>
      <p:sp>
        <p:nvSpPr>
          <p:cNvPr id="3" name="Subtitle 2"/>
          <p:cNvSpPr>
            <a:spLocks noGrp="1"/>
          </p:cNvSpPr>
          <p:nvPr>
            <p:ph type="body" idx="1"/>
          </p:nvPr>
        </p:nvSpPr>
        <p:spPr>
          <a:xfrm>
            <a:off x="633714" y="4826000"/>
            <a:ext cx="10515600" cy="1807267"/>
          </a:xfrm>
        </p:spPr>
        <p:txBody>
          <a:bodyPr>
            <a:normAutofit fontScale="85000" lnSpcReduction="20000"/>
          </a:bodyPr>
          <a:lstStyle/>
          <a:p>
            <a:pPr marL="514350" indent="-514350">
              <a:buAutoNum type="alphaUcPeriod"/>
            </a:pPr>
            <a:r>
              <a:rPr lang="en-US" b="0" dirty="0" err="1" smtClean="0"/>
              <a:t>Murugesan</a:t>
            </a:r>
            <a:r>
              <a:rPr lang="en-US" b="0" dirty="0" smtClean="0"/>
              <a:t>, M. </a:t>
            </a:r>
            <a:r>
              <a:rPr lang="en-US" b="0" dirty="0"/>
              <a:t>W. Whalen, </a:t>
            </a:r>
            <a:r>
              <a:rPr lang="en-US" b="0" dirty="0" smtClean="0"/>
              <a:t>E. </a:t>
            </a:r>
            <a:r>
              <a:rPr lang="en-US" b="0" dirty="0" err="1" smtClean="0"/>
              <a:t>Ghassabani</a:t>
            </a:r>
            <a:r>
              <a:rPr lang="en-US" b="0" dirty="0" smtClean="0"/>
              <a:t>, </a:t>
            </a:r>
            <a:r>
              <a:rPr lang="en-US" b="0" dirty="0"/>
              <a:t>and </a:t>
            </a:r>
            <a:r>
              <a:rPr lang="en-US" dirty="0" smtClean="0"/>
              <a:t>M. </a:t>
            </a:r>
            <a:r>
              <a:rPr lang="en-US" dirty="0" err="1" smtClean="0"/>
              <a:t>Heimdahl</a:t>
            </a:r>
            <a:endParaRPr lang="en-US" dirty="0" smtClean="0"/>
          </a:p>
          <a:p>
            <a:endParaRPr lang="en-US" sz="2400" b="0" dirty="0"/>
          </a:p>
          <a:p>
            <a:r>
              <a:rPr lang="en-US" sz="2400" dirty="0" smtClean="0">
                <a:solidFill>
                  <a:schemeClr val="accent1">
                    <a:lumMod val="75000"/>
                  </a:schemeClr>
                </a:solidFill>
              </a:rPr>
              <a:t>Department of Computer Science and Engineering</a:t>
            </a:r>
          </a:p>
          <a:p>
            <a:r>
              <a:rPr lang="en-US" sz="2400" dirty="0" smtClean="0">
                <a:solidFill>
                  <a:schemeClr val="accent1">
                    <a:lumMod val="75000"/>
                  </a:schemeClr>
                </a:solidFill>
              </a:rPr>
              <a:t>University of Minnesota</a:t>
            </a:r>
            <a:endParaRPr lang="en-US" sz="2400" dirty="0">
              <a:solidFill>
                <a:schemeClr val="accent1">
                  <a:lumMod val="75000"/>
                </a:schemeClr>
              </a:solidFill>
            </a:endParaRPr>
          </a:p>
        </p:txBody>
      </p:sp>
    </p:spTree>
    <p:extLst>
      <p:ext uri="{BB962C8B-B14F-4D97-AF65-F5344CB8AC3E}">
        <p14:creationId xmlns:p14="http://schemas.microsoft.com/office/powerpoint/2010/main" val="3074752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of Support</a:t>
            </a:r>
            <a:endParaRPr lang="en-US" dirty="0"/>
          </a:p>
        </p:txBody>
      </p:sp>
      <p:sp>
        <p:nvSpPr>
          <p:cNvPr id="4" name="Date Placeholder 3"/>
          <p:cNvSpPr>
            <a:spLocks noGrp="1"/>
          </p:cNvSpPr>
          <p:nvPr>
            <p:ph type="dt" sz="half" idx="10"/>
          </p:nvPr>
        </p:nvSpPr>
        <p:spPr/>
        <p:txBody>
          <a:bodyPr/>
          <a:lstStyle/>
          <a:p>
            <a:fld id="{0057EA01-E19D-4D96-91AD-BEED3AC28BC9}" type="datetime6">
              <a:rPr lang="en-US" smtClean="0"/>
              <a:t>September 16</a:t>
            </a:fld>
            <a:endParaRPr lang="en-US"/>
          </a:p>
        </p:txBody>
      </p:sp>
      <p:sp>
        <p:nvSpPr>
          <p:cNvPr id="5" name="Footer Placeholder 4"/>
          <p:cNvSpPr>
            <a:spLocks noGrp="1"/>
          </p:cNvSpPr>
          <p:nvPr>
            <p:ph type="ftr" sz="quarter" idx="11"/>
          </p:nvPr>
        </p:nvSpPr>
        <p:spPr/>
        <p:txBody>
          <a:bodyPr/>
          <a:lstStyle/>
          <a:p>
            <a:r>
              <a:rPr lang="en-US" smtClean="0"/>
              <a:t>IEEE International Requirements Engineering Conference, RE@Next! </a:t>
            </a:r>
            <a:endParaRPr lang="en-US"/>
          </a:p>
        </p:txBody>
      </p:sp>
      <p:sp>
        <p:nvSpPr>
          <p:cNvPr id="6" name="Slide Number Placeholder 5"/>
          <p:cNvSpPr>
            <a:spLocks noGrp="1"/>
          </p:cNvSpPr>
          <p:nvPr>
            <p:ph type="sldNum" sz="quarter" idx="12"/>
          </p:nvPr>
        </p:nvSpPr>
        <p:spPr/>
        <p:txBody>
          <a:bodyPr/>
          <a:lstStyle/>
          <a:p>
            <a:fld id="{4FDAF257-DEDC-4EC1-BD55-FF0162EF764E}" type="slidenum">
              <a:rPr lang="en-US" smtClean="0"/>
              <a:t>10</a:t>
            </a:fld>
            <a:endParaRPr lang="en-US"/>
          </a:p>
        </p:txBody>
      </p:sp>
      <p:sp>
        <p:nvSpPr>
          <p:cNvPr id="13" name="TextBox 12"/>
          <p:cNvSpPr txBox="1"/>
          <p:nvPr/>
        </p:nvSpPr>
        <p:spPr>
          <a:xfrm>
            <a:off x="4282512" y="4639841"/>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14" name="TextBox 13"/>
          <p:cNvSpPr txBox="1"/>
          <p:nvPr/>
        </p:nvSpPr>
        <p:spPr>
          <a:xfrm>
            <a:off x="3501610" y="4987494"/>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15" name="TextBox 14"/>
          <p:cNvSpPr txBox="1"/>
          <p:nvPr/>
        </p:nvSpPr>
        <p:spPr>
          <a:xfrm>
            <a:off x="4055651" y="5124536"/>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16" name="TextBox 15"/>
          <p:cNvSpPr txBox="1"/>
          <p:nvPr/>
        </p:nvSpPr>
        <p:spPr>
          <a:xfrm>
            <a:off x="3209292" y="1706366"/>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17" name="TextBox 16"/>
          <p:cNvSpPr txBox="1"/>
          <p:nvPr/>
        </p:nvSpPr>
        <p:spPr>
          <a:xfrm>
            <a:off x="3568397" y="2119495"/>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18" name="TextBox 17"/>
          <p:cNvSpPr txBox="1"/>
          <p:nvPr/>
        </p:nvSpPr>
        <p:spPr>
          <a:xfrm>
            <a:off x="1131952" y="4065495"/>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19" name="TextBox 18"/>
          <p:cNvSpPr txBox="1"/>
          <p:nvPr/>
        </p:nvSpPr>
        <p:spPr>
          <a:xfrm>
            <a:off x="1571311" y="3673428"/>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20" name="TextBox 19"/>
          <p:cNvSpPr txBox="1"/>
          <p:nvPr/>
        </p:nvSpPr>
        <p:spPr>
          <a:xfrm>
            <a:off x="951758" y="3664263"/>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21" name="TextBox 20"/>
          <p:cNvSpPr txBox="1"/>
          <p:nvPr/>
        </p:nvSpPr>
        <p:spPr>
          <a:xfrm>
            <a:off x="2294173" y="3882104"/>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22" name="TextBox 21"/>
          <p:cNvSpPr txBox="1"/>
          <p:nvPr/>
        </p:nvSpPr>
        <p:spPr>
          <a:xfrm>
            <a:off x="2829425" y="3404117"/>
            <a:ext cx="502305"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23" name="TextBox 22"/>
          <p:cNvSpPr txBox="1"/>
          <p:nvPr/>
        </p:nvSpPr>
        <p:spPr>
          <a:xfrm>
            <a:off x="3218683" y="3664263"/>
            <a:ext cx="502305"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25" name="TextBox 24"/>
          <p:cNvSpPr txBox="1"/>
          <p:nvPr/>
        </p:nvSpPr>
        <p:spPr>
          <a:xfrm>
            <a:off x="2585798" y="4259553"/>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26" name="TextBox 25"/>
          <p:cNvSpPr txBox="1"/>
          <p:nvPr/>
        </p:nvSpPr>
        <p:spPr>
          <a:xfrm>
            <a:off x="1515295" y="4180364"/>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27" name="TextBox 26"/>
          <p:cNvSpPr txBox="1"/>
          <p:nvPr/>
        </p:nvSpPr>
        <p:spPr>
          <a:xfrm>
            <a:off x="1230818" y="2408505"/>
            <a:ext cx="621073"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28" name="TextBox 27"/>
          <p:cNvSpPr txBox="1"/>
          <p:nvPr/>
        </p:nvSpPr>
        <p:spPr>
          <a:xfrm>
            <a:off x="1842781" y="1761217"/>
            <a:ext cx="621073"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29" name="TextBox 28"/>
          <p:cNvSpPr txBox="1"/>
          <p:nvPr/>
        </p:nvSpPr>
        <p:spPr>
          <a:xfrm>
            <a:off x="4526138" y="1983080"/>
            <a:ext cx="621073"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30" name="TextBox 29"/>
          <p:cNvSpPr txBox="1"/>
          <p:nvPr/>
        </p:nvSpPr>
        <p:spPr>
          <a:xfrm>
            <a:off x="1128475" y="5031906"/>
            <a:ext cx="621073"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31" name="TextBox 30"/>
          <p:cNvSpPr txBox="1"/>
          <p:nvPr/>
        </p:nvSpPr>
        <p:spPr>
          <a:xfrm>
            <a:off x="1964725" y="5114989"/>
            <a:ext cx="621073"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32" name="TextBox 31"/>
          <p:cNvSpPr txBox="1"/>
          <p:nvPr/>
        </p:nvSpPr>
        <p:spPr>
          <a:xfrm>
            <a:off x="1423006" y="2598102"/>
            <a:ext cx="621073"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33" name="TextBox 32"/>
          <p:cNvSpPr txBox="1"/>
          <p:nvPr/>
        </p:nvSpPr>
        <p:spPr>
          <a:xfrm>
            <a:off x="4827723" y="3213951"/>
            <a:ext cx="621073"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34" name="TextBox 33"/>
          <p:cNvSpPr txBox="1"/>
          <p:nvPr/>
        </p:nvSpPr>
        <p:spPr>
          <a:xfrm>
            <a:off x="4685821" y="2598102"/>
            <a:ext cx="621073"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35" name="Rectangle 34"/>
          <p:cNvSpPr/>
          <p:nvPr/>
        </p:nvSpPr>
        <p:spPr>
          <a:xfrm>
            <a:off x="562062" y="1434298"/>
            <a:ext cx="5120638" cy="45054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7" name="TextBox 6"/>
          <p:cNvSpPr txBox="1"/>
          <p:nvPr/>
        </p:nvSpPr>
        <p:spPr>
          <a:xfrm>
            <a:off x="6400800" y="4967780"/>
            <a:ext cx="796834" cy="830997"/>
          </a:xfrm>
          <a:prstGeom prst="rect">
            <a:avLst/>
          </a:prstGeom>
          <a:noFill/>
        </p:spPr>
        <p:txBody>
          <a:bodyPr wrap="square" rtlCol="0">
            <a:spAutoFit/>
          </a:bodyPr>
          <a:lstStyle/>
          <a:p>
            <a:r>
              <a:rPr lang="en-US" sz="4800" dirty="0" smtClean="0">
                <a:solidFill>
                  <a:schemeClr val="accent6"/>
                </a:solidFill>
              </a:rPr>
              <a:t>r</a:t>
            </a:r>
            <a:endParaRPr lang="en-US" sz="2800" dirty="0">
              <a:solidFill>
                <a:schemeClr val="accent6"/>
              </a:solidFill>
            </a:endParaRPr>
          </a:p>
        </p:txBody>
      </p:sp>
      <p:sp>
        <p:nvSpPr>
          <p:cNvPr id="8" name="TextBox 7"/>
          <p:cNvSpPr txBox="1"/>
          <p:nvPr/>
        </p:nvSpPr>
        <p:spPr>
          <a:xfrm>
            <a:off x="562062" y="1434298"/>
            <a:ext cx="3426802" cy="369332"/>
          </a:xfrm>
          <a:prstGeom prst="rect">
            <a:avLst/>
          </a:prstGeom>
          <a:noFill/>
        </p:spPr>
        <p:txBody>
          <a:bodyPr wrap="square" rtlCol="0">
            <a:spAutoFit/>
          </a:bodyPr>
          <a:lstStyle/>
          <a:p>
            <a:r>
              <a:rPr lang="en-US" dirty="0" smtClean="0">
                <a:solidFill>
                  <a:schemeClr val="tx2"/>
                </a:solidFill>
                <a:effectLst>
                  <a:outerShdw blurRad="38100" dist="38100" dir="2700000" algn="tl">
                    <a:srgbClr val="000000">
                      <a:alpha val="43137"/>
                    </a:srgbClr>
                  </a:outerShdw>
                </a:effectLst>
              </a:rPr>
              <a:t>Implementation</a:t>
            </a:r>
            <a:endParaRPr lang="en-US" dirty="0">
              <a:solidFill>
                <a:schemeClr val="tx2"/>
              </a:solidFill>
              <a:effectLst>
                <a:outerShdw blurRad="38100" dist="38100" dir="2700000" algn="tl">
                  <a:srgbClr val="000000">
                    <a:alpha val="43137"/>
                  </a:srgbClr>
                </a:outerShdw>
              </a:effectLst>
            </a:endParaRPr>
          </a:p>
        </p:txBody>
      </p:sp>
      <p:sp>
        <p:nvSpPr>
          <p:cNvPr id="10" name="Oval 9"/>
          <p:cNvSpPr/>
          <p:nvPr/>
        </p:nvSpPr>
        <p:spPr>
          <a:xfrm>
            <a:off x="562062" y="1578127"/>
            <a:ext cx="5120638" cy="4469976"/>
          </a:xfrm>
          <a:prstGeom prst="ellipse">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7" idx="1"/>
            <a:endCxn id="10" idx="6"/>
          </p:cNvCxnSpPr>
          <p:nvPr/>
        </p:nvCxnSpPr>
        <p:spPr>
          <a:xfrm flipH="1" flipV="1">
            <a:off x="5682700" y="3813115"/>
            <a:ext cx="718100" cy="15701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 idx="1"/>
            <a:endCxn id="10" idx="4"/>
          </p:cNvCxnSpPr>
          <p:nvPr/>
        </p:nvCxnSpPr>
        <p:spPr>
          <a:xfrm flipH="1">
            <a:off x="3122381" y="5383279"/>
            <a:ext cx="3278419" cy="664824"/>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669637" y="4934958"/>
            <a:ext cx="587472" cy="584775"/>
          </a:xfrm>
          <a:prstGeom prst="rect">
            <a:avLst/>
          </a:prstGeom>
          <a:noFill/>
        </p:spPr>
        <p:txBody>
          <a:bodyPr wrap="square" rtlCol="0">
            <a:spAutoFit/>
          </a:bodyPr>
          <a:lstStyle/>
          <a:p>
            <a:r>
              <a:rPr lang="en-US" sz="3200" dirty="0" err="1" smtClean="0">
                <a:solidFill>
                  <a:srgbClr val="00B050"/>
                </a:solidFill>
              </a:rPr>
              <a:t>tr</a:t>
            </a:r>
            <a:endParaRPr lang="en-US" sz="3200" dirty="0">
              <a:solidFill>
                <a:srgbClr val="00B050"/>
              </a:solidFill>
            </a:endParaRPr>
          </a:p>
        </p:txBody>
      </p:sp>
      <p:sp>
        <p:nvSpPr>
          <p:cNvPr id="36" name="Content Placeholder 2"/>
          <p:cNvSpPr txBox="1">
            <a:spLocks/>
          </p:cNvSpPr>
          <p:nvPr/>
        </p:nvSpPr>
        <p:spPr>
          <a:xfrm>
            <a:off x="6257109" y="1593908"/>
            <a:ext cx="5512645" cy="45746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Wingdings" panose="05000000000000000000" pitchFamily="2" charset="2"/>
              <a:buChar char="Ø"/>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Wingdings" panose="05000000000000000000" pitchFamily="2" charset="2"/>
              <a:buChar char="Ø"/>
              <a:defRPr sz="2400" kern="1200">
                <a:solidFill>
                  <a:schemeClr val="tx2">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smtClean="0">
                <a:solidFill>
                  <a:srgbClr val="7030A0"/>
                </a:solidFill>
              </a:rPr>
              <a:t>SOS</a:t>
            </a:r>
            <a:r>
              <a:rPr lang="en-US" sz="2600" dirty="0" smtClean="0"/>
              <a:t>: a </a:t>
            </a:r>
            <a:r>
              <a:rPr lang="en-US" sz="2600" b="1" dirty="0" smtClean="0"/>
              <a:t>minimal</a:t>
            </a:r>
            <a:r>
              <a:rPr lang="en-US" sz="2600" dirty="0" smtClean="0"/>
              <a:t> set of target artifacts to construct a proof</a:t>
            </a:r>
          </a:p>
          <a:p>
            <a:r>
              <a:rPr lang="en-US" sz="2600" dirty="0" smtClean="0"/>
              <a:t> SOS maps a requirement to a set of support</a:t>
            </a:r>
            <a:endParaRPr lang="en-US" sz="2600" dirty="0"/>
          </a:p>
        </p:txBody>
      </p:sp>
      <p:sp>
        <p:nvSpPr>
          <p:cNvPr id="39" name="Rectangle 38"/>
          <p:cNvSpPr/>
          <p:nvPr/>
        </p:nvSpPr>
        <p:spPr>
          <a:xfrm>
            <a:off x="6400800" y="3857740"/>
            <a:ext cx="5620614" cy="1077218"/>
          </a:xfrm>
          <a:prstGeom prst="rect">
            <a:avLst/>
          </a:prstGeom>
        </p:spPr>
        <p:txBody>
          <a:bodyPr wrap="square">
            <a:spAutoFit/>
          </a:bodyPr>
          <a:lstStyle/>
          <a:p>
            <a:pPr marL="378460" marR="409575" algn="ctr">
              <a:spcBef>
                <a:spcPts val="0"/>
              </a:spcBef>
              <a:spcAft>
                <a:spcPts val="0"/>
              </a:spcAft>
            </a:pPr>
            <a:r>
              <a:rPr lang="en-US" sz="3200" dirty="0" smtClean="0">
                <a:solidFill>
                  <a:srgbClr val="7030A0"/>
                </a:solidFill>
                <a:effectLst/>
                <a:ea typeface="Times New Roman" panose="02020603050405020304" pitchFamily="18" charset="0"/>
              </a:rPr>
              <a:t>SO</a:t>
            </a:r>
            <a:r>
              <a:rPr lang="en-US" sz="3200" spc="10" dirty="0" smtClean="0">
                <a:solidFill>
                  <a:srgbClr val="7030A0"/>
                </a:solidFill>
                <a:effectLst/>
                <a:ea typeface="Times New Roman" panose="02020603050405020304" pitchFamily="18" charset="0"/>
              </a:rPr>
              <a:t>S </a:t>
            </a:r>
            <a:r>
              <a:rPr lang="en-US" sz="3200" dirty="0" smtClean="0">
                <a:solidFill>
                  <a:srgbClr val="007E39"/>
                </a:solidFill>
                <a:effectLst/>
                <a:ea typeface="Times New Roman" panose="02020603050405020304" pitchFamily="18" charset="0"/>
              </a:rPr>
              <a:t>(</a:t>
            </a:r>
            <a:r>
              <a:rPr lang="en-US" sz="3200" spc="25" dirty="0" smtClean="0">
                <a:effectLst/>
                <a:ea typeface="Times New Roman" panose="02020603050405020304" pitchFamily="18" charset="0"/>
              </a:rPr>
              <a:t>r</a:t>
            </a:r>
            <a:r>
              <a:rPr lang="en-US" sz="3200" dirty="0" smtClean="0">
                <a:solidFill>
                  <a:srgbClr val="007E39"/>
                </a:solidFill>
                <a:effectLst/>
                <a:ea typeface="Times New Roman" panose="02020603050405020304" pitchFamily="18" charset="0"/>
              </a:rPr>
              <a:t>,</a:t>
            </a:r>
            <a:r>
              <a:rPr lang="en-US" sz="3200" spc="-80" dirty="0" smtClean="0">
                <a:solidFill>
                  <a:srgbClr val="007E39"/>
                </a:solidFill>
                <a:effectLst/>
                <a:ea typeface="Times New Roman" panose="02020603050405020304" pitchFamily="18" charset="0"/>
              </a:rPr>
              <a:t> </a:t>
            </a:r>
            <a:r>
              <a:rPr lang="en-US" sz="3200" spc="10" dirty="0" smtClean="0">
                <a:effectLst/>
                <a:ea typeface="Times New Roman" panose="02020603050405020304" pitchFamily="18" charset="0"/>
              </a:rPr>
              <a:t>S</a:t>
            </a:r>
            <a:r>
              <a:rPr lang="en-US" sz="3200" dirty="0" smtClean="0">
                <a:solidFill>
                  <a:srgbClr val="007E39"/>
                </a:solidFill>
                <a:effectLst/>
                <a:ea typeface="Times New Roman" panose="02020603050405020304" pitchFamily="18" charset="0"/>
              </a:rPr>
              <a:t>)</a:t>
            </a:r>
            <a:r>
              <a:rPr lang="en-US" sz="3200" spc="20" dirty="0" smtClean="0">
                <a:solidFill>
                  <a:srgbClr val="007E39"/>
                </a:solidFill>
                <a:effectLst/>
                <a:ea typeface="Times New Roman" panose="02020603050405020304" pitchFamily="18" charset="0"/>
              </a:rPr>
              <a:t> </a:t>
            </a:r>
            <a:r>
              <a:rPr lang="en-US" sz="3200" b="1" dirty="0" smtClean="0">
                <a:solidFill>
                  <a:srgbClr val="FF0000"/>
                </a:solidFill>
                <a:effectLst>
                  <a:outerShdw blurRad="38100" dist="38100" dir="2700000" algn="tl">
                    <a:srgbClr val="000000">
                      <a:alpha val="43137"/>
                    </a:srgbClr>
                  </a:outerShdw>
                </a:effectLst>
                <a:ea typeface="Times New Roman" panose="02020603050405020304" pitchFamily="18" charset="0"/>
                <a:cs typeface="Malgun Gothic" panose="020B0503020000020004" pitchFamily="34" charset="-127"/>
              </a:rPr>
              <a:t>≡</a:t>
            </a:r>
            <a:r>
              <a:rPr lang="en-US" sz="3200" spc="15" dirty="0" smtClean="0">
                <a:effectLst/>
                <a:ea typeface="Times New Roman" panose="02020603050405020304" pitchFamily="18" charset="0"/>
                <a:cs typeface="Malgun Gothic" panose="020B0503020000020004" pitchFamily="34" charset="-127"/>
              </a:rPr>
              <a:t>  </a:t>
            </a:r>
            <a:r>
              <a:rPr lang="en-US" sz="3200" dirty="0" smtClean="0">
                <a:effectLst/>
                <a:ea typeface="Times New Roman" panose="02020603050405020304" pitchFamily="18" charset="0"/>
              </a:rPr>
              <a:t>S</a:t>
            </a:r>
            <a:r>
              <a:rPr lang="en-US" sz="3200" spc="-25" dirty="0" smtClean="0">
                <a:effectLst/>
                <a:ea typeface="Times New Roman" panose="02020603050405020304" pitchFamily="18" charset="0"/>
              </a:rPr>
              <a:t> </a:t>
            </a:r>
            <a:r>
              <a:rPr lang="en-US" sz="3200" b="1" dirty="0" smtClean="0">
                <a:ln w="0"/>
                <a:solidFill>
                  <a:srgbClr val="FF0000"/>
                </a:solidFill>
                <a:effectLst>
                  <a:outerShdw blurRad="38100" dist="19050" dir="2700000" algn="tl" rotWithShape="0">
                    <a:schemeClr val="dk1">
                      <a:alpha val="40000"/>
                    </a:schemeClr>
                  </a:outerShdw>
                </a:effectLst>
                <a:ea typeface="Meiryo" panose="020B0604030504040204" pitchFamily="34" charset="-128"/>
              </a:rPr>
              <a:t>⊦</a:t>
            </a:r>
            <a:r>
              <a:rPr lang="en-US" sz="2400" b="1" dirty="0" smtClean="0">
                <a:ln w="0"/>
                <a:solidFill>
                  <a:srgbClr val="FF0000"/>
                </a:solidFill>
                <a:effectLst>
                  <a:outerShdw blurRad="38100" dist="19050" dir="2700000" algn="tl" rotWithShape="0">
                    <a:schemeClr val="dk1">
                      <a:alpha val="40000"/>
                    </a:schemeClr>
                  </a:outerShdw>
                </a:effectLst>
              </a:rPr>
              <a:t>s</a:t>
            </a:r>
            <a:r>
              <a:rPr lang="en-US" sz="3200" b="1" dirty="0" smtClean="0">
                <a:ln w="0"/>
                <a:solidFill>
                  <a:srgbClr val="FF0000"/>
                </a:solidFill>
                <a:effectLst>
                  <a:outerShdw blurRad="38100" dist="19050" dir="2700000" algn="tl" rotWithShape="0">
                    <a:schemeClr val="dk1">
                      <a:alpha val="40000"/>
                    </a:schemeClr>
                  </a:outerShdw>
                </a:effectLst>
              </a:rPr>
              <a:t> </a:t>
            </a:r>
            <a:r>
              <a:rPr lang="en-US" sz="3200" dirty="0" smtClean="0">
                <a:effectLst/>
                <a:ea typeface="Times New Roman" panose="02020603050405020304" pitchFamily="18" charset="0"/>
              </a:rPr>
              <a:t>r </a:t>
            </a:r>
            <a:r>
              <a:rPr lang="en-US" sz="3200" spc="205" dirty="0" smtClean="0">
                <a:effectLst/>
                <a:ea typeface="Times New Roman" panose="02020603050405020304" pitchFamily="18" charset="0"/>
              </a:rPr>
              <a:t> </a:t>
            </a:r>
            <a:r>
              <a:rPr lang="en-US" sz="3200" b="1" dirty="0" smtClean="0">
                <a:solidFill>
                  <a:srgbClr val="FF0000"/>
                </a:solidFill>
                <a:effectLst>
                  <a:outerShdw blurRad="38100" dist="38100" dir="2700000" algn="tl">
                    <a:srgbClr val="000000">
                      <a:alpha val="43137"/>
                    </a:srgbClr>
                  </a:outerShdw>
                </a:effectLst>
                <a:ea typeface="Times New Roman" panose="02020603050405020304" pitchFamily="18" charset="0"/>
                <a:cs typeface="Malgun Gothic" panose="020B0503020000020004" pitchFamily="34" charset="-127"/>
              </a:rPr>
              <a:t>∧</a:t>
            </a:r>
            <a:r>
              <a:rPr lang="en-US" sz="3200" spc="-95" dirty="0" smtClean="0">
                <a:effectLst/>
                <a:ea typeface="Times New Roman" panose="02020603050405020304" pitchFamily="18" charset="0"/>
                <a:cs typeface="Malgun Gothic" panose="020B0503020000020004" pitchFamily="34" charset="-127"/>
              </a:rPr>
              <a:t> </a:t>
            </a:r>
            <a:br>
              <a:rPr lang="en-US" sz="3200" spc="-95" dirty="0" smtClean="0">
                <a:effectLst/>
                <a:ea typeface="Times New Roman" panose="02020603050405020304" pitchFamily="18" charset="0"/>
                <a:cs typeface="Malgun Gothic" panose="020B0503020000020004" pitchFamily="34" charset="-127"/>
              </a:rPr>
            </a:br>
            <a:r>
              <a:rPr lang="en-US" sz="3200" dirty="0" smtClean="0">
                <a:solidFill>
                  <a:srgbClr val="007E39"/>
                </a:solidFill>
                <a:effectLst/>
                <a:ea typeface="Times New Roman" panose="02020603050405020304" pitchFamily="18" charset="0"/>
              </a:rPr>
              <a:t>(</a:t>
            </a:r>
            <a:r>
              <a:rPr lang="en-US" sz="3200" dirty="0" smtClean="0">
                <a:solidFill>
                  <a:srgbClr val="FF0000"/>
                </a:solidFill>
                <a:effectLst/>
                <a:ea typeface="Times New Roman" panose="02020603050405020304" pitchFamily="18" charset="0"/>
                <a:cs typeface="Malgun Gothic" panose="020B0503020000020004" pitchFamily="34" charset="-127"/>
              </a:rPr>
              <a:t>¬</a:t>
            </a:r>
            <a:r>
              <a:rPr lang="en-US" sz="3200" spc="-185" dirty="0" smtClean="0">
                <a:solidFill>
                  <a:srgbClr val="FF0000"/>
                </a:solidFill>
                <a:effectLst/>
                <a:ea typeface="Times New Roman" panose="02020603050405020304" pitchFamily="18" charset="0"/>
                <a:cs typeface="Malgun Gothic" panose="020B0503020000020004" pitchFamily="34" charset="-127"/>
              </a:rPr>
              <a:t> </a:t>
            </a:r>
            <a:r>
              <a:rPr lang="en-US" sz="3200" dirty="0" smtClean="0">
                <a:solidFill>
                  <a:srgbClr val="FF0000"/>
                </a:solidFill>
                <a:effectLst/>
                <a:ea typeface="Times New Roman" panose="02020603050405020304" pitchFamily="18" charset="0"/>
                <a:cs typeface="Malgun Gothic" panose="020B0503020000020004" pitchFamily="34" charset="-127"/>
              </a:rPr>
              <a:t>∃</a:t>
            </a:r>
            <a:r>
              <a:rPr lang="en-US" sz="3200" spc="-185" dirty="0" smtClean="0">
                <a:solidFill>
                  <a:srgbClr val="FF0000"/>
                </a:solidFill>
                <a:effectLst/>
                <a:ea typeface="Times New Roman" panose="02020603050405020304" pitchFamily="18" charset="0"/>
                <a:cs typeface="Malgun Gothic" panose="020B0503020000020004" pitchFamily="34" charset="-127"/>
              </a:rPr>
              <a:t> </a:t>
            </a:r>
            <a:r>
              <a:rPr lang="en-US" sz="3200" spc="10" dirty="0" smtClean="0">
                <a:effectLst/>
                <a:ea typeface="Times New Roman" panose="02020603050405020304" pitchFamily="18" charset="0"/>
              </a:rPr>
              <a:t>S</a:t>
            </a:r>
            <a:r>
              <a:rPr lang="en-US" sz="1100" dirty="0" smtClean="0">
                <a:effectLst/>
                <a:ea typeface="Times New Roman" panose="02020603050405020304" pitchFamily="18" charset="0"/>
              </a:rPr>
              <a:t>0 </a:t>
            </a:r>
            <a:r>
              <a:rPr lang="en-US" sz="1100" spc="50" dirty="0" smtClean="0">
                <a:effectLst/>
                <a:ea typeface="Times New Roman" panose="02020603050405020304" pitchFamily="18" charset="0"/>
              </a:rPr>
              <a:t> </a:t>
            </a:r>
            <a:r>
              <a:rPr lang="en-US" sz="3200" dirty="0" smtClean="0">
                <a:solidFill>
                  <a:srgbClr val="007E39"/>
                </a:solidFill>
                <a:effectLst/>
                <a:ea typeface="Times New Roman" panose="02020603050405020304" pitchFamily="18" charset="0"/>
              </a:rPr>
              <a:t>.</a:t>
            </a:r>
            <a:r>
              <a:rPr lang="en-US" sz="3200" dirty="0" smtClean="0">
                <a:effectLst/>
                <a:ea typeface="Times New Roman" panose="02020603050405020304" pitchFamily="18" charset="0"/>
              </a:rPr>
              <a:t>  </a:t>
            </a:r>
            <a:r>
              <a:rPr lang="en-US" sz="3200" spc="125" dirty="0" smtClean="0">
                <a:effectLst/>
                <a:ea typeface="Times New Roman" panose="02020603050405020304" pitchFamily="18" charset="0"/>
              </a:rPr>
              <a:t> </a:t>
            </a:r>
            <a:r>
              <a:rPr lang="en-US" sz="3200" spc="10" dirty="0" smtClean="0">
                <a:effectLst/>
                <a:ea typeface="Times New Roman" panose="02020603050405020304" pitchFamily="18" charset="0"/>
              </a:rPr>
              <a:t>S</a:t>
            </a:r>
            <a:r>
              <a:rPr lang="en-US" sz="1100" dirty="0" smtClean="0">
                <a:effectLst/>
                <a:ea typeface="Times New Roman" panose="02020603050405020304" pitchFamily="18" charset="0"/>
              </a:rPr>
              <a:t>0 </a:t>
            </a:r>
            <a:r>
              <a:rPr lang="en-US" sz="1100" spc="-25" dirty="0" smtClean="0">
                <a:effectLst/>
                <a:ea typeface="Times New Roman" panose="02020603050405020304" pitchFamily="18" charset="0"/>
              </a:rPr>
              <a:t> </a:t>
            </a:r>
            <a:r>
              <a:rPr lang="en-US" sz="3200" b="1" dirty="0" smtClean="0">
                <a:solidFill>
                  <a:srgbClr val="FF0000"/>
                </a:solidFill>
                <a:effectLst>
                  <a:outerShdw blurRad="38100" dist="38100" dir="2700000" algn="tl">
                    <a:srgbClr val="000000">
                      <a:alpha val="43137"/>
                    </a:srgbClr>
                  </a:outerShdw>
                </a:effectLst>
                <a:ea typeface="Times New Roman" panose="02020603050405020304" pitchFamily="18" charset="0"/>
                <a:cs typeface="Malgun Gothic" panose="020B0503020000020004" pitchFamily="34" charset="-127"/>
              </a:rPr>
              <a:t>⊂</a:t>
            </a:r>
            <a:r>
              <a:rPr lang="en-US" sz="3200" spc="-10" dirty="0" smtClean="0">
                <a:effectLst/>
                <a:ea typeface="Times New Roman" panose="02020603050405020304" pitchFamily="18" charset="0"/>
                <a:cs typeface="Malgun Gothic" panose="020B0503020000020004" pitchFamily="34" charset="-127"/>
              </a:rPr>
              <a:t> </a:t>
            </a:r>
            <a:r>
              <a:rPr lang="en-US" sz="3200" dirty="0" smtClean="0">
                <a:effectLst/>
                <a:ea typeface="Times New Roman" panose="02020603050405020304" pitchFamily="18" charset="0"/>
              </a:rPr>
              <a:t>S</a:t>
            </a:r>
            <a:r>
              <a:rPr lang="en-US" sz="3200" spc="-80" dirty="0" smtClean="0">
                <a:effectLst/>
                <a:ea typeface="Times New Roman" panose="02020603050405020304" pitchFamily="18" charset="0"/>
              </a:rPr>
              <a:t>   </a:t>
            </a:r>
            <a:r>
              <a:rPr lang="en-US" sz="3200" b="1" dirty="0" smtClean="0">
                <a:solidFill>
                  <a:srgbClr val="FF0000"/>
                </a:solidFill>
                <a:effectLst>
                  <a:outerShdw blurRad="38100" dist="38100" dir="2700000" algn="tl">
                    <a:srgbClr val="000000">
                      <a:alpha val="43137"/>
                    </a:srgbClr>
                  </a:outerShdw>
                </a:effectLst>
                <a:ea typeface="Times New Roman" panose="02020603050405020304" pitchFamily="18" charset="0"/>
                <a:cs typeface="Malgun Gothic" panose="020B0503020000020004" pitchFamily="34" charset="-127"/>
              </a:rPr>
              <a:t>∧</a:t>
            </a:r>
            <a:r>
              <a:rPr lang="en-US" sz="3200" spc="-120" dirty="0" smtClean="0">
                <a:effectLst/>
                <a:ea typeface="Times New Roman" panose="02020603050405020304" pitchFamily="18" charset="0"/>
                <a:cs typeface="Malgun Gothic" panose="020B0503020000020004" pitchFamily="34" charset="-127"/>
              </a:rPr>
              <a:t>   </a:t>
            </a:r>
            <a:r>
              <a:rPr lang="en-US" sz="3200" spc="10" dirty="0" smtClean="0">
                <a:effectLst/>
                <a:ea typeface="Times New Roman" panose="02020603050405020304" pitchFamily="18" charset="0"/>
              </a:rPr>
              <a:t>S</a:t>
            </a:r>
            <a:r>
              <a:rPr lang="en-US" sz="1100" dirty="0" smtClean="0">
                <a:effectLst/>
                <a:ea typeface="Times New Roman" panose="02020603050405020304" pitchFamily="18" charset="0"/>
              </a:rPr>
              <a:t>0  </a:t>
            </a:r>
            <a:r>
              <a:rPr lang="en-US" sz="3200" b="1" dirty="0" smtClean="0">
                <a:ln w="0"/>
                <a:solidFill>
                  <a:srgbClr val="FF0000"/>
                </a:solidFill>
                <a:effectLst>
                  <a:outerShdw blurRad="38100" dist="19050" dir="2700000" algn="tl" rotWithShape="0">
                    <a:schemeClr val="dk1">
                      <a:alpha val="40000"/>
                    </a:schemeClr>
                  </a:outerShdw>
                </a:effectLst>
                <a:ea typeface="Meiryo" panose="020B0604030504040204" pitchFamily="34" charset="-128"/>
              </a:rPr>
              <a:t>⊦</a:t>
            </a:r>
            <a:r>
              <a:rPr lang="en-US" sz="2400" b="1" dirty="0" smtClean="0">
                <a:ln w="0"/>
                <a:solidFill>
                  <a:srgbClr val="FF0000"/>
                </a:solidFill>
                <a:effectLst>
                  <a:outerShdw blurRad="38100" dist="19050" dir="2700000" algn="tl" rotWithShape="0">
                    <a:schemeClr val="dk1">
                      <a:alpha val="40000"/>
                    </a:schemeClr>
                  </a:outerShdw>
                </a:effectLst>
              </a:rPr>
              <a:t>s</a:t>
            </a:r>
            <a:r>
              <a:rPr lang="en-US" sz="3200" b="1" dirty="0" smtClean="0">
                <a:ln w="9525">
                  <a:solidFill>
                    <a:schemeClr val="bg1"/>
                  </a:solidFill>
                  <a:prstDash val="solid"/>
                </a:ln>
                <a:solidFill>
                  <a:srgbClr val="0070C0"/>
                </a:solidFill>
                <a:effectLst>
                  <a:outerShdw blurRad="12700" dist="38100" dir="2700000" algn="tl" rotWithShape="0">
                    <a:schemeClr val="accent5">
                      <a:lumMod val="60000"/>
                      <a:lumOff val="40000"/>
                    </a:schemeClr>
                  </a:outerShdw>
                </a:effectLst>
              </a:rPr>
              <a:t> </a:t>
            </a:r>
            <a:r>
              <a:rPr lang="en-US" sz="3200" spc="25" dirty="0" smtClean="0">
                <a:effectLst/>
                <a:ea typeface="Times New Roman" panose="02020603050405020304" pitchFamily="18" charset="0"/>
              </a:rPr>
              <a:t>r</a:t>
            </a:r>
            <a:r>
              <a:rPr lang="en-US" sz="3200" dirty="0" smtClean="0">
                <a:solidFill>
                  <a:srgbClr val="007E39"/>
                </a:solidFill>
                <a:effectLst/>
                <a:ea typeface="Times New Roman" panose="02020603050405020304" pitchFamily="18" charset="0"/>
              </a:rPr>
              <a:t>)</a:t>
            </a:r>
            <a:endParaRPr lang="en-US" sz="3200" dirty="0">
              <a:solidFill>
                <a:srgbClr val="007E39"/>
              </a:solidFill>
              <a:effectLst/>
              <a:ea typeface="Times New Roman" panose="02020603050405020304" pitchFamily="18" charset="0"/>
            </a:endParaRPr>
          </a:p>
        </p:txBody>
      </p:sp>
      <p:sp>
        <p:nvSpPr>
          <p:cNvPr id="40" name="Oval 39"/>
          <p:cNvSpPr/>
          <p:nvPr/>
        </p:nvSpPr>
        <p:spPr>
          <a:xfrm rot="5935114">
            <a:off x="1933392" y="2220901"/>
            <a:ext cx="2972356" cy="1666312"/>
          </a:xfrm>
          <a:prstGeom prst="ellipse">
            <a:avLst/>
          </a:prstGeom>
          <a:solidFill>
            <a:schemeClr val="accent1">
              <a:alpha val="4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cxnSp>
        <p:nvCxnSpPr>
          <p:cNvPr id="41" name="Straight Connector 40"/>
          <p:cNvCxnSpPr>
            <a:stCxn id="7" idx="1"/>
            <a:endCxn id="40" idx="1"/>
          </p:cNvCxnSpPr>
          <p:nvPr/>
        </p:nvCxnSpPr>
        <p:spPr>
          <a:xfrm flipH="1" flipV="1">
            <a:off x="4164497" y="2107209"/>
            <a:ext cx="2236303" cy="3276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7" idx="1"/>
            <a:endCxn id="40" idx="6"/>
          </p:cNvCxnSpPr>
          <p:nvPr/>
        </p:nvCxnSpPr>
        <p:spPr>
          <a:xfrm flipH="1" flipV="1">
            <a:off x="3189167" y="4522267"/>
            <a:ext cx="3211633" cy="8610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167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7"/>
                                        </p:tgtEl>
                                      </p:cBhvr>
                                    </p:animEffect>
                                    <p:set>
                                      <p:cBhvr>
                                        <p:cTn id="10" dur="1" fill="hold">
                                          <p:stCondLst>
                                            <p:cond delay="499"/>
                                          </p:stCondLst>
                                        </p:cTn>
                                        <p:tgtEl>
                                          <p:spTgt spid="37"/>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8"/>
                                        </p:tgtEl>
                                      </p:cBhvr>
                                    </p:animEffect>
                                    <p:set>
                                      <p:cBhvr>
                                        <p:cTn id="16" dur="1" fill="hold">
                                          <p:stCondLst>
                                            <p:cond delay="499"/>
                                          </p:stCondLst>
                                        </p:cTn>
                                        <p:tgtEl>
                                          <p:spTgt spid="38"/>
                                        </p:tgtEl>
                                        <p:attrNameLst>
                                          <p:attrName>style.visibility</p:attrName>
                                        </p:attrNameLst>
                                      </p:cBhvr>
                                      <p:to>
                                        <p:strVal val="hidden"/>
                                      </p:to>
                                    </p:set>
                                  </p:childTnLst>
                                </p:cTn>
                              </p:par>
                            </p:childTnLst>
                          </p:cTn>
                        </p:par>
                        <p:par>
                          <p:cTn id="17" fill="hold">
                            <p:stCondLst>
                              <p:cond delay="500"/>
                            </p:stCondLst>
                            <p:childTnLst>
                              <p:par>
                                <p:cTn id="18" presetID="6" presetClass="entr" presetSubtype="16"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circle(in)">
                                      <p:cBhvr>
                                        <p:cTn id="20" dur="2000"/>
                                        <p:tgtEl>
                                          <p:spTgt spid="40"/>
                                        </p:tgtEl>
                                      </p:cBhvr>
                                    </p:animEffect>
                                  </p:childTnLst>
                                </p:cTn>
                              </p:par>
                              <p:par>
                                <p:cTn id="21" presetID="10"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par>
                                <p:cTn id="24" presetID="10" presetClass="entr" presetSubtype="0" fill="hold" nodeType="with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8" grpId="0"/>
      <p:bldP spid="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Sets of Support</a:t>
            </a:r>
            <a:endParaRPr lang="en-US" dirty="0"/>
          </a:p>
        </p:txBody>
      </p:sp>
      <p:sp>
        <p:nvSpPr>
          <p:cNvPr id="4" name="Date Placeholder 3"/>
          <p:cNvSpPr>
            <a:spLocks noGrp="1"/>
          </p:cNvSpPr>
          <p:nvPr>
            <p:ph type="dt" sz="half" idx="10"/>
          </p:nvPr>
        </p:nvSpPr>
        <p:spPr/>
        <p:txBody>
          <a:bodyPr/>
          <a:lstStyle/>
          <a:p>
            <a:fld id="{0057EA01-E19D-4D96-91AD-BEED3AC28BC9}" type="datetime6">
              <a:rPr lang="en-US" smtClean="0"/>
              <a:t>September 16</a:t>
            </a:fld>
            <a:endParaRPr lang="en-US"/>
          </a:p>
        </p:txBody>
      </p:sp>
      <p:sp>
        <p:nvSpPr>
          <p:cNvPr id="5" name="Footer Placeholder 4"/>
          <p:cNvSpPr>
            <a:spLocks noGrp="1"/>
          </p:cNvSpPr>
          <p:nvPr>
            <p:ph type="ftr" sz="quarter" idx="11"/>
          </p:nvPr>
        </p:nvSpPr>
        <p:spPr/>
        <p:txBody>
          <a:bodyPr/>
          <a:lstStyle/>
          <a:p>
            <a:r>
              <a:rPr lang="en-US" smtClean="0"/>
              <a:t>IEEE International Requirements Engineering Conference, RE@Next! </a:t>
            </a:r>
            <a:endParaRPr lang="en-US"/>
          </a:p>
        </p:txBody>
      </p:sp>
      <p:sp>
        <p:nvSpPr>
          <p:cNvPr id="6" name="Slide Number Placeholder 5"/>
          <p:cNvSpPr>
            <a:spLocks noGrp="1"/>
          </p:cNvSpPr>
          <p:nvPr>
            <p:ph type="sldNum" sz="quarter" idx="12"/>
          </p:nvPr>
        </p:nvSpPr>
        <p:spPr/>
        <p:txBody>
          <a:bodyPr/>
          <a:lstStyle/>
          <a:p>
            <a:fld id="{4FDAF257-DEDC-4EC1-BD55-FF0162EF764E}" type="slidenum">
              <a:rPr lang="en-US" smtClean="0"/>
              <a:t>11</a:t>
            </a:fld>
            <a:endParaRPr lang="en-US"/>
          </a:p>
        </p:txBody>
      </p:sp>
      <p:sp>
        <p:nvSpPr>
          <p:cNvPr id="13" name="TextBox 12"/>
          <p:cNvSpPr txBox="1"/>
          <p:nvPr/>
        </p:nvSpPr>
        <p:spPr>
          <a:xfrm>
            <a:off x="4282512" y="4639841"/>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14" name="TextBox 13"/>
          <p:cNvSpPr txBox="1"/>
          <p:nvPr/>
        </p:nvSpPr>
        <p:spPr>
          <a:xfrm>
            <a:off x="3501610" y="4987494"/>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15" name="TextBox 14"/>
          <p:cNvSpPr txBox="1"/>
          <p:nvPr/>
        </p:nvSpPr>
        <p:spPr>
          <a:xfrm>
            <a:off x="4055651" y="5124536"/>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16" name="TextBox 15"/>
          <p:cNvSpPr txBox="1"/>
          <p:nvPr/>
        </p:nvSpPr>
        <p:spPr>
          <a:xfrm>
            <a:off x="3209292" y="1706366"/>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17" name="TextBox 16"/>
          <p:cNvSpPr txBox="1"/>
          <p:nvPr/>
        </p:nvSpPr>
        <p:spPr>
          <a:xfrm>
            <a:off x="3568397" y="2119495"/>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18" name="TextBox 17"/>
          <p:cNvSpPr txBox="1"/>
          <p:nvPr/>
        </p:nvSpPr>
        <p:spPr>
          <a:xfrm>
            <a:off x="1131952" y="4065495"/>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19" name="TextBox 18"/>
          <p:cNvSpPr txBox="1"/>
          <p:nvPr/>
        </p:nvSpPr>
        <p:spPr>
          <a:xfrm>
            <a:off x="1571311" y="3673428"/>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20" name="TextBox 19"/>
          <p:cNvSpPr txBox="1"/>
          <p:nvPr/>
        </p:nvSpPr>
        <p:spPr>
          <a:xfrm>
            <a:off x="951758" y="3664263"/>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21" name="TextBox 20"/>
          <p:cNvSpPr txBox="1"/>
          <p:nvPr/>
        </p:nvSpPr>
        <p:spPr>
          <a:xfrm>
            <a:off x="2294173" y="3882104"/>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22" name="TextBox 21"/>
          <p:cNvSpPr txBox="1"/>
          <p:nvPr/>
        </p:nvSpPr>
        <p:spPr>
          <a:xfrm>
            <a:off x="2829425" y="3404117"/>
            <a:ext cx="502305"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23" name="TextBox 22"/>
          <p:cNvSpPr txBox="1"/>
          <p:nvPr/>
        </p:nvSpPr>
        <p:spPr>
          <a:xfrm>
            <a:off x="3218683" y="3664263"/>
            <a:ext cx="502305"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25" name="TextBox 24"/>
          <p:cNvSpPr txBox="1"/>
          <p:nvPr/>
        </p:nvSpPr>
        <p:spPr>
          <a:xfrm>
            <a:off x="2585798" y="4259553"/>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26" name="TextBox 25"/>
          <p:cNvSpPr txBox="1"/>
          <p:nvPr/>
        </p:nvSpPr>
        <p:spPr>
          <a:xfrm>
            <a:off x="1515295" y="4180364"/>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27" name="TextBox 26"/>
          <p:cNvSpPr txBox="1"/>
          <p:nvPr/>
        </p:nvSpPr>
        <p:spPr>
          <a:xfrm>
            <a:off x="1230818" y="2408505"/>
            <a:ext cx="621073"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28" name="TextBox 27"/>
          <p:cNvSpPr txBox="1"/>
          <p:nvPr/>
        </p:nvSpPr>
        <p:spPr>
          <a:xfrm>
            <a:off x="1842781" y="1761217"/>
            <a:ext cx="621073"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29" name="TextBox 28"/>
          <p:cNvSpPr txBox="1"/>
          <p:nvPr/>
        </p:nvSpPr>
        <p:spPr>
          <a:xfrm>
            <a:off x="4526138" y="1983080"/>
            <a:ext cx="621073"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30" name="TextBox 29"/>
          <p:cNvSpPr txBox="1"/>
          <p:nvPr/>
        </p:nvSpPr>
        <p:spPr>
          <a:xfrm>
            <a:off x="1128475" y="5031906"/>
            <a:ext cx="621073"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31" name="TextBox 30"/>
          <p:cNvSpPr txBox="1"/>
          <p:nvPr/>
        </p:nvSpPr>
        <p:spPr>
          <a:xfrm>
            <a:off x="1964725" y="5114989"/>
            <a:ext cx="621073"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32" name="TextBox 31"/>
          <p:cNvSpPr txBox="1"/>
          <p:nvPr/>
        </p:nvSpPr>
        <p:spPr>
          <a:xfrm>
            <a:off x="1423006" y="2598102"/>
            <a:ext cx="621073"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33" name="TextBox 32"/>
          <p:cNvSpPr txBox="1"/>
          <p:nvPr/>
        </p:nvSpPr>
        <p:spPr>
          <a:xfrm>
            <a:off x="4827723" y="3213951"/>
            <a:ext cx="621073"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34" name="TextBox 33"/>
          <p:cNvSpPr txBox="1"/>
          <p:nvPr/>
        </p:nvSpPr>
        <p:spPr>
          <a:xfrm>
            <a:off x="4685821" y="2598102"/>
            <a:ext cx="621073"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35" name="Rectangle 34"/>
          <p:cNvSpPr/>
          <p:nvPr/>
        </p:nvSpPr>
        <p:spPr>
          <a:xfrm>
            <a:off x="562062" y="1434298"/>
            <a:ext cx="5120638" cy="45054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50" name="Oval 49"/>
          <p:cNvSpPr/>
          <p:nvPr/>
        </p:nvSpPr>
        <p:spPr>
          <a:xfrm rot="5935114">
            <a:off x="1933392" y="2220901"/>
            <a:ext cx="2972356" cy="16663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51" name="Oval 50"/>
          <p:cNvSpPr/>
          <p:nvPr/>
        </p:nvSpPr>
        <p:spPr>
          <a:xfrm>
            <a:off x="721369" y="3347604"/>
            <a:ext cx="3561142" cy="16688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52" name="Oval 51"/>
          <p:cNvSpPr/>
          <p:nvPr/>
        </p:nvSpPr>
        <p:spPr>
          <a:xfrm rot="2262283">
            <a:off x="1870077" y="3682074"/>
            <a:ext cx="3443217" cy="19255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36" name="Rectangle 35"/>
          <p:cNvSpPr/>
          <p:nvPr/>
        </p:nvSpPr>
        <p:spPr>
          <a:xfrm>
            <a:off x="5839097" y="1614492"/>
            <a:ext cx="6149987" cy="1846659"/>
          </a:xfrm>
          <a:prstGeom prst="rect">
            <a:avLst/>
          </a:prstGeom>
        </p:spPr>
        <p:txBody>
          <a:bodyPr wrap="square">
            <a:spAutoFit/>
          </a:bodyPr>
          <a:lstStyle/>
          <a:p>
            <a:pPr marL="457200" indent="-457200">
              <a:buFont typeface="Wingdings" panose="05000000000000000000" pitchFamily="2" charset="2"/>
              <a:buChar char="Ø"/>
            </a:pPr>
            <a:r>
              <a:rPr lang="en-US" sz="2400" b="0" i="0" u="none" strike="noStrike" baseline="0" dirty="0" smtClean="0"/>
              <a:t>there could be many </a:t>
            </a:r>
            <a:r>
              <a:rPr lang="en-US" sz="2400" b="0" i="0" u="none" strike="noStrike" baseline="0" dirty="0" smtClean="0">
                <a:solidFill>
                  <a:srgbClr val="7030A0"/>
                </a:solidFill>
              </a:rPr>
              <a:t>SOS</a:t>
            </a:r>
            <a:r>
              <a:rPr lang="en-US" sz="2400" b="0" i="0" u="none" strike="noStrike" baseline="0" dirty="0" smtClean="0"/>
              <a:t>-</a:t>
            </a:r>
            <a:r>
              <a:rPr lang="en-US" sz="2400" b="0" i="0" u="none" strike="noStrike" baseline="0" dirty="0" err="1" smtClean="0"/>
              <a:t>es</a:t>
            </a:r>
            <a:r>
              <a:rPr lang="en-US" sz="2400" b="0" i="0" u="none" strike="noStrike" dirty="0" smtClean="0"/>
              <a:t> </a:t>
            </a:r>
            <a:r>
              <a:rPr lang="en-US" sz="2400" b="0" i="0" u="none" strike="noStrike" baseline="0" dirty="0" smtClean="0"/>
              <a:t>for a requirement: </a:t>
            </a:r>
            <a:r>
              <a:rPr lang="en-US" sz="2400" b="0" i="0" u="none" strike="noStrike" baseline="0" dirty="0" smtClean="0">
                <a:ln>
                  <a:solidFill>
                    <a:schemeClr val="tx1"/>
                  </a:solidFill>
                </a:ln>
                <a:solidFill>
                  <a:srgbClr val="002060"/>
                </a:solidFill>
              </a:rPr>
              <a:t>all sets of support </a:t>
            </a:r>
            <a:r>
              <a:rPr lang="en-US" sz="2400" b="0" i="0" u="none" strike="noStrike" baseline="0" dirty="0" smtClean="0">
                <a:solidFill>
                  <a:srgbClr val="002060"/>
                </a:solidFill>
              </a:rPr>
              <a:t>(ASOS)</a:t>
            </a:r>
          </a:p>
          <a:p>
            <a:pPr marL="171450" indent="-171450">
              <a:buFont typeface="Wingdings" panose="05000000000000000000" pitchFamily="2" charset="2"/>
              <a:buChar char="Ø"/>
            </a:pPr>
            <a:endParaRPr lang="en-US" sz="1400" b="0" i="0" u="none" strike="noStrike" baseline="0" dirty="0" smtClean="0">
              <a:solidFill>
                <a:srgbClr val="002060"/>
              </a:solidFill>
            </a:endParaRPr>
          </a:p>
          <a:p>
            <a:pPr marL="457200" indent="-457200">
              <a:buFont typeface="Wingdings" panose="05000000000000000000" pitchFamily="2" charset="2"/>
              <a:buChar char="Ø"/>
            </a:pPr>
            <a:r>
              <a:rPr lang="en-US" sz="2400" b="0" i="0" u="none" strike="noStrike" baseline="0" dirty="0" smtClean="0">
                <a:solidFill>
                  <a:srgbClr val="002060"/>
                </a:solidFill>
              </a:rPr>
              <a:t>ASOS for </a:t>
            </a:r>
            <a:r>
              <a:rPr lang="en-US" sz="2400" b="0" i="0" u="none" strike="noStrike" baseline="0" dirty="0" smtClean="0"/>
              <a:t>a requirement is an association to all its sets of support</a:t>
            </a:r>
            <a:endParaRPr lang="en-US" sz="2400" dirty="0"/>
          </a:p>
        </p:txBody>
      </p:sp>
      <p:sp>
        <p:nvSpPr>
          <p:cNvPr id="37" name="Rectangle 36"/>
          <p:cNvSpPr/>
          <p:nvPr/>
        </p:nvSpPr>
        <p:spPr>
          <a:xfrm>
            <a:off x="5996806" y="3618850"/>
            <a:ext cx="6083717" cy="683264"/>
          </a:xfrm>
          <a:prstGeom prst="rect">
            <a:avLst/>
          </a:prstGeom>
        </p:spPr>
        <p:txBody>
          <a:bodyPr wrap="none">
            <a:spAutoFit/>
          </a:bodyPr>
          <a:lstStyle/>
          <a:p>
            <a:pPr lvl="0">
              <a:lnSpc>
                <a:spcPct val="120000"/>
              </a:lnSpc>
              <a:spcBef>
                <a:spcPts val="1000"/>
              </a:spcBef>
            </a:pPr>
            <a:r>
              <a:rPr lang="en-US" sz="3200" dirty="0">
                <a:solidFill>
                  <a:srgbClr val="0070C0"/>
                </a:solidFill>
              </a:rPr>
              <a:t>ASOS</a:t>
            </a:r>
            <a:r>
              <a:rPr lang="en-US" sz="3200" dirty="0">
                <a:solidFill>
                  <a:prstClr val="black"/>
                </a:solidFill>
              </a:rPr>
              <a:t> </a:t>
            </a:r>
            <a:r>
              <a:rPr lang="en-US" sz="3200" dirty="0">
                <a:solidFill>
                  <a:srgbClr val="007E39"/>
                </a:solidFill>
              </a:rPr>
              <a:t>(</a:t>
            </a:r>
            <a:r>
              <a:rPr lang="en-US" sz="3200" dirty="0">
                <a:solidFill>
                  <a:prstClr val="black"/>
                </a:solidFill>
              </a:rPr>
              <a:t>r</a:t>
            </a:r>
            <a:r>
              <a:rPr lang="en-US" sz="3200" dirty="0">
                <a:solidFill>
                  <a:srgbClr val="007E39"/>
                </a:solidFill>
              </a:rPr>
              <a:t>)</a:t>
            </a:r>
            <a:r>
              <a:rPr lang="en-US" sz="3200" dirty="0">
                <a:solidFill>
                  <a:prstClr val="black"/>
                </a:solidFill>
              </a:rPr>
              <a:t> </a:t>
            </a:r>
            <a:r>
              <a:rPr lang="en-US" sz="3200" b="1" dirty="0">
                <a:solidFill>
                  <a:srgbClr val="FF0000"/>
                </a:solidFill>
              </a:rPr>
              <a:t>≡</a:t>
            </a:r>
            <a:r>
              <a:rPr lang="en-US" sz="3200" dirty="0">
                <a:solidFill>
                  <a:prstClr val="black"/>
                </a:solidFill>
              </a:rPr>
              <a:t> </a:t>
            </a:r>
            <a:r>
              <a:rPr lang="en-US" sz="3200" dirty="0">
                <a:solidFill>
                  <a:srgbClr val="007E39"/>
                </a:solidFill>
              </a:rPr>
              <a:t>{</a:t>
            </a:r>
            <a:r>
              <a:rPr lang="en-US" sz="3200" dirty="0">
                <a:solidFill>
                  <a:prstClr val="black"/>
                </a:solidFill>
              </a:rPr>
              <a:t> S </a:t>
            </a:r>
            <a:r>
              <a:rPr lang="en-US" sz="3200" b="1" dirty="0">
                <a:solidFill>
                  <a:srgbClr val="FF0000"/>
                </a:solidFill>
              </a:rPr>
              <a:t>|</a:t>
            </a:r>
            <a:r>
              <a:rPr lang="en-US" sz="3200" dirty="0">
                <a:solidFill>
                  <a:prstClr val="black"/>
                </a:solidFill>
              </a:rPr>
              <a:t> S </a:t>
            </a:r>
            <a:r>
              <a:rPr lang="en-US" sz="3200" b="1" dirty="0">
                <a:solidFill>
                  <a:srgbClr val="FF0000"/>
                </a:solidFill>
              </a:rPr>
              <a:t>⊆</a:t>
            </a:r>
            <a:r>
              <a:rPr lang="en-US" sz="3200" dirty="0">
                <a:solidFill>
                  <a:prstClr val="black"/>
                </a:solidFill>
              </a:rPr>
              <a:t> Σ </a:t>
            </a:r>
            <a:r>
              <a:rPr lang="en-US" sz="3200" b="1" dirty="0">
                <a:solidFill>
                  <a:srgbClr val="FF0000"/>
                </a:solidFill>
              </a:rPr>
              <a:t>∧</a:t>
            </a:r>
            <a:r>
              <a:rPr lang="en-US" sz="3200" dirty="0">
                <a:solidFill>
                  <a:prstClr val="black"/>
                </a:solidFill>
              </a:rPr>
              <a:t> </a:t>
            </a:r>
            <a:r>
              <a:rPr lang="en-US" sz="3200" dirty="0" smtClean="0">
                <a:solidFill>
                  <a:srgbClr val="007E39"/>
                </a:solidFill>
              </a:rPr>
              <a:t>(</a:t>
            </a:r>
            <a:r>
              <a:rPr lang="en-US" sz="3200" dirty="0" smtClean="0">
                <a:solidFill>
                  <a:prstClr val="black"/>
                </a:solidFill>
              </a:rPr>
              <a:t>r</a:t>
            </a:r>
            <a:r>
              <a:rPr lang="en-US" sz="3200" dirty="0" smtClean="0">
                <a:solidFill>
                  <a:srgbClr val="007E39"/>
                </a:solidFill>
              </a:rPr>
              <a:t>,</a:t>
            </a:r>
            <a:r>
              <a:rPr lang="en-US" sz="3200" dirty="0" smtClean="0">
                <a:solidFill>
                  <a:prstClr val="black"/>
                </a:solidFill>
              </a:rPr>
              <a:t> </a:t>
            </a:r>
            <a:r>
              <a:rPr lang="en-US" sz="3200" dirty="0">
                <a:solidFill>
                  <a:prstClr val="black"/>
                </a:solidFill>
              </a:rPr>
              <a:t>S</a:t>
            </a:r>
            <a:r>
              <a:rPr lang="en-US" sz="3200" dirty="0">
                <a:solidFill>
                  <a:srgbClr val="007E39"/>
                </a:solidFill>
              </a:rPr>
              <a:t>) </a:t>
            </a:r>
            <a:r>
              <a:rPr lang="en-US" sz="3200" b="1" dirty="0">
                <a:solidFill>
                  <a:srgbClr val="FF0000"/>
                </a:solidFill>
              </a:rPr>
              <a:t>∈</a:t>
            </a:r>
            <a:r>
              <a:rPr lang="en-US" sz="3200" dirty="0">
                <a:solidFill>
                  <a:prstClr val="black"/>
                </a:solidFill>
              </a:rPr>
              <a:t> </a:t>
            </a:r>
            <a:r>
              <a:rPr lang="en-US" sz="3200" dirty="0">
                <a:solidFill>
                  <a:srgbClr val="7030A0"/>
                </a:solidFill>
              </a:rPr>
              <a:t>SOS</a:t>
            </a:r>
            <a:r>
              <a:rPr lang="en-US" sz="3200" dirty="0">
                <a:solidFill>
                  <a:prstClr val="black"/>
                </a:solidFill>
              </a:rPr>
              <a:t> </a:t>
            </a:r>
            <a:r>
              <a:rPr lang="en-US" sz="3200" dirty="0">
                <a:solidFill>
                  <a:srgbClr val="007E39"/>
                </a:solidFill>
              </a:rPr>
              <a:t>}</a:t>
            </a:r>
          </a:p>
        </p:txBody>
      </p:sp>
      <p:sp>
        <p:nvSpPr>
          <p:cNvPr id="38" name="Rectangle 37"/>
          <p:cNvSpPr/>
          <p:nvPr/>
        </p:nvSpPr>
        <p:spPr>
          <a:xfrm>
            <a:off x="5907530" y="4551940"/>
            <a:ext cx="5862224" cy="978729"/>
          </a:xfrm>
          <a:prstGeom prst="rect">
            <a:avLst/>
          </a:prstGeom>
        </p:spPr>
        <p:txBody>
          <a:bodyPr wrap="square">
            <a:spAutoFit/>
          </a:bodyPr>
          <a:lstStyle/>
          <a:p>
            <a:pPr marL="457200" lvl="0" indent="-457200">
              <a:lnSpc>
                <a:spcPct val="120000"/>
              </a:lnSpc>
              <a:spcBef>
                <a:spcPts val="1000"/>
              </a:spcBef>
              <a:buFont typeface="Wingdings" panose="05000000000000000000" pitchFamily="2" charset="2"/>
              <a:buChar char="Ø"/>
            </a:pPr>
            <a:r>
              <a:rPr lang="en-US" sz="2400" dirty="0">
                <a:solidFill>
                  <a:prstClr val="black"/>
                </a:solidFill>
              </a:rPr>
              <a:t>The set of </a:t>
            </a:r>
            <a:r>
              <a:rPr lang="en-US" sz="2400" dirty="0">
                <a:solidFill>
                  <a:srgbClr val="0070C0"/>
                </a:solidFill>
              </a:rPr>
              <a:t>ASOS</a:t>
            </a:r>
            <a:r>
              <a:rPr lang="en-US" sz="2400" dirty="0">
                <a:solidFill>
                  <a:prstClr val="black"/>
                </a:solidFill>
              </a:rPr>
              <a:t>-</a:t>
            </a:r>
            <a:r>
              <a:rPr lang="en-US" sz="2400" dirty="0" err="1">
                <a:solidFill>
                  <a:prstClr val="black"/>
                </a:solidFill>
              </a:rPr>
              <a:t>es</a:t>
            </a:r>
            <a:r>
              <a:rPr lang="en-US" sz="2400" dirty="0">
                <a:solidFill>
                  <a:prstClr val="black"/>
                </a:solidFill>
              </a:rPr>
              <a:t> for </a:t>
            </a:r>
            <a:r>
              <a:rPr lang="en-US" sz="2400" b="1" dirty="0">
                <a:solidFill>
                  <a:prstClr val="black"/>
                </a:solidFill>
                <a:effectLst>
                  <a:outerShdw blurRad="38100" dist="38100" dir="2700000" algn="tl">
                    <a:srgbClr val="000000">
                      <a:alpha val="43137"/>
                    </a:srgbClr>
                  </a:outerShdw>
                </a:effectLst>
              </a:rPr>
              <a:t>all</a:t>
            </a:r>
            <a:r>
              <a:rPr lang="en-US" sz="2400" dirty="0">
                <a:solidFill>
                  <a:prstClr val="black"/>
                </a:solidFill>
                <a:effectLst>
                  <a:outerShdw blurRad="38100" dist="38100" dir="2700000" algn="tl">
                    <a:srgbClr val="000000">
                      <a:alpha val="43137"/>
                    </a:srgbClr>
                  </a:outerShdw>
                </a:effectLst>
              </a:rPr>
              <a:t> </a:t>
            </a:r>
            <a:r>
              <a:rPr lang="en-US" sz="2400" dirty="0">
                <a:solidFill>
                  <a:prstClr val="black"/>
                </a:solidFill>
              </a:rPr>
              <a:t>requirements represents </a:t>
            </a:r>
            <a:r>
              <a:rPr lang="en-US" sz="2400" dirty="0" smtClean="0">
                <a:solidFill>
                  <a:prstClr val="black"/>
                </a:solidFill>
                <a:effectLst>
                  <a:outerShdw blurRad="38100" dist="38100" dir="2700000" algn="tl">
                    <a:srgbClr val="000000">
                      <a:alpha val="43137"/>
                    </a:srgbClr>
                  </a:outerShdw>
                </a:effectLst>
              </a:rPr>
              <a:t>complete traceability</a:t>
            </a:r>
            <a:endParaRPr lang="en-US" sz="2400" dirty="0">
              <a:solidFill>
                <a:prstClr val="black"/>
              </a:solidFill>
            </a:endParaRPr>
          </a:p>
        </p:txBody>
      </p:sp>
    </p:spTree>
    <p:extLst>
      <p:ext uri="{BB962C8B-B14F-4D97-AF65-F5344CB8AC3E}">
        <p14:creationId xmlns:p14="http://schemas.microsoft.com/office/powerpoint/2010/main" val="341376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circle(in)">
                                      <p:cBhvr>
                                        <p:cTn id="7" dur="2000"/>
                                        <p:tgtEl>
                                          <p:spTgt spid="50"/>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circle(in)">
                                      <p:cBhvr>
                                        <p:cTn id="11" dur="1000"/>
                                        <p:tgtEl>
                                          <p:spTgt spid="51"/>
                                        </p:tgtEl>
                                      </p:cBhvr>
                                    </p:animEffect>
                                  </p:childTnLst>
                                </p:cTn>
                              </p:par>
                            </p:childTnLst>
                          </p:cTn>
                        </p:par>
                        <p:par>
                          <p:cTn id="12" fill="hold">
                            <p:stCondLst>
                              <p:cond delay="3000"/>
                            </p:stCondLst>
                            <p:childTnLst>
                              <p:par>
                                <p:cTn id="13" presetID="6" presetClass="entr" presetSubtype="16" fill="hold" grpId="0"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circle(in)">
                                      <p:cBhvr>
                                        <p:cTn id="15" dur="1000"/>
                                        <p:tgtEl>
                                          <p:spTgt spid="5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wipe(left)">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Categorizing Design Artifacts</a:t>
            </a:r>
            <a:endParaRPr lang="en-US" dirty="0"/>
          </a:p>
        </p:txBody>
      </p:sp>
      <p:sp>
        <p:nvSpPr>
          <p:cNvPr id="4" name="Date Placeholder 3"/>
          <p:cNvSpPr>
            <a:spLocks noGrp="1"/>
          </p:cNvSpPr>
          <p:nvPr>
            <p:ph type="dt" sz="half" idx="10"/>
          </p:nvPr>
        </p:nvSpPr>
        <p:spPr/>
        <p:txBody>
          <a:bodyPr/>
          <a:lstStyle/>
          <a:p>
            <a:fld id="{0057EA01-E19D-4D96-91AD-BEED3AC28BC9}" type="datetime6">
              <a:rPr lang="en-US" smtClean="0"/>
              <a:t>September 16</a:t>
            </a:fld>
            <a:endParaRPr lang="en-US"/>
          </a:p>
        </p:txBody>
      </p:sp>
      <p:sp>
        <p:nvSpPr>
          <p:cNvPr id="5" name="Footer Placeholder 4"/>
          <p:cNvSpPr>
            <a:spLocks noGrp="1"/>
          </p:cNvSpPr>
          <p:nvPr>
            <p:ph type="ftr" sz="quarter" idx="11"/>
          </p:nvPr>
        </p:nvSpPr>
        <p:spPr/>
        <p:txBody>
          <a:bodyPr/>
          <a:lstStyle/>
          <a:p>
            <a:r>
              <a:rPr lang="en-US" smtClean="0"/>
              <a:t>IEEE International Requirements Engineering Conference, RE@Next! </a:t>
            </a:r>
            <a:endParaRPr lang="en-US"/>
          </a:p>
        </p:txBody>
      </p:sp>
      <p:sp>
        <p:nvSpPr>
          <p:cNvPr id="6" name="Slide Number Placeholder 5"/>
          <p:cNvSpPr>
            <a:spLocks noGrp="1"/>
          </p:cNvSpPr>
          <p:nvPr>
            <p:ph type="sldNum" sz="quarter" idx="12"/>
          </p:nvPr>
        </p:nvSpPr>
        <p:spPr/>
        <p:txBody>
          <a:bodyPr/>
          <a:lstStyle/>
          <a:p>
            <a:fld id="{4FDAF257-DEDC-4EC1-BD55-FF0162EF764E}" type="slidenum">
              <a:rPr lang="en-US" smtClean="0"/>
              <a:t>12</a:t>
            </a:fld>
            <a:endParaRPr lang="en-US"/>
          </a:p>
        </p:txBody>
      </p:sp>
      <p:sp>
        <p:nvSpPr>
          <p:cNvPr id="13" name="TextBox 12"/>
          <p:cNvSpPr txBox="1"/>
          <p:nvPr/>
        </p:nvSpPr>
        <p:spPr>
          <a:xfrm>
            <a:off x="4282512" y="4639841"/>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14" name="TextBox 13"/>
          <p:cNvSpPr txBox="1"/>
          <p:nvPr/>
        </p:nvSpPr>
        <p:spPr>
          <a:xfrm>
            <a:off x="3501610" y="4987494"/>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15" name="TextBox 14"/>
          <p:cNvSpPr txBox="1"/>
          <p:nvPr/>
        </p:nvSpPr>
        <p:spPr>
          <a:xfrm>
            <a:off x="4055651" y="5124536"/>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16" name="TextBox 15"/>
          <p:cNvSpPr txBox="1"/>
          <p:nvPr/>
        </p:nvSpPr>
        <p:spPr>
          <a:xfrm>
            <a:off x="3209292" y="1706366"/>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17" name="TextBox 16"/>
          <p:cNvSpPr txBox="1"/>
          <p:nvPr/>
        </p:nvSpPr>
        <p:spPr>
          <a:xfrm>
            <a:off x="3568397" y="2119495"/>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18" name="TextBox 17"/>
          <p:cNvSpPr txBox="1"/>
          <p:nvPr/>
        </p:nvSpPr>
        <p:spPr>
          <a:xfrm>
            <a:off x="1131952" y="4065495"/>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19" name="TextBox 18"/>
          <p:cNvSpPr txBox="1"/>
          <p:nvPr/>
        </p:nvSpPr>
        <p:spPr>
          <a:xfrm>
            <a:off x="1571311" y="3673428"/>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20" name="TextBox 19"/>
          <p:cNvSpPr txBox="1"/>
          <p:nvPr/>
        </p:nvSpPr>
        <p:spPr>
          <a:xfrm>
            <a:off x="951758" y="3664263"/>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21" name="TextBox 20"/>
          <p:cNvSpPr txBox="1"/>
          <p:nvPr/>
        </p:nvSpPr>
        <p:spPr>
          <a:xfrm>
            <a:off x="2294173" y="3882104"/>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22" name="TextBox 21"/>
          <p:cNvSpPr txBox="1"/>
          <p:nvPr/>
        </p:nvSpPr>
        <p:spPr>
          <a:xfrm>
            <a:off x="2829425" y="3404117"/>
            <a:ext cx="502305" cy="584775"/>
          </a:xfrm>
          <a:prstGeom prst="rect">
            <a:avLst/>
          </a:prstGeom>
          <a:noFill/>
        </p:spPr>
        <p:txBody>
          <a:bodyPr wrap="square" rtlCol="0">
            <a:spAutoFit/>
          </a:bodyPr>
          <a:lstStyle/>
          <a:p>
            <a:r>
              <a:rPr lang="en-US" sz="3200" b="1" dirty="0" smtClean="0">
                <a:solidFill>
                  <a:srgbClr val="C00000"/>
                </a:solidFill>
              </a:rPr>
              <a:t>#</a:t>
            </a:r>
            <a:endParaRPr lang="en-US" sz="3200" b="1" dirty="0">
              <a:solidFill>
                <a:srgbClr val="C00000"/>
              </a:solidFill>
            </a:endParaRPr>
          </a:p>
        </p:txBody>
      </p:sp>
      <p:sp>
        <p:nvSpPr>
          <p:cNvPr id="23" name="TextBox 22"/>
          <p:cNvSpPr txBox="1"/>
          <p:nvPr/>
        </p:nvSpPr>
        <p:spPr>
          <a:xfrm>
            <a:off x="3218683" y="3664263"/>
            <a:ext cx="502305" cy="584775"/>
          </a:xfrm>
          <a:prstGeom prst="rect">
            <a:avLst/>
          </a:prstGeom>
          <a:noFill/>
        </p:spPr>
        <p:txBody>
          <a:bodyPr wrap="square" rtlCol="0">
            <a:spAutoFit/>
          </a:bodyPr>
          <a:lstStyle/>
          <a:p>
            <a:r>
              <a:rPr lang="en-US" sz="3200" b="1" dirty="0" smtClean="0">
                <a:solidFill>
                  <a:srgbClr val="C00000"/>
                </a:solidFill>
              </a:rPr>
              <a:t>#</a:t>
            </a:r>
            <a:endParaRPr lang="en-US" sz="3200" b="1" dirty="0">
              <a:solidFill>
                <a:srgbClr val="C00000"/>
              </a:solidFill>
            </a:endParaRPr>
          </a:p>
        </p:txBody>
      </p:sp>
      <p:sp>
        <p:nvSpPr>
          <p:cNvPr id="25" name="TextBox 24"/>
          <p:cNvSpPr txBox="1"/>
          <p:nvPr/>
        </p:nvSpPr>
        <p:spPr>
          <a:xfrm>
            <a:off x="2585798" y="4259553"/>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26" name="TextBox 25"/>
          <p:cNvSpPr txBox="1"/>
          <p:nvPr/>
        </p:nvSpPr>
        <p:spPr>
          <a:xfrm>
            <a:off x="1515295" y="4180364"/>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27" name="TextBox 26"/>
          <p:cNvSpPr txBox="1"/>
          <p:nvPr/>
        </p:nvSpPr>
        <p:spPr>
          <a:xfrm>
            <a:off x="1230818" y="2408505"/>
            <a:ext cx="621073" cy="584775"/>
          </a:xfrm>
          <a:prstGeom prst="rect">
            <a:avLst/>
          </a:prstGeom>
          <a:noFill/>
        </p:spPr>
        <p:txBody>
          <a:bodyPr wrap="square" rtlCol="0">
            <a:spAutoFit/>
          </a:bodyPr>
          <a:lstStyle/>
          <a:p>
            <a:r>
              <a:rPr lang="en-US" sz="3200" b="1" dirty="0" smtClean="0">
                <a:solidFill>
                  <a:srgbClr val="7030A0"/>
                </a:solidFill>
              </a:rPr>
              <a:t>#</a:t>
            </a:r>
            <a:endParaRPr lang="en-US" sz="3200" b="1" dirty="0">
              <a:solidFill>
                <a:srgbClr val="7030A0"/>
              </a:solidFill>
            </a:endParaRPr>
          </a:p>
        </p:txBody>
      </p:sp>
      <p:sp>
        <p:nvSpPr>
          <p:cNvPr id="28" name="TextBox 27"/>
          <p:cNvSpPr txBox="1"/>
          <p:nvPr/>
        </p:nvSpPr>
        <p:spPr>
          <a:xfrm>
            <a:off x="1842781" y="1761217"/>
            <a:ext cx="621073" cy="584775"/>
          </a:xfrm>
          <a:prstGeom prst="rect">
            <a:avLst/>
          </a:prstGeom>
          <a:noFill/>
        </p:spPr>
        <p:txBody>
          <a:bodyPr wrap="square" rtlCol="0">
            <a:spAutoFit/>
          </a:bodyPr>
          <a:lstStyle/>
          <a:p>
            <a:r>
              <a:rPr lang="en-US" sz="3200" b="1" dirty="0" smtClean="0">
                <a:solidFill>
                  <a:srgbClr val="7030A0"/>
                </a:solidFill>
              </a:rPr>
              <a:t>#</a:t>
            </a:r>
            <a:endParaRPr lang="en-US" sz="3200" b="1" dirty="0">
              <a:solidFill>
                <a:srgbClr val="7030A0"/>
              </a:solidFill>
            </a:endParaRPr>
          </a:p>
        </p:txBody>
      </p:sp>
      <p:sp>
        <p:nvSpPr>
          <p:cNvPr id="29" name="TextBox 28"/>
          <p:cNvSpPr txBox="1"/>
          <p:nvPr/>
        </p:nvSpPr>
        <p:spPr>
          <a:xfrm>
            <a:off x="4526138" y="1983080"/>
            <a:ext cx="621073" cy="584775"/>
          </a:xfrm>
          <a:prstGeom prst="rect">
            <a:avLst/>
          </a:prstGeom>
          <a:noFill/>
        </p:spPr>
        <p:txBody>
          <a:bodyPr wrap="square" rtlCol="0">
            <a:spAutoFit/>
          </a:bodyPr>
          <a:lstStyle/>
          <a:p>
            <a:r>
              <a:rPr lang="en-US" sz="3200" b="1" dirty="0" smtClean="0">
                <a:solidFill>
                  <a:srgbClr val="7030A0"/>
                </a:solidFill>
              </a:rPr>
              <a:t>#</a:t>
            </a:r>
            <a:endParaRPr lang="en-US" sz="3200" b="1" dirty="0">
              <a:solidFill>
                <a:srgbClr val="7030A0"/>
              </a:solidFill>
            </a:endParaRPr>
          </a:p>
        </p:txBody>
      </p:sp>
      <p:sp>
        <p:nvSpPr>
          <p:cNvPr id="30" name="TextBox 29"/>
          <p:cNvSpPr txBox="1"/>
          <p:nvPr/>
        </p:nvSpPr>
        <p:spPr>
          <a:xfrm>
            <a:off x="1128475" y="5031906"/>
            <a:ext cx="621073" cy="584775"/>
          </a:xfrm>
          <a:prstGeom prst="rect">
            <a:avLst/>
          </a:prstGeom>
          <a:noFill/>
        </p:spPr>
        <p:txBody>
          <a:bodyPr wrap="square" rtlCol="0">
            <a:spAutoFit/>
          </a:bodyPr>
          <a:lstStyle/>
          <a:p>
            <a:r>
              <a:rPr lang="en-US" sz="3200" b="1" dirty="0" smtClean="0">
                <a:solidFill>
                  <a:srgbClr val="7030A0"/>
                </a:solidFill>
              </a:rPr>
              <a:t>#</a:t>
            </a:r>
            <a:endParaRPr lang="en-US" sz="3200" b="1" dirty="0">
              <a:solidFill>
                <a:srgbClr val="7030A0"/>
              </a:solidFill>
            </a:endParaRPr>
          </a:p>
        </p:txBody>
      </p:sp>
      <p:sp>
        <p:nvSpPr>
          <p:cNvPr id="31" name="TextBox 30"/>
          <p:cNvSpPr txBox="1"/>
          <p:nvPr/>
        </p:nvSpPr>
        <p:spPr>
          <a:xfrm>
            <a:off x="1964725" y="5114989"/>
            <a:ext cx="621073" cy="584775"/>
          </a:xfrm>
          <a:prstGeom prst="rect">
            <a:avLst/>
          </a:prstGeom>
          <a:noFill/>
        </p:spPr>
        <p:txBody>
          <a:bodyPr wrap="square" rtlCol="0">
            <a:spAutoFit/>
          </a:bodyPr>
          <a:lstStyle/>
          <a:p>
            <a:r>
              <a:rPr lang="en-US" sz="3200" b="1" dirty="0" smtClean="0">
                <a:solidFill>
                  <a:srgbClr val="7030A0"/>
                </a:solidFill>
              </a:rPr>
              <a:t>#</a:t>
            </a:r>
            <a:endParaRPr lang="en-US" sz="3200" b="1" dirty="0">
              <a:solidFill>
                <a:srgbClr val="7030A0"/>
              </a:solidFill>
            </a:endParaRPr>
          </a:p>
        </p:txBody>
      </p:sp>
      <p:sp>
        <p:nvSpPr>
          <p:cNvPr id="32" name="TextBox 31"/>
          <p:cNvSpPr txBox="1"/>
          <p:nvPr/>
        </p:nvSpPr>
        <p:spPr>
          <a:xfrm>
            <a:off x="1423006" y="2598102"/>
            <a:ext cx="621073" cy="584775"/>
          </a:xfrm>
          <a:prstGeom prst="rect">
            <a:avLst/>
          </a:prstGeom>
          <a:noFill/>
        </p:spPr>
        <p:txBody>
          <a:bodyPr wrap="square" rtlCol="0">
            <a:spAutoFit/>
          </a:bodyPr>
          <a:lstStyle/>
          <a:p>
            <a:r>
              <a:rPr lang="en-US" sz="3200" b="1" dirty="0" smtClean="0">
                <a:solidFill>
                  <a:srgbClr val="7030A0"/>
                </a:solidFill>
              </a:rPr>
              <a:t>#</a:t>
            </a:r>
            <a:endParaRPr lang="en-US" sz="3200" b="1" dirty="0">
              <a:solidFill>
                <a:srgbClr val="7030A0"/>
              </a:solidFill>
            </a:endParaRPr>
          </a:p>
        </p:txBody>
      </p:sp>
      <p:sp>
        <p:nvSpPr>
          <p:cNvPr id="33" name="TextBox 32"/>
          <p:cNvSpPr txBox="1"/>
          <p:nvPr/>
        </p:nvSpPr>
        <p:spPr>
          <a:xfrm>
            <a:off x="4827723" y="3213951"/>
            <a:ext cx="621073" cy="584775"/>
          </a:xfrm>
          <a:prstGeom prst="rect">
            <a:avLst/>
          </a:prstGeom>
          <a:noFill/>
        </p:spPr>
        <p:txBody>
          <a:bodyPr wrap="square" rtlCol="0">
            <a:spAutoFit/>
          </a:bodyPr>
          <a:lstStyle/>
          <a:p>
            <a:r>
              <a:rPr lang="en-US" sz="3200" b="1" dirty="0" smtClean="0">
                <a:solidFill>
                  <a:srgbClr val="7030A0"/>
                </a:solidFill>
              </a:rPr>
              <a:t>#</a:t>
            </a:r>
            <a:endParaRPr lang="en-US" sz="3200" b="1" dirty="0">
              <a:solidFill>
                <a:srgbClr val="7030A0"/>
              </a:solidFill>
            </a:endParaRPr>
          </a:p>
        </p:txBody>
      </p:sp>
      <p:sp>
        <p:nvSpPr>
          <p:cNvPr id="34" name="TextBox 33"/>
          <p:cNvSpPr txBox="1"/>
          <p:nvPr/>
        </p:nvSpPr>
        <p:spPr>
          <a:xfrm>
            <a:off x="4685821" y="2598102"/>
            <a:ext cx="621073" cy="584775"/>
          </a:xfrm>
          <a:prstGeom prst="rect">
            <a:avLst/>
          </a:prstGeom>
          <a:noFill/>
        </p:spPr>
        <p:txBody>
          <a:bodyPr wrap="square" rtlCol="0">
            <a:spAutoFit/>
          </a:bodyPr>
          <a:lstStyle/>
          <a:p>
            <a:r>
              <a:rPr lang="en-US" sz="3200" b="1" dirty="0" smtClean="0">
                <a:solidFill>
                  <a:srgbClr val="7030A0"/>
                </a:solidFill>
              </a:rPr>
              <a:t>#</a:t>
            </a:r>
            <a:endParaRPr lang="en-US" sz="3200" b="1" dirty="0">
              <a:solidFill>
                <a:srgbClr val="7030A0"/>
              </a:solidFill>
            </a:endParaRPr>
          </a:p>
        </p:txBody>
      </p:sp>
      <p:sp>
        <p:nvSpPr>
          <p:cNvPr id="35" name="Rectangle 34"/>
          <p:cNvSpPr/>
          <p:nvPr/>
        </p:nvSpPr>
        <p:spPr>
          <a:xfrm>
            <a:off x="562062" y="1434298"/>
            <a:ext cx="5120638" cy="45054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44" name="Rectangle 43"/>
          <p:cNvSpPr/>
          <p:nvPr/>
        </p:nvSpPr>
        <p:spPr>
          <a:xfrm>
            <a:off x="6041805" y="1838531"/>
            <a:ext cx="5468205" cy="830997"/>
          </a:xfrm>
          <a:prstGeom prst="rect">
            <a:avLst/>
          </a:prstGeom>
        </p:spPr>
        <p:txBody>
          <a:bodyPr wrap="square">
            <a:spAutoFit/>
          </a:bodyPr>
          <a:lstStyle/>
          <a:p>
            <a:pPr marL="342900" indent="-342900">
              <a:buFont typeface="Wingdings" panose="05000000000000000000" pitchFamily="2" charset="2"/>
              <a:buChar char="Ø"/>
            </a:pPr>
            <a:r>
              <a:rPr lang="en-US" sz="2400" dirty="0" smtClean="0"/>
              <a:t>suppose we have a property, </a:t>
            </a:r>
            <a:r>
              <a:rPr lang="en-US" sz="2400" b="1" dirty="0" smtClean="0">
                <a:solidFill>
                  <a:srgbClr val="7030A0"/>
                </a:solidFill>
                <a:effectLst>
                  <a:outerShdw blurRad="38100" dist="38100" dir="2700000" algn="tl">
                    <a:srgbClr val="000000">
                      <a:alpha val="43137"/>
                    </a:srgbClr>
                  </a:outerShdw>
                </a:effectLst>
              </a:rPr>
              <a:t>r</a:t>
            </a:r>
            <a:r>
              <a:rPr lang="en-US" sz="2400" dirty="0" smtClean="0"/>
              <a:t>, that can be proved in 3 different ways</a:t>
            </a:r>
            <a:endParaRPr lang="en-US" sz="2400" dirty="0"/>
          </a:p>
        </p:txBody>
      </p:sp>
      <p:sp>
        <p:nvSpPr>
          <p:cNvPr id="50" name="Oval 49"/>
          <p:cNvSpPr/>
          <p:nvPr/>
        </p:nvSpPr>
        <p:spPr>
          <a:xfrm rot="5935114">
            <a:off x="1933392" y="2220901"/>
            <a:ext cx="2972356" cy="16663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51" name="Oval 50"/>
          <p:cNvSpPr/>
          <p:nvPr/>
        </p:nvSpPr>
        <p:spPr>
          <a:xfrm>
            <a:off x="721369" y="3347604"/>
            <a:ext cx="3561142" cy="16688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52" name="Oval 51"/>
          <p:cNvSpPr/>
          <p:nvPr/>
        </p:nvSpPr>
        <p:spPr>
          <a:xfrm rot="2262283">
            <a:off x="1870077" y="3682074"/>
            <a:ext cx="3443217" cy="19255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94" name="Rectangle 93"/>
          <p:cNvSpPr/>
          <p:nvPr/>
        </p:nvSpPr>
        <p:spPr>
          <a:xfrm>
            <a:off x="5563254" y="3041334"/>
            <a:ext cx="5786520" cy="348813"/>
          </a:xfrm>
          <a:prstGeom prst="rect">
            <a:avLst/>
          </a:prstGeom>
        </p:spPr>
        <p:txBody>
          <a:bodyPr wrap="none">
            <a:spAutoFit/>
          </a:bodyPr>
          <a:lstStyle/>
          <a:p>
            <a:pPr marL="1115060" marR="785495" algn="ctr">
              <a:lnSpc>
                <a:spcPts val="2000"/>
              </a:lnSpc>
              <a:spcBef>
                <a:spcPts val="0"/>
              </a:spcBef>
              <a:spcAft>
                <a:spcPts val="0"/>
              </a:spcAft>
            </a:pPr>
            <a:r>
              <a:rPr lang="en-US" sz="2400" dirty="0" smtClean="0">
                <a:solidFill>
                  <a:srgbClr val="007E39"/>
                </a:solidFill>
                <a:effectLst>
                  <a:outerShdw blurRad="38100" dist="38100" dir="2700000" algn="tl">
                    <a:srgbClr val="000000">
                      <a:alpha val="43137"/>
                    </a:srgbClr>
                  </a:outerShdw>
                </a:effectLst>
                <a:latin typeface="Comic Sans MS" panose="030F0702030302020204" pitchFamily="66" charset="0"/>
                <a:ea typeface="Times New Roman" panose="02020603050405020304" pitchFamily="18" charset="0"/>
              </a:rPr>
              <a:t>MUST</a:t>
            </a:r>
            <a:r>
              <a:rPr lang="en-US" sz="2400" spc="-175" dirty="0" smtClean="0">
                <a:solidFill>
                  <a:srgbClr val="007E39"/>
                </a:solidFill>
                <a:effectLst>
                  <a:outerShdw blurRad="38100" dist="38100" dir="2700000" algn="tl">
                    <a:srgbClr val="000000">
                      <a:alpha val="43137"/>
                    </a:srgbClr>
                  </a:outerShdw>
                </a:effectLst>
                <a:latin typeface="Comic Sans MS" panose="030F0702030302020204" pitchFamily="66" charset="0"/>
                <a:ea typeface="Times New Roman" panose="02020603050405020304" pitchFamily="18" charset="0"/>
              </a:rPr>
              <a:t> </a:t>
            </a:r>
            <a:r>
              <a:rPr lang="en-US" sz="2400" dirty="0" smtClean="0">
                <a:effectLst/>
                <a:latin typeface="Comic Sans MS" panose="030F0702030302020204" pitchFamily="66" charset="0"/>
                <a:ea typeface="Times New Roman" panose="02020603050405020304" pitchFamily="18" charset="0"/>
              </a:rPr>
              <a:t>(</a:t>
            </a:r>
            <a:r>
              <a:rPr lang="en-US" sz="2400" spc="25" dirty="0" smtClean="0">
                <a:solidFill>
                  <a:srgbClr val="7030A0"/>
                </a:solidFill>
                <a:effectLst/>
                <a:latin typeface="Comic Sans MS" panose="030F0702030302020204" pitchFamily="66" charset="0"/>
                <a:ea typeface="Times New Roman" panose="02020603050405020304" pitchFamily="18" charset="0"/>
              </a:rPr>
              <a:t>r</a:t>
            </a:r>
            <a:r>
              <a:rPr lang="en-US" sz="2400" dirty="0" smtClean="0">
                <a:effectLst/>
                <a:latin typeface="Comic Sans MS" panose="030F0702030302020204" pitchFamily="66" charset="0"/>
                <a:ea typeface="Times New Roman" panose="02020603050405020304" pitchFamily="18" charset="0"/>
              </a:rPr>
              <a:t>)</a:t>
            </a:r>
            <a:r>
              <a:rPr lang="en-US" sz="2400" spc="190" dirty="0" smtClean="0">
                <a:effectLst/>
                <a:latin typeface="Comic Sans MS" panose="030F0702030302020204" pitchFamily="66" charset="0"/>
                <a:ea typeface="Times New Roman" panose="02020603050405020304" pitchFamily="18" charset="0"/>
              </a:rPr>
              <a:t> </a:t>
            </a:r>
            <a:r>
              <a:rPr lang="en-US" sz="2400" dirty="0" smtClean="0">
                <a:solidFill>
                  <a:srgbClr val="FF0000"/>
                </a:solidFill>
                <a:effectLst/>
                <a:latin typeface="Comic Sans MS" panose="030F0702030302020204" pitchFamily="66" charset="0"/>
                <a:ea typeface="Times New Roman" panose="02020603050405020304" pitchFamily="18" charset="0"/>
              </a:rPr>
              <a:t>=</a:t>
            </a:r>
            <a:r>
              <a:rPr lang="en-US" sz="2400" spc="-65" dirty="0" smtClean="0">
                <a:effectLst/>
                <a:latin typeface="Comic Sans MS" panose="030F0702030302020204" pitchFamily="66" charset="0"/>
                <a:ea typeface="Times New Roman" panose="02020603050405020304" pitchFamily="18" charset="0"/>
              </a:rPr>
              <a:t> </a:t>
            </a:r>
            <a:r>
              <a:rPr lang="en-US" sz="2400" dirty="0">
                <a:latin typeface="Comic Sans MS" panose="030F0702030302020204" pitchFamily="66" charset="0"/>
                <a:ea typeface="Times New Roman" panose="02020603050405020304" pitchFamily="18" charset="0"/>
              </a:rPr>
              <a:t> </a:t>
            </a:r>
            <a:r>
              <a:rPr lang="en-US" sz="2400" spc="-485" dirty="0" smtClean="0">
                <a:effectLst/>
                <a:latin typeface="Comic Sans MS" panose="030F0702030302020204" pitchFamily="66" charset="0"/>
                <a:ea typeface="Times New Roman" panose="02020603050405020304" pitchFamily="18" charset="0"/>
              </a:rPr>
              <a:t> </a:t>
            </a:r>
            <a:r>
              <a:rPr lang="en-US" sz="4400" spc="-485" dirty="0" smtClean="0">
                <a:solidFill>
                  <a:srgbClr val="FF0000"/>
                </a:solidFill>
                <a:effectLst/>
                <a:latin typeface="Meiryo" panose="020B0604030504040204" pitchFamily="34" charset="-128"/>
                <a:ea typeface="Meiryo" panose="020B0604030504040204" pitchFamily="34" charset="-128"/>
              </a:rPr>
              <a:t>⋂</a:t>
            </a:r>
            <a:r>
              <a:rPr lang="en-US" sz="2400" spc="-485" dirty="0" smtClean="0">
                <a:effectLst/>
                <a:latin typeface="Meiryo" panose="020B0604030504040204" pitchFamily="34" charset="-128"/>
                <a:ea typeface="Meiryo" panose="020B0604030504040204" pitchFamily="34" charset="-128"/>
              </a:rPr>
              <a:t>  </a:t>
            </a:r>
            <a:r>
              <a:rPr lang="en-US" sz="2400" dirty="0" smtClean="0">
                <a:solidFill>
                  <a:srgbClr val="0070C0"/>
                </a:solidFill>
                <a:effectLst>
                  <a:outerShdw blurRad="38100" dist="38100" dir="2700000" algn="tl">
                    <a:srgbClr val="000000">
                      <a:alpha val="43137"/>
                    </a:srgbClr>
                  </a:outerShdw>
                </a:effectLst>
                <a:latin typeface="Comic Sans MS" panose="030F0702030302020204" pitchFamily="66" charset="0"/>
                <a:ea typeface="Times New Roman" panose="02020603050405020304" pitchFamily="18" charset="0"/>
              </a:rPr>
              <a:t>ASO</a:t>
            </a:r>
            <a:r>
              <a:rPr lang="en-US" sz="2400" spc="10" dirty="0" smtClean="0">
                <a:solidFill>
                  <a:srgbClr val="0070C0"/>
                </a:solidFill>
                <a:effectLst>
                  <a:outerShdw blurRad="38100" dist="38100" dir="2700000" algn="tl">
                    <a:srgbClr val="000000">
                      <a:alpha val="43137"/>
                    </a:srgbClr>
                  </a:outerShdw>
                </a:effectLst>
                <a:latin typeface="Comic Sans MS" panose="030F0702030302020204" pitchFamily="66" charset="0"/>
                <a:ea typeface="Times New Roman" panose="02020603050405020304" pitchFamily="18" charset="0"/>
              </a:rPr>
              <a:t>S</a:t>
            </a:r>
            <a:r>
              <a:rPr lang="en-US" sz="2400" spc="10" dirty="0" smtClean="0">
                <a:effectLst/>
                <a:latin typeface="Comic Sans MS" panose="030F0702030302020204" pitchFamily="66" charset="0"/>
                <a:ea typeface="Times New Roman" panose="02020603050405020304" pitchFamily="18" charset="0"/>
              </a:rPr>
              <a:t> </a:t>
            </a:r>
            <a:r>
              <a:rPr lang="en-US" sz="2400" dirty="0" smtClean="0">
                <a:effectLst/>
                <a:latin typeface="Comic Sans MS" panose="030F0702030302020204" pitchFamily="66" charset="0"/>
                <a:ea typeface="Times New Roman" panose="02020603050405020304" pitchFamily="18" charset="0"/>
              </a:rPr>
              <a:t>(</a:t>
            </a:r>
            <a:r>
              <a:rPr lang="en-US" sz="2400" spc="25" dirty="0" smtClean="0">
                <a:solidFill>
                  <a:srgbClr val="7030A0"/>
                </a:solidFill>
                <a:effectLst/>
                <a:latin typeface="Comic Sans MS" panose="030F0702030302020204" pitchFamily="66" charset="0"/>
                <a:ea typeface="Times New Roman" panose="02020603050405020304" pitchFamily="18" charset="0"/>
              </a:rPr>
              <a:t>r</a:t>
            </a:r>
            <a:r>
              <a:rPr lang="en-US" sz="2400" dirty="0" smtClean="0">
                <a:effectLst/>
                <a:latin typeface="Comic Sans MS" panose="030F0702030302020204" pitchFamily="66" charset="0"/>
                <a:ea typeface="Times New Roman" panose="02020603050405020304" pitchFamily="18" charset="0"/>
              </a:rPr>
              <a:t>)</a:t>
            </a:r>
            <a:endParaRPr lang="en-US" sz="2400" dirty="0">
              <a:effectLst/>
              <a:latin typeface="Comic Sans MS" panose="030F0702030302020204" pitchFamily="66" charset="0"/>
              <a:ea typeface="Times New Roman" panose="02020603050405020304" pitchFamily="18" charset="0"/>
            </a:endParaRPr>
          </a:p>
        </p:txBody>
      </p:sp>
      <p:sp>
        <p:nvSpPr>
          <p:cNvPr id="95" name="TextBox 94"/>
          <p:cNvSpPr txBox="1"/>
          <p:nvPr/>
        </p:nvSpPr>
        <p:spPr>
          <a:xfrm>
            <a:off x="2781427" y="3429714"/>
            <a:ext cx="502305" cy="584775"/>
          </a:xfrm>
          <a:prstGeom prst="rect">
            <a:avLst/>
          </a:prstGeom>
          <a:noFill/>
        </p:spPr>
        <p:txBody>
          <a:bodyPr wrap="square" rtlCol="0">
            <a:spAutoFit/>
          </a:bodyPr>
          <a:lstStyle/>
          <a:p>
            <a:r>
              <a:rPr lang="en-US" sz="3200" b="1" dirty="0" smtClean="0">
                <a:solidFill>
                  <a:srgbClr val="C00000"/>
                </a:solidFill>
              </a:rPr>
              <a:t>O</a:t>
            </a:r>
            <a:endParaRPr lang="en-US" sz="3200" b="1" dirty="0">
              <a:solidFill>
                <a:srgbClr val="C00000"/>
              </a:solidFill>
            </a:endParaRPr>
          </a:p>
        </p:txBody>
      </p:sp>
      <p:sp>
        <p:nvSpPr>
          <p:cNvPr id="96" name="TextBox 95"/>
          <p:cNvSpPr txBox="1"/>
          <p:nvPr/>
        </p:nvSpPr>
        <p:spPr>
          <a:xfrm>
            <a:off x="3170685" y="3689861"/>
            <a:ext cx="502305" cy="571883"/>
          </a:xfrm>
          <a:prstGeom prst="rect">
            <a:avLst/>
          </a:prstGeom>
          <a:noFill/>
        </p:spPr>
        <p:txBody>
          <a:bodyPr wrap="square" rtlCol="0">
            <a:spAutoFit/>
          </a:bodyPr>
          <a:lstStyle/>
          <a:p>
            <a:r>
              <a:rPr lang="en-US" sz="3200" b="1" dirty="0" smtClean="0">
                <a:solidFill>
                  <a:srgbClr val="C00000"/>
                </a:solidFill>
              </a:rPr>
              <a:t>O</a:t>
            </a:r>
            <a:endParaRPr lang="en-US" sz="3200" b="1" dirty="0">
              <a:solidFill>
                <a:srgbClr val="C00000"/>
              </a:solidFill>
            </a:endParaRPr>
          </a:p>
        </p:txBody>
      </p:sp>
      <p:sp>
        <p:nvSpPr>
          <p:cNvPr id="97" name="TextBox 96"/>
          <p:cNvSpPr txBox="1"/>
          <p:nvPr/>
        </p:nvSpPr>
        <p:spPr>
          <a:xfrm>
            <a:off x="6036369" y="2859211"/>
            <a:ext cx="502305" cy="571883"/>
          </a:xfrm>
          <a:prstGeom prst="rect">
            <a:avLst/>
          </a:prstGeom>
          <a:noFill/>
        </p:spPr>
        <p:txBody>
          <a:bodyPr wrap="square" rtlCol="0">
            <a:spAutoFit/>
          </a:bodyPr>
          <a:lstStyle/>
          <a:p>
            <a:r>
              <a:rPr lang="en-US" sz="3200" b="1" dirty="0" smtClean="0">
                <a:solidFill>
                  <a:srgbClr val="C00000"/>
                </a:solidFill>
              </a:rPr>
              <a:t>O</a:t>
            </a:r>
            <a:endParaRPr lang="en-US" sz="3200" b="1" dirty="0">
              <a:solidFill>
                <a:srgbClr val="C00000"/>
              </a:solidFill>
            </a:endParaRPr>
          </a:p>
        </p:txBody>
      </p:sp>
      <p:sp>
        <p:nvSpPr>
          <p:cNvPr id="98" name="Rectangle 97"/>
          <p:cNvSpPr/>
          <p:nvPr/>
        </p:nvSpPr>
        <p:spPr>
          <a:xfrm>
            <a:off x="5561144" y="3992479"/>
            <a:ext cx="7417416" cy="348813"/>
          </a:xfrm>
          <a:prstGeom prst="rect">
            <a:avLst/>
          </a:prstGeom>
        </p:spPr>
        <p:txBody>
          <a:bodyPr wrap="none">
            <a:spAutoFit/>
          </a:bodyPr>
          <a:lstStyle/>
          <a:p>
            <a:pPr marL="1115060" marR="785495" algn="ctr">
              <a:lnSpc>
                <a:spcPts val="2000"/>
              </a:lnSpc>
              <a:spcBef>
                <a:spcPts val="0"/>
              </a:spcBef>
              <a:spcAft>
                <a:spcPts val="0"/>
              </a:spcAft>
            </a:pPr>
            <a:r>
              <a:rPr lang="en-US" sz="2400" dirty="0" smtClean="0">
                <a:solidFill>
                  <a:srgbClr val="007E39"/>
                </a:solidFill>
                <a:effectLst>
                  <a:outerShdw blurRad="38100" dist="38100" dir="2700000" algn="tl">
                    <a:srgbClr val="000000">
                      <a:alpha val="43137"/>
                    </a:srgbClr>
                  </a:outerShdw>
                </a:effectLst>
                <a:latin typeface="Comic Sans MS" panose="030F0702030302020204" pitchFamily="66" charset="0"/>
                <a:ea typeface="Times New Roman" panose="02020603050405020304" pitchFamily="18" charset="0"/>
              </a:rPr>
              <a:t>MAY </a:t>
            </a:r>
            <a:r>
              <a:rPr lang="en-US" sz="2400" dirty="0" smtClean="0">
                <a:effectLst/>
                <a:latin typeface="Comic Sans MS" panose="030F0702030302020204" pitchFamily="66" charset="0"/>
                <a:ea typeface="Times New Roman" panose="02020603050405020304" pitchFamily="18" charset="0"/>
              </a:rPr>
              <a:t>(</a:t>
            </a:r>
            <a:r>
              <a:rPr lang="en-US" sz="2400" spc="25" dirty="0" smtClean="0">
                <a:solidFill>
                  <a:srgbClr val="7030A0"/>
                </a:solidFill>
                <a:effectLst/>
                <a:latin typeface="Comic Sans MS" panose="030F0702030302020204" pitchFamily="66" charset="0"/>
                <a:ea typeface="Times New Roman" panose="02020603050405020304" pitchFamily="18" charset="0"/>
              </a:rPr>
              <a:t>r</a:t>
            </a:r>
            <a:r>
              <a:rPr lang="en-US" sz="2400" dirty="0" smtClean="0">
                <a:effectLst/>
                <a:latin typeface="Comic Sans MS" panose="030F0702030302020204" pitchFamily="66" charset="0"/>
                <a:ea typeface="Times New Roman" panose="02020603050405020304" pitchFamily="18" charset="0"/>
              </a:rPr>
              <a:t>)</a:t>
            </a:r>
            <a:r>
              <a:rPr lang="en-US" sz="2400" spc="190" dirty="0" smtClean="0">
                <a:effectLst/>
                <a:latin typeface="Comic Sans MS" panose="030F0702030302020204" pitchFamily="66" charset="0"/>
                <a:ea typeface="Times New Roman" panose="02020603050405020304" pitchFamily="18" charset="0"/>
              </a:rPr>
              <a:t> </a:t>
            </a:r>
            <a:r>
              <a:rPr lang="en-US" sz="2400" dirty="0" smtClean="0">
                <a:solidFill>
                  <a:srgbClr val="FF0000"/>
                </a:solidFill>
                <a:effectLst/>
                <a:latin typeface="Comic Sans MS" panose="030F0702030302020204" pitchFamily="66" charset="0"/>
                <a:ea typeface="Times New Roman" panose="02020603050405020304" pitchFamily="18" charset="0"/>
              </a:rPr>
              <a:t>=</a:t>
            </a:r>
            <a:r>
              <a:rPr lang="en-US" sz="2400" spc="-65" dirty="0" smtClean="0">
                <a:effectLst/>
                <a:latin typeface="Comic Sans MS" panose="030F0702030302020204" pitchFamily="66" charset="0"/>
                <a:ea typeface="Times New Roman" panose="02020603050405020304" pitchFamily="18" charset="0"/>
              </a:rPr>
              <a:t> </a:t>
            </a:r>
            <a:r>
              <a:rPr lang="en-US" sz="2400" dirty="0">
                <a:latin typeface="Comic Sans MS" panose="030F0702030302020204" pitchFamily="66" charset="0"/>
                <a:ea typeface="Times New Roman" panose="02020603050405020304" pitchFamily="18" charset="0"/>
              </a:rPr>
              <a:t> </a:t>
            </a:r>
            <a:r>
              <a:rPr lang="en-US" sz="2400" spc="-485" dirty="0" smtClean="0">
                <a:effectLst/>
                <a:latin typeface="Comic Sans MS" panose="030F0702030302020204" pitchFamily="66" charset="0"/>
                <a:ea typeface="Times New Roman" panose="02020603050405020304" pitchFamily="18" charset="0"/>
              </a:rPr>
              <a:t> ( </a:t>
            </a:r>
            <a:r>
              <a:rPr lang="en-US" sz="4400" spc="-485" dirty="0" smtClean="0">
                <a:solidFill>
                  <a:srgbClr val="FF0000"/>
                </a:solidFill>
                <a:effectLst/>
                <a:latin typeface="Meiryo" panose="020B0604030504040204" pitchFamily="34" charset="-128"/>
                <a:ea typeface="Meiryo" panose="020B0604030504040204" pitchFamily="34" charset="-128"/>
              </a:rPr>
              <a:t>⋃</a:t>
            </a:r>
            <a:r>
              <a:rPr lang="en-US" sz="2400" spc="-485" dirty="0" smtClean="0">
                <a:effectLst/>
                <a:latin typeface="Meiryo" panose="020B0604030504040204" pitchFamily="34" charset="-128"/>
                <a:ea typeface="Meiryo" panose="020B0604030504040204" pitchFamily="34" charset="-128"/>
              </a:rPr>
              <a:t>  </a:t>
            </a:r>
            <a:r>
              <a:rPr lang="en-US" sz="2400" dirty="0" smtClean="0">
                <a:solidFill>
                  <a:srgbClr val="0070C0"/>
                </a:solidFill>
                <a:effectLst>
                  <a:outerShdw blurRad="38100" dist="38100" dir="2700000" algn="tl">
                    <a:srgbClr val="000000">
                      <a:alpha val="43137"/>
                    </a:srgbClr>
                  </a:outerShdw>
                </a:effectLst>
                <a:latin typeface="Comic Sans MS" panose="030F0702030302020204" pitchFamily="66" charset="0"/>
                <a:ea typeface="Times New Roman" panose="02020603050405020304" pitchFamily="18" charset="0"/>
              </a:rPr>
              <a:t>ASO</a:t>
            </a:r>
            <a:r>
              <a:rPr lang="en-US" sz="2400" spc="10" dirty="0" smtClean="0">
                <a:solidFill>
                  <a:srgbClr val="0070C0"/>
                </a:solidFill>
                <a:effectLst>
                  <a:outerShdw blurRad="38100" dist="38100" dir="2700000" algn="tl">
                    <a:srgbClr val="000000">
                      <a:alpha val="43137"/>
                    </a:srgbClr>
                  </a:outerShdw>
                </a:effectLst>
                <a:latin typeface="Comic Sans MS" panose="030F0702030302020204" pitchFamily="66" charset="0"/>
                <a:ea typeface="Times New Roman" panose="02020603050405020304" pitchFamily="18" charset="0"/>
              </a:rPr>
              <a:t>S</a:t>
            </a:r>
            <a:r>
              <a:rPr lang="en-US" sz="2400" spc="10" dirty="0" smtClean="0">
                <a:effectLst/>
                <a:latin typeface="Comic Sans MS" panose="030F0702030302020204" pitchFamily="66" charset="0"/>
                <a:ea typeface="Times New Roman" panose="02020603050405020304" pitchFamily="18" charset="0"/>
              </a:rPr>
              <a:t> </a:t>
            </a:r>
            <a:r>
              <a:rPr lang="en-US" sz="2400" dirty="0" smtClean="0">
                <a:effectLst/>
                <a:latin typeface="Comic Sans MS" panose="030F0702030302020204" pitchFamily="66" charset="0"/>
                <a:ea typeface="Times New Roman" panose="02020603050405020304" pitchFamily="18" charset="0"/>
              </a:rPr>
              <a:t>(</a:t>
            </a:r>
            <a:r>
              <a:rPr lang="en-US" sz="2400" spc="25" dirty="0" smtClean="0">
                <a:solidFill>
                  <a:srgbClr val="7030A0"/>
                </a:solidFill>
                <a:effectLst/>
                <a:latin typeface="Comic Sans MS" panose="030F0702030302020204" pitchFamily="66" charset="0"/>
                <a:ea typeface="Times New Roman" panose="02020603050405020304" pitchFamily="18" charset="0"/>
              </a:rPr>
              <a:t>r</a:t>
            </a:r>
            <a:r>
              <a:rPr lang="en-US" sz="2400" dirty="0" smtClean="0">
                <a:effectLst/>
                <a:latin typeface="Comic Sans MS" panose="030F0702030302020204" pitchFamily="66" charset="0"/>
                <a:ea typeface="Times New Roman" panose="02020603050405020304" pitchFamily="18" charset="0"/>
              </a:rPr>
              <a:t>)) </a:t>
            </a:r>
            <a:r>
              <a:rPr lang="en-US" sz="2400" dirty="0" smtClean="0">
                <a:solidFill>
                  <a:srgbClr val="FF0000"/>
                </a:solidFill>
                <a:effectLst/>
                <a:latin typeface="Comic Sans MS" panose="030F0702030302020204" pitchFamily="66" charset="0"/>
                <a:ea typeface="Times New Roman" panose="02020603050405020304" pitchFamily="18" charset="0"/>
              </a:rPr>
              <a:t>\</a:t>
            </a:r>
            <a:r>
              <a:rPr lang="en-US" sz="2400" dirty="0" smtClean="0">
                <a:effectLst/>
                <a:latin typeface="Comic Sans MS" panose="030F0702030302020204" pitchFamily="66" charset="0"/>
                <a:ea typeface="Times New Roman" panose="02020603050405020304" pitchFamily="18" charset="0"/>
              </a:rPr>
              <a:t> </a:t>
            </a:r>
            <a:r>
              <a:rPr lang="en-US" sz="2400" dirty="0" smtClean="0">
                <a:solidFill>
                  <a:srgbClr val="007E39"/>
                </a:solidFill>
                <a:effectLst>
                  <a:outerShdw blurRad="38100" dist="38100" dir="2700000" algn="tl">
                    <a:srgbClr val="000000">
                      <a:alpha val="43137"/>
                    </a:srgbClr>
                  </a:outerShdw>
                </a:effectLst>
                <a:latin typeface="Comic Sans MS" panose="030F0702030302020204" pitchFamily="66" charset="0"/>
                <a:ea typeface="Times New Roman" panose="02020603050405020304" pitchFamily="18" charset="0"/>
              </a:rPr>
              <a:t>MUST</a:t>
            </a:r>
            <a:r>
              <a:rPr lang="en-US" sz="2400" dirty="0" smtClean="0">
                <a:effectLst/>
                <a:latin typeface="Comic Sans MS" panose="030F0702030302020204" pitchFamily="66" charset="0"/>
                <a:ea typeface="Times New Roman" panose="02020603050405020304" pitchFamily="18" charset="0"/>
              </a:rPr>
              <a:t>(</a:t>
            </a:r>
            <a:r>
              <a:rPr lang="en-US" sz="2400" dirty="0" smtClean="0">
                <a:solidFill>
                  <a:srgbClr val="7030A0"/>
                </a:solidFill>
                <a:effectLst/>
                <a:latin typeface="Comic Sans MS" panose="030F0702030302020204" pitchFamily="66" charset="0"/>
                <a:ea typeface="Times New Roman" panose="02020603050405020304" pitchFamily="18" charset="0"/>
              </a:rPr>
              <a:t>r</a:t>
            </a:r>
            <a:r>
              <a:rPr lang="en-US" sz="2400" dirty="0" smtClean="0">
                <a:effectLst/>
                <a:latin typeface="Comic Sans MS" panose="030F0702030302020204" pitchFamily="66" charset="0"/>
                <a:ea typeface="Times New Roman" panose="02020603050405020304" pitchFamily="18" charset="0"/>
              </a:rPr>
              <a:t>)</a:t>
            </a:r>
            <a:endParaRPr lang="en-US" sz="2400" dirty="0">
              <a:effectLst/>
              <a:latin typeface="Comic Sans MS" panose="030F0702030302020204" pitchFamily="66" charset="0"/>
              <a:ea typeface="Times New Roman" panose="02020603050405020304" pitchFamily="18" charset="0"/>
            </a:endParaRPr>
          </a:p>
        </p:txBody>
      </p:sp>
      <p:sp>
        <p:nvSpPr>
          <p:cNvPr id="111" name="TextBox 110"/>
          <p:cNvSpPr txBox="1"/>
          <p:nvPr/>
        </p:nvSpPr>
        <p:spPr>
          <a:xfrm>
            <a:off x="4282512" y="4663573"/>
            <a:ext cx="487254" cy="571883"/>
          </a:xfrm>
          <a:prstGeom prst="rect">
            <a:avLst/>
          </a:prstGeom>
          <a:noFill/>
        </p:spPr>
        <p:txBody>
          <a:bodyPr wrap="square" rtlCol="0">
            <a:spAutoFit/>
          </a:bodyPr>
          <a:lstStyle/>
          <a:p>
            <a:r>
              <a:rPr lang="en-US" sz="3200" b="1" dirty="0" smtClean="0">
                <a:solidFill>
                  <a:schemeClr val="accent1">
                    <a:lumMod val="50000"/>
                  </a:schemeClr>
                </a:solidFill>
              </a:rPr>
              <a:t>X</a:t>
            </a:r>
            <a:endParaRPr lang="en-US" sz="3200" b="1" dirty="0">
              <a:solidFill>
                <a:schemeClr val="accent1">
                  <a:lumMod val="50000"/>
                </a:schemeClr>
              </a:solidFill>
            </a:endParaRPr>
          </a:p>
        </p:txBody>
      </p:sp>
      <p:sp>
        <p:nvSpPr>
          <p:cNvPr id="112" name="TextBox 111"/>
          <p:cNvSpPr txBox="1"/>
          <p:nvPr/>
        </p:nvSpPr>
        <p:spPr>
          <a:xfrm>
            <a:off x="3501610" y="5011226"/>
            <a:ext cx="487254" cy="571883"/>
          </a:xfrm>
          <a:prstGeom prst="rect">
            <a:avLst/>
          </a:prstGeom>
          <a:noFill/>
        </p:spPr>
        <p:txBody>
          <a:bodyPr wrap="square" rtlCol="0">
            <a:spAutoFit/>
          </a:bodyPr>
          <a:lstStyle/>
          <a:p>
            <a:r>
              <a:rPr lang="en-US" sz="3200" b="1" dirty="0" smtClean="0">
                <a:solidFill>
                  <a:schemeClr val="accent1">
                    <a:lumMod val="50000"/>
                  </a:schemeClr>
                </a:solidFill>
              </a:rPr>
              <a:t>X</a:t>
            </a:r>
            <a:endParaRPr lang="en-US" sz="3200" b="1" dirty="0">
              <a:solidFill>
                <a:schemeClr val="accent1">
                  <a:lumMod val="50000"/>
                </a:schemeClr>
              </a:solidFill>
            </a:endParaRPr>
          </a:p>
        </p:txBody>
      </p:sp>
      <p:sp>
        <p:nvSpPr>
          <p:cNvPr id="113" name="TextBox 112"/>
          <p:cNvSpPr txBox="1"/>
          <p:nvPr/>
        </p:nvSpPr>
        <p:spPr>
          <a:xfrm>
            <a:off x="4055651" y="5148268"/>
            <a:ext cx="487254" cy="571883"/>
          </a:xfrm>
          <a:prstGeom prst="rect">
            <a:avLst/>
          </a:prstGeom>
          <a:noFill/>
        </p:spPr>
        <p:txBody>
          <a:bodyPr wrap="square" rtlCol="0">
            <a:spAutoFit/>
          </a:bodyPr>
          <a:lstStyle/>
          <a:p>
            <a:r>
              <a:rPr lang="en-US" sz="3200" b="1" dirty="0" smtClean="0">
                <a:solidFill>
                  <a:schemeClr val="accent1">
                    <a:lumMod val="50000"/>
                  </a:schemeClr>
                </a:solidFill>
              </a:rPr>
              <a:t>X</a:t>
            </a:r>
            <a:endParaRPr lang="en-US" sz="3200" b="1" dirty="0">
              <a:solidFill>
                <a:schemeClr val="accent1">
                  <a:lumMod val="50000"/>
                </a:schemeClr>
              </a:solidFill>
            </a:endParaRPr>
          </a:p>
        </p:txBody>
      </p:sp>
      <p:sp>
        <p:nvSpPr>
          <p:cNvPr id="114" name="TextBox 113"/>
          <p:cNvSpPr txBox="1"/>
          <p:nvPr/>
        </p:nvSpPr>
        <p:spPr>
          <a:xfrm>
            <a:off x="3209292" y="1730098"/>
            <a:ext cx="487254" cy="584775"/>
          </a:xfrm>
          <a:prstGeom prst="rect">
            <a:avLst/>
          </a:prstGeom>
          <a:noFill/>
        </p:spPr>
        <p:txBody>
          <a:bodyPr wrap="square" rtlCol="0">
            <a:spAutoFit/>
          </a:bodyPr>
          <a:lstStyle/>
          <a:p>
            <a:r>
              <a:rPr lang="en-US" sz="3200" b="1" dirty="0" smtClean="0">
                <a:solidFill>
                  <a:schemeClr val="accent1">
                    <a:lumMod val="50000"/>
                  </a:schemeClr>
                </a:solidFill>
              </a:rPr>
              <a:t>X</a:t>
            </a:r>
            <a:endParaRPr lang="en-US" sz="3200" b="1" dirty="0">
              <a:solidFill>
                <a:schemeClr val="accent1">
                  <a:lumMod val="50000"/>
                </a:schemeClr>
              </a:solidFill>
            </a:endParaRPr>
          </a:p>
        </p:txBody>
      </p:sp>
      <p:sp>
        <p:nvSpPr>
          <p:cNvPr id="115" name="TextBox 114"/>
          <p:cNvSpPr txBox="1"/>
          <p:nvPr/>
        </p:nvSpPr>
        <p:spPr>
          <a:xfrm>
            <a:off x="3568397" y="2143227"/>
            <a:ext cx="487254" cy="584775"/>
          </a:xfrm>
          <a:prstGeom prst="rect">
            <a:avLst/>
          </a:prstGeom>
          <a:noFill/>
        </p:spPr>
        <p:txBody>
          <a:bodyPr wrap="square" rtlCol="0">
            <a:spAutoFit/>
          </a:bodyPr>
          <a:lstStyle/>
          <a:p>
            <a:r>
              <a:rPr lang="en-US" sz="3200" b="1" dirty="0" smtClean="0">
                <a:solidFill>
                  <a:schemeClr val="accent1">
                    <a:lumMod val="50000"/>
                  </a:schemeClr>
                </a:solidFill>
              </a:rPr>
              <a:t>X</a:t>
            </a:r>
            <a:endParaRPr lang="en-US" sz="3200" b="1" dirty="0">
              <a:solidFill>
                <a:schemeClr val="accent1">
                  <a:lumMod val="50000"/>
                </a:schemeClr>
              </a:solidFill>
            </a:endParaRPr>
          </a:p>
        </p:txBody>
      </p:sp>
      <p:sp>
        <p:nvSpPr>
          <p:cNvPr id="116" name="TextBox 115"/>
          <p:cNvSpPr txBox="1"/>
          <p:nvPr/>
        </p:nvSpPr>
        <p:spPr>
          <a:xfrm>
            <a:off x="1131952" y="4089226"/>
            <a:ext cx="487254" cy="571883"/>
          </a:xfrm>
          <a:prstGeom prst="rect">
            <a:avLst/>
          </a:prstGeom>
          <a:noFill/>
        </p:spPr>
        <p:txBody>
          <a:bodyPr wrap="square" rtlCol="0">
            <a:spAutoFit/>
          </a:bodyPr>
          <a:lstStyle/>
          <a:p>
            <a:r>
              <a:rPr lang="en-US" sz="3200" b="1" dirty="0" smtClean="0">
                <a:solidFill>
                  <a:schemeClr val="accent1">
                    <a:lumMod val="50000"/>
                  </a:schemeClr>
                </a:solidFill>
              </a:rPr>
              <a:t>X</a:t>
            </a:r>
            <a:endParaRPr lang="en-US" sz="3200" b="1" dirty="0">
              <a:solidFill>
                <a:schemeClr val="accent1">
                  <a:lumMod val="50000"/>
                </a:schemeClr>
              </a:solidFill>
            </a:endParaRPr>
          </a:p>
        </p:txBody>
      </p:sp>
      <p:sp>
        <p:nvSpPr>
          <p:cNvPr id="117" name="TextBox 116"/>
          <p:cNvSpPr txBox="1"/>
          <p:nvPr/>
        </p:nvSpPr>
        <p:spPr>
          <a:xfrm>
            <a:off x="1571311" y="3697160"/>
            <a:ext cx="487254" cy="571883"/>
          </a:xfrm>
          <a:prstGeom prst="rect">
            <a:avLst/>
          </a:prstGeom>
          <a:noFill/>
        </p:spPr>
        <p:txBody>
          <a:bodyPr wrap="square" rtlCol="0">
            <a:spAutoFit/>
          </a:bodyPr>
          <a:lstStyle/>
          <a:p>
            <a:r>
              <a:rPr lang="en-US" sz="3200" b="1" dirty="0" smtClean="0">
                <a:solidFill>
                  <a:schemeClr val="accent1">
                    <a:lumMod val="50000"/>
                  </a:schemeClr>
                </a:solidFill>
              </a:rPr>
              <a:t>X</a:t>
            </a:r>
            <a:endParaRPr lang="en-US" sz="3200" b="1" dirty="0">
              <a:solidFill>
                <a:schemeClr val="accent1">
                  <a:lumMod val="50000"/>
                </a:schemeClr>
              </a:solidFill>
            </a:endParaRPr>
          </a:p>
        </p:txBody>
      </p:sp>
      <p:sp>
        <p:nvSpPr>
          <p:cNvPr id="118" name="TextBox 117"/>
          <p:cNvSpPr txBox="1"/>
          <p:nvPr/>
        </p:nvSpPr>
        <p:spPr>
          <a:xfrm>
            <a:off x="951758" y="3687995"/>
            <a:ext cx="487254" cy="571883"/>
          </a:xfrm>
          <a:prstGeom prst="rect">
            <a:avLst/>
          </a:prstGeom>
          <a:noFill/>
        </p:spPr>
        <p:txBody>
          <a:bodyPr wrap="square" rtlCol="0">
            <a:spAutoFit/>
          </a:bodyPr>
          <a:lstStyle/>
          <a:p>
            <a:r>
              <a:rPr lang="en-US" sz="3200" b="1" dirty="0" smtClean="0">
                <a:solidFill>
                  <a:schemeClr val="accent1">
                    <a:lumMod val="50000"/>
                  </a:schemeClr>
                </a:solidFill>
              </a:rPr>
              <a:t>X</a:t>
            </a:r>
            <a:endParaRPr lang="en-US" sz="3200" b="1" dirty="0">
              <a:solidFill>
                <a:schemeClr val="accent1">
                  <a:lumMod val="50000"/>
                </a:schemeClr>
              </a:solidFill>
            </a:endParaRPr>
          </a:p>
        </p:txBody>
      </p:sp>
      <p:sp>
        <p:nvSpPr>
          <p:cNvPr id="119" name="TextBox 118"/>
          <p:cNvSpPr txBox="1"/>
          <p:nvPr/>
        </p:nvSpPr>
        <p:spPr>
          <a:xfrm>
            <a:off x="2294173" y="3905836"/>
            <a:ext cx="487254" cy="571883"/>
          </a:xfrm>
          <a:prstGeom prst="rect">
            <a:avLst/>
          </a:prstGeom>
          <a:noFill/>
        </p:spPr>
        <p:txBody>
          <a:bodyPr wrap="square" rtlCol="0">
            <a:spAutoFit/>
          </a:bodyPr>
          <a:lstStyle/>
          <a:p>
            <a:r>
              <a:rPr lang="en-US" sz="3200" b="1" dirty="0" smtClean="0">
                <a:solidFill>
                  <a:schemeClr val="accent1">
                    <a:lumMod val="50000"/>
                  </a:schemeClr>
                </a:solidFill>
              </a:rPr>
              <a:t>X</a:t>
            </a:r>
            <a:endParaRPr lang="en-US" sz="3200" b="1" dirty="0">
              <a:solidFill>
                <a:schemeClr val="accent1">
                  <a:lumMod val="50000"/>
                </a:schemeClr>
              </a:solidFill>
            </a:endParaRPr>
          </a:p>
        </p:txBody>
      </p:sp>
      <p:sp>
        <p:nvSpPr>
          <p:cNvPr id="120" name="TextBox 119"/>
          <p:cNvSpPr txBox="1"/>
          <p:nvPr/>
        </p:nvSpPr>
        <p:spPr>
          <a:xfrm>
            <a:off x="2585798" y="4283285"/>
            <a:ext cx="487254" cy="571883"/>
          </a:xfrm>
          <a:prstGeom prst="rect">
            <a:avLst/>
          </a:prstGeom>
          <a:noFill/>
        </p:spPr>
        <p:txBody>
          <a:bodyPr wrap="square" rtlCol="0">
            <a:spAutoFit/>
          </a:bodyPr>
          <a:lstStyle/>
          <a:p>
            <a:r>
              <a:rPr lang="en-US" sz="3200" b="1" dirty="0" smtClean="0">
                <a:solidFill>
                  <a:schemeClr val="accent1">
                    <a:lumMod val="50000"/>
                  </a:schemeClr>
                </a:solidFill>
              </a:rPr>
              <a:t>X</a:t>
            </a:r>
            <a:endParaRPr lang="en-US" sz="3200" b="1" dirty="0">
              <a:solidFill>
                <a:schemeClr val="accent1">
                  <a:lumMod val="50000"/>
                </a:schemeClr>
              </a:solidFill>
            </a:endParaRPr>
          </a:p>
        </p:txBody>
      </p:sp>
      <p:sp>
        <p:nvSpPr>
          <p:cNvPr id="121" name="TextBox 120"/>
          <p:cNvSpPr txBox="1"/>
          <p:nvPr/>
        </p:nvSpPr>
        <p:spPr>
          <a:xfrm>
            <a:off x="1515295" y="4204096"/>
            <a:ext cx="487254" cy="571883"/>
          </a:xfrm>
          <a:prstGeom prst="rect">
            <a:avLst/>
          </a:prstGeom>
          <a:noFill/>
        </p:spPr>
        <p:txBody>
          <a:bodyPr wrap="square" rtlCol="0">
            <a:spAutoFit/>
          </a:bodyPr>
          <a:lstStyle/>
          <a:p>
            <a:r>
              <a:rPr lang="en-US" sz="3200" b="1" dirty="0" smtClean="0">
                <a:solidFill>
                  <a:schemeClr val="accent1">
                    <a:lumMod val="50000"/>
                  </a:schemeClr>
                </a:solidFill>
              </a:rPr>
              <a:t>X</a:t>
            </a:r>
            <a:endParaRPr lang="en-US" sz="3200" b="1" dirty="0">
              <a:solidFill>
                <a:schemeClr val="accent1">
                  <a:lumMod val="50000"/>
                </a:schemeClr>
              </a:solidFill>
            </a:endParaRPr>
          </a:p>
        </p:txBody>
      </p:sp>
      <p:sp>
        <p:nvSpPr>
          <p:cNvPr id="122" name="TextBox 121"/>
          <p:cNvSpPr txBox="1"/>
          <p:nvPr/>
        </p:nvSpPr>
        <p:spPr>
          <a:xfrm>
            <a:off x="6036369" y="3766610"/>
            <a:ext cx="487254" cy="584775"/>
          </a:xfrm>
          <a:prstGeom prst="rect">
            <a:avLst/>
          </a:prstGeom>
          <a:noFill/>
        </p:spPr>
        <p:txBody>
          <a:bodyPr wrap="square" rtlCol="0">
            <a:spAutoFit/>
          </a:bodyPr>
          <a:lstStyle/>
          <a:p>
            <a:r>
              <a:rPr lang="en-US" sz="3200" b="1" dirty="0" smtClean="0">
                <a:solidFill>
                  <a:schemeClr val="accent1">
                    <a:lumMod val="50000"/>
                  </a:schemeClr>
                </a:solidFill>
              </a:rPr>
              <a:t>X</a:t>
            </a:r>
            <a:endParaRPr lang="en-US" sz="3200" b="1" dirty="0">
              <a:solidFill>
                <a:schemeClr val="accent1">
                  <a:lumMod val="50000"/>
                </a:schemeClr>
              </a:solidFill>
            </a:endParaRPr>
          </a:p>
        </p:txBody>
      </p:sp>
      <p:sp>
        <p:nvSpPr>
          <p:cNvPr id="123" name="TextBox 122"/>
          <p:cNvSpPr txBox="1"/>
          <p:nvPr/>
        </p:nvSpPr>
        <p:spPr>
          <a:xfrm>
            <a:off x="6062313" y="4669376"/>
            <a:ext cx="621073" cy="584775"/>
          </a:xfrm>
          <a:prstGeom prst="rect">
            <a:avLst/>
          </a:prstGeom>
          <a:noFill/>
        </p:spPr>
        <p:txBody>
          <a:bodyPr wrap="square" rtlCol="0">
            <a:spAutoFit/>
          </a:bodyPr>
          <a:lstStyle/>
          <a:p>
            <a:r>
              <a:rPr lang="en-US" sz="3200" b="1" dirty="0" smtClean="0">
                <a:solidFill>
                  <a:srgbClr val="7030A0"/>
                </a:solidFill>
              </a:rPr>
              <a:t>#</a:t>
            </a:r>
            <a:endParaRPr lang="en-US" sz="3200" b="1" dirty="0">
              <a:solidFill>
                <a:srgbClr val="7030A0"/>
              </a:solidFill>
            </a:endParaRPr>
          </a:p>
        </p:txBody>
      </p:sp>
      <p:sp>
        <p:nvSpPr>
          <p:cNvPr id="124" name="Rectangle 123"/>
          <p:cNvSpPr/>
          <p:nvPr/>
        </p:nvSpPr>
        <p:spPr>
          <a:xfrm>
            <a:off x="5448796" y="4882299"/>
            <a:ext cx="6453787" cy="348813"/>
          </a:xfrm>
          <a:prstGeom prst="rect">
            <a:avLst/>
          </a:prstGeom>
        </p:spPr>
        <p:txBody>
          <a:bodyPr wrap="square">
            <a:spAutoFit/>
          </a:bodyPr>
          <a:lstStyle/>
          <a:p>
            <a:pPr marL="1115060" marR="785495" algn="ctr">
              <a:lnSpc>
                <a:spcPts val="2000"/>
              </a:lnSpc>
              <a:spcBef>
                <a:spcPts val="0"/>
              </a:spcBef>
              <a:spcAft>
                <a:spcPts val="0"/>
              </a:spcAft>
            </a:pPr>
            <a:r>
              <a:rPr lang="en-US" sz="2400" dirty="0" smtClean="0">
                <a:solidFill>
                  <a:srgbClr val="007E39"/>
                </a:solidFill>
                <a:effectLst>
                  <a:outerShdw blurRad="38100" dist="38100" dir="2700000" algn="tl">
                    <a:srgbClr val="000000">
                      <a:alpha val="43137"/>
                    </a:srgbClr>
                  </a:outerShdw>
                </a:effectLst>
                <a:latin typeface="Comic Sans MS" panose="030F0702030302020204" pitchFamily="66" charset="0"/>
                <a:ea typeface="Times New Roman" panose="02020603050405020304" pitchFamily="18" charset="0"/>
              </a:rPr>
              <a:t>IRR </a:t>
            </a:r>
            <a:r>
              <a:rPr lang="en-US" sz="2400" dirty="0" smtClean="0">
                <a:latin typeface="Comic Sans MS" panose="030F0702030302020204" pitchFamily="66" charset="0"/>
                <a:ea typeface="Times New Roman" panose="02020603050405020304" pitchFamily="18" charset="0"/>
              </a:rPr>
              <a:t>(</a:t>
            </a:r>
            <a:r>
              <a:rPr lang="en-US" sz="2400" spc="25" dirty="0" smtClean="0">
                <a:solidFill>
                  <a:srgbClr val="7030A0"/>
                </a:solidFill>
                <a:latin typeface="Comic Sans MS" panose="030F0702030302020204" pitchFamily="66" charset="0"/>
                <a:ea typeface="Times New Roman" panose="02020603050405020304" pitchFamily="18" charset="0"/>
              </a:rPr>
              <a:t>r</a:t>
            </a:r>
            <a:r>
              <a:rPr lang="en-US" sz="2400" dirty="0" smtClean="0">
                <a:effectLst/>
                <a:latin typeface="Comic Sans MS" panose="030F0702030302020204" pitchFamily="66" charset="0"/>
                <a:ea typeface="Times New Roman" panose="02020603050405020304" pitchFamily="18" charset="0"/>
              </a:rPr>
              <a:t>)</a:t>
            </a:r>
            <a:r>
              <a:rPr lang="en-US" sz="2400" spc="190" dirty="0" smtClean="0">
                <a:effectLst/>
                <a:latin typeface="Comic Sans MS" panose="030F0702030302020204" pitchFamily="66" charset="0"/>
                <a:ea typeface="Times New Roman" panose="02020603050405020304" pitchFamily="18" charset="0"/>
              </a:rPr>
              <a:t> </a:t>
            </a:r>
            <a:r>
              <a:rPr lang="en-US" sz="2400" dirty="0" smtClean="0">
                <a:solidFill>
                  <a:srgbClr val="FF0000"/>
                </a:solidFill>
                <a:effectLst/>
                <a:latin typeface="Comic Sans MS" panose="030F0702030302020204" pitchFamily="66" charset="0"/>
                <a:ea typeface="Times New Roman" panose="02020603050405020304" pitchFamily="18" charset="0"/>
              </a:rPr>
              <a:t>=</a:t>
            </a:r>
            <a:r>
              <a:rPr lang="en-US" sz="2400" spc="-65" dirty="0" smtClean="0">
                <a:effectLst/>
                <a:latin typeface="Comic Sans MS" panose="030F0702030302020204" pitchFamily="66" charset="0"/>
                <a:ea typeface="Times New Roman" panose="02020603050405020304" pitchFamily="18" charset="0"/>
              </a:rPr>
              <a:t> </a:t>
            </a:r>
            <a:r>
              <a:rPr lang="en-US" sz="2400" dirty="0" smtClean="0">
                <a:latin typeface="Comic Sans MS" panose="030F0702030302020204" pitchFamily="66" charset="0"/>
                <a:ea typeface="Times New Roman" panose="02020603050405020304" pitchFamily="18" charset="0"/>
              </a:rPr>
              <a:t> </a:t>
            </a:r>
            <a:r>
              <a:rPr lang="el-GR" sz="2800" dirty="0" smtClean="0">
                <a:solidFill>
                  <a:srgbClr val="7030A0"/>
                </a:solidFill>
                <a:latin typeface="Comic Sans MS" panose="030F0702030302020204" pitchFamily="66" charset="0"/>
                <a:ea typeface="Times New Roman" panose="02020603050405020304" pitchFamily="18" charset="0"/>
              </a:rPr>
              <a:t>Σ</a:t>
            </a:r>
            <a:r>
              <a:rPr lang="en-US" sz="2400" dirty="0" smtClean="0">
                <a:solidFill>
                  <a:srgbClr val="FF0000"/>
                </a:solidFill>
                <a:latin typeface="Comic Sans MS" panose="030F0702030302020204" pitchFamily="66" charset="0"/>
                <a:ea typeface="Times New Roman" panose="02020603050405020304" pitchFamily="18" charset="0"/>
              </a:rPr>
              <a:t>\</a:t>
            </a:r>
            <a:r>
              <a:rPr lang="en-US" sz="2400" dirty="0" smtClean="0">
                <a:latin typeface="Comic Sans MS" panose="030F0702030302020204" pitchFamily="66" charset="0"/>
                <a:ea typeface="Times New Roman" panose="02020603050405020304" pitchFamily="18" charset="0"/>
              </a:rPr>
              <a:t> </a:t>
            </a:r>
            <a:r>
              <a:rPr lang="en-US" sz="2400" spc="-485" dirty="0" smtClean="0">
                <a:effectLst/>
                <a:latin typeface="Comic Sans MS" panose="030F0702030302020204" pitchFamily="66" charset="0"/>
                <a:ea typeface="Times New Roman" panose="02020603050405020304" pitchFamily="18" charset="0"/>
              </a:rPr>
              <a:t> ( </a:t>
            </a:r>
            <a:r>
              <a:rPr lang="en-US" sz="4400" spc="-485" dirty="0" smtClean="0">
                <a:solidFill>
                  <a:srgbClr val="FF0000"/>
                </a:solidFill>
                <a:effectLst/>
                <a:latin typeface="Meiryo" panose="020B0604030504040204" pitchFamily="34" charset="-128"/>
                <a:ea typeface="Meiryo" panose="020B0604030504040204" pitchFamily="34" charset="-128"/>
              </a:rPr>
              <a:t>⋃</a:t>
            </a:r>
            <a:r>
              <a:rPr lang="en-US" sz="2400" spc="-485" dirty="0" smtClean="0">
                <a:effectLst/>
                <a:latin typeface="Meiryo" panose="020B0604030504040204" pitchFamily="34" charset="-128"/>
                <a:ea typeface="Meiryo" panose="020B0604030504040204" pitchFamily="34" charset="-128"/>
              </a:rPr>
              <a:t>  </a:t>
            </a:r>
            <a:r>
              <a:rPr lang="en-US" sz="2400" dirty="0" smtClean="0">
                <a:solidFill>
                  <a:srgbClr val="0070C0"/>
                </a:solidFill>
                <a:effectLst>
                  <a:outerShdw blurRad="38100" dist="38100" dir="2700000" algn="tl">
                    <a:srgbClr val="000000">
                      <a:alpha val="43137"/>
                    </a:srgbClr>
                  </a:outerShdw>
                </a:effectLst>
                <a:latin typeface="Comic Sans MS" panose="030F0702030302020204" pitchFamily="66" charset="0"/>
                <a:ea typeface="Times New Roman" panose="02020603050405020304" pitchFamily="18" charset="0"/>
              </a:rPr>
              <a:t>ASO</a:t>
            </a:r>
            <a:r>
              <a:rPr lang="en-US" sz="2400" spc="10" dirty="0" smtClean="0">
                <a:solidFill>
                  <a:srgbClr val="0070C0"/>
                </a:solidFill>
                <a:effectLst>
                  <a:outerShdw blurRad="38100" dist="38100" dir="2700000" algn="tl">
                    <a:srgbClr val="000000">
                      <a:alpha val="43137"/>
                    </a:srgbClr>
                  </a:outerShdw>
                </a:effectLst>
                <a:latin typeface="Comic Sans MS" panose="030F0702030302020204" pitchFamily="66" charset="0"/>
                <a:ea typeface="Times New Roman" panose="02020603050405020304" pitchFamily="18" charset="0"/>
              </a:rPr>
              <a:t>S </a:t>
            </a:r>
            <a:r>
              <a:rPr lang="en-US" sz="2400" dirty="0" smtClean="0">
                <a:effectLst/>
                <a:latin typeface="Comic Sans MS" panose="030F0702030302020204" pitchFamily="66" charset="0"/>
                <a:ea typeface="Times New Roman" panose="02020603050405020304" pitchFamily="18" charset="0"/>
              </a:rPr>
              <a:t>(</a:t>
            </a:r>
            <a:r>
              <a:rPr lang="en-US" sz="2400" spc="25" dirty="0" smtClean="0">
                <a:solidFill>
                  <a:srgbClr val="7030A0"/>
                </a:solidFill>
                <a:effectLst/>
                <a:latin typeface="Comic Sans MS" panose="030F0702030302020204" pitchFamily="66" charset="0"/>
                <a:ea typeface="Times New Roman" panose="02020603050405020304" pitchFamily="18" charset="0"/>
              </a:rPr>
              <a:t>r</a:t>
            </a:r>
            <a:r>
              <a:rPr lang="en-US" sz="2400" dirty="0" smtClean="0">
                <a:effectLst/>
                <a:latin typeface="Comic Sans MS" panose="030F0702030302020204" pitchFamily="66" charset="0"/>
                <a:ea typeface="Times New Roman" panose="02020603050405020304" pitchFamily="18" charset="0"/>
              </a:rPr>
              <a:t>))</a:t>
            </a:r>
            <a:endParaRPr lang="en-US" sz="2400" dirty="0">
              <a:effectLst/>
              <a:latin typeface="Comic Sans MS" panose="030F0702030302020204" pitchFamily="66" charset="0"/>
              <a:ea typeface="Times New Roman" panose="02020603050405020304" pitchFamily="18" charset="0"/>
            </a:endParaRPr>
          </a:p>
        </p:txBody>
      </p:sp>
    </p:spTree>
    <p:extLst>
      <p:ext uri="{BB962C8B-B14F-4D97-AF65-F5344CB8AC3E}">
        <p14:creationId xmlns:p14="http://schemas.microsoft.com/office/powerpoint/2010/main" val="287279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left)">
                                      <p:cBhvr>
                                        <p:cTn id="7" dur="500"/>
                                        <p:tgtEl>
                                          <p:spTgt spid="9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32" fill="hold" grpId="0" nodeType="clickEffect">
                                  <p:stCondLst>
                                    <p:cond delay="0"/>
                                  </p:stCondLst>
                                  <p:childTnLst>
                                    <p:anim calcmode="lin" valueType="num">
                                      <p:cBhvr>
                                        <p:cTn id="11" dur="500"/>
                                        <p:tgtEl>
                                          <p:spTgt spid="22"/>
                                        </p:tgtEl>
                                        <p:attrNameLst>
                                          <p:attrName>ppt_w</p:attrName>
                                        </p:attrNameLst>
                                      </p:cBhvr>
                                      <p:tavLst>
                                        <p:tav tm="0">
                                          <p:val>
                                            <p:strVal val="ppt_w"/>
                                          </p:val>
                                        </p:tav>
                                        <p:tav tm="100000">
                                          <p:val>
                                            <p:fltVal val="0"/>
                                          </p:val>
                                        </p:tav>
                                      </p:tavLst>
                                    </p:anim>
                                    <p:anim calcmode="lin" valueType="num">
                                      <p:cBhvr>
                                        <p:cTn id="12" dur="500"/>
                                        <p:tgtEl>
                                          <p:spTgt spid="22"/>
                                        </p:tgtEl>
                                        <p:attrNameLst>
                                          <p:attrName>ppt_h</p:attrName>
                                        </p:attrNameLst>
                                      </p:cBhvr>
                                      <p:tavLst>
                                        <p:tav tm="0">
                                          <p:val>
                                            <p:strVal val="ppt_h"/>
                                          </p:val>
                                        </p:tav>
                                        <p:tav tm="100000">
                                          <p:val>
                                            <p:fltVal val="0"/>
                                          </p:val>
                                        </p:tav>
                                      </p:tavLst>
                                    </p:anim>
                                    <p:animEffect transition="out" filter="fade">
                                      <p:cBhvr>
                                        <p:cTn id="13" dur="500"/>
                                        <p:tgtEl>
                                          <p:spTgt spid="22"/>
                                        </p:tgtEl>
                                      </p:cBhvr>
                                    </p:animEffect>
                                    <p:set>
                                      <p:cBhvr>
                                        <p:cTn id="14" dur="1" fill="hold">
                                          <p:stCondLst>
                                            <p:cond delay="499"/>
                                          </p:stCondLst>
                                        </p:cTn>
                                        <p:tgtEl>
                                          <p:spTgt spid="22"/>
                                        </p:tgtEl>
                                        <p:attrNameLst>
                                          <p:attrName>style.visibility</p:attrName>
                                        </p:attrNameLst>
                                      </p:cBhvr>
                                      <p:to>
                                        <p:strVal val="hidden"/>
                                      </p:to>
                                    </p:set>
                                  </p:childTnLst>
                                </p:cTn>
                              </p:par>
                              <p:par>
                                <p:cTn id="15" presetID="53" presetClass="exit" presetSubtype="32" fill="hold" grpId="0" nodeType="withEffect">
                                  <p:stCondLst>
                                    <p:cond delay="0"/>
                                  </p:stCondLst>
                                  <p:childTnLst>
                                    <p:anim calcmode="lin" valueType="num">
                                      <p:cBhvr>
                                        <p:cTn id="16" dur="500"/>
                                        <p:tgtEl>
                                          <p:spTgt spid="23"/>
                                        </p:tgtEl>
                                        <p:attrNameLst>
                                          <p:attrName>ppt_w</p:attrName>
                                        </p:attrNameLst>
                                      </p:cBhvr>
                                      <p:tavLst>
                                        <p:tav tm="0">
                                          <p:val>
                                            <p:strVal val="ppt_w"/>
                                          </p:val>
                                        </p:tav>
                                        <p:tav tm="100000">
                                          <p:val>
                                            <p:fltVal val="0"/>
                                          </p:val>
                                        </p:tav>
                                      </p:tavLst>
                                    </p:anim>
                                    <p:anim calcmode="lin" valueType="num">
                                      <p:cBhvr>
                                        <p:cTn id="17" dur="500"/>
                                        <p:tgtEl>
                                          <p:spTgt spid="23"/>
                                        </p:tgtEl>
                                        <p:attrNameLst>
                                          <p:attrName>ppt_h</p:attrName>
                                        </p:attrNameLst>
                                      </p:cBhvr>
                                      <p:tavLst>
                                        <p:tav tm="0">
                                          <p:val>
                                            <p:strVal val="ppt_h"/>
                                          </p:val>
                                        </p:tav>
                                        <p:tav tm="100000">
                                          <p:val>
                                            <p:fltVal val="0"/>
                                          </p:val>
                                        </p:tav>
                                      </p:tavLst>
                                    </p:anim>
                                    <p:animEffect transition="out" filter="fade">
                                      <p:cBhvr>
                                        <p:cTn id="18" dur="500"/>
                                        <p:tgtEl>
                                          <p:spTgt spid="23"/>
                                        </p:tgtEl>
                                      </p:cBhvr>
                                    </p:animEffect>
                                    <p:set>
                                      <p:cBhvr>
                                        <p:cTn id="19" dur="1" fill="hold">
                                          <p:stCondLst>
                                            <p:cond delay="499"/>
                                          </p:stCondLst>
                                        </p:cTn>
                                        <p:tgtEl>
                                          <p:spTgt spid="23"/>
                                        </p:tgtEl>
                                        <p:attrNameLst>
                                          <p:attrName>style.visibility</p:attrName>
                                        </p:attrNameLst>
                                      </p:cBhvr>
                                      <p:to>
                                        <p:strVal val="hidden"/>
                                      </p:to>
                                    </p:se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95"/>
                                        </p:tgtEl>
                                        <p:attrNameLst>
                                          <p:attrName>style.visibility</p:attrName>
                                        </p:attrNameLst>
                                      </p:cBhvr>
                                      <p:to>
                                        <p:strVal val="visible"/>
                                      </p:to>
                                    </p:set>
                                    <p:anim calcmode="lin" valueType="num">
                                      <p:cBhvr>
                                        <p:cTn id="23" dur="500" fill="hold"/>
                                        <p:tgtEl>
                                          <p:spTgt spid="95"/>
                                        </p:tgtEl>
                                        <p:attrNameLst>
                                          <p:attrName>ppt_w</p:attrName>
                                        </p:attrNameLst>
                                      </p:cBhvr>
                                      <p:tavLst>
                                        <p:tav tm="0">
                                          <p:val>
                                            <p:fltVal val="0"/>
                                          </p:val>
                                        </p:tav>
                                        <p:tav tm="100000">
                                          <p:val>
                                            <p:strVal val="#ppt_w"/>
                                          </p:val>
                                        </p:tav>
                                      </p:tavLst>
                                    </p:anim>
                                    <p:anim calcmode="lin" valueType="num">
                                      <p:cBhvr>
                                        <p:cTn id="24" dur="500" fill="hold"/>
                                        <p:tgtEl>
                                          <p:spTgt spid="95"/>
                                        </p:tgtEl>
                                        <p:attrNameLst>
                                          <p:attrName>ppt_h</p:attrName>
                                        </p:attrNameLst>
                                      </p:cBhvr>
                                      <p:tavLst>
                                        <p:tav tm="0">
                                          <p:val>
                                            <p:fltVal val="0"/>
                                          </p:val>
                                        </p:tav>
                                        <p:tav tm="100000">
                                          <p:val>
                                            <p:strVal val="#ppt_h"/>
                                          </p:val>
                                        </p:tav>
                                      </p:tavLst>
                                    </p:anim>
                                    <p:animEffect transition="in" filter="fade">
                                      <p:cBhvr>
                                        <p:cTn id="25" dur="500"/>
                                        <p:tgtEl>
                                          <p:spTgt spid="95"/>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96"/>
                                        </p:tgtEl>
                                        <p:attrNameLst>
                                          <p:attrName>style.visibility</p:attrName>
                                        </p:attrNameLst>
                                      </p:cBhvr>
                                      <p:to>
                                        <p:strVal val="visible"/>
                                      </p:to>
                                    </p:set>
                                    <p:anim calcmode="lin" valueType="num">
                                      <p:cBhvr>
                                        <p:cTn id="28" dur="500" fill="hold"/>
                                        <p:tgtEl>
                                          <p:spTgt spid="96"/>
                                        </p:tgtEl>
                                        <p:attrNameLst>
                                          <p:attrName>ppt_w</p:attrName>
                                        </p:attrNameLst>
                                      </p:cBhvr>
                                      <p:tavLst>
                                        <p:tav tm="0">
                                          <p:val>
                                            <p:fltVal val="0"/>
                                          </p:val>
                                        </p:tav>
                                        <p:tav tm="100000">
                                          <p:val>
                                            <p:strVal val="#ppt_w"/>
                                          </p:val>
                                        </p:tav>
                                      </p:tavLst>
                                    </p:anim>
                                    <p:anim calcmode="lin" valueType="num">
                                      <p:cBhvr>
                                        <p:cTn id="29" dur="500" fill="hold"/>
                                        <p:tgtEl>
                                          <p:spTgt spid="96"/>
                                        </p:tgtEl>
                                        <p:attrNameLst>
                                          <p:attrName>ppt_h</p:attrName>
                                        </p:attrNameLst>
                                      </p:cBhvr>
                                      <p:tavLst>
                                        <p:tav tm="0">
                                          <p:val>
                                            <p:fltVal val="0"/>
                                          </p:val>
                                        </p:tav>
                                        <p:tav tm="100000">
                                          <p:val>
                                            <p:strVal val="#ppt_h"/>
                                          </p:val>
                                        </p:tav>
                                      </p:tavLst>
                                    </p:anim>
                                    <p:animEffect transition="in" filter="fade">
                                      <p:cBhvr>
                                        <p:cTn id="30" dur="500"/>
                                        <p:tgtEl>
                                          <p:spTgt spid="96"/>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1" nodeType="clickEffect">
                                  <p:stCondLst>
                                    <p:cond delay="0"/>
                                  </p:stCondLst>
                                  <p:childTnLst>
                                    <p:set>
                                      <p:cBhvr>
                                        <p:cTn id="36" dur="1" fill="hold">
                                          <p:stCondLst>
                                            <p:cond delay="0"/>
                                          </p:stCondLst>
                                        </p:cTn>
                                        <p:tgtEl>
                                          <p:spTgt spid="98"/>
                                        </p:tgtEl>
                                        <p:attrNameLst>
                                          <p:attrName>style.visibility</p:attrName>
                                        </p:attrNameLst>
                                      </p:cBhvr>
                                      <p:to>
                                        <p:strVal val="visible"/>
                                      </p:to>
                                    </p:set>
                                    <p:animEffect transition="in" filter="wipe(left)">
                                      <p:cBhvr>
                                        <p:cTn id="37" dur="500"/>
                                        <p:tgtEl>
                                          <p:spTgt spid="98"/>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32" fill="hold" grpId="0" nodeType="clickEffect">
                                  <p:stCondLst>
                                    <p:cond delay="0"/>
                                  </p:stCondLst>
                                  <p:childTnLst>
                                    <p:anim calcmode="lin" valueType="num">
                                      <p:cBhvr>
                                        <p:cTn id="41" dur="500"/>
                                        <p:tgtEl>
                                          <p:spTgt spid="25"/>
                                        </p:tgtEl>
                                        <p:attrNameLst>
                                          <p:attrName>ppt_w</p:attrName>
                                        </p:attrNameLst>
                                      </p:cBhvr>
                                      <p:tavLst>
                                        <p:tav tm="0">
                                          <p:val>
                                            <p:strVal val="ppt_w"/>
                                          </p:val>
                                        </p:tav>
                                        <p:tav tm="100000">
                                          <p:val>
                                            <p:fltVal val="0"/>
                                          </p:val>
                                        </p:tav>
                                      </p:tavLst>
                                    </p:anim>
                                    <p:anim calcmode="lin" valueType="num">
                                      <p:cBhvr>
                                        <p:cTn id="42" dur="500"/>
                                        <p:tgtEl>
                                          <p:spTgt spid="25"/>
                                        </p:tgtEl>
                                        <p:attrNameLst>
                                          <p:attrName>ppt_h</p:attrName>
                                        </p:attrNameLst>
                                      </p:cBhvr>
                                      <p:tavLst>
                                        <p:tav tm="0">
                                          <p:val>
                                            <p:strVal val="ppt_h"/>
                                          </p:val>
                                        </p:tav>
                                        <p:tav tm="100000">
                                          <p:val>
                                            <p:fltVal val="0"/>
                                          </p:val>
                                        </p:tav>
                                      </p:tavLst>
                                    </p:anim>
                                    <p:animEffect transition="out" filter="fade">
                                      <p:cBhvr>
                                        <p:cTn id="43" dur="500"/>
                                        <p:tgtEl>
                                          <p:spTgt spid="25"/>
                                        </p:tgtEl>
                                      </p:cBhvr>
                                    </p:animEffect>
                                    <p:set>
                                      <p:cBhvr>
                                        <p:cTn id="44" dur="1" fill="hold">
                                          <p:stCondLst>
                                            <p:cond delay="499"/>
                                          </p:stCondLst>
                                        </p:cTn>
                                        <p:tgtEl>
                                          <p:spTgt spid="25"/>
                                        </p:tgtEl>
                                        <p:attrNameLst>
                                          <p:attrName>style.visibility</p:attrName>
                                        </p:attrNameLst>
                                      </p:cBhvr>
                                      <p:to>
                                        <p:strVal val="hidden"/>
                                      </p:to>
                                    </p:set>
                                  </p:childTnLst>
                                </p:cTn>
                              </p:par>
                              <p:par>
                                <p:cTn id="45" presetID="53" presetClass="exit" presetSubtype="32" fill="hold" grpId="0" nodeType="withEffect">
                                  <p:stCondLst>
                                    <p:cond delay="0"/>
                                  </p:stCondLst>
                                  <p:childTnLst>
                                    <p:anim calcmode="lin" valueType="num">
                                      <p:cBhvr>
                                        <p:cTn id="46" dur="500"/>
                                        <p:tgtEl>
                                          <p:spTgt spid="21"/>
                                        </p:tgtEl>
                                        <p:attrNameLst>
                                          <p:attrName>ppt_w</p:attrName>
                                        </p:attrNameLst>
                                      </p:cBhvr>
                                      <p:tavLst>
                                        <p:tav tm="0">
                                          <p:val>
                                            <p:strVal val="ppt_w"/>
                                          </p:val>
                                        </p:tav>
                                        <p:tav tm="100000">
                                          <p:val>
                                            <p:fltVal val="0"/>
                                          </p:val>
                                        </p:tav>
                                      </p:tavLst>
                                    </p:anim>
                                    <p:anim calcmode="lin" valueType="num">
                                      <p:cBhvr>
                                        <p:cTn id="47" dur="500"/>
                                        <p:tgtEl>
                                          <p:spTgt spid="21"/>
                                        </p:tgtEl>
                                        <p:attrNameLst>
                                          <p:attrName>ppt_h</p:attrName>
                                        </p:attrNameLst>
                                      </p:cBhvr>
                                      <p:tavLst>
                                        <p:tav tm="0">
                                          <p:val>
                                            <p:strVal val="ppt_h"/>
                                          </p:val>
                                        </p:tav>
                                        <p:tav tm="100000">
                                          <p:val>
                                            <p:fltVal val="0"/>
                                          </p:val>
                                        </p:tav>
                                      </p:tavLst>
                                    </p:anim>
                                    <p:animEffect transition="out" filter="fade">
                                      <p:cBhvr>
                                        <p:cTn id="48" dur="500"/>
                                        <p:tgtEl>
                                          <p:spTgt spid="21"/>
                                        </p:tgtEl>
                                      </p:cBhvr>
                                    </p:animEffect>
                                    <p:set>
                                      <p:cBhvr>
                                        <p:cTn id="49" dur="1" fill="hold">
                                          <p:stCondLst>
                                            <p:cond delay="499"/>
                                          </p:stCondLst>
                                        </p:cTn>
                                        <p:tgtEl>
                                          <p:spTgt spid="21"/>
                                        </p:tgtEl>
                                        <p:attrNameLst>
                                          <p:attrName>style.visibility</p:attrName>
                                        </p:attrNameLst>
                                      </p:cBhvr>
                                      <p:to>
                                        <p:strVal val="hidden"/>
                                      </p:to>
                                    </p:set>
                                  </p:childTnLst>
                                </p:cTn>
                              </p:par>
                              <p:par>
                                <p:cTn id="50" presetID="53" presetClass="exit" presetSubtype="32" fill="hold" grpId="0" nodeType="withEffect">
                                  <p:stCondLst>
                                    <p:cond delay="0"/>
                                  </p:stCondLst>
                                  <p:childTnLst>
                                    <p:anim calcmode="lin" valueType="num">
                                      <p:cBhvr>
                                        <p:cTn id="51" dur="500"/>
                                        <p:tgtEl>
                                          <p:spTgt spid="19"/>
                                        </p:tgtEl>
                                        <p:attrNameLst>
                                          <p:attrName>ppt_w</p:attrName>
                                        </p:attrNameLst>
                                      </p:cBhvr>
                                      <p:tavLst>
                                        <p:tav tm="0">
                                          <p:val>
                                            <p:strVal val="ppt_w"/>
                                          </p:val>
                                        </p:tav>
                                        <p:tav tm="100000">
                                          <p:val>
                                            <p:fltVal val="0"/>
                                          </p:val>
                                        </p:tav>
                                      </p:tavLst>
                                    </p:anim>
                                    <p:anim calcmode="lin" valueType="num">
                                      <p:cBhvr>
                                        <p:cTn id="52" dur="500"/>
                                        <p:tgtEl>
                                          <p:spTgt spid="19"/>
                                        </p:tgtEl>
                                        <p:attrNameLst>
                                          <p:attrName>ppt_h</p:attrName>
                                        </p:attrNameLst>
                                      </p:cBhvr>
                                      <p:tavLst>
                                        <p:tav tm="0">
                                          <p:val>
                                            <p:strVal val="ppt_h"/>
                                          </p:val>
                                        </p:tav>
                                        <p:tav tm="100000">
                                          <p:val>
                                            <p:fltVal val="0"/>
                                          </p:val>
                                        </p:tav>
                                      </p:tavLst>
                                    </p:anim>
                                    <p:animEffect transition="out" filter="fade">
                                      <p:cBhvr>
                                        <p:cTn id="53" dur="500"/>
                                        <p:tgtEl>
                                          <p:spTgt spid="19"/>
                                        </p:tgtEl>
                                      </p:cBhvr>
                                    </p:animEffect>
                                    <p:set>
                                      <p:cBhvr>
                                        <p:cTn id="54" dur="1" fill="hold">
                                          <p:stCondLst>
                                            <p:cond delay="499"/>
                                          </p:stCondLst>
                                        </p:cTn>
                                        <p:tgtEl>
                                          <p:spTgt spid="19"/>
                                        </p:tgtEl>
                                        <p:attrNameLst>
                                          <p:attrName>style.visibility</p:attrName>
                                        </p:attrNameLst>
                                      </p:cBhvr>
                                      <p:to>
                                        <p:strVal val="hidden"/>
                                      </p:to>
                                    </p:set>
                                  </p:childTnLst>
                                </p:cTn>
                              </p:par>
                              <p:par>
                                <p:cTn id="55" presetID="53" presetClass="exit" presetSubtype="32" fill="hold" grpId="0" nodeType="withEffect">
                                  <p:stCondLst>
                                    <p:cond delay="0"/>
                                  </p:stCondLst>
                                  <p:childTnLst>
                                    <p:anim calcmode="lin" valueType="num">
                                      <p:cBhvr>
                                        <p:cTn id="56" dur="500"/>
                                        <p:tgtEl>
                                          <p:spTgt spid="26"/>
                                        </p:tgtEl>
                                        <p:attrNameLst>
                                          <p:attrName>ppt_w</p:attrName>
                                        </p:attrNameLst>
                                      </p:cBhvr>
                                      <p:tavLst>
                                        <p:tav tm="0">
                                          <p:val>
                                            <p:strVal val="ppt_w"/>
                                          </p:val>
                                        </p:tav>
                                        <p:tav tm="100000">
                                          <p:val>
                                            <p:fltVal val="0"/>
                                          </p:val>
                                        </p:tav>
                                      </p:tavLst>
                                    </p:anim>
                                    <p:anim calcmode="lin" valueType="num">
                                      <p:cBhvr>
                                        <p:cTn id="57" dur="500"/>
                                        <p:tgtEl>
                                          <p:spTgt spid="26"/>
                                        </p:tgtEl>
                                        <p:attrNameLst>
                                          <p:attrName>ppt_h</p:attrName>
                                        </p:attrNameLst>
                                      </p:cBhvr>
                                      <p:tavLst>
                                        <p:tav tm="0">
                                          <p:val>
                                            <p:strVal val="ppt_h"/>
                                          </p:val>
                                        </p:tav>
                                        <p:tav tm="100000">
                                          <p:val>
                                            <p:fltVal val="0"/>
                                          </p:val>
                                        </p:tav>
                                      </p:tavLst>
                                    </p:anim>
                                    <p:animEffect transition="out" filter="fade">
                                      <p:cBhvr>
                                        <p:cTn id="58" dur="500"/>
                                        <p:tgtEl>
                                          <p:spTgt spid="26"/>
                                        </p:tgtEl>
                                      </p:cBhvr>
                                    </p:animEffect>
                                    <p:set>
                                      <p:cBhvr>
                                        <p:cTn id="59" dur="1" fill="hold">
                                          <p:stCondLst>
                                            <p:cond delay="499"/>
                                          </p:stCondLst>
                                        </p:cTn>
                                        <p:tgtEl>
                                          <p:spTgt spid="26"/>
                                        </p:tgtEl>
                                        <p:attrNameLst>
                                          <p:attrName>style.visibility</p:attrName>
                                        </p:attrNameLst>
                                      </p:cBhvr>
                                      <p:to>
                                        <p:strVal val="hidden"/>
                                      </p:to>
                                    </p:set>
                                  </p:childTnLst>
                                </p:cTn>
                              </p:par>
                              <p:par>
                                <p:cTn id="60" presetID="53" presetClass="exit" presetSubtype="32" fill="hold" grpId="0" nodeType="withEffect">
                                  <p:stCondLst>
                                    <p:cond delay="0"/>
                                  </p:stCondLst>
                                  <p:childTnLst>
                                    <p:anim calcmode="lin" valueType="num">
                                      <p:cBhvr>
                                        <p:cTn id="61" dur="500"/>
                                        <p:tgtEl>
                                          <p:spTgt spid="18"/>
                                        </p:tgtEl>
                                        <p:attrNameLst>
                                          <p:attrName>ppt_w</p:attrName>
                                        </p:attrNameLst>
                                      </p:cBhvr>
                                      <p:tavLst>
                                        <p:tav tm="0">
                                          <p:val>
                                            <p:strVal val="ppt_w"/>
                                          </p:val>
                                        </p:tav>
                                        <p:tav tm="100000">
                                          <p:val>
                                            <p:fltVal val="0"/>
                                          </p:val>
                                        </p:tav>
                                      </p:tavLst>
                                    </p:anim>
                                    <p:anim calcmode="lin" valueType="num">
                                      <p:cBhvr>
                                        <p:cTn id="62" dur="500"/>
                                        <p:tgtEl>
                                          <p:spTgt spid="18"/>
                                        </p:tgtEl>
                                        <p:attrNameLst>
                                          <p:attrName>ppt_h</p:attrName>
                                        </p:attrNameLst>
                                      </p:cBhvr>
                                      <p:tavLst>
                                        <p:tav tm="0">
                                          <p:val>
                                            <p:strVal val="ppt_h"/>
                                          </p:val>
                                        </p:tav>
                                        <p:tav tm="100000">
                                          <p:val>
                                            <p:fltVal val="0"/>
                                          </p:val>
                                        </p:tav>
                                      </p:tavLst>
                                    </p:anim>
                                    <p:animEffect transition="out" filter="fade">
                                      <p:cBhvr>
                                        <p:cTn id="63" dur="500"/>
                                        <p:tgtEl>
                                          <p:spTgt spid="18"/>
                                        </p:tgtEl>
                                      </p:cBhvr>
                                    </p:animEffect>
                                    <p:set>
                                      <p:cBhvr>
                                        <p:cTn id="64" dur="1" fill="hold">
                                          <p:stCondLst>
                                            <p:cond delay="499"/>
                                          </p:stCondLst>
                                        </p:cTn>
                                        <p:tgtEl>
                                          <p:spTgt spid="18"/>
                                        </p:tgtEl>
                                        <p:attrNameLst>
                                          <p:attrName>style.visibility</p:attrName>
                                        </p:attrNameLst>
                                      </p:cBhvr>
                                      <p:to>
                                        <p:strVal val="hidden"/>
                                      </p:to>
                                    </p:set>
                                  </p:childTnLst>
                                </p:cTn>
                              </p:par>
                              <p:par>
                                <p:cTn id="65" presetID="53" presetClass="exit" presetSubtype="32" fill="hold" grpId="0" nodeType="withEffect">
                                  <p:stCondLst>
                                    <p:cond delay="0"/>
                                  </p:stCondLst>
                                  <p:childTnLst>
                                    <p:anim calcmode="lin" valueType="num">
                                      <p:cBhvr>
                                        <p:cTn id="66" dur="500"/>
                                        <p:tgtEl>
                                          <p:spTgt spid="20"/>
                                        </p:tgtEl>
                                        <p:attrNameLst>
                                          <p:attrName>ppt_w</p:attrName>
                                        </p:attrNameLst>
                                      </p:cBhvr>
                                      <p:tavLst>
                                        <p:tav tm="0">
                                          <p:val>
                                            <p:strVal val="ppt_w"/>
                                          </p:val>
                                        </p:tav>
                                        <p:tav tm="100000">
                                          <p:val>
                                            <p:fltVal val="0"/>
                                          </p:val>
                                        </p:tav>
                                      </p:tavLst>
                                    </p:anim>
                                    <p:anim calcmode="lin" valueType="num">
                                      <p:cBhvr>
                                        <p:cTn id="67" dur="500"/>
                                        <p:tgtEl>
                                          <p:spTgt spid="20"/>
                                        </p:tgtEl>
                                        <p:attrNameLst>
                                          <p:attrName>ppt_h</p:attrName>
                                        </p:attrNameLst>
                                      </p:cBhvr>
                                      <p:tavLst>
                                        <p:tav tm="0">
                                          <p:val>
                                            <p:strVal val="ppt_h"/>
                                          </p:val>
                                        </p:tav>
                                        <p:tav tm="100000">
                                          <p:val>
                                            <p:fltVal val="0"/>
                                          </p:val>
                                        </p:tav>
                                      </p:tavLst>
                                    </p:anim>
                                    <p:animEffect transition="out" filter="fade">
                                      <p:cBhvr>
                                        <p:cTn id="68" dur="500"/>
                                        <p:tgtEl>
                                          <p:spTgt spid="20"/>
                                        </p:tgtEl>
                                      </p:cBhvr>
                                    </p:animEffect>
                                    <p:set>
                                      <p:cBhvr>
                                        <p:cTn id="69" dur="1" fill="hold">
                                          <p:stCondLst>
                                            <p:cond delay="499"/>
                                          </p:stCondLst>
                                        </p:cTn>
                                        <p:tgtEl>
                                          <p:spTgt spid="20"/>
                                        </p:tgtEl>
                                        <p:attrNameLst>
                                          <p:attrName>style.visibility</p:attrName>
                                        </p:attrNameLst>
                                      </p:cBhvr>
                                      <p:to>
                                        <p:strVal val="hidden"/>
                                      </p:to>
                                    </p:set>
                                  </p:childTnLst>
                                </p:cTn>
                              </p:par>
                              <p:par>
                                <p:cTn id="70" presetID="53" presetClass="exit" presetSubtype="32" fill="hold" grpId="0" nodeType="withEffect">
                                  <p:stCondLst>
                                    <p:cond delay="0"/>
                                  </p:stCondLst>
                                  <p:childTnLst>
                                    <p:anim calcmode="lin" valueType="num">
                                      <p:cBhvr>
                                        <p:cTn id="71" dur="500"/>
                                        <p:tgtEl>
                                          <p:spTgt spid="16"/>
                                        </p:tgtEl>
                                        <p:attrNameLst>
                                          <p:attrName>ppt_w</p:attrName>
                                        </p:attrNameLst>
                                      </p:cBhvr>
                                      <p:tavLst>
                                        <p:tav tm="0">
                                          <p:val>
                                            <p:strVal val="ppt_w"/>
                                          </p:val>
                                        </p:tav>
                                        <p:tav tm="100000">
                                          <p:val>
                                            <p:fltVal val="0"/>
                                          </p:val>
                                        </p:tav>
                                      </p:tavLst>
                                    </p:anim>
                                    <p:anim calcmode="lin" valueType="num">
                                      <p:cBhvr>
                                        <p:cTn id="72" dur="500"/>
                                        <p:tgtEl>
                                          <p:spTgt spid="16"/>
                                        </p:tgtEl>
                                        <p:attrNameLst>
                                          <p:attrName>ppt_h</p:attrName>
                                        </p:attrNameLst>
                                      </p:cBhvr>
                                      <p:tavLst>
                                        <p:tav tm="0">
                                          <p:val>
                                            <p:strVal val="ppt_h"/>
                                          </p:val>
                                        </p:tav>
                                        <p:tav tm="100000">
                                          <p:val>
                                            <p:fltVal val="0"/>
                                          </p:val>
                                        </p:tav>
                                      </p:tavLst>
                                    </p:anim>
                                    <p:animEffect transition="out" filter="fade">
                                      <p:cBhvr>
                                        <p:cTn id="73" dur="500"/>
                                        <p:tgtEl>
                                          <p:spTgt spid="16"/>
                                        </p:tgtEl>
                                      </p:cBhvr>
                                    </p:animEffect>
                                    <p:set>
                                      <p:cBhvr>
                                        <p:cTn id="74" dur="1" fill="hold">
                                          <p:stCondLst>
                                            <p:cond delay="499"/>
                                          </p:stCondLst>
                                        </p:cTn>
                                        <p:tgtEl>
                                          <p:spTgt spid="16"/>
                                        </p:tgtEl>
                                        <p:attrNameLst>
                                          <p:attrName>style.visibility</p:attrName>
                                        </p:attrNameLst>
                                      </p:cBhvr>
                                      <p:to>
                                        <p:strVal val="hidden"/>
                                      </p:to>
                                    </p:set>
                                  </p:childTnLst>
                                </p:cTn>
                              </p:par>
                              <p:par>
                                <p:cTn id="75" presetID="53" presetClass="exit" presetSubtype="32" fill="hold" grpId="0" nodeType="withEffect">
                                  <p:stCondLst>
                                    <p:cond delay="0"/>
                                  </p:stCondLst>
                                  <p:childTnLst>
                                    <p:anim calcmode="lin" valueType="num">
                                      <p:cBhvr>
                                        <p:cTn id="76" dur="500"/>
                                        <p:tgtEl>
                                          <p:spTgt spid="17"/>
                                        </p:tgtEl>
                                        <p:attrNameLst>
                                          <p:attrName>ppt_w</p:attrName>
                                        </p:attrNameLst>
                                      </p:cBhvr>
                                      <p:tavLst>
                                        <p:tav tm="0">
                                          <p:val>
                                            <p:strVal val="ppt_w"/>
                                          </p:val>
                                        </p:tav>
                                        <p:tav tm="100000">
                                          <p:val>
                                            <p:fltVal val="0"/>
                                          </p:val>
                                        </p:tav>
                                      </p:tavLst>
                                    </p:anim>
                                    <p:anim calcmode="lin" valueType="num">
                                      <p:cBhvr>
                                        <p:cTn id="77" dur="500"/>
                                        <p:tgtEl>
                                          <p:spTgt spid="17"/>
                                        </p:tgtEl>
                                        <p:attrNameLst>
                                          <p:attrName>ppt_h</p:attrName>
                                        </p:attrNameLst>
                                      </p:cBhvr>
                                      <p:tavLst>
                                        <p:tav tm="0">
                                          <p:val>
                                            <p:strVal val="ppt_h"/>
                                          </p:val>
                                        </p:tav>
                                        <p:tav tm="100000">
                                          <p:val>
                                            <p:fltVal val="0"/>
                                          </p:val>
                                        </p:tav>
                                      </p:tavLst>
                                    </p:anim>
                                    <p:animEffect transition="out" filter="fade">
                                      <p:cBhvr>
                                        <p:cTn id="78" dur="500"/>
                                        <p:tgtEl>
                                          <p:spTgt spid="17"/>
                                        </p:tgtEl>
                                      </p:cBhvr>
                                    </p:animEffect>
                                    <p:set>
                                      <p:cBhvr>
                                        <p:cTn id="79" dur="1" fill="hold">
                                          <p:stCondLst>
                                            <p:cond delay="499"/>
                                          </p:stCondLst>
                                        </p:cTn>
                                        <p:tgtEl>
                                          <p:spTgt spid="17"/>
                                        </p:tgtEl>
                                        <p:attrNameLst>
                                          <p:attrName>style.visibility</p:attrName>
                                        </p:attrNameLst>
                                      </p:cBhvr>
                                      <p:to>
                                        <p:strVal val="hidden"/>
                                      </p:to>
                                    </p:set>
                                  </p:childTnLst>
                                </p:cTn>
                              </p:par>
                              <p:par>
                                <p:cTn id="80" presetID="53" presetClass="exit" presetSubtype="32" fill="hold" grpId="0" nodeType="withEffect">
                                  <p:stCondLst>
                                    <p:cond delay="0"/>
                                  </p:stCondLst>
                                  <p:childTnLst>
                                    <p:anim calcmode="lin" valueType="num">
                                      <p:cBhvr>
                                        <p:cTn id="81" dur="500"/>
                                        <p:tgtEl>
                                          <p:spTgt spid="14"/>
                                        </p:tgtEl>
                                        <p:attrNameLst>
                                          <p:attrName>ppt_w</p:attrName>
                                        </p:attrNameLst>
                                      </p:cBhvr>
                                      <p:tavLst>
                                        <p:tav tm="0">
                                          <p:val>
                                            <p:strVal val="ppt_w"/>
                                          </p:val>
                                        </p:tav>
                                        <p:tav tm="100000">
                                          <p:val>
                                            <p:fltVal val="0"/>
                                          </p:val>
                                        </p:tav>
                                      </p:tavLst>
                                    </p:anim>
                                    <p:anim calcmode="lin" valueType="num">
                                      <p:cBhvr>
                                        <p:cTn id="82" dur="500"/>
                                        <p:tgtEl>
                                          <p:spTgt spid="14"/>
                                        </p:tgtEl>
                                        <p:attrNameLst>
                                          <p:attrName>ppt_h</p:attrName>
                                        </p:attrNameLst>
                                      </p:cBhvr>
                                      <p:tavLst>
                                        <p:tav tm="0">
                                          <p:val>
                                            <p:strVal val="ppt_h"/>
                                          </p:val>
                                        </p:tav>
                                        <p:tav tm="100000">
                                          <p:val>
                                            <p:fltVal val="0"/>
                                          </p:val>
                                        </p:tav>
                                      </p:tavLst>
                                    </p:anim>
                                    <p:animEffect transition="out" filter="fade">
                                      <p:cBhvr>
                                        <p:cTn id="83" dur="500"/>
                                        <p:tgtEl>
                                          <p:spTgt spid="14"/>
                                        </p:tgtEl>
                                      </p:cBhvr>
                                    </p:animEffect>
                                    <p:set>
                                      <p:cBhvr>
                                        <p:cTn id="84" dur="1" fill="hold">
                                          <p:stCondLst>
                                            <p:cond delay="499"/>
                                          </p:stCondLst>
                                        </p:cTn>
                                        <p:tgtEl>
                                          <p:spTgt spid="14"/>
                                        </p:tgtEl>
                                        <p:attrNameLst>
                                          <p:attrName>style.visibility</p:attrName>
                                        </p:attrNameLst>
                                      </p:cBhvr>
                                      <p:to>
                                        <p:strVal val="hidden"/>
                                      </p:to>
                                    </p:set>
                                  </p:childTnLst>
                                </p:cTn>
                              </p:par>
                              <p:par>
                                <p:cTn id="85" presetID="53" presetClass="exit" presetSubtype="32" fill="hold" grpId="0" nodeType="withEffect">
                                  <p:stCondLst>
                                    <p:cond delay="0"/>
                                  </p:stCondLst>
                                  <p:childTnLst>
                                    <p:anim calcmode="lin" valueType="num">
                                      <p:cBhvr>
                                        <p:cTn id="86" dur="500"/>
                                        <p:tgtEl>
                                          <p:spTgt spid="15"/>
                                        </p:tgtEl>
                                        <p:attrNameLst>
                                          <p:attrName>ppt_w</p:attrName>
                                        </p:attrNameLst>
                                      </p:cBhvr>
                                      <p:tavLst>
                                        <p:tav tm="0">
                                          <p:val>
                                            <p:strVal val="ppt_w"/>
                                          </p:val>
                                        </p:tav>
                                        <p:tav tm="100000">
                                          <p:val>
                                            <p:fltVal val="0"/>
                                          </p:val>
                                        </p:tav>
                                      </p:tavLst>
                                    </p:anim>
                                    <p:anim calcmode="lin" valueType="num">
                                      <p:cBhvr>
                                        <p:cTn id="87" dur="500"/>
                                        <p:tgtEl>
                                          <p:spTgt spid="15"/>
                                        </p:tgtEl>
                                        <p:attrNameLst>
                                          <p:attrName>ppt_h</p:attrName>
                                        </p:attrNameLst>
                                      </p:cBhvr>
                                      <p:tavLst>
                                        <p:tav tm="0">
                                          <p:val>
                                            <p:strVal val="ppt_h"/>
                                          </p:val>
                                        </p:tav>
                                        <p:tav tm="100000">
                                          <p:val>
                                            <p:fltVal val="0"/>
                                          </p:val>
                                        </p:tav>
                                      </p:tavLst>
                                    </p:anim>
                                    <p:animEffect transition="out" filter="fade">
                                      <p:cBhvr>
                                        <p:cTn id="88" dur="500"/>
                                        <p:tgtEl>
                                          <p:spTgt spid="15"/>
                                        </p:tgtEl>
                                      </p:cBhvr>
                                    </p:animEffect>
                                    <p:set>
                                      <p:cBhvr>
                                        <p:cTn id="89" dur="1" fill="hold">
                                          <p:stCondLst>
                                            <p:cond delay="499"/>
                                          </p:stCondLst>
                                        </p:cTn>
                                        <p:tgtEl>
                                          <p:spTgt spid="15"/>
                                        </p:tgtEl>
                                        <p:attrNameLst>
                                          <p:attrName>style.visibility</p:attrName>
                                        </p:attrNameLst>
                                      </p:cBhvr>
                                      <p:to>
                                        <p:strVal val="hidden"/>
                                      </p:to>
                                    </p:set>
                                  </p:childTnLst>
                                </p:cTn>
                              </p:par>
                              <p:par>
                                <p:cTn id="90" presetID="53" presetClass="exit" presetSubtype="32" fill="hold" grpId="0" nodeType="withEffect">
                                  <p:stCondLst>
                                    <p:cond delay="0"/>
                                  </p:stCondLst>
                                  <p:childTnLst>
                                    <p:anim calcmode="lin" valueType="num">
                                      <p:cBhvr>
                                        <p:cTn id="91" dur="500"/>
                                        <p:tgtEl>
                                          <p:spTgt spid="13"/>
                                        </p:tgtEl>
                                        <p:attrNameLst>
                                          <p:attrName>ppt_w</p:attrName>
                                        </p:attrNameLst>
                                      </p:cBhvr>
                                      <p:tavLst>
                                        <p:tav tm="0">
                                          <p:val>
                                            <p:strVal val="ppt_w"/>
                                          </p:val>
                                        </p:tav>
                                        <p:tav tm="100000">
                                          <p:val>
                                            <p:fltVal val="0"/>
                                          </p:val>
                                        </p:tav>
                                      </p:tavLst>
                                    </p:anim>
                                    <p:anim calcmode="lin" valueType="num">
                                      <p:cBhvr>
                                        <p:cTn id="92" dur="500"/>
                                        <p:tgtEl>
                                          <p:spTgt spid="13"/>
                                        </p:tgtEl>
                                        <p:attrNameLst>
                                          <p:attrName>ppt_h</p:attrName>
                                        </p:attrNameLst>
                                      </p:cBhvr>
                                      <p:tavLst>
                                        <p:tav tm="0">
                                          <p:val>
                                            <p:strVal val="ppt_h"/>
                                          </p:val>
                                        </p:tav>
                                        <p:tav tm="100000">
                                          <p:val>
                                            <p:fltVal val="0"/>
                                          </p:val>
                                        </p:tav>
                                      </p:tavLst>
                                    </p:anim>
                                    <p:animEffect transition="out" filter="fade">
                                      <p:cBhvr>
                                        <p:cTn id="93" dur="500"/>
                                        <p:tgtEl>
                                          <p:spTgt spid="13"/>
                                        </p:tgtEl>
                                      </p:cBhvr>
                                    </p:animEffect>
                                    <p:set>
                                      <p:cBhvr>
                                        <p:cTn id="94" dur="1" fill="hold">
                                          <p:stCondLst>
                                            <p:cond delay="499"/>
                                          </p:stCondLst>
                                        </p:cTn>
                                        <p:tgtEl>
                                          <p:spTgt spid="13"/>
                                        </p:tgtEl>
                                        <p:attrNameLst>
                                          <p:attrName>style.visibility</p:attrName>
                                        </p:attrNameLst>
                                      </p:cBhvr>
                                      <p:to>
                                        <p:strVal val="hidden"/>
                                      </p:to>
                                    </p:set>
                                  </p:childTnLst>
                                </p:cTn>
                              </p:par>
                            </p:childTnLst>
                          </p:cTn>
                        </p:par>
                        <p:par>
                          <p:cTn id="95" fill="hold">
                            <p:stCondLst>
                              <p:cond delay="500"/>
                            </p:stCondLst>
                            <p:childTnLst>
                              <p:par>
                                <p:cTn id="96" presetID="53" presetClass="entr" presetSubtype="16" fill="hold" grpId="0" nodeType="afterEffect">
                                  <p:stCondLst>
                                    <p:cond delay="0"/>
                                  </p:stCondLst>
                                  <p:childTnLst>
                                    <p:set>
                                      <p:cBhvr>
                                        <p:cTn id="97" dur="1" fill="hold">
                                          <p:stCondLst>
                                            <p:cond delay="0"/>
                                          </p:stCondLst>
                                        </p:cTn>
                                        <p:tgtEl>
                                          <p:spTgt spid="111"/>
                                        </p:tgtEl>
                                        <p:attrNameLst>
                                          <p:attrName>style.visibility</p:attrName>
                                        </p:attrNameLst>
                                      </p:cBhvr>
                                      <p:to>
                                        <p:strVal val="visible"/>
                                      </p:to>
                                    </p:set>
                                    <p:anim calcmode="lin" valueType="num">
                                      <p:cBhvr>
                                        <p:cTn id="98" dur="500" fill="hold"/>
                                        <p:tgtEl>
                                          <p:spTgt spid="111"/>
                                        </p:tgtEl>
                                        <p:attrNameLst>
                                          <p:attrName>ppt_w</p:attrName>
                                        </p:attrNameLst>
                                      </p:cBhvr>
                                      <p:tavLst>
                                        <p:tav tm="0">
                                          <p:val>
                                            <p:fltVal val="0"/>
                                          </p:val>
                                        </p:tav>
                                        <p:tav tm="100000">
                                          <p:val>
                                            <p:strVal val="#ppt_w"/>
                                          </p:val>
                                        </p:tav>
                                      </p:tavLst>
                                    </p:anim>
                                    <p:anim calcmode="lin" valueType="num">
                                      <p:cBhvr>
                                        <p:cTn id="99" dur="500" fill="hold"/>
                                        <p:tgtEl>
                                          <p:spTgt spid="111"/>
                                        </p:tgtEl>
                                        <p:attrNameLst>
                                          <p:attrName>ppt_h</p:attrName>
                                        </p:attrNameLst>
                                      </p:cBhvr>
                                      <p:tavLst>
                                        <p:tav tm="0">
                                          <p:val>
                                            <p:fltVal val="0"/>
                                          </p:val>
                                        </p:tav>
                                        <p:tav tm="100000">
                                          <p:val>
                                            <p:strVal val="#ppt_h"/>
                                          </p:val>
                                        </p:tav>
                                      </p:tavLst>
                                    </p:anim>
                                    <p:animEffect transition="in" filter="fade">
                                      <p:cBhvr>
                                        <p:cTn id="100" dur="500"/>
                                        <p:tgtEl>
                                          <p:spTgt spid="111"/>
                                        </p:tgtEl>
                                      </p:cBhvr>
                                    </p:animEffect>
                                  </p:childTnLst>
                                </p:cTn>
                              </p:par>
                              <p:par>
                                <p:cTn id="101" presetID="53" presetClass="entr" presetSubtype="16" fill="hold" grpId="0" nodeType="withEffect">
                                  <p:stCondLst>
                                    <p:cond delay="0"/>
                                  </p:stCondLst>
                                  <p:childTnLst>
                                    <p:set>
                                      <p:cBhvr>
                                        <p:cTn id="102" dur="1" fill="hold">
                                          <p:stCondLst>
                                            <p:cond delay="0"/>
                                          </p:stCondLst>
                                        </p:cTn>
                                        <p:tgtEl>
                                          <p:spTgt spid="112"/>
                                        </p:tgtEl>
                                        <p:attrNameLst>
                                          <p:attrName>style.visibility</p:attrName>
                                        </p:attrNameLst>
                                      </p:cBhvr>
                                      <p:to>
                                        <p:strVal val="visible"/>
                                      </p:to>
                                    </p:set>
                                    <p:anim calcmode="lin" valueType="num">
                                      <p:cBhvr>
                                        <p:cTn id="103" dur="500" fill="hold"/>
                                        <p:tgtEl>
                                          <p:spTgt spid="112"/>
                                        </p:tgtEl>
                                        <p:attrNameLst>
                                          <p:attrName>ppt_w</p:attrName>
                                        </p:attrNameLst>
                                      </p:cBhvr>
                                      <p:tavLst>
                                        <p:tav tm="0">
                                          <p:val>
                                            <p:fltVal val="0"/>
                                          </p:val>
                                        </p:tav>
                                        <p:tav tm="100000">
                                          <p:val>
                                            <p:strVal val="#ppt_w"/>
                                          </p:val>
                                        </p:tav>
                                      </p:tavLst>
                                    </p:anim>
                                    <p:anim calcmode="lin" valueType="num">
                                      <p:cBhvr>
                                        <p:cTn id="104" dur="500" fill="hold"/>
                                        <p:tgtEl>
                                          <p:spTgt spid="112"/>
                                        </p:tgtEl>
                                        <p:attrNameLst>
                                          <p:attrName>ppt_h</p:attrName>
                                        </p:attrNameLst>
                                      </p:cBhvr>
                                      <p:tavLst>
                                        <p:tav tm="0">
                                          <p:val>
                                            <p:fltVal val="0"/>
                                          </p:val>
                                        </p:tav>
                                        <p:tav tm="100000">
                                          <p:val>
                                            <p:strVal val="#ppt_h"/>
                                          </p:val>
                                        </p:tav>
                                      </p:tavLst>
                                    </p:anim>
                                    <p:animEffect transition="in" filter="fade">
                                      <p:cBhvr>
                                        <p:cTn id="105" dur="500"/>
                                        <p:tgtEl>
                                          <p:spTgt spid="112"/>
                                        </p:tgtEl>
                                      </p:cBhvr>
                                    </p:animEffect>
                                  </p:childTnLst>
                                </p:cTn>
                              </p:par>
                              <p:par>
                                <p:cTn id="106" presetID="53" presetClass="entr" presetSubtype="16" fill="hold" grpId="0" nodeType="withEffect">
                                  <p:stCondLst>
                                    <p:cond delay="0"/>
                                  </p:stCondLst>
                                  <p:childTnLst>
                                    <p:set>
                                      <p:cBhvr>
                                        <p:cTn id="107" dur="1" fill="hold">
                                          <p:stCondLst>
                                            <p:cond delay="0"/>
                                          </p:stCondLst>
                                        </p:cTn>
                                        <p:tgtEl>
                                          <p:spTgt spid="113"/>
                                        </p:tgtEl>
                                        <p:attrNameLst>
                                          <p:attrName>style.visibility</p:attrName>
                                        </p:attrNameLst>
                                      </p:cBhvr>
                                      <p:to>
                                        <p:strVal val="visible"/>
                                      </p:to>
                                    </p:set>
                                    <p:anim calcmode="lin" valueType="num">
                                      <p:cBhvr>
                                        <p:cTn id="108" dur="500" fill="hold"/>
                                        <p:tgtEl>
                                          <p:spTgt spid="113"/>
                                        </p:tgtEl>
                                        <p:attrNameLst>
                                          <p:attrName>ppt_w</p:attrName>
                                        </p:attrNameLst>
                                      </p:cBhvr>
                                      <p:tavLst>
                                        <p:tav tm="0">
                                          <p:val>
                                            <p:fltVal val="0"/>
                                          </p:val>
                                        </p:tav>
                                        <p:tav tm="100000">
                                          <p:val>
                                            <p:strVal val="#ppt_w"/>
                                          </p:val>
                                        </p:tav>
                                      </p:tavLst>
                                    </p:anim>
                                    <p:anim calcmode="lin" valueType="num">
                                      <p:cBhvr>
                                        <p:cTn id="109" dur="500" fill="hold"/>
                                        <p:tgtEl>
                                          <p:spTgt spid="113"/>
                                        </p:tgtEl>
                                        <p:attrNameLst>
                                          <p:attrName>ppt_h</p:attrName>
                                        </p:attrNameLst>
                                      </p:cBhvr>
                                      <p:tavLst>
                                        <p:tav tm="0">
                                          <p:val>
                                            <p:fltVal val="0"/>
                                          </p:val>
                                        </p:tav>
                                        <p:tav tm="100000">
                                          <p:val>
                                            <p:strVal val="#ppt_h"/>
                                          </p:val>
                                        </p:tav>
                                      </p:tavLst>
                                    </p:anim>
                                    <p:animEffect transition="in" filter="fade">
                                      <p:cBhvr>
                                        <p:cTn id="110" dur="500"/>
                                        <p:tgtEl>
                                          <p:spTgt spid="113"/>
                                        </p:tgtEl>
                                      </p:cBhvr>
                                    </p:animEffect>
                                  </p:childTnLst>
                                </p:cTn>
                              </p:par>
                              <p:par>
                                <p:cTn id="111" presetID="53" presetClass="entr" presetSubtype="16" fill="hold" grpId="0" nodeType="withEffect">
                                  <p:stCondLst>
                                    <p:cond delay="0"/>
                                  </p:stCondLst>
                                  <p:childTnLst>
                                    <p:set>
                                      <p:cBhvr>
                                        <p:cTn id="112" dur="1" fill="hold">
                                          <p:stCondLst>
                                            <p:cond delay="0"/>
                                          </p:stCondLst>
                                        </p:cTn>
                                        <p:tgtEl>
                                          <p:spTgt spid="114"/>
                                        </p:tgtEl>
                                        <p:attrNameLst>
                                          <p:attrName>style.visibility</p:attrName>
                                        </p:attrNameLst>
                                      </p:cBhvr>
                                      <p:to>
                                        <p:strVal val="visible"/>
                                      </p:to>
                                    </p:set>
                                    <p:anim calcmode="lin" valueType="num">
                                      <p:cBhvr>
                                        <p:cTn id="113" dur="500" fill="hold"/>
                                        <p:tgtEl>
                                          <p:spTgt spid="114"/>
                                        </p:tgtEl>
                                        <p:attrNameLst>
                                          <p:attrName>ppt_w</p:attrName>
                                        </p:attrNameLst>
                                      </p:cBhvr>
                                      <p:tavLst>
                                        <p:tav tm="0">
                                          <p:val>
                                            <p:fltVal val="0"/>
                                          </p:val>
                                        </p:tav>
                                        <p:tav tm="100000">
                                          <p:val>
                                            <p:strVal val="#ppt_w"/>
                                          </p:val>
                                        </p:tav>
                                      </p:tavLst>
                                    </p:anim>
                                    <p:anim calcmode="lin" valueType="num">
                                      <p:cBhvr>
                                        <p:cTn id="114" dur="500" fill="hold"/>
                                        <p:tgtEl>
                                          <p:spTgt spid="114"/>
                                        </p:tgtEl>
                                        <p:attrNameLst>
                                          <p:attrName>ppt_h</p:attrName>
                                        </p:attrNameLst>
                                      </p:cBhvr>
                                      <p:tavLst>
                                        <p:tav tm="0">
                                          <p:val>
                                            <p:fltVal val="0"/>
                                          </p:val>
                                        </p:tav>
                                        <p:tav tm="100000">
                                          <p:val>
                                            <p:strVal val="#ppt_h"/>
                                          </p:val>
                                        </p:tav>
                                      </p:tavLst>
                                    </p:anim>
                                    <p:animEffect transition="in" filter="fade">
                                      <p:cBhvr>
                                        <p:cTn id="115" dur="500"/>
                                        <p:tgtEl>
                                          <p:spTgt spid="114"/>
                                        </p:tgtEl>
                                      </p:cBhvr>
                                    </p:animEffect>
                                  </p:childTnLst>
                                </p:cTn>
                              </p:par>
                              <p:par>
                                <p:cTn id="116" presetID="53" presetClass="entr" presetSubtype="16" fill="hold" grpId="0" nodeType="withEffect">
                                  <p:stCondLst>
                                    <p:cond delay="0"/>
                                  </p:stCondLst>
                                  <p:childTnLst>
                                    <p:set>
                                      <p:cBhvr>
                                        <p:cTn id="117" dur="1" fill="hold">
                                          <p:stCondLst>
                                            <p:cond delay="0"/>
                                          </p:stCondLst>
                                        </p:cTn>
                                        <p:tgtEl>
                                          <p:spTgt spid="115"/>
                                        </p:tgtEl>
                                        <p:attrNameLst>
                                          <p:attrName>style.visibility</p:attrName>
                                        </p:attrNameLst>
                                      </p:cBhvr>
                                      <p:to>
                                        <p:strVal val="visible"/>
                                      </p:to>
                                    </p:set>
                                    <p:anim calcmode="lin" valueType="num">
                                      <p:cBhvr>
                                        <p:cTn id="118" dur="500" fill="hold"/>
                                        <p:tgtEl>
                                          <p:spTgt spid="115"/>
                                        </p:tgtEl>
                                        <p:attrNameLst>
                                          <p:attrName>ppt_w</p:attrName>
                                        </p:attrNameLst>
                                      </p:cBhvr>
                                      <p:tavLst>
                                        <p:tav tm="0">
                                          <p:val>
                                            <p:fltVal val="0"/>
                                          </p:val>
                                        </p:tav>
                                        <p:tav tm="100000">
                                          <p:val>
                                            <p:strVal val="#ppt_w"/>
                                          </p:val>
                                        </p:tav>
                                      </p:tavLst>
                                    </p:anim>
                                    <p:anim calcmode="lin" valueType="num">
                                      <p:cBhvr>
                                        <p:cTn id="119" dur="500" fill="hold"/>
                                        <p:tgtEl>
                                          <p:spTgt spid="115"/>
                                        </p:tgtEl>
                                        <p:attrNameLst>
                                          <p:attrName>ppt_h</p:attrName>
                                        </p:attrNameLst>
                                      </p:cBhvr>
                                      <p:tavLst>
                                        <p:tav tm="0">
                                          <p:val>
                                            <p:fltVal val="0"/>
                                          </p:val>
                                        </p:tav>
                                        <p:tav tm="100000">
                                          <p:val>
                                            <p:strVal val="#ppt_h"/>
                                          </p:val>
                                        </p:tav>
                                      </p:tavLst>
                                    </p:anim>
                                    <p:animEffect transition="in" filter="fade">
                                      <p:cBhvr>
                                        <p:cTn id="120" dur="500"/>
                                        <p:tgtEl>
                                          <p:spTgt spid="115"/>
                                        </p:tgtEl>
                                      </p:cBhvr>
                                    </p:animEffect>
                                  </p:childTnLst>
                                </p:cTn>
                              </p:par>
                              <p:par>
                                <p:cTn id="121" presetID="53" presetClass="entr" presetSubtype="16" fill="hold" grpId="0" nodeType="withEffect">
                                  <p:stCondLst>
                                    <p:cond delay="0"/>
                                  </p:stCondLst>
                                  <p:childTnLst>
                                    <p:set>
                                      <p:cBhvr>
                                        <p:cTn id="122" dur="1" fill="hold">
                                          <p:stCondLst>
                                            <p:cond delay="0"/>
                                          </p:stCondLst>
                                        </p:cTn>
                                        <p:tgtEl>
                                          <p:spTgt spid="116"/>
                                        </p:tgtEl>
                                        <p:attrNameLst>
                                          <p:attrName>style.visibility</p:attrName>
                                        </p:attrNameLst>
                                      </p:cBhvr>
                                      <p:to>
                                        <p:strVal val="visible"/>
                                      </p:to>
                                    </p:set>
                                    <p:anim calcmode="lin" valueType="num">
                                      <p:cBhvr>
                                        <p:cTn id="123" dur="500" fill="hold"/>
                                        <p:tgtEl>
                                          <p:spTgt spid="116"/>
                                        </p:tgtEl>
                                        <p:attrNameLst>
                                          <p:attrName>ppt_w</p:attrName>
                                        </p:attrNameLst>
                                      </p:cBhvr>
                                      <p:tavLst>
                                        <p:tav tm="0">
                                          <p:val>
                                            <p:fltVal val="0"/>
                                          </p:val>
                                        </p:tav>
                                        <p:tav tm="100000">
                                          <p:val>
                                            <p:strVal val="#ppt_w"/>
                                          </p:val>
                                        </p:tav>
                                      </p:tavLst>
                                    </p:anim>
                                    <p:anim calcmode="lin" valueType="num">
                                      <p:cBhvr>
                                        <p:cTn id="124" dur="500" fill="hold"/>
                                        <p:tgtEl>
                                          <p:spTgt spid="116"/>
                                        </p:tgtEl>
                                        <p:attrNameLst>
                                          <p:attrName>ppt_h</p:attrName>
                                        </p:attrNameLst>
                                      </p:cBhvr>
                                      <p:tavLst>
                                        <p:tav tm="0">
                                          <p:val>
                                            <p:fltVal val="0"/>
                                          </p:val>
                                        </p:tav>
                                        <p:tav tm="100000">
                                          <p:val>
                                            <p:strVal val="#ppt_h"/>
                                          </p:val>
                                        </p:tav>
                                      </p:tavLst>
                                    </p:anim>
                                    <p:animEffect transition="in" filter="fade">
                                      <p:cBhvr>
                                        <p:cTn id="125" dur="500"/>
                                        <p:tgtEl>
                                          <p:spTgt spid="116"/>
                                        </p:tgtEl>
                                      </p:cBhvr>
                                    </p:animEffect>
                                  </p:childTnLst>
                                </p:cTn>
                              </p:par>
                              <p:par>
                                <p:cTn id="126" presetID="53" presetClass="entr" presetSubtype="16" fill="hold" grpId="0" nodeType="withEffect">
                                  <p:stCondLst>
                                    <p:cond delay="0"/>
                                  </p:stCondLst>
                                  <p:childTnLst>
                                    <p:set>
                                      <p:cBhvr>
                                        <p:cTn id="127" dur="1" fill="hold">
                                          <p:stCondLst>
                                            <p:cond delay="0"/>
                                          </p:stCondLst>
                                        </p:cTn>
                                        <p:tgtEl>
                                          <p:spTgt spid="117"/>
                                        </p:tgtEl>
                                        <p:attrNameLst>
                                          <p:attrName>style.visibility</p:attrName>
                                        </p:attrNameLst>
                                      </p:cBhvr>
                                      <p:to>
                                        <p:strVal val="visible"/>
                                      </p:to>
                                    </p:set>
                                    <p:anim calcmode="lin" valueType="num">
                                      <p:cBhvr>
                                        <p:cTn id="128" dur="500" fill="hold"/>
                                        <p:tgtEl>
                                          <p:spTgt spid="117"/>
                                        </p:tgtEl>
                                        <p:attrNameLst>
                                          <p:attrName>ppt_w</p:attrName>
                                        </p:attrNameLst>
                                      </p:cBhvr>
                                      <p:tavLst>
                                        <p:tav tm="0">
                                          <p:val>
                                            <p:fltVal val="0"/>
                                          </p:val>
                                        </p:tav>
                                        <p:tav tm="100000">
                                          <p:val>
                                            <p:strVal val="#ppt_w"/>
                                          </p:val>
                                        </p:tav>
                                      </p:tavLst>
                                    </p:anim>
                                    <p:anim calcmode="lin" valueType="num">
                                      <p:cBhvr>
                                        <p:cTn id="129" dur="500" fill="hold"/>
                                        <p:tgtEl>
                                          <p:spTgt spid="117"/>
                                        </p:tgtEl>
                                        <p:attrNameLst>
                                          <p:attrName>ppt_h</p:attrName>
                                        </p:attrNameLst>
                                      </p:cBhvr>
                                      <p:tavLst>
                                        <p:tav tm="0">
                                          <p:val>
                                            <p:fltVal val="0"/>
                                          </p:val>
                                        </p:tav>
                                        <p:tav tm="100000">
                                          <p:val>
                                            <p:strVal val="#ppt_h"/>
                                          </p:val>
                                        </p:tav>
                                      </p:tavLst>
                                    </p:anim>
                                    <p:animEffect transition="in" filter="fade">
                                      <p:cBhvr>
                                        <p:cTn id="130" dur="500"/>
                                        <p:tgtEl>
                                          <p:spTgt spid="117"/>
                                        </p:tgtEl>
                                      </p:cBhvr>
                                    </p:animEffect>
                                  </p:childTnLst>
                                </p:cTn>
                              </p:par>
                              <p:par>
                                <p:cTn id="131" presetID="53" presetClass="entr" presetSubtype="16" fill="hold" grpId="0" nodeType="withEffect">
                                  <p:stCondLst>
                                    <p:cond delay="0"/>
                                  </p:stCondLst>
                                  <p:childTnLst>
                                    <p:set>
                                      <p:cBhvr>
                                        <p:cTn id="132" dur="1" fill="hold">
                                          <p:stCondLst>
                                            <p:cond delay="0"/>
                                          </p:stCondLst>
                                        </p:cTn>
                                        <p:tgtEl>
                                          <p:spTgt spid="118"/>
                                        </p:tgtEl>
                                        <p:attrNameLst>
                                          <p:attrName>style.visibility</p:attrName>
                                        </p:attrNameLst>
                                      </p:cBhvr>
                                      <p:to>
                                        <p:strVal val="visible"/>
                                      </p:to>
                                    </p:set>
                                    <p:anim calcmode="lin" valueType="num">
                                      <p:cBhvr>
                                        <p:cTn id="133" dur="500" fill="hold"/>
                                        <p:tgtEl>
                                          <p:spTgt spid="118"/>
                                        </p:tgtEl>
                                        <p:attrNameLst>
                                          <p:attrName>ppt_w</p:attrName>
                                        </p:attrNameLst>
                                      </p:cBhvr>
                                      <p:tavLst>
                                        <p:tav tm="0">
                                          <p:val>
                                            <p:fltVal val="0"/>
                                          </p:val>
                                        </p:tav>
                                        <p:tav tm="100000">
                                          <p:val>
                                            <p:strVal val="#ppt_w"/>
                                          </p:val>
                                        </p:tav>
                                      </p:tavLst>
                                    </p:anim>
                                    <p:anim calcmode="lin" valueType="num">
                                      <p:cBhvr>
                                        <p:cTn id="134" dur="500" fill="hold"/>
                                        <p:tgtEl>
                                          <p:spTgt spid="118"/>
                                        </p:tgtEl>
                                        <p:attrNameLst>
                                          <p:attrName>ppt_h</p:attrName>
                                        </p:attrNameLst>
                                      </p:cBhvr>
                                      <p:tavLst>
                                        <p:tav tm="0">
                                          <p:val>
                                            <p:fltVal val="0"/>
                                          </p:val>
                                        </p:tav>
                                        <p:tav tm="100000">
                                          <p:val>
                                            <p:strVal val="#ppt_h"/>
                                          </p:val>
                                        </p:tav>
                                      </p:tavLst>
                                    </p:anim>
                                    <p:animEffect transition="in" filter="fade">
                                      <p:cBhvr>
                                        <p:cTn id="135" dur="500"/>
                                        <p:tgtEl>
                                          <p:spTgt spid="118"/>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119"/>
                                        </p:tgtEl>
                                        <p:attrNameLst>
                                          <p:attrName>style.visibility</p:attrName>
                                        </p:attrNameLst>
                                      </p:cBhvr>
                                      <p:to>
                                        <p:strVal val="visible"/>
                                      </p:to>
                                    </p:set>
                                    <p:anim calcmode="lin" valueType="num">
                                      <p:cBhvr>
                                        <p:cTn id="138" dur="500" fill="hold"/>
                                        <p:tgtEl>
                                          <p:spTgt spid="119"/>
                                        </p:tgtEl>
                                        <p:attrNameLst>
                                          <p:attrName>ppt_w</p:attrName>
                                        </p:attrNameLst>
                                      </p:cBhvr>
                                      <p:tavLst>
                                        <p:tav tm="0">
                                          <p:val>
                                            <p:fltVal val="0"/>
                                          </p:val>
                                        </p:tav>
                                        <p:tav tm="100000">
                                          <p:val>
                                            <p:strVal val="#ppt_w"/>
                                          </p:val>
                                        </p:tav>
                                      </p:tavLst>
                                    </p:anim>
                                    <p:anim calcmode="lin" valueType="num">
                                      <p:cBhvr>
                                        <p:cTn id="139" dur="500" fill="hold"/>
                                        <p:tgtEl>
                                          <p:spTgt spid="119"/>
                                        </p:tgtEl>
                                        <p:attrNameLst>
                                          <p:attrName>ppt_h</p:attrName>
                                        </p:attrNameLst>
                                      </p:cBhvr>
                                      <p:tavLst>
                                        <p:tav tm="0">
                                          <p:val>
                                            <p:fltVal val="0"/>
                                          </p:val>
                                        </p:tav>
                                        <p:tav tm="100000">
                                          <p:val>
                                            <p:strVal val="#ppt_h"/>
                                          </p:val>
                                        </p:tav>
                                      </p:tavLst>
                                    </p:anim>
                                    <p:animEffect transition="in" filter="fade">
                                      <p:cBhvr>
                                        <p:cTn id="140" dur="500"/>
                                        <p:tgtEl>
                                          <p:spTgt spid="119"/>
                                        </p:tgtEl>
                                      </p:cBhvr>
                                    </p:animEffect>
                                  </p:childTnLst>
                                </p:cTn>
                              </p:par>
                              <p:par>
                                <p:cTn id="141" presetID="53" presetClass="entr" presetSubtype="16" fill="hold" grpId="0" nodeType="withEffect">
                                  <p:stCondLst>
                                    <p:cond delay="0"/>
                                  </p:stCondLst>
                                  <p:childTnLst>
                                    <p:set>
                                      <p:cBhvr>
                                        <p:cTn id="142" dur="1" fill="hold">
                                          <p:stCondLst>
                                            <p:cond delay="0"/>
                                          </p:stCondLst>
                                        </p:cTn>
                                        <p:tgtEl>
                                          <p:spTgt spid="120"/>
                                        </p:tgtEl>
                                        <p:attrNameLst>
                                          <p:attrName>style.visibility</p:attrName>
                                        </p:attrNameLst>
                                      </p:cBhvr>
                                      <p:to>
                                        <p:strVal val="visible"/>
                                      </p:to>
                                    </p:set>
                                    <p:anim calcmode="lin" valueType="num">
                                      <p:cBhvr>
                                        <p:cTn id="143" dur="500" fill="hold"/>
                                        <p:tgtEl>
                                          <p:spTgt spid="120"/>
                                        </p:tgtEl>
                                        <p:attrNameLst>
                                          <p:attrName>ppt_w</p:attrName>
                                        </p:attrNameLst>
                                      </p:cBhvr>
                                      <p:tavLst>
                                        <p:tav tm="0">
                                          <p:val>
                                            <p:fltVal val="0"/>
                                          </p:val>
                                        </p:tav>
                                        <p:tav tm="100000">
                                          <p:val>
                                            <p:strVal val="#ppt_w"/>
                                          </p:val>
                                        </p:tav>
                                      </p:tavLst>
                                    </p:anim>
                                    <p:anim calcmode="lin" valueType="num">
                                      <p:cBhvr>
                                        <p:cTn id="144" dur="500" fill="hold"/>
                                        <p:tgtEl>
                                          <p:spTgt spid="120"/>
                                        </p:tgtEl>
                                        <p:attrNameLst>
                                          <p:attrName>ppt_h</p:attrName>
                                        </p:attrNameLst>
                                      </p:cBhvr>
                                      <p:tavLst>
                                        <p:tav tm="0">
                                          <p:val>
                                            <p:fltVal val="0"/>
                                          </p:val>
                                        </p:tav>
                                        <p:tav tm="100000">
                                          <p:val>
                                            <p:strVal val="#ppt_h"/>
                                          </p:val>
                                        </p:tav>
                                      </p:tavLst>
                                    </p:anim>
                                    <p:animEffect transition="in" filter="fade">
                                      <p:cBhvr>
                                        <p:cTn id="145" dur="500"/>
                                        <p:tgtEl>
                                          <p:spTgt spid="120"/>
                                        </p:tgtEl>
                                      </p:cBhvr>
                                    </p:animEffect>
                                  </p:childTnLst>
                                </p:cTn>
                              </p:par>
                              <p:par>
                                <p:cTn id="146" presetID="53" presetClass="entr" presetSubtype="16" fill="hold" grpId="0" nodeType="withEffect">
                                  <p:stCondLst>
                                    <p:cond delay="0"/>
                                  </p:stCondLst>
                                  <p:childTnLst>
                                    <p:set>
                                      <p:cBhvr>
                                        <p:cTn id="147" dur="1" fill="hold">
                                          <p:stCondLst>
                                            <p:cond delay="0"/>
                                          </p:stCondLst>
                                        </p:cTn>
                                        <p:tgtEl>
                                          <p:spTgt spid="121"/>
                                        </p:tgtEl>
                                        <p:attrNameLst>
                                          <p:attrName>style.visibility</p:attrName>
                                        </p:attrNameLst>
                                      </p:cBhvr>
                                      <p:to>
                                        <p:strVal val="visible"/>
                                      </p:to>
                                    </p:set>
                                    <p:anim calcmode="lin" valueType="num">
                                      <p:cBhvr>
                                        <p:cTn id="148" dur="500" fill="hold"/>
                                        <p:tgtEl>
                                          <p:spTgt spid="121"/>
                                        </p:tgtEl>
                                        <p:attrNameLst>
                                          <p:attrName>ppt_w</p:attrName>
                                        </p:attrNameLst>
                                      </p:cBhvr>
                                      <p:tavLst>
                                        <p:tav tm="0">
                                          <p:val>
                                            <p:fltVal val="0"/>
                                          </p:val>
                                        </p:tav>
                                        <p:tav tm="100000">
                                          <p:val>
                                            <p:strVal val="#ppt_w"/>
                                          </p:val>
                                        </p:tav>
                                      </p:tavLst>
                                    </p:anim>
                                    <p:anim calcmode="lin" valueType="num">
                                      <p:cBhvr>
                                        <p:cTn id="149" dur="500" fill="hold"/>
                                        <p:tgtEl>
                                          <p:spTgt spid="121"/>
                                        </p:tgtEl>
                                        <p:attrNameLst>
                                          <p:attrName>ppt_h</p:attrName>
                                        </p:attrNameLst>
                                      </p:cBhvr>
                                      <p:tavLst>
                                        <p:tav tm="0">
                                          <p:val>
                                            <p:fltVal val="0"/>
                                          </p:val>
                                        </p:tav>
                                        <p:tav tm="100000">
                                          <p:val>
                                            <p:strVal val="#ppt_h"/>
                                          </p:val>
                                        </p:tav>
                                      </p:tavLst>
                                    </p:anim>
                                    <p:animEffect transition="in" filter="fade">
                                      <p:cBhvr>
                                        <p:cTn id="150" dur="500"/>
                                        <p:tgtEl>
                                          <p:spTgt spid="121"/>
                                        </p:tgtEl>
                                      </p:cBhvr>
                                    </p:animEffect>
                                  </p:childTnLst>
                                </p:cTn>
                              </p:par>
                              <p:par>
                                <p:cTn id="151" presetID="53" presetClass="entr" presetSubtype="16" fill="hold" grpId="0" nodeType="withEffect">
                                  <p:stCondLst>
                                    <p:cond delay="0"/>
                                  </p:stCondLst>
                                  <p:childTnLst>
                                    <p:set>
                                      <p:cBhvr>
                                        <p:cTn id="152" dur="1" fill="hold">
                                          <p:stCondLst>
                                            <p:cond delay="0"/>
                                          </p:stCondLst>
                                        </p:cTn>
                                        <p:tgtEl>
                                          <p:spTgt spid="122"/>
                                        </p:tgtEl>
                                        <p:attrNameLst>
                                          <p:attrName>style.visibility</p:attrName>
                                        </p:attrNameLst>
                                      </p:cBhvr>
                                      <p:to>
                                        <p:strVal val="visible"/>
                                      </p:to>
                                    </p:set>
                                    <p:anim calcmode="lin" valueType="num">
                                      <p:cBhvr>
                                        <p:cTn id="153" dur="500" fill="hold"/>
                                        <p:tgtEl>
                                          <p:spTgt spid="122"/>
                                        </p:tgtEl>
                                        <p:attrNameLst>
                                          <p:attrName>ppt_w</p:attrName>
                                        </p:attrNameLst>
                                      </p:cBhvr>
                                      <p:tavLst>
                                        <p:tav tm="0">
                                          <p:val>
                                            <p:fltVal val="0"/>
                                          </p:val>
                                        </p:tav>
                                        <p:tav tm="100000">
                                          <p:val>
                                            <p:strVal val="#ppt_w"/>
                                          </p:val>
                                        </p:tav>
                                      </p:tavLst>
                                    </p:anim>
                                    <p:anim calcmode="lin" valueType="num">
                                      <p:cBhvr>
                                        <p:cTn id="154" dur="500" fill="hold"/>
                                        <p:tgtEl>
                                          <p:spTgt spid="122"/>
                                        </p:tgtEl>
                                        <p:attrNameLst>
                                          <p:attrName>ppt_h</p:attrName>
                                        </p:attrNameLst>
                                      </p:cBhvr>
                                      <p:tavLst>
                                        <p:tav tm="0">
                                          <p:val>
                                            <p:fltVal val="0"/>
                                          </p:val>
                                        </p:tav>
                                        <p:tav tm="100000">
                                          <p:val>
                                            <p:strVal val="#ppt_h"/>
                                          </p:val>
                                        </p:tav>
                                      </p:tavLst>
                                    </p:anim>
                                    <p:animEffect transition="in" filter="fade">
                                      <p:cBhvr>
                                        <p:cTn id="155" dur="500"/>
                                        <p:tgtEl>
                                          <p:spTgt spid="122"/>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123"/>
                                        </p:tgtEl>
                                        <p:attrNameLst>
                                          <p:attrName>style.visibility</p:attrName>
                                        </p:attrNameLst>
                                      </p:cBhvr>
                                      <p:to>
                                        <p:strVal val="visible"/>
                                      </p:to>
                                    </p:set>
                                    <p:animEffect transition="in" filter="wipe(left)">
                                      <p:cBhvr>
                                        <p:cTn id="160" dur="500"/>
                                        <p:tgtEl>
                                          <p:spTgt spid="123"/>
                                        </p:tgtEl>
                                      </p:cBhvr>
                                    </p:animEffect>
                                  </p:childTnLst>
                                </p:cTn>
                              </p:par>
                              <p:par>
                                <p:cTn id="161" presetID="22" presetClass="entr" presetSubtype="8" fill="hold" grpId="0" nodeType="withEffect">
                                  <p:stCondLst>
                                    <p:cond delay="0"/>
                                  </p:stCondLst>
                                  <p:childTnLst>
                                    <p:set>
                                      <p:cBhvr>
                                        <p:cTn id="162" dur="1" fill="hold">
                                          <p:stCondLst>
                                            <p:cond delay="0"/>
                                          </p:stCondLst>
                                        </p:cTn>
                                        <p:tgtEl>
                                          <p:spTgt spid="124"/>
                                        </p:tgtEl>
                                        <p:attrNameLst>
                                          <p:attrName>style.visibility</p:attrName>
                                        </p:attrNameLst>
                                      </p:cBhvr>
                                      <p:to>
                                        <p:strVal val="visible"/>
                                      </p:to>
                                    </p:set>
                                    <p:animEffect transition="in" filter="wipe(left)">
                                      <p:cBhvr>
                                        <p:cTn id="163" dur="500"/>
                                        <p:tgtEl>
                                          <p:spTgt spid="124"/>
                                        </p:tgtEl>
                                      </p:cBhvr>
                                    </p:animEffect>
                                  </p:childTnLst>
                                </p:cTn>
                              </p:par>
                            </p:childTnLst>
                          </p:cTn>
                        </p:par>
                        <p:par>
                          <p:cTn id="164" fill="hold">
                            <p:stCondLst>
                              <p:cond delay="500"/>
                            </p:stCondLst>
                            <p:childTnLst>
                              <p:par>
                                <p:cTn id="165" presetID="27" presetClass="emph" presetSubtype="0" fill="remove" grpId="0" nodeType="afterEffect">
                                  <p:stCondLst>
                                    <p:cond delay="0"/>
                                  </p:stCondLst>
                                  <p:childTnLst>
                                    <p:animClr clrSpc="rgb" dir="cw">
                                      <p:cBhvr override="childStyle">
                                        <p:cTn id="166" dur="250" autoRev="1" fill="remove"/>
                                        <p:tgtEl>
                                          <p:spTgt spid="33"/>
                                        </p:tgtEl>
                                        <p:attrNameLst>
                                          <p:attrName>style.color</p:attrName>
                                        </p:attrNameLst>
                                      </p:cBhvr>
                                      <p:to>
                                        <a:schemeClr val="bg1"/>
                                      </p:to>
                                    </p:animClr>
                                    <p:animClr clrSpc="rgb" dir="cw">
                                      <p:cBhvr>
                                        <p:cTn id="167" dur="250" autoRev="1" fill="remove"/>
                                        <p:tgtEl>
                                          <p:spTgt spid="33"/>
                                        </p:tgtEl>
                                        <p:attrNameLst>
                                          <p:attrName>fillcolor</p:attrName>
                                        </p:attrNameLst>
                                      </p:cBhvr>
                                      <p:to>
                                        <a:schemeClr val="bg1"/>
                                      </p:to>
                                    </p:animClr>
                                    <p:set>
                                      <p:cBhvr>
                                        <p:cTn id="168" dur="250" autoRev="1" fill="remove"/>
                                        <p:tgtEl>
                                          <p:spTgt spid="33"/>
                                        </p:tgtEl>
                                        <p:attrNameLst>
                                          <p:attrName>fill.type</p:attrName>
                                        </p:attrNameLst>
                                      </p:cBhvr>
                                      <p:to>
                                        <p:strVal val="solid"/>
                                      </p:to>
                                    </p:set>
                                    <p:set>
                                      <p:cBhvr>
                                        <p:cTn id="169" dur="250" autoRev="1" fill="remove"/>
                                        <p:tgtEl>
                                          <p:spTgt spid="33"/>
                                        </p:tgtEl>
                                        <p:attrNameLst>
                                          <p:attrName>fill.on</p:attrName>
                                        </p:attrNameLst>
                                      </p:cBhvr>
                                      <p:to>
                                        <p:strVal val="true"/>
                                      </p:to>
                                    </p:set>
                                  </p:childTnLst>
                                </p:cTn>
                              </p:par>
                              <p:par>
                                <p:cTn id="170" presetID="27" presetClass="emph" presetSubtype="0" fill="remove" grpId="0" nodeType="withEffect">
                                  <p:stCondLst>
                                    <p:cond delay="0"/>
                                  </p:stCondLst>
                                  <p:childTnLst>
                                    <p:animClr clrSpc="rgb" dir="cw">
                                      <p:cBhvr override="childStyle">
                                        <p:cTn id="171" dur="250" autoRev="1" fill="remove"/>
                                        <p:tgtEl>
                                          <p:spTgt spid="34"/>
                                        </p:tgtEl>
                                        <p:attrNameLst>
                                          <p:attrName>style.color</p:attrName>
                                        </p:attrNameLst>
                                      </p:cBhvr>
                                      <p:to>
                                        <a:schemeClr val="bg1"/>
                                      </p:to>
                                    </p:animClr>
                                    <p:animClr clrSpc="rgb" dir="cw">
                                      <p:cBhvr>
                                        <p:cTn id="172" dur="250" autoRev="1" fill="remove"/>
                                        <p:tgtEl>
                                          <p:spTgt spid="34"/>
                                        </p:tgtEl>
                                        <p:attrNameLst>
                                          <p:attrName>fillcolor</p:attrName>
                                        </p:attrNameLst>
                                      </p:cBhvr>
                                      <p:to>
                                        <a:schemeClr val="bg1"/>
                                      </p:to>
                                    </p:animClr>
                                    <p:set>
                                      <p:cBhvr>
                                        <p:cTn id="173" dur="250" autoRev="1" fill="remove"/>
                                        <p:tgtEl>
                                          <p:spTgt spid="34"/>
                                        </p:tgtEl>
                                        <p:attrNameLst>
                                          <p:attrName>fill.type</p:attrName>
                                        </p:attrNameLst>
                                      </p:cBhvr>
                                      <p:to>
                                        <p:strVal val="solid"/>
                                      </p:to>
                                    </p:set>
                                    <p:set>
                                      <p:cBhvr>
                                        <p:cTn id="174" dur="250" autoRev="1" fill="remove"/>
                                        <p:tgtEl>
                                          <p:spTgt spid="34"/>
                                        </p:tgtEl>
                                        <p:attrNameLst>
                                          <p:attrName>fill.on</p:attrName>
                                        </p:attrNameLst>
                                      </p:cBhvr>
                                      <p:to>
                                        <p:strVal val="true"/>
                                      </p:to>
                                    </p:set>
                                  </p:childTnLst>
                                </p:cTn>
                              </p:par>
                              <p:par>
                                <p:cTn id="175" presetID="27" presetClass="emph" presetSubtype="0" fill="remove" grpId="0" nodeType="withEffect">
                                  <p:stCondLst>
                                    <p:cond delay="0"/>
                                  </p:stCondLst>
                                  <p:childTnLst>
                                    <p:animClr clrSpc="rgb" dir="cw">
                                      <p:cBhvr override="childStyle">
                                        <p:cTn id="176" dur="250" autoRev="1" fill="remove"/>
                                        <p:tgtEl>
                                          <p:spTgt spid="29"/>
                                        </p:tgtEl>
                                        <p:attrNameLst>
                                          <p:attrName>style.color</p:attrName>
                                        </p:attrNameLst>
                                      </p:cBhvr>
                                      <p:to>
                                        <a:schemeClr val="bg1"/>
                                      </p:to>
                                    </p:animClr>
                                    <p:animClr clrSpc="rgb" dir="cw">
                                      <p:cBhvr>
                                        <p:cTn id="177" dur="250" autoRev="1" fill="remove"/>
                                        <p:tgtEl>
                                          <p:spTgt spid="29"/>
                                        </p:tgtEl>
                                        <p:attrNameLst>
                                          <p:attrName>fillcolor</p:attrName>
                                        </p:attrNameLst>
                                      </p:cBhvr>
                                      <p:to>
                                        <a:schemeClr val="bg1"/>
                                      </p:to>
                                    </p:animClr>
                                    <p:set>
                                      <p:cBhvr>
                                        <p:cTn id="178" dur="250" autoRev="1" fill="remove"/>
                                        <p:tgtEl>
                                          <p:spTgt spid="29"/>
                                        </p:tgtEl>
                                        <p:attrNameLst>
                                          <p:attrName>fill.type</p:attrName>
                                        </p:attrNameLst>
                                      </p:cBhvr>
                                      <p:to>
                                        <p:strVal val="solid"/>
                                      </p:to>
                                    </p:set>
                                    <p:set>
                                      <p:cBhvr>
                                        <p:cTn id="179" dur="250" autoRev="1" fill="remove"/>
                                        <p:tgtEl>
                                          <p:spTgt spid="29"/>
                                        </p:tgtEl>
                                        <p:attrNameLst>
                                          <p:attrName>fill.on</p:attrName>
                                        </p:attrNameLst>
                                      </p:cBhvr>
                                      <p:to>
                                        <p:strVal val="true"/>
                                      </p:to>
                                    </p:set>
                                  </p:childTnLst>
                                </p:cTn>
                              </p:par>
                              <p:par>
                                <p:cTn id="180" presetID="27" presetClass="emph" presetSubtype="0" fill="remove" grpId="0" nodeType="withEffect">
                                  <p:stCondLst>
                                    <p:cond delay="0"/>
                                  </p:stCondLst>
                                  <p:childTnLst>
                                    <p:animClr clrSpc="rgb" dir="cw">
                                      <p:cBhvr override="childStyle">
                                        <p:cTn id="181" dur="250" autoRev="1" fill="remove"/>
                                        <p:tgtEl>
                                          <p:spTgt spid="28"/>
                                        </p:tgtEl>
                                        <p:attrNameLst>
                                          <p:attrName>style.color</p:attrName>
                                        </p:attrNameLst>
                                      </p:cBhvr>
                                      <p:to>
                                        <a:schemeClr val="bg1"/>
                                      </p:to>
                                    </p:animClr>
                                    <p:animClr clrSpc="rgb" dir="cw">
                                      <p:cBhvr>
                                        <p:cTn id="182" dur="250" autoRev="1" fill="remove"/>
                                        <p:tgtEl>
                                          <p:spTgt spid="28"/>
                                        </p:tgtEl>
                                        <p:attrNameLst>
                                          <p:attrName>fillcolor</p:attrName>
                                        </p:attrNameLst>
                                      </p:cBhvr>
                                      <p:to>
                                        <a:schemeClr val="bg1"/>
                                      </p:to>
                                    </p:animClr>
                                    <p:set>
                                      <p:cBhvr>
                                        <p:cTn id="183" dur="250" autoRev="1" fill="remove"/>
                                        <p:tgtEl>
                                          <p:spTgt spid="28"/>
                                        </p:tgtEl>
                                        <p:attrNameLst>
                                          <p:attrName>fill.type</p:attrName>
                                        </p:attrNameLst>
                                      </p:cBhvr>
                                      <p:to>
                                        <p:strVal val="solid"/>
                                      </p:to>
                                    </p:set>
                                    <p:set>
                                      <p:cBhvr>
                                        <p:cTn id="184" dur="250" autoRev="1" fill="remove"/>
                                        <p:tgtEl>
                                          <p:spTgt spid="28"/>
                                        </p:tgtEl>
                                        <p:attrNameLst>
                                          <p:attrName>fill.on</p:attrName>
                                        </p:attrNameLst>
                                      </p:cBhvr>
                                      <p:to>
                                        <p:strVal val="true"/>
                                      </p:to>
                                    </p:set>
                                  </p:childTnLst>
                                </p:cTn>
                              </p:par>
                              <p:par>
                                <p:cTn id="185" presetID="27" presetClass="emph" presetSubtype="0" fill="remove" grpId="0" nodeType="withEffect">
                                  <p:stCondLst>
                                    <p:cond delay="0"/>
                                  </p:stCondLst>
                                  <p:childTnLst>
                                    <p:animClr clrSpc="rgb" dir="cw">
                                      <p:cBhvr override="childStyle">
                                        <p:cTn id="186" dur="250" autoRev="1" fill="remove"/>
                                        <p:tgtEl>
                                          <p:spTgt spid="32"/>
                                        </p:tgtEl>
                                        <p:attrNameLst>
                                          <p:attrName>style.color</p:attrName>
                                        </p:attrNameLst>
                                      </p:cBhvr>
                                      <p:to>
                                        <a:schemeClr val="bg1"/>
                                      </p:to>
                                    </p:animClr>
                                    <p:animClr clrSpc="rgb" dir="cw">
                                      <p:cBhvr>
                                        <p:cTn id="187" dur="250" autoRev="1" fill="remove"/>
                                        <p:tgtEl>
                                          <p:spTgt spid="32"/>
                                        </p:tgtEl>
                                        <p:attrNameLst>
                                          <p:attrName>fillcolor</p:attrName>
                                        </p:attrNameLst>
                                      </p:cBhvr>
                                      <p:to>
                                        <a:schemeClr val="bg1"/>
                                      </p:to>
                                    </p:animClr>
                                    <p:set>
                                      <p:cBhvr>
                                        <p:cTn id="188" dur="250" autoRev="1" fill="remove"/>
                                        <p:tgtEl>
                                          <p:spTgt spid="32"/>
                                        </p:tgtEl>
                                        <p:attrNameLst>
                                          <p:attrName>fill.type</p:attrName>
                                        </p:attrNameLst>
                                      </p:cBhvr>
                                      <p:to>
                                        <p:strVal val="solid"/>
                                      </p:to>
                                    </p:set>
                                    <p:set>
                                      <p:cBhvr>
                                        <p:cTn id="189" dur="250" autoRev="1" fill="remove"/>
                                        <p:tgtEl>
                                          <p:spTgt spid="32"/>
                                        </p:tgtEl>
                                        <p:attrNameLst>
                                          <p:attrName>fill.on</p:attrName>
                                        </p:attrNameLst>
                                      </p:cBhvr>
                                      <p:to>
                                        <p:strVal val="true"/>
                                      </p:to>
                                    </p:set>
                                  </p:childTnLst>
                                </p:cTn>
                              </p:par>
                              <p:par>
                                <p:cTn id="190" presetID="27" presetClass="emph" presetSubtype="0" fill="remove" grpId="0" nodeType="withEffect">
                                  <p:stCondLst>
                                    <p:cond delay="0"/>
                                  </p:stCondLst>
                                  <p:childTnLst>
                                    <p:animClr clrSpc="rgb" dir="cw">
                                      <p:cBhvr override="childStyle">
                                        <p:cTn id="191" dur="250" autoRev="1" fill="remove"/>
                                        <p:tgtEl>
                                          <p:spTgt spid="27"/>
                                        </p:tgtEl>
                                        <p:attrNameLst>
                                          <p:attrName>style.color</p:attrName>
                                        </p:attrNameLst>
                                      </p:cBhvr>
                                      <p:to>
                                        <a:schemeClr val="bg1"/>
                                      </p:to>
                                    </p:animClr>
                                    <p:animClr clrSpc="rgb" dir="cw">
                                      <p:cBhvr>
                                        <p:cTn id="192" dur="250" autoRev="1" fill="remove"/>
                                        <p:tgtEl>
                                          <p:spTgt spid="27"/>
                                        </p:tgtEl>
                                        <p:attrNameLst>
                                          <p:attrName>fillcolor</p:attrName>
                                        </p:attrNameLst>
                                      </p:cBhvr>
                                      <p:to>
                                        <a:schemeClr val="bg1"/>
                                      </p:to>
                                    </p:animClr>
                                    <p:set>
                                      <p:cBhvr>
                                        <p:cTn id="193" dur="250" autoRev="1" fill="remove"/>
                                        <p:tgtEl>
                                          <p:spTgt spid="27"/>
                                        </p:tgtEl>
                                        <p:attrNameLst>
                                          <p:attrName>fill.type</p:attrName>
                                        </p:attrNameLst>
                                      </p:cBhvr>
                                      <p:to>
                                        <p:strVal val="solid"/>
                                      </p:to>
                                    </p:set>
                                    <p:set>
                                      <p:cBhvr>
                                        <p:cTn id="194" dur="250" autoRev="1" fill="remove"/>
                                        <p:tgtEl>
                                          <p:spTgt spid="27"/>
                                        </p:tgtEl>
                                        <p:attrNameLst>
                                          <p:attrName>fill.on</p:attrName>
                                        </p:attrNameLst>
                                      </p:cBhvr>
                                      <p:to>
                                        <p:strVal val="true"/>
                                      </p:to>
                                    </p:set>
                                  </p:childTnLst>
                                </p:cTn>
                              </p:par>
                              <p:par>
                                <p:cTn id="195" presetID="27" presetClass="emph" presetSubtype="0" fill="remove" grpId="0" nodeType="withEffect">
                                  <p:stCondLst>
                                    <p:cond delay="0"/>
                                  </p:stCondLst>
                                  <p:childTnLst>
                                    <p:animClr clrSpc="rgb" dir="cw">
                                      <p:cBhvr override="childStyle">
                                        <p:cTn id="196" dur="250" autoRev="1" fill="remove"/>
                                        <p:tgtEl>
                                          <p:spTgt spid="30"/>
                                        </p:tgtEl>
                                        <p:attrNameLst>
                                          <p:attrName>style.color</p:attrName>
                                        </p:attrNameLst>
                                      </p:cBhvr>
                                      <p:to>
                                        <a:schemeClr val="bg1"/>
                                      </p:to>
                                    </p:animClr>
                                    <p:animClr clrSpc="rgb" dir="cw">
                                      <p:cBhvr>
                                        <p:cTn id="197" dur="250" autoRev="1" fill="remove"/>
                                        <p:tgtEl>
                                          <p:spTgt spid="30"/>
                                        </p:tgtEl>
                                        <p:attrNameLst>
                                          <p:attrName>fillcolor</p:attrName>
                                        </p:attrNameLst>
                                      </p:cBhvr>
                                      <p:to>
                                        <a:schemeClr val="bg1"/>
                                      </p:to>
                                    </p:animClr>
                                    <p:set>
                                      <p:cBhvr>
                                        <p:cTn id="198" dur="250" autoRev="1" fill="remove"/>
                                        <p:tgtEl>
                                          <p:spTgt spid="30"/>
                                        </p:tgtEl>
                                        <p:attrNameLst>
                                          <p:attrName>fill.type</p:attrName>
                                        </p:attrNameLst>
                                      </p:cBhvr>
                                      <p:to>
                                        <p:strVal val="solid"/>
                                      </p:to>
                                    </p:set>
                                    <p:set>
                                      <p:cBhvr>
                                        <p:cTn id="199" dur="250" autoRev="1" fill="remove"/>
                                        <p:tgtEl>
                                          <p:spTgt spid="30"/>
                                        </p:tgtEl>
                                        <p:attrNameLst>
                                          <p:attrName>fill.on</p:attrName>
                                        </p:attrNameLst>
                                      </p:cBhvr>
                                      <p:to>
                                        <p:strVal val="true"/>
                                      </p:to>
                                    </p:set>
                                  </p:childTnLst>
                                </p:cTn>
                              </p:par>
                              <p:par>
                                <p:cTn id="200" presetID="27" presetClass="emph" presetSubtype="0" fill="remove" grpId="0" nodeType="withEffect">
                                  <p:stCondLst>
                                    <p:cond delay="0"/>
                                  </p:stCondLst>
                                  <p:childTnLst>
                                    <p:animClr clrSpc="rgb" dir="cw">
                                      <p:cBhvr override="childStyle">
                                        <p:cTn id="201" dur="250" autoRev="1" fill="remove"/>
                                        <p:tgtEl>
                                          <p:spTgt spid="31"/>
                                        </p:tgtEl>
                                        <p:attrNameLst>
                                          <p:attrName>style.color</p:attrName>
                                        </p:attrNameLst>
                                      </p:cBhvr>
                                      <p:to>
                                        <a:schemeClr val="bg1"/>
                                      </p:to>
                                    </p:animClr>
                                    <p:animClr clrSpc="rgb" dir="cw">
                                      <p:cBhvr>
                                        <p:cTn id="202" dur="250" autoRev="1" fill="remove"/>
                                        <p:tgtEl>
                                          <p:spTgt spid="31"/>
                                        </p:tgtEl>
                                        <p:attrNameLst>
                                          <p:attrName>fillcolor</p:attrName>
                                        </p:attrNameLst>
                                      </p:cBhvr>
                                      <p:to>
                                        <a:schemeClr val="bg1"/>
                                      </p:to>
                                    </p:animClr>
                                    <p:set>
                                      <p:cBhvr>
                                        <p:cTn id="203" dur="250" autoRev="1" fill="remove"/>
                                        <p:tgtEl>
                                          <p:spTgt spid="31"/>
                                        </p:tgtEl>
                                        <p:attrNameLst>
                                          <p:attrName>fill.type</p:attrName>
                                        </p:attrNameLst>
                                      </p:cBhvr>
                                      <p:to>
                                        <p:strVal val="solid"/>
                                      </p:to>
                                    </p:set>
                                    <p:set>
                                      <p:cBhvr>
                                        <p:cTn id="204" dur="250" autoRev="1" fill="remove"/>
                                        <p:tgtEl>
                                          <p:spTgt spid="3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P spid="21" grpId="0"/>
      <p:bldP spid="22" grpId="0"/>
      <p:bldP spid="23" grpId="0"/>
      <p:bldP spid="25" grpId="0"/>
      <p:bldP spid="26" grpId="0"/>
      <p:bldP spid="27" grpId="0"/>
      <p:bldP spid="28" grpId="0"/>
      <p:bldP spid="29" grpId="0"/>
      <p:bldP spid="30" grpId="0"/>
      <p:bldP spid="31" grpId="0"/>
      <p:bldP spid="32" grpId="0"/>
      <p:bldP spid="33" grpId="0"/>
      <p:bldP spid="34" grpId="0"/>
      <p:bldP spid="94" grpId="0"/>
      <p:bldP spid="95" grpId="0"/>
      <p:bldP spid="96" grpId="0"/>
      <p:bldP spid="97" grpId="0"/>
      <p:bldP spid="98" grpId="1"/>
      <p:bldP spid="111" grpId="0"/>
      <p:bldP spid="112" grpId="0"/>
      <p:bldP spid="113" grpId="0"/>
      <p:bldP spid="114" grpId="0"/>
      <p:bldP spid="115" grpId="0"/>
      <p:bldP spid="116" grpId="0"/>
      <p:bldP spid="117" grpId="0"/>
      <p:bldP spid="118" grpId="0"/>
      <p:bldP spid="119" grpId="0"/>
      <p:bldP spid="120" grpId="0"/>
      <p:bldP spid="121" grpId="0"/>
      <p:bldP spid="122" grpId="0"/>
      <p:bldP spid="123" grpId="0"/>
      <p:bldP spid="1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we care</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While there has been a large amount of work in the </a:t>
            </a:r>
            <a:r>
              <a:rPr lang="en-US" dirty="0" smtClean="0"/>
              <a:t>area of </a:t>
            </a:r>
            <a:r>
              <a:rPr lang="en-US" dirty="0"/>
              <a:t>requirements traceability, there </a:t>
            </a:r>
            <a:r>
              <a:rPr lang="en-US" dirty="0" smtClean="0"/>
              <a:t>are NOT</a:t>
            </a:r>
          </a:p>
          <a:p>
            <a:pPr lvl="1"/>
            <a:r>
              <a:rPr lang="en-US" dirty="0" smtClean="0"/>
              <a:t> any definition </a:t>
            </a:r>
            <a:r>
              <a:rPr lang="en-US" dirty="0"/>
              <a:t>of </a:t>
            </a:r>
            <a:r>
              <a:rPr lang="en-US" dirty="0" smtClean="0"/>
              <a:t>what constitutes </a:t>
            </a:r>
            <a:r>
              <a:rPr lang="en-US" dirty="0"/>
              <a:t>a “good” set of trace </a:t>
            </a:r>
            <a:r>
              <a:rPr lang="en-US" dirty="0" smtClean="0"/>
              <a:t>links </a:t>
            </a:r>
          </a:p>
          <a:p>
            <a:pPr lvl="1"/>
            <a:r>
              <a:rPr lang="en-US" dirty="0" smtClean="0"/>
              <a:t> any well defined </a:t>
            </a:r>
            <a:r>
              <a:rPr lang="en-US" dirty="0"/>
              <a:t>metrics </a:t>
            </a:r>
            <a:r>
              <a:rPr lang="en-US" dirty="0" smtClean="0"/>
              <a:t>whereby to measure </a:t>
            </a:r>
            <a:r>
              <a:rPr lang="en-US" dirty="0"/>
              <a:t>the quality </a:t>
            </a:r>
            <a:r>
              <a:rPr lang="en-US" dirty="0" smtClean="0"/>
              <a:t>of set </a:t>
            </a:r>
            <a:r>
              <a:rPr lang="en-US" dirty="0"/>
              <a:t>of trace </a:t>
            </a:r>
            <a:r>
              <a:rPr lang="en-US" dirty="0" smtClean="0"/>
              <a:t>links</a:t>
            </a:r>
            <a:endParaRPr lang="en-US" dirty="0"/>
          </a:p>
          <a:p>
            <a:r>
              <a:rPr lang="en-US" dirty="0"/>
              <a:t>The existing traceability literature does not discuss </a:t>
            </a:r>
            <a:r>
              <a:rPr lang="en-US" dirty="0" smtClean="0"/>
              <a:t>multiple alternative </a:t>
            </a:r>
            <a:r>
              <a:rPr lang="en-US" dirty="0"/>
              <a:t>satisfaction arguments or sets of trace links for </a:t>
            </a:r>
            <a:r>
              <a:rPr lang="en-US" dirty="0" smtClean="0"/>
              <a:t>one system </a:t>
            </a:r>
            <a:r>
              <a:rPr lang="en-US" dirty="0"/>
              <a:t>design</a:t>
            </a:r>
            <a:endParaRPr lang="en-US" dirty="0" smtClean="0"/>
          </a:p>
          <a:p>
            <a:r>
              <a:rPr lang="en-US" dirty="0" smtClean="0"/>
              <a:t>Complete </a:t>
            </a:r>
            <a:r>
              <a:rPr lang="en-US" dirty="0"/>
              <a:t>traceability </a:t>
            </a:r>
            <a:r>
              <a:rPr lang="en-US" dirty="0" smtClean="0"/>
              <a:t>can assist </a:t>
            </a:r>
            <a:r>
              <a:rPr lang="en-US" dirty="0"/>
              <a:t>in tailoring verification and validation in systems.</a:t>
            </a:r>
            <a:endParaRPr lang="en-US" dirty="0" smtClean="0"/>
          </a:p>
        </p:txBody>
      </p:sp>
      <p:sp>
        <p:nvSpPr>
          <p:cNvPr id="4" name="Date Placeholder 3"/>
          <p:cNvSpPr>
            <a:spLocks noGrp="1"/>
          </p:cNvSpPr>
          <p:nvPr>
            <p:ph type="dt" sz="half" idx="10"/>
          </p:nvPr>
        </p:nvSpPr>
        <p:spPr/>
        <p:txBody>
          <a:bodyPr/>
          <a:lstStyle/>
          <a:p>
            <a:fld id="{0057EA01-E19D-4D96-91AD-BEED3AC28BC9}" type="datetime6">
              <a:rPr lang="en-US" smtClean="0"/>
              <a:t>September 16</a:t>
            </a:fld>
            <a:endParaRPr lang="en-US"/>
          </a:p>
        </p:txBody>
      </p:sp>
      <p:sp>
        <p:nvSpPr>
          <p:cNvPr id="5" name="Footer Placeholder 4"/>
          <p:cNvSpPr>
            <a:spLocks noGrp="1"/>
          </p:cNvSpPr>
          <p:nvPr>
            <p:ph type="ftr" sz="quarter" idx="11"/>
          </p:nvPr>
        </p:nvSpPr>
        <p:spPr/>
        <p:txBody>
          <a:bodyPr/>
          <a:lstStyle/>
          <a:p>
            <a:r>
              <a:rPr lang="en-US" smtClean="0"/>
              <a:t>IEEE International Requirements Engineering Conference, RE@Next! </a:t>
            </a:r>
            <a:endParaRPr lang="en-US"/>
          </a:p>
        </p:txBody>
      </p:sp>
      <p:sp>
        <p:nvSpPr>
          <p:cNvPr id="6" name="Slide Number Placeholder 5"/>
          <p:cNvSpPr>
            <a:spLocks noGrp="1"/>
          </p:cNvSpPr>
          <p:nvPr>
            <p:ph type="sldNum" sz="quarter" idx="12"/>
          </p:nvPr>
        </p:nvSpPr>
        <p:spPr/>
        <p:txBody>
          <a:bodyPr/>
          <a:lstStyle/>
          <a:p>
            <a:fld id="{4FDAF257-DEDC-4EC1-BD55-FF0162EF764E}" type="slidenum">
              <a:rPr lang="en-US" smtClean="0"/>
              <a:t>13</a:t>
            </a:fld>
            <a:endParaRPr lang="en-US"/>
          </a:p>
        </p:txBody>
      </p:sp>
    </p:spTree>
    <p:extLst>
      <p:ext uri="{BB962C8B-B14F-4D97-AF65-F5344CB8AC3E}">
        <p14:creationId xmlns:p14="http://schemas.microsoft.com/office/powerpoint/2010/main" val="14216047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a:bodyPr>
          <a:lstStyle/>
          <a:p>
            <a:r>
              <a:rPr lang="en-US" dirty="0" smtClean="0"/>
              <a:t> Implemented in </a:t>
            </a:r>
            <a:r>
              <a:rPr lang="en-US" dirty="0"/>
              <a:t>a branch of the </a:t>
            </a:r>
            <a:r>
              <a:rPr lang="en-US" dirty="0">
                <a:solidFill>
                  <a:srgbClr val="7030A0"/>
                </a:solidFill>
              </a:rPr>
              <a:t>AGREE/AADL</a:t>
            </a:r>
            <a:r>
              <a:rPr lang="en-US" dirty="0"/>
              <a:t> tool </a:t>
            </a:r>
            <a:r>
              <a:rPr lang="en-US" dirty="0" smtClean="0"/>
              <a:t>suite:</a:t>
            </a:r>
          </a:p>
          <a:p>
            <a:pPr lvl="1"/>
            <a:r>
              <a:rPr lang="en-US" dirty="0" smtClean="0"/>
              <a:t> </a:t>
            </a:r>
            <a:r>
              <a:rPr lang="en-US" dirty="0" smtClean="0">
                <a:solidFill>
                  <a:schemeClr val="tx1"/>
                </a:solidFill>
              </a:rPr>
              <a:t>allows </a:t>
            </a:r>
            <a:r>
              <a:rPr lang="en-US" dirty="0">
                <a:solidFill>
                  <a:schemeClr val="tx1"/>
                </a:solidFill>
              </a:rPr>
              <a:t>a model-based approach to system construction in which compositional proofs are used to automatically establish satisfaction arguments. </a:t>
            </a:r>
            <a:endParaRPr lang="en-US" dirty="0" smtClean="0">
              <a:solidFill>
                <a:schemeClr val="tx1"/>
              </a:solidFill>
            </a:endParaRPr>
          </a:p>
          <a:p>
            <a:r>
              <a:rPr lang="en-US" dirty="0" smtClean="0"/>
              <a:t>The </a:t>
            </a:r>
            <a:r>
              <a:rPr lang="en-US" dirty="0"/>
              <a:t>approach uses the </a:t>
            </a:r>
            <a:r>
              <a:rPr lang="en-US" dirty="0" smtClean="0">
                <a:solidFill>
                  <a:srgbClr val="7030A0"/>
                </a:solidFill>
              </a:rPr>
              <a:t>JKind </a:t>
            </a:r>
            <a:r>
              <a:rPr lang="en-US" dirty="0" smtClean="0"/>
              <a:t>model checker:</a:t>
            </a:r>
          </a:p>
          <a:p>
            <a:pPr lvl="1"/>
            <a:r>
              <a:rPr lang="en-US" dirty="0" smtClean="0"/>
              <a:t>symbolic </a:t>
            </a:r>
            <a:r>
              <a:rPr lang="en-US" dirty="0"/>
              <a:t>model checking using induction-based techniques: </a:t>
            </a:r>
            <a:r>
              <a:rPr lang="en-US" dirty="0" smtClean="0"/>
              <a:t>IC3/PDR  </a:t>
            </a:r>
            <a:r>
              <a:rPr lang="en-US" dirty="0"/>
              <a:t>and </a:t>
            </a:r>
            <a:r>
              <a:rPr lang="en-US" dirty="0" smtClean="0"/>
              <a:t>k-induction. </a:t>
            </a:r>
          </a:p>
          <a:p>
            <a:pPr lvl="1"/>
            <a:r>
              <a:rPr lang="en-US" dirty="0"/>
              <a:t>s</a:t>
            </a:r>
            <a:r>
              <a:rPr lang="en-US" dirty="0" smtClean="0"/>
              <a:t>uch </a:t>
            </a:r>
            <a:r>
              <a:rPr lang="en-US" dirty="0"/>
              <a:t>tools can often determine </a:t>
            </a:r>
            <a:r>
              <a:rPr lang="en-US" dirty="0">
                <a:solidFill>
                  <a:schemeClr val="tx1"/>
                </a:solidFill>
              </a:rPr>
              <a:t>whether safety properties hold of complex finite or infinite-state systems.</a:t>
            </a:r>
          </a:p>
          <a:p>
            <a:endParaRPr lang="en-US" dirty="0"/>
          </a:p>
        </p:txBody>
      </p:sp>
      <p:sp>
        <p:nvSpPr>
          <p:cNvPr id="4" name="Date Placeholder 3"/>
          <p:cNvSpPr>
            <a:spLocks noGrp="1"/>
          </p:cNvSpPr>
          <p:nvPr>
            <p:ph type="dt" sz="half" idx="10"/>
          </p:nvPr>
        </p:nvSpPr>
        <p:spPr/>
        <p:txBody>
          <a:bodyPr/>
          <a:lstStyle/>
          <a:p>
            <a:fld id="{0057EA01-E19D-4D96-91AD-BEED3AC28BC9}" type="datetime6">
              <a:rPr lang="en-US" smtClean="0"/>
              <a:t>September 16</a:t>
            </a:fld>
            <a:endParaRPr lang="en-US"/>
          </a:p>
        </p:txBody>
      </p:sp>
      <p:sp>
        <p:nvSpPr>
          <p:cNvPr id="5" name="Footer Placeholder 4"/>
          <p:cNvSpPr>
            <a:spLocks noGrp="1"/>
          </p:cNvSpPr>
          <p:nvPr>
            <p:ph type="ftr" sz="quarter" idx="11"/>
          </p:nvPr>
        </p:nvSpPr>
        <p:spPr/>
        <p:txBody>
          <a:bodyPr/>
          <a:lstStyle/>
          <a:p>
            <a:r>
              <a:rPr lang="en-US" smtClean="0"/>
              <a:t>IEEE International Requirements Engineering Conference, RE@Next! </a:t>
            </a:r>
            <a:endParaRPr lang="en-US"/>
          </a:p>
        </p:txBody>
      </p:sp>
      <p:sp>
        <p:nvSpPr>
          <p:cNvPr id="6" name="Slide Number Placeholder 5"/>
          <p:cNvSpPr>
            <a:spLocks noGrp="1"/>
          </p:cNvSpPr>
          <p:nvPr>
            <p:ph type="sldNum" sz="quarter" idx="12"/>
          </p:nvPr>
        </p:nvSpPr>
        <p:spPr/>
        <p:txBody>
          <a:bodyPr/>
          <a:lstStyle/>
          <a:p>
            <a:fld id="{4FDAF257-DEDC-4EC1-BD55-FF0162EF764E}" type="slidenum">
              <a:rPr lang="en-US" smtClean="0"/>
              <a:t>14</a:t>
            </a:fld>
            <a:endParaRPr lang="en-US"/>
          </a:p>
        </p:txBody>
      </p:sp>
    </p:spTree>
    <p:extLst>
      <p:ext uri="{BB962C8B-B14F-4D97-AF65-F5344CB8AC3E}">
        <p14:creationId xmlns:p14="http://schemas.microsoft.com/office/powerpoint/2010/main" val="5415332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4" name="Date Placeholder 3"/>
          <p:cNvSpPr>
            <a:spLocks noGrp="1"/>
          </p:cNvSpPr>
          <p:nvPr>
            <p:ph type="dt" sz="half" idx="10"/>
          </p:nvPr>
        </p:nvSpPr>
        <p:spPr/>
        <p:txBody>
          <a:bodyPr/>
          <a:lstStyle/>
          <a:p>
            <a:fld id="{0057EA01-E19D-4D96-91AD-BEED3AC28BC9}" type="datetime6">
              <a:rPr lang="en-US" smtClean="0"/>
              <a:t>September 16</a:t>
            </a:fld>
            <a:endParaRPr lang="en-US"/>
          </a:p>
        </p:txBody>
      </p:sp>
      <p:sp>
        <p:nvSpPr>
          <p:cNvPr id="5" name="Footer Placeholder 4"/>
          <p:cNvSpPr>
            <a:spLocks noGrp="1"/>
          </p:cNvSpPr>
          <p:nvPr>
            <p:ph type="ftr" sz="quarter" idx="11"/>
          </p:nvPr>
        </p:nvSpPr>
        <p:spPr/>
        <p:txBody>
          <a:bodyPr/>
          <a:lstStyle/>
          <a:p>
            <a:r>
              <a:rPr lang="en-US" smtClean="0"/>
              <a:t>IEEE International Requirements Engineering Conference, RE@Next! </a:t>
            </a:r>
            <a:endParaRPr lang="en-US"/>
          </a:p>
        </p:txBody>
      </p:sp>
      <p:sp>
        <p:nvSpPr>
          <p:cNvPr id="6" name="Slide Number Placeholder 5"/>
          <p:cNvSpPr>
            <a:spLocks noGrp="1"/>
          </p:cNvSpPr>
          <p:nvPr>
            <p:ph type="sldNum" sz="quarter" idx="12"/>
          </p:nvPr>
        </p:nvSpPr>
        <p:spPr/>
        <p:txBody>
          <a:bodyPr/>
          <a:lstStyle/>
          <a:p>
            <a:fld id="{4FDAF257-DEDC-4EC1-BD55-FF0162EF764E}" type="slidenum">
              <a:rPr lang="en-US" smtClean="0"/>
              <a:t>15</a:t>
            </a:fld>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3521" y="1568174"/>
            <a:ext cx="8525760" cy="4554167"/>
          </a:xfrm>
          <a:prstGeom prst="rect">
            <a:avLst/>
          </a:prstGeom>
        </p:spPr>
      </p:pic>
      <p:sp>
        <p:nvSpPr>
          <p:cNvPr id="10" name="Rectangle 9"/>
          <p:cNvSpPr/>
          <p:nvPr/>
        </p:nvSpPr>
        <p:spPr>
          <a:xfrm>
            <a:off x="2385060" y="1643901"/>
            <a:ext cx="4210050" cy="707886"/>
          </a:xfrm>
          <a:prstGeom prst="rect">
            <a:avLst/>
          </a:prstGeom>
          <a:solidFill>
            <a:schemeClr val="bg1"/>
          </a:solidFill>
          <a:ln>
            <a:noFill/>
          </a:ln>
        </p:spPr>
        <p:txBody>
          <a:bodyPr wrap="square">
            <a:spAutoFit/>
          </a:bodyPr>
          <a:lstStyle/>
          <a:p>
            <a:r>
              <a:rPr lang="en-US" sz="1000" dirty="0" smtClean="0"/>
              <a:t>JKind</a:t>
            </a:r>
            <a:r>
              <a:rPr lang="en-US" sz="1000" baseline="0" dirty="0" smtClean="0"/>
              <a:t> verification + finding SOS (truly minimal ) </a:t>
            </a:r>
            <a:r>
              <a:rPr lang="en-US" sz="1000" b="1" baseline="0" dirty="0" smtClean="0">
                <a:solidFill>
                  <a:srgbClr val="FF0000"/>
                </a:solidFill>
              </a:rPr>
              <a:t>: IVC_UC</a:t>
            </a:r>
          </a:p>
          <a:p>
            <a:pPr>
              <a:defRPr/>
            </a:pPr>
            <a:r>
              <a:rPr lang="en-US" sz="1000" dirty="0"/>
              <a:t>JKind verification + finding must elements of a </a:t>
            </a:r>
            <a:r>
              <a:rPr lang="en-US" sz="1000" dirty="0" smtClean="0"/>
              <a:t>requirement </a:t>
            </a:r>
            <a:r>
              <a:rPr lang="en-US" sz="1000" b="1" dirty="0">
                <a:solidFill>
                  <a:srgbClr val="FF0000"/>
                </a:solidFill>
              </a:rPr>
              <a:t>: </a:t>
            </a:r>
            <a:r>
              <a:rPr lang="en-US" sz="1000" b="1" dirty="0" smtClean="0">
                <a:solidFill>
                  <a:srgbClr val="FF0000"/>
                </a:solidFill>
              </a:rPr>
              <a:t>IVC_MUST</a:t>
            </a:r>
            <a:endParaRPr lang="en-US" sz="1000" dirty="0"/>
          </a:p>
          <a:p>
            <a:pPr>
              <a:defRPr/>
            </a:pPr>
            <a:r>
              <a:rPr lang="en-US" sz="1000" dirty="0"/>
              <a:t>JKind verification + finding </a:t>
            </a:r>
            <a:r>
              <a:rPr lang="en-US" sz="1000" dirty="0" smtClean="0"/>
              <a:t> SOS (</a:t>
            </a:r>
            <a:r>
              <a:rPr lang="en-US" sz="1000" dirty="0"/>
              <a:t>closely minimal </a:t>
            </a:r>
            <a:r>
              <a:rPr lang="en-US" sz="1000" dirty="0" smtClean="0"/>
              <a:t>) </a:t>
            </a:r>
            <a:r>
              <a:rPr lang="en-US" sz="1000" b="1" dirty="0">
                <a:solidFill>
                  <a:srgbClr val="FF0000"/>
                </a:solidFill>
              </a:rPr>
              <a:t>: </a:t>
            </a:r>
            <a:r>
              <a:rPr lang="en-US" sz="1000" b="1" dirty="0" smtClean="0">
                <a:solidFill>
                  <a:srgbClr val="FF0000"/>
                </a:solidFill>
              </a:rPr>
              <a:t>IVC_UCBF</a:t>
            </a:r>
            <a:endParaRPr lang="en-US" sz="1000" dirty="0"/>
          </a:p>
          <a:p>
            <a:pPr>
              <a:defRPr/>
            </a:pPr>
            <a:r>
              <a:rPr lang="en-US" sz="1000" dirty="0"/>
              <a:t>JKind </a:t>
            </a:r>
            <a:r>
              <a:rPr lang="en-US" sz="1000" dirty="0" smtClean="0"/>
              <a:t>verification</a:t>
            </a:r>
            <a:endParaRPr lang="en-US" sz="1000" dirty="0"/>
          </a:p>
        </p:txBody>
      </p:sp>
      <p:sp>
        <p:nvSpPr>
          <p:cNvPr id="11" name="Rectangle 10"/>
          <p:cNvSpPr/>
          <p:nvPr/>
        </p:nvSpPr>
        <p:spPr>
          <a:xfrm>
            <a:off x="2068830" y="1643901"/>
            <a:ext cx="4846320" cy="7078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t="2922"/>
          <a:stretch/>
        </p:blipFill>
        <p:spPr>
          <a:xfrm>
            <a:off x="0" y="320040"/>
            <a:ext cx="12192000" cy="6438906"/>
          </a:xfrm>
          <a:prstGeom prst="rect">
            <a:avLst/>
          </a:prstGeom>
        </p:spPr>
      </p:pic>
    </p:spTree>
    <p:extLst>
      <p:ext uri="{BB962C8B-B14F-4D97-AF65-F5344CB8AC3E}">
        <p14:creationId xmlns:p14="http://schemas.microsoft.com/office/powerpoint/2010/main" val="99471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&amp; Future work</a:t>
            </a:r>
            <a:endParaRPr lang="en-US" dirty="0"/>
          </a:p>
        </p:txBody>
      </p:sp>
      <p:sp>
        <p:nvSpPr>
          <p:cNvPr id="3" name="Content Placeholder 2"/>
          <p:cNvSpPr>
            <a:spLocks noGrp="1"/>
          </p:cNvSpPr>
          <p:nvPr>
            <p:ph idx="1"/>
          </p:nvPr>
        </p:nvSpPr>
        <p:spPr/>
        <p:txBody>
          <a:bodyPr>
            <a:normAutofit/>
          </a:bodyPr>
          <a:lstStyle/>
          <a:p>
            <a:r>
              <a:rPr lang="en-US" dirty="0" smtClean="0"/>
              <a:t> A </a:t>
            </a:r>
            <a:r>
              <a:rPr lang="en-US" dirty="0"/>
              <a:t>theoretical framework that can be  used to  understand and  assess requirements satisfaction </a:t>
            </a:r>
            <a:r>
              <a:rPr lang="en-US" dirty="0" smtClean="0"/>
              <a:t>traceability</a:t>
            </a:r>
          </a:p>
          <a:p>
            <a:r>
              <a:rPr lang="en-US" dirty="0"/>
              <a:t> </a:t>
            </a:r>
            <a:r>
              <a:rPr lang="en-US" dirty="0" smtClean="0"/>
              <a:t> </a:t>
            </a:r>
            <a:r>
              <a:rPr lang="en-US" dirty="0"/>
              <a:t>A</a:t>
            </a:r>
            <a:r>
              <a:rPr lang="en-US" dirty="0" smtClean="0"/>
              <a:t> complete set </a:t>
            </a:r>
            <a:r>
              <a:rPr lang="en-US" dirty="0"/>
              <a:t>of trace </a:t>
            </a:r>
            <a:r>
              <a:rPr lang="en-US" dirty="0" smtClean="0"/>
              <a:t>links</a:t>
            </a:r>
          </a:p>
          <a:p>
            <a:pPr lvl="1"/>
            <a:r>
              <a:rPr lang="en-US" dirty="0" smtClean="0"/>
              <a:t>the </a:t>
            </a:r>
            <a:r>
              <a:rPr lang="en-US" dirty="0"/>
              <a:t>set that identifies all implementation and  environment elements  needed  to  make  all  satisfaction arguments. </a:t>
            </a:r>
            <a:endParaRPr lang="en-US" dirty="0" smtClean="0"/>
          </a:p>
          <a:p>
            <a:r>
              <a:rPr lang="en-US" dirty="0"/>
              <a:t> </a:t>
            </a:r>
            <a:r>
              <a:rPr lang="en-US" dirty="0" smtClean="0">
                <a:solidFill>
                  <a:srgbClr val="7030A0"/>
                </a:solidFill>
              </a:rPr>
              <a:t>Future</a:t>
            </a:r>
            <a:r>
              <a:rPr lang="en-US" dirty="0">
                <a:solidFill>
                  <a:srgbClr val="7030A0"/>
                </a:solidFill>
              </a:rPr>
              <a:t> </a:t>
            </a:r>
            <a:r>
              <a:rPr lang="en-US" dirty="0" smtClean="0">
                <a:solidFill>
                  <a:srgbClr val="7030A0"/>
                </a:solidFill>
              </a:rPr>
              <a:t>work: </a:t>
            </a:r>
            <a:r>
              <a:rPr lang="en-US" dirty="0" smtClean="0"/>
              <a:t>a </a:t>
            </a:r>
            <a:r>
              <a:rPr lang="en-US" dirty="0"/>
              <a:t>computational </a:t>
            </a:r>
            <a:r>
              <a:rPr lang="en-US" dirty="0" smtClean="0"/>
              <a:t>framework that allows </a:t>
            </a:r>
            <a:r>
              <a:rPr lang="en-US" dirty="0"/>
              <a:t>an analyst to reason about the trace links </a:t>
            </a:r>
            <a:r>
              <a:rPr lang="en-US" dirty="0" smtClean="0"/>
              <a:t>and identify </a:t>
            </a:r>
            <a:r>
              <a:rPr lang="en-US" dirty="0"/>
              <a:t>disjoint sets of support to explore the fault tolerant properties of an architectural solution</a:t>
            </a:r>
            <a:r>
              <a:rPr lang="en-US" dirty="0" smtClean="0"/>
              <a:t>.</a:t>
            </a:r>
          </a:p>
        </p:txBody>
      </p:sp>
      <p:sp>
        <p:nvSpPr>
          <p:cNvPr id="4" name="Date Placeholder 3"/>
          <p:cNvSpPr>
            <a:spLocks noGrp="1"/>
          </p:cNvSpPr>
          <p:nvPr>
            <p:ph type="dt" sz="half" idx="10"/>
          </p:nvPr>
        </p:nvSpPr>
        <p:spPr/>
        <p:txBody>
          <a:bodyPr/>
          <a:lstStyle/>
          <a:p>
            <a:fld id="{0057EA01-E19D-4D96-91AD-BEED3AC28BC9}" type="datetime6">
              <a:rPr lang="en-US" smtClean="0"/>
              <a:t>September 16</a:t>
            </a:fld>
            <a:endParaRPr lang="en-US"/>
          </a:p>
        </p:txBody>
      </p:sp>
      <p:sp>
        <p:nvSpPr>
          <p:cNvPr id="5" name="Footer Placeholder 4"/>
          <p:cNvSpPr>
            <a:spLocks noGrp="1"/>
          </p:cNvSpPr>
          <p:nvPr>
            <p:ph type="ftr" sz="quarter" idx="11"/>
          </p:nvPr>
        </p:nvSpPr>
        <p:spPr/>
        <p:txBody>
          <a:bodyPr/>
          <a:lstStyle/>
          <a:p>
            <a:r>
              <a:rPr lang="en-US" smtClean="0"/>
              <a:t>IEEE International Requirements Engineering Conference, RE@Next! </a:t>
            </a:r>
            <a:endParaRPr lang="en-US"/>
          </a:p>
        </p:txBody>
      </p:sp>
      <p:sp>
        <p:nvSpPr>
          <p:cNvPr id="6" name="Slide Number Placeholder 5"/>
          <p:cNvSpPr>
            <a:spLocks noGrp="1"/>
          </p:cNvSpPr>
          <p:nvPr>
            <p:ph type="sldNum" sz="quarter" idx="12"/>
          </p:nvPr>
        </p:nvSpPr>
        <p:spPr/>
        <p:txBody>
          <a:bodyPr/>
          <a:lstStyle/>
          <a:p>
            <a:fld id="{4FDAF257-DEDC-4EC1-BD55-FF0162EF764E}" type="slidenum">
              <a:rPr lang="en-US" smtClean="0"/>
              <a:t>16</a:t>
            </a:fld>
            <a:endParaRPr lang="en-US"/>
          </a:p>
        </p:txBody>
      </p:sp>
    </p:spTree>
    <p:extLst>
      <p:ext uri="{BB962C8B-B14F-4D97-AF65-F5344CB8AC3E}">
        <p14:creationId xmlns:p14="http://schemas.microsoft.com/office/powerpoint/2010/main" val="1379139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912010" y="2263141"/>
            <a:ext cx="6026000" cy="3568532"/>
          </a:xfrm>
          <a:prstGeom prst="rect">
            <a:avLst/>
          </a:prstGeom>
        </p:spPr>
      </p:pic>
      <p:sp>
        <p:nvSpPr>
          <p:cNvPr id="2" name="Title 1"/>
          <p:cNvSpPr>
            <a:spLocks noGrp="1"/>
          </p:cNvSpPr>
          <p:nvPr>
            <p:ph type="title"/>
          </p:nvPr>
        </p:nvSpPr>
        <p:spPr>
          <a:xfrm rot="21449956">
            <a:off x="2176358" y="3644503"/>
            <a:ext cx="5793018" cy="927285"/>
          </a:xfrm>
        </p:spPr>
        <p:txBody>
          <a:bodyPr>
            <a:normAutofit fontScale="90000"/>
          </a:bodyPr>
          <a:lstStyle/>
          <a:p>
            <a:r>
              <a:rPr lang="en-US" dirty="0" smtClean="0"/>
              <a:t>Thanks for your attention!</a:t>
            </a:r>
            <a:endParaRPr lang="en-US" dirty="0"/>
          </a:p>
        </p:txBody>
      </p:sp>
      <p:sp>
        <p:nvSpPr>
          <p:cNvPr id="4" name="Date Placeholder 3"/>
          <p:cNvSpPr>
            <a:spLocks noGrp="1"/>
          </p:cNvSpPr>
          <p:nvPr>
            <p:ph type="dt" sz="half" idx="10"/>
          </p:nvPr>
        </p:nvSpPr>
        <p:spPr/>
        <p:txBody>
          <a:bodyPr/>
          <a:lstStyle/>
          <a:p>
            <a:fld id="{0057EA01-E19D-4D96-91AD-BEED3AC28BC9}" type="datetime6">
              <a:rPr lang="en-US" smtClean="0"/>
              <a:t>September 16</a:t>
            </a:fld>
            <a:endParaRPr lang="en-US"/>
          </a:p>
        </p:txBody>
      </p:sp>
      <p:sp>
        <p:nvSpPr>
          <p:cNvPr id="5" name="Footer Placeholder 4"/>
          <p:cNvSpPr>
            <a:spLocks noGrp="1"/>
          </p:cNvSpPr>
          <p:nvPr>
            <p:ph type="ftr" sz="quarter" idx="11"/>
          </p:nvPr>
        </p:nvSpPr>
        <p:spPr/>
        <p:txBody>
          <a:bodyPr/>
          <a:lstStyle/>
          <a:p>
            <a:r>
              <a:rPr lang="en-US" smtClean="0"/>
              <a:t>IEEE International Requirements Engineering Conference, RE@Next! </a:t>
            </a:r>
            <a:endParaRPr lang="en-US"/>
          </a:p>
        </p:txBody>
      </p:sp>
      <p:sp>
        <p:nvSpPr>
          <p:cNvPr id="6" name="Slide Number Placeholder 5"/>
          <p:cNvSpPr>
            <a:spLocks noGrp="1"/>
          </p:cNvSpPr>
          <p:nvPr>
            <p:ph type="sldNum" sz="quarter" idx="12"/>
          </p:nvPr>
        </p:nvSpPr>
        <p:spPr/>
        <p:txBody>
          <a:bodyPr/>
          <a:lstStyle/>
          <a:p>
            <a:fld id="{4FDAF257-DEDC-4EC1-BD55-FF0162EF764E}" type="slidenum">
              <a:rPr lang="en-US" smtClean="0"/>
              <a:t>17</a:t>
            </a:fld>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9376" y="1963761"/>
            <a:ext cx="2764536" cy="3867912"/>
          </a:xfrm>
          <a:prstGeom prst="rect">
            <a:avLst/>
          </a:prstGeom>
        </p:spPr>
      </p:pic>
    </p:spTree>
    <p:extLst>
      <p:ext uri="{BB962C8B-B14F-4D97-AF65-F5344CB8AC3E}">
        <p14:creationId xmlns:p14="http://schemas.microsoft.com/office/powerpoint/2010/main" val="1094560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t>
            </a:r>
            <a:r>
              <a:rPr lang="en-US" dirty="0" smtClean="0"/>
              <a:t>Traceability</a:t>
            </a:r>
            <a:endParaRPr lang="en-US" dirty="0"/>
          </a:p>
        </p:txBody>
      </p:sp>
      <p:sp>
        <p:nvSpPr>
          <p:cNvPr id="3" name="Content Placeholder 2"/>
          <p:cNvSpPr>
            <a:spLocks noGrp="1"/>
          </p:cNvSpPr>
          <p:nvPr>
            <p:ph idx="1"/>
          </p:nvPr>
        </p:nvSpPr>
        <p:spPr>
          <a:xfrm>
            <a:off x="562062" y="1593908"/>
            <a:ext cx="3840114" cy="4574666"/>
          </a:xfrm>
        </p:spPr>
        <p:txBody>
          <a:bodyPr>
            <a:normAutofit/>
          </a:bodyPr>
          <a:lstStyle/>
          <a:p>
            <a:pPr marL="0" indent="0" algn="justLow">
              <a:lnSpc>
                <a:spcPct val="110000"/>
              </a:lnSpc>
              <a:spcBef>
                <a:spcPts val="1300"/>
              </a:spcBef>
              <a:buNone/>
            </a:pPr>
            <a:r>
              <a:rPr lang="en-US" sz="2900" dirty="0"/>
              <a:t>“Ability to </a:t>
            </a:r>
            <a:r>
              <a:rPr lang="en-US" sz="2900" dirty="0">
                <a:effectLst>
                  <a:outerShdw blurRad="38100" dist="38100" dir="2700000" algn="tl">
                    <a:srgbClr val="000000">
                      <a:alpha val="43137"/>
                    </a:srgbClr>
                  </a:outerShdw>
                </a:effectLst>
              </a:rPr>
              <a:t>describe </a:t>
            </a:r>
            <a:r>
              <a:rPr lang="en-US" sz="2900" dirty="0"/>
              <a:t>and </a:t>
            </a:r>
            <a:r>
              <a:rPr lang="en-US" sz="2900" dirty="0">
                <a:effectLst>
                  <a:outerShdw blurRad="38100" dist="38100" dir="2700000" algn="tl">
                    <a:srgbClr val="000000">
                      <a:alpha val="43137"/>
                    </a:srgbClr>
                  </a:outerShdw>
                </a:effectLst>
              </a:rPr>
              <a:t>follow </a:t>
            </a:r>
            <a:r>
              <a:rPr lang="en-US" sz="2900" dirty="0"/>
              <a:t>the life of a </a:t>
            </a:r>
            <a:r>
              <a:rPr lang="en-US" sz="2900" dirty="0">
                <a:effectLst>
                  <a:outerShdw blurRad="38100" dist="38100" dir="2700000" algn="tl">
                    <a:srgbClr val="000000">
                      <a:alpha val="43137"/>
                    </a:srgbClr>
                  </a:outerShdw>
                </a:effectLst>
              </a:rPr>
              <a:t>requirement</a:t>
            </a:r>
            <a:r>
              <a:rPr lang="en-US" sz="2900" dirty="0"/>
              <a:t>, in both forwards and backwards direction” </a:t>
            </a:r>
            <a:endParaRPr lang="en-US" sz="2900" dirty="0" smtClean="0"/>
          </a:p>
          <a:p>
            <a:pPr marL="0" indent="0" algn="justLow">
              <a:lnSpc>
                <a:spcPct val="110000"/>
              </a:lnSpc>
              <a:spcBef>
                <a:spcPts val="1300"/>
              </a:spcBef>
              <a:buNone/>
            </a:pPr>
            <a:r>
              <a:rPr lang="en-US" sz="2000" dirty="0" smtClean="0"/>
              <a:t>[</a:t>
            </a:r>
            <a:r>
              <a:rPr lang="en-US" sz="2000" dirty="0"/>
              <a:t>O. C. Z. </a:t>
            </a:r>
            <a:r>
              <a:rPr lang="en-US" sz="2000" dirty="0" err="1"/>
              <a:t>Gotel</a:t>
            </a:r>
            <a:r>
              <a:rPr lang="en-US" sz="2000" dirty="0"/>
              <a:t> and </a:t>
            </a:r>
            <a:r>
              <a:rPr lang="en-US" sz="2000" dirty="0" smtClean="0"/>
              <a:t>C</a:t>
            </a:r>
            <a:r>
              <a:rPr lang="en-US" sz="2000" dirty="0"/>
              <a:t>. W. Finkelstein, 1994</a:t>
            </a:r>
            <a:r>
              <a:rPr lang="en-US" sz="2000" dirty="0" smtClean="0"/>
              <a:t>]</a:t>
            </a:r>
            <a:endParaRPr lang="en-US" sz="2000" dirty="0"/>
          </a:p>
          <a:p>
            <a:pPr>
              <a:lnSpc>
                <a:spcPct val="110000"/>
              </a:lnSpc>
              <a:spcBef>
                <a:spcPts val="1300"/>
              </a:spcBef>
            </a:pPr>
            <a:endParaRPr lang="en-US" dirty="0"/>
          </a:p>
        </p:txBody>
      </p:sp>
      <p:sp>
        <p:nvSpPr>
          <p:cNvPr id="7" name="Date Placeholder 3"/>
          <p:cNvSpPr>
            <a:spLocks noGrp="1"/>
          </p:cNvSpPr>
          <p:nvPr>
            <p:ph type="dt" sz="half" idx="10"/>
          </p:nvPr>
        </p:nvSpPr>
        <p:spPr/>
        <p:txBody>
          <a:bodyPr/>
          <a:lstStyle/>
          <a:p>
            <a:fld id="{0057EA01-E19D-4D96-91AD-BEED3AC28BC9}" type="datetime6">
              <a:rPr lang="en-US" smtClean="0"/>
              <a:t>September 16</a:t>
            </a:fld>
            <a:endParaRPr lang="en-US"/>
          </a:p>
        </p:txBody>
      </p:sp>
      <p:sp>
        <p:nvSpPr>
          <p:cNvPr id="5" name="Footer Placeholder 4"/>
          <p:cNvSpPr>
            <a:spLocks noGrp="1"/>
          </p:cNvSpPr>
          <p:nvPr>
            <p:ph type="ftr" sz="quarter" idx="11"/>
          </p:nvPr>
        </p:nvSpPr>
        <p:spPr>
          <a:xfrm>
            <a:off x="1794933" y="6393821"/>
            <a:ext cx="5959760" cy="365125"/>
          </a:xfrm>
        </p:spPr>
        <p:txBody>
          <a:bodyPr/>
          <a:lstStyle/>
          <a:p>
            <a:r>
              <a:rPr lang="en-US" dirty="0" smtClean="0"/>
              <a:t>IEEE International Requirements Engineering Conference, </a:t>
            </a:r>
            <a:r>
              <a:rPr lang="en-US" dirty="0" err="1" smtClean="0"/>
              <a:t>RE@Next</a:t>
            </a:r>
            <a:r>
              <a:rPr lang="en-US" dirty="0" smtClean="0"/>
              <a:t>! </a:t>
            </a:r>
            <a:endParaRPr lang="en-US" dirty="0"/>
          </a:p>
        </p:txBody>
      </p:sp>
      <p:sp>
        <p:nvSpPr>
          <p:cNvPr id="6" name="Slide Number Placeholder 5"/>
          <p:cNvSpPr>
            <a:spLocks noGrp="1"/>
          </p:cNvSpPr>
          <p:nvPr>
            <p:ph type="sldNum" sz="quarter" idx="12"/>
          </p:nvPr>
        </p:nvSpPr>
        <p:spPr/>
        <p:txBody>
          <a:bodyPr/>
          <a:lstStyle/>
          <a:p>
            <a:fld id="{4FDAF257-DEDC-4EC1-BD55-FF0162EF764E}" type="slidenum">
              <a:rPr lang="en-US" smtClean="0"/>
              <a:t>2</a:t>
            </a:fld>
            <a:endParaRPr lang="en-US"/>
          </a:p>
        </p:txBody>
      </p:sp>
      <p:sp>
        <p:nvSpPr>
          <p:cNvPr id="18" name="Trapezoid 84"/>
          <p:cNvSpPr>
            <a:spLocks noChangeArrowheads="1"/>
          </p:cNvSpPr>
          <p:nvPr/>
        </p:nvSpPr>
        <p:spPr bwMode="auto">
          <a:xfrm rot="10800000">
            <a:off x="4880840" y="1400662"/>
            <a:ext cx="7543800" cy="4800600"/>
          </a:xfrm>
          <a:custGeom>
            <a:avLst/>
            <a:gdLst>
              <a:gd name="T0" fmla="*/ 3771900 w 7543800"/>
              <a:gd name="T1" fmla="*/ 0 h 4800600"/>
              <a:gd name="T2" fmla="*/ 1480337 w 7543800"/>
              <a:gd name="T3" fmla="*/ 2400300 h 4800600"/>
              <a:gd name="T4" fmla="*/ 3771900 w 7543800"/>
              <a:gd name="T5" fmla="*/ 4800600 h 4800600"/>
              <a:gd name="T6" fmla="*/ 6063463 w 7543800"/>
              <a:gd name="T7" fmla="*/ 2400300 h 4800600"/>
              <a:gd name="T8" fmla="*/ 17694720 60000 65536"/>
              <a:gd name="T9" fmla="*/ 11796480 60000 65536"/>
              <a:gd name="T10" fmla="*/ 5898240 60000 65536"/>
              <a:gd name="T11" fmla="*/ 0 60000 65536"/>
              <a:gd name="T12" fmla="*/ 1973783 w 7543800"/>
              <a:gd name="T13" fmla="*/ 1256044 h 4800600"/>
              <a:gd name="T14" fmla="*/ 5570017 w 7543800"/>
              <a:gd name="T15" fmla="*/ 4800600 h 4800600"/>
            </a:gdLst>
            <a:ahLst/>
            <a:cxnLst>
              <a:cxn ang="T8">
                <a:pos x="T0" y="T1"/>
              </a:cxn>
              <a:cxn ang="T9">
                <a:pos x="T2" y="T3"/>
              </a:cxn>
              <a:cxn ang="T10">
                <a:pos x="T4" y="T5"/>
              </a:cxn>
              <a:cxn ang="T11">
                <a:pos x="T6" y="T7"/>
              </a:cxn>
            </a:cxnLst>
            <a:rect l="T12" t="T13" r="T14" b="T15"/>
            <a:pathLst>
              <a:path w="7543800" h="4800600">
                <a:moveTo>
                  <a:pt x="0" y="4800600"/>
                </a:moveTo>
                <a:lnTo>
                  <a:pt x="2960674" y="0"/>
                </a:lnTo>
                <a:lnTo>
                  <a:pt x="4583126" y="0"/>
                </a:lnTo>
                <a:lnTo>
                  <a:pt x="7543800" y="4800600"/>
                </a:lnTo>
                <a:close/>
              </a:path>
            </a:pathLst>
          </a:custGeom>
          <a:gradFill rotWithShape="0">
            <a:gsLst>
              <a:gs pos="0">
                <a:srgbClr val="3C8C93"/>
              </a:gs>
              <a:gs pos="28000">
                <a:srgbClr val="3C8C93"/>
              </a:gs>
              <a:gs pos="50000">
                <a:srgbClr val="9ABEC1"/>
              </a:gs>
              <a:gs pos="100000">
                <a:srgbClr val="B8E3E6"/>
              </a:gs>
            </a:gsLst>
            <a:lin ang="19800000"/>
          </a:gradFill>
          <a:ln w="25400" algn="ctr">
            <a:noFill/>
            <a:miter lim="800000"/>
            <a:headEnd/>
            <a:tailEnd/>
          </a:ln>
        </p:spPr>
        <p:txBody>
          <a:bodyPr rot="10800000" anchor="ctr"/>
          <a:lstStyle/>
          <a:p>
            <a:pPr algn="ctr">
              <a:defRPr/>
            </a:pPr>
            <a:endParaRPr lang="en-US" dirty="0">
              <a:solidFill>
                <a:srgbClr val="FFFFFF"/>
              </a:solidFill>
            </a:endParaRPr>
          </a:p>
        </p:txBody>
      </p:sp>
      <p:sp>
        <p:nvSpPr>
          <p:cNvPr id="19" name="Line 32"/>
          <p:cNvSpPr>
            <a:spLocks noChangeShapeType="1"/>
          </p:cNvSpPr>
          <p:nvPr/>
        </p:nvSpPr>
        <p:spPr bwMode="auto">
          <a:xfrm>
            <a:off x="5947640" y="2116625"/>
            <a:ext cx="2225039" cy="3671728"/>
          </a:xfrm>
          <a:prstGeom prst="line">
            <a:avLst/>
          </a:prstGeom>
          <a:noFill/>
          <a:ln w="28575">
            <a:solidFill>
              <a:schemeClr val="bg2"/>
            </a:solidFill>
            <a:prstDash val="sysDot"/>
            <a:round/>
            <a:headEnd/>
            <a:tailEnd type="triangle" w="med" len="med"/>
          </a:ln>
        </p:spPr>
        <p:txBody>
          <a:bodyPr/>
          <a:lstStyle/>
          <a:p>
            <a:endParaRPr lang="en-US">
              <a:solidFill>
                <a:srgbClr val="000000"/>
              </a:solidFill>
            </a:endParaRPr>
          </a:p>
        </p:txBody>
      </p:sp>
      <p:sp>
        <p:nvSpPr>
          <p:cNvPr id="20" name="Rectangle 9"/>
          <p:cNvSpPr>
            <a:spLocks noChangeArrowheads="1"/>
          </p:cNvSpPr>
          <p:nvPr/>
        </p:nvSpPr>
        <p:spPr bwMode="auto">
          <a:xfrm>
            <a:off x="8172679" y="5788353"/>
            <a:ext cx="960120" cy="426720"/>
          </a:xfrm>
          <a:prstGeom prst="cube">
            <a:avLst/>
          </a:prstGeom>
          <a:solidFill>
            <a:schemeClr val="bg2">
              <a:lumMod val="60000"/>
              <a:lumOff val="40000"/>
            </a:schemeClr>
          </a:solidFill>
          <a:ln w="9525">
            <a:noFill/>
            <a:miter lim="800000"/>
            <a:headEnd/>
            <a:tailEnd/>
          </a:ln>
          <a:scene3d>
            <a:camera prst="orthographicFront"/>
            <a:lightRig rig="threePt" dir="t"/>
          </a:scene3d>
          <a:sp3d>
            <a:bevelT w="165100" prst="coolSlant"/>
          </a:sp3d>
        </p:spPr>
        <p:txBody>
          <a:bodyPr wrap="none" anchor="ctr"/>
          <a:lstStyle/>
          <a:p>
            <a:pPr algn="ctr">
              <a:defRPr/>
            </a:pPr>
            <a:r>
              <a:rPr lang="en-US" sz="1000" dirty="0">
                <a:solidFill>
                  <a:srgbClr val="000000"/>
                </a:solidFill>
                <a:ea typeface="ＭＳ Ｐゴシック"/>
                <a:cs typeface="ＭＳ Ｐゴシック"/>
              </a:rPr>
              <a:t>Code</a:t>
            </a:r>
          </a:p>
          <a:p>
            <a:pPr algn="ctr">
              <a:defRPr/>
            </a:pPr>
            <a:r>
              <a:rPr lang="en-US" sz="1000" dirty="0">
                <a:solidFill>
                  <a:srgbClr val="000000"/>
                </a:solidFill>
                <a:ea typeface="ＭＳ Ｐゴシック"/>
                <a:cs typeface="ＭＳ Ｐゴシック"/>
              </a:rPr>
              <a:t>Development</a:t>
            </a:r>
          </a:p>
        </p:txBody>
      </p:sp>
      <p:sp>
        <p:nvSpPr>
          <p:cNvPr id="22" name="Rectangle 19"/>
          <p:cNvSpPr>
            <a:spLocks noChangeArrowheads="1"/>
          </p:cNvSpPr>
          <p:nvPr/>
        </p:nvSpPr>
        <p:spPr bwMode="auto">
          <a:xfrm>
            <a:off x="5490440" y="1735625"/>
            <a:ext cx="1069975" cy="366712"/>
          </a:xfrm>
          <a:prstGeom prst="bevel">
            <a:avLst>
              <a:gd name="adj" fmla="val 12500"/>
            </a:avLst>
          </a:prstGeom>
          <a:solidFill>
            <a:schemeClr val="tx2">
              <a:lumMod val="60000"/>
              <a:lumOff val="40000"/>
            </a:schemeClr>
          </a:solidFill>
          <a:ln w="9525">
            <a:noFill/>
            <a:miter lim="800000"/>
            <a:headEnd/>
            <a:tailEnd/>
          </a:ln>
        </p:spPr>
        <p:txBody>
          <a:bodyPr wrap="none" anchor="ctr"/>
          <a:lstStyle/>
          <a:p>
            <a:pPr algn="ctr">
              <a:defRPr/>
            </a:pPr>
            <a:r>
              <a:rPr lang="en-US" sz="1000" b="1" dirty="0">
                <a:solidFill>
                  <a:schemeClr val="bg1"/>
                </a:solidFill>
                <a:ea typeface="ＭＳ Ｐゴシック"/>
                <a:cs typeface="ＭＳ Ｐゴシック"/>
              </a:rPr>
              <a:t>Requirements</a:t>
            </a:r>
          </a:p>
          <a:p>
            <a:pPr algn="ctr">
              <a:defRPr/>
            </a:pPr>
            <a:r>
              <a:rPr lang="en-US" sz="1000" b="1" dirty="0">
                <a:solidFill>
                  <a:schemeClr val="bg1"/>
                </a:solidFill>
                <a:ea typeface="ＭＳ Ｐゴシック"/>
                <a:cs typeface="ＭＳ Ｐゴシック"/>
              </a:rPr>
              <a:t>Engineering</a:t>
            </a:r>
            <a:endParaRPr lang="en-US" sz="1000" b="1" dirty="0">
              <a:solidFill>
                <a:schemeClr val="bg1"/>
              </a:solidFill>
              <a:ea typeface="ＭＳ Ｐゴシック"/>
              <a:cs typeface="ＭＳ Ｐゴシック"/>
            </a:endParaRPr>
          </a:p>
        </p:txBody>
      </p:sp>
      <p:sp>
        <p:nvSpPr>
          <p:cNvPr id="23" name="Rectangle 20"/>
          <p:cNvSpPr>
            <a:spLocks noChangeArrowheads="1"/>
          </p:cNvSpPr>
          <p:nvPr/>
        </p:nvSpPr>
        <p:spPr bwMode="auto">
          <a:xfrm>
            <a:off x="6100040" y="2802425"/>
            <a:ext cx="1069975" cy="366712"/>
          </a:xfrm>
          <a:prstGeom prst="bevel">
            <a:avLst/>
          </a:prstGeom>
          <a:solidFill>
            <a:schemeClr val="tx2">
              <a:lumMod val="60000"/>
              <a:lumOff val="40000"/>
            </a:schemeClr>
          </a:solidFill>
          <a:ln w="9525">
            <a:noFill/>
            <a:miter lim="800000"/>
            <a:headEnd/>
            <a:tailEnd/>
          </a:ln>
          <a:effectLst/>
        </p:spPr>
        <p:txBody>
          <a:bodyPr wrap="none" anchor="ctr"/>
          <a:lstStyle/>
          <a:p>
            <a:pPr algn="ctr">
              <a:defRPr/>
            </a:pPr>
            <a:r>
              <a:rPr lang="en-US" sz="1000" b="1" dirty="0">
                <a:solidFill>
                  <a:schemeClr val="bg1"/>
                </a:solidFill>
                <a:ea typeface="ＭＳ Ｐゴシック"/>
                <a:cs typeface="ＭＳ Ｐゴシック"/>
              </a:rPr>
              <a:t>System</a:t>
            </a:r>
          </a:p>
          <a:p>
            <a:pPr algn="ctr">
              <a:defRPr/>
            </a:pPr>
            <a:r>
              <a:rPr lang="en-US" sz="1000" b="1" dirty="0">
                <a:solidFill>
                  <a:schemeClr val="bg1"/>
                </a:solidFill>
                <a:ea typeface="ＭＳ Ｐゴシック"/>
                <a:cs typeface="ＭＳ Ｐゴシック"/>
              </a:rPr>
              <a:t>Design</a:t>
            </a:r>
            <a:endParaRPr lang="en-US" sz="1000" b="1" dirty="0">
              <a:solidFill>
                <a:schemeClr val="bg1"/>
              </a:solidFill>
              <a:ea typeface="ＭＳ Ｐゴシック"/>
              <a:cs typeface="ＭＳ Ｐゴシック"/>
            </a:endParaRPr>
          </a:p>
        </p:txBody>
      </p:sp>
      <p:sp>
        <p:nvSpPr>
          <p:cNvPr id="24" name="Rectangle 21"/>
          <p:cNvSpPr>
            <a:spLocks noChangeArrowheads="1"/>
          </p:cNvSpPr>
          <p:nvPr/>
        </p:nvSpPr>
        <p:spPr bwMode="auto">
          <a:xfrm>
            <a:off x="6709640" y="3869225"/>
            <a:ext cx="1069975" cy="366712"/>
          </a:xfrm>
          <a:prstGeom prst="bevel">
            <a:avLst/>
          </a:prstGeom>
          <a:solidFill>
            <a:schemeClr val="accent1">
              <a:lumMod val="75000"/>
            </a:schemeClr>
          </a:solidFill>
          <a:ln w="9525">
            <a:noFill/>
            <a:miter lim="800000"/>
            <a:headEnd/>
            <a:tailEnd/>
          </a:ln>
          <a:effectLst/>
        </p:spPr>
        <p:txBody>
          <a:bodyPr wrap="none" anchor="ctr"/>
          <a:lstStyle/>
          <a:p>
            <a:pPr algn="ctr">
              <a:defRPr/>
            </a:pPr>
            <a:r>
              <a:rPr lang="en-US" sz="1000" b="1" dirty="0" smtClean="0">
                <a:solidFill>
                  <a:schemeClr val="bg1"/>
                </a:solidFill>
                <a:ea typeface="ＭＳ Ｐゴシック"/>
                <a:cs typeface="ＭＳ Ｐゴシック"/>
              </a:rPr>
              <a:t>Software </a:t>
            </a:r>
          </a:p>
          <a:p>
            <a:pPr algn="ctr">
              <a:defRPr/>
            </a:pPr>
            <a:r>
              <a:rPr lang="en-US" sz="1000" b="1" dirty="0" smtClean="0">
                <a:solidFill>
                  <a:schemeClr val="bg1"/>
                </a:solidFill>
                <a:ea typeface="ＭＳ Ｐゴシック"/>
                <a:cs typeface="ＭＳ Ｐゴシック"/>
              </a:rPr>
              <a:t>Architectural Design</a:t>
            </a:r>
            <a:endParaRPr lang="en-US" sz="1000" b="1" dirty="0">
              <a:solidFill>
                <a:schemeClr val="bg1"/>
              </a:solidFill>
              <a:ea typeface="ＭＳ Ｐゴシック"/>
              <a:cs typeface="ＭＳ Ｐゴシック"/>
            </a:endParaRPr>
          </a:p>
        </p:txBody>
      </p:sp>
      <p:cxnSp>
        <p:nvCxnSpPr>
          <p:cNvPr id="25" name="AutoShape 28"/>
          <p:cNvCxnSpPr>
            <a:cxnSpLocks noChangeShapeType="1"/>
          </p:cNvCxnSpPr>
          <p:nvPr/>
        </p:nvCxnSpPr>
        <p:spPr bwMode="auto">
          <a:xfrm>
            <a:off x="7121969" y="5757216"/>
            <a:ext cx="953195" cy="0"/>
          </a:xfrm>
          <a:prstGeom prst="straightConnector1">
            <a:avLst/>
          </a:prstGeom>
          <a:noFill/>
          <a:ln w="9525">
            <a:solidFill>
              <a:schemeClr val="tx1"/>
            </a:solidFill>
            <a:round/>
            <a:headEnd type="triangle" w="med" len="med"/>
            <a:tailEnd type="triangle" w="med" len="med"/>
          </a:ln>
        </p:spPr>
      </p:cxnSp>
      <p:sp>
        <p:nvSpPr>
          <p:cNvPr id="26" name="Rectangle 21"/>
          <p:cNvSpPr>
            <a:spLocks noChangeArrowheads="1"/>
          </p:cNvSpPr>
          <p:nvPr/>
        </p:nvSpPr>
        <p:spPr bwMode="auto">
          <a:xfrm>
            <a:off x="7319240" y="4936025"/>
            <a:ext cx="1069975" cy="366712"/>
          </a:xfrm>
          <a:prstGeom prst="bevel">
            <a:avLst/>
          </a:prstGeom>
          <a:solidFill>
            <a:schemeClr val="accent1">
              <a:lumMod val="50000"/>
            </a:schemeClr>
          </a:solidFill>
          <a:ln w="9525">
            <a:noFill/>
            <a:miter lim="800000"/>
            <a:headEnd/>
            <a:tailEnd/>
          </a:ln>
          <a:effectLst/>
        </p:spPr>
        <p:txBody>
          <a:bodyPr wrap="none" anchor="ctr"/>
          <a:lstStyle/>
          <a:p>
            <a:pPr algn="ctr">
              <a:defRPr/>
            </a:pPr>
            <a:endParaRPr lang="en-US" sz="1000" b="1" dirty="0">
              <a:solidFill>
                <a:schemeClr val="bg1"/>
              </a:solidFill>
              <a:ea typeface="ＭＳ Ｐゴシック"/>
              <a:cs typeface="ＭＳ Ｐゴシック"/>
            </a:endParaRPr>
          </a:p>
        </p:txBody>
      </p:sp>
      <p:cxnSp>
        <p:nvCxnSpPr>
          <p:cNvPr id="28" name="AutoShape 28"/>
          <p:cNvCxnSpPr>
            <a:cxnSpLocks noChangeShapeType="1"/>
          </p:cNvCxnSpPr>
          <p:nvPr/>
        </p:nvCxnSpPr>
        <p:spPr bwMode="auto">
          <a:xfrm flipV="1">
            <a:off x="6557240" y="1964225"/>
            <a:ext cx="304800" cy="3175"/>
          </a:xfrm>
          <a:prstGeom prst="straightConnector1">
            <a:avLst/>
          </a:prstGeom>
          <a:noFill/>
          <a:ln w="9525">
            <a:solidFill>
              <a:schemeClr val="tx1"/>
            </a:solidFill>
            <a:prstDash val="lgDashDot"/>
            <a:round/>
            <a:headEnd/>
            <a:tailEnd type="triangle" w="med" len="med"/>
          </a:ln>
        </p:spPr>
      </p:cxnSp>
      <p:sp>
        <p:nvSpPr>
          <p:cNvPr id="29" name="Rectangle 19"/>
          <p:cNvSpPr>
            <a:spLocks noChangeArrowheads="1"/>
          </p:cNvSpPr>
          <p:nvPr/>
        </p:nvSpPr>
        <p:spPr bwMode="auto">
          <a:xfrm>
            <a:off x="6862040" y="1735625"/>
            <a:ext cx="1069975" cy="366712"/>
          </a:xfrm>
          <a:prstGeom prst="bevel">
            <a:avLst/>
          </a:prstGeom>
          <a:solidFill>
            <a:schemeClr val="accent1">
              <a:lumMod val="90000"/>
            </a:schemeClr>
          </a:solidFill>
          <a:ln w="9525">
            <a:noFill/>
            <a:miter lim="800000"/>
            <a:headEnd/>
            <a:tailEnd/>
          </a:ln>
          <a:effectLst/>
        </p:spPr>
        <p:txBody>
          <a:bodyPr wrap="none" anchor="ctr"/>
          <a:lstStyle/>
          <a:p>
            <a:pPr algn="ctr">
              <a:defRPr/>
            </a:pPr>
            <a:endParaRPr lang="en-US" sz="1000" dirty="0">
              <a:solidFill>
                <a:srgbClr val="000000"/>
              </a:solidFill>
              <a:ea typeface="ＭＳ Ｐゴシック"/>
              <a:cs typeface="ＭＳ Ｐゴシック"/>
            </a:endParaRPr>
          </a:p>
        </p:txBody>
      </p:sp>
      <p:cxnSp>
        <p:nvCxnSpPr>
          <p:cNvPr id="30" name="AutoShape 28"/>
          <p:cNvCxnSpPr>
            <a:cxnSpLocks noChangeShapeType="1"/>
          </p:cNvCxnSpPr>
          <p:nvPr/>
        </p:nvCxnSpPr>
        <p:spPr bwMode="auto">
          <a:xfrm flipV="1">
            <a:off x="7166840" y="3031025"/>
            <a:ext cx="304800" cy="3175"/>
          </a:xfrm>
          <a:prstGeom prst="straightConnector1">
            <a:avLst/>
          </a:prstGeom>
          <a:noFill/>
          <a:ln w="9525">
            <a:solidFill>
              <a:schemeClr val="tx1"/>
            </a:solidFill>
            <a:prstDash val="lgDashDot"/>
            <a:round/>
            <a:headEnd/>
            <a:tailEnd type="triangle" w="med" len="med"/>
          </a:ln>
        </p:spPr>
      </p:cxnSp>
      <p:cxnSp>
        <p:nvCxnSpPr>
          <p:cNvPr id="32" name="Straight Arrow Connector 31"/>
          <p:cNvCxnSpPr/>
          <p:nvPr/>
        </p:nvCxnSpPr>
        <p:spPr>
          <a:xfrm rot="5400000" flipH="1" flipV="1">
            <a:off x="6862040" y="2192825"/>
            <a:ext cx="685800" cy="533400"/>
          </a:xfrm>
          <a:prstGeom prst="straightConnector1">
            <a:avLst/>
          </a:prstGeom>
          <a:ln w="15875">
            <a:solidFill>
              <a:schemeClr val="accent1">
                <a:lumMod val="25000"/>
              </a:schemeClr>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flipH="1" flipV="1">
            <a:off x="7395440" y="3259625"/>
            <a:ext cx="685800" cy="533400"/>
          </a:xfrm>
          <a:prstGeom prst="straightConnector1">
            <a:avLst/>
          </a:prstGeom>
          <a:ln w="15875">
            <a:solidFill>
              <a:schemeClr val="accent1">
                <a:lumMod val="25000"/>
              </a:schemeClr>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flipH="1" flipV="1">
            <a:off x="8005040" y="4326425"/>
            <a:ext cx="685800" cy="533400"/>
          </a:xfrm>
          <a:prstGeom prst="straightConnector1">
            <a:avLst/>
          </a:prstGeom>
          <a:ln w="15875">
            <a:solidFill>
              <a:schemeClr val="accent1">
                <a:lumMod val="25000"/>
              </a:schemeClr>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38" name="AutoShape 28"/>
          <p:cNvCxnSpPr>
            <a:cxnSpLocks noChangeShapeType="1"/>
          </p:cNvCxnSpPr>
          <p:nvPr/>
        </p:nvCxnSpPr>
        <p:spPr bwMode="auto">
          <a:xfrm flipV="1">
            <a:off x="7928840" y="1964225"/>
            <a:ext cx="304800" cy="3175"/>
          </a:xfrm>
          <a:prstGeom prst="straightConnector1">
            <a:avLst/>
          </a:prstGeom>
          <a:noFill/>
          <a:ln w="9525">
            <a:solidFill>
              <a:schemeClr val="tx1"/>
            </a:solidFill>
            <a:prstDash val="lgDashDot"/>
            <a:round/>
            <a:headEnd/>
            <a:tailEnd type="triangle" w="med" len="med"/>
          </a:ln>
        </p:spPr>
      </p:cxnSp>
      <p:sp>
        <p:nvSpPr>
          <p:cNvPr id="39" name="Rectangle 19"/>
          <p:cNvSpPr>
            <a:spLocks noChangeArrowheads="1"/>
          </p:cNvSpPr>
          <p:nvPr/>
        </p:nvSpPr>
        <p:spPr bwMode="auto">
          <a:xfrm>
            <a:off x="8233640" y="1735625"/>
            <a:ext cx="1069975" cy="366712"/>
          </a:xfrm>
          <a:prstGeom prst="bevel">
            <a:avLst/>
          </a:prstGeom>
          <a:solidFill>
            <a:schemeClr val="accent1">
              <a:lumMod val="75000"/>
            </a:schemeClr>
          </a:solidFill>
          <a:ln w="9525">
            <a:noFill/>
            <a:miter lim="800000"/>
            <a:headEnd/>
            <a:tailEnd/>
          </a:ln>
          <a:effectLst/>
        </p:spPr>
        <p:txBody>
          <a:bodyPr wrap="none" anchor="ctr"/>
          <a:lstStyle/>
          <a:p>
            <a:pPr algn="ctr">
              <a:defRPr/>
            </a:pPr>
            <a:endParaRPr lang="en-US" sz="1000" dirty="0">
              <a:solidFill>
                <a:srgbClr val="000000"/>
              </a:solidFill>
              <a:ea typeface="ＭＳ Ｐゴシック"/>
              <a:cs typeface="ＭＳ Ｐゴシック"/>
            </a:endParaRPr>
          </a:p>
        </p:txBody>
      </p:sp>
      <p:cxnSp>
        <p:nvCxnSpPr>
          <p:cNvPr id="40" name="AutoShape 28"/>
          <p:cNvCxnSpPr>
            <a:cxnSpLocks noChangeShapeType="1"/>
          </p:cNvCxnSpPr>
          <p:nvPr/>
        </p:nvCxnSpPr>
        <p:spPr bwMode="auto">
          <a:xfrm>
            <a:off x="9303615" y="1962637"/>
            <a:ext cx="1368425" cy="1588"/>
          </a:xfrm>
          <a:prstGeom prst="straightConnector1">
            <a:avLst/>
          </a:prstGeom>
          <a:noFill/>
          <a:ln w="9525">
            <a:solidFill>
              <a:schemeClr val="tx1"/>
            </a:solidFill>
            <a:prstDash val="lgDashDot"/>
            <a:round/>
            <a:headEnd/>
            <a:tailEnd type="triangle" w="med" len="med"/>
          </a:ln>
        </p:spPr>
      </p:cxnSp>
      <p:sp>
        <p:nvSpPr>
          <p:cNvPr id="41" name="Rectangle 19"/>
          <p:cNvSpPr>
            <a:spLocks noChangeArrowheads="1"/>
          </p:cNvSpPr>
          <p:nvPr/>
        </p:nvSpPr>
        <p:spPr bwMode="auto">
          <a:xfrm>
            <a:off x="10672040" y="1735625"/>
            <a:ext cx="1069975" cy="366712"/>
          </a:xfrm>
          <a:prstGeom prst="bevel">
            <a:avLst/>
          </a:prstGeom>
          <a:solidFill>
            <a:schemeClr val="accent1">
              <a:lumMod val="50000"/>
            </a:schemeClr>
          </a:solidFill>
          <a:ln w="9525">
            <a:noFill/>
            <a:miter lim="800000"/>
            <a:headEnd/>
            <a:tailEnd/>
          </a:ln>
          <a:effectLst/>
        </p:spPr>
        <p:txBody>
          <a:bodyPr wrap="none" anchor="ctr"/>
          <a:lstStyle/>
          <a:p>
            <a:pPr algn="ctr">
              <a:defRPr/>
            </a:pPr>
            <a:r>
              <a:rPr lang="en-US" sz="1000">
                <a:solidFill>
                  <a:schemeClr val="bg1"/>
                </a:solidFill>
                <a:ea typeface="ＭＳ Ｐゴシック"/>
                <a:cs typeface="ＭＳ Ｐゴシック"/>
              </a:rPr>
              <a:t>Acceptance </a:t>
            </a:r>
          </a:p>
          <a:p>
            <a:pPr algn="ctr">
              <a:defRPr/>
            </a:pPr>
            <a:r>
              <a:rPr lang="en-US" sz="1000">
                <a:solidFill>
                  <a:schemeClr val="bg1"/>
                </a:solidFill>
                <a:ea typeface="ＭＳ Ｐゴシック"/>
                <a:cs typeface="ＭＳ Ｐゴシック"/>
              </a:rPr>
              <a:t>Test</a:t>
            </a:r>
            <a:endParaRPr lang="en-US" sz="1000" dirty="0">
              <a:solidFill>
                <a:schemeClr val="bg1"/>
              </a:solidFill>
              <a:ea typeface="ＭＳ Ｐゴシック"/>
              <a:cs typeface="ＭＳ Ｐゴシック"/>
            </a:endParaRPr>
          </a:p>
        </p:txBody>
      </p:sp>
      <p:sp>
        <p:nvSpPr>
          <p:cNvPr id="42" name="Rectangle 19"/>
          <p:cNvSpPr>
            <a:spLocks noChangeArrowheads="1"/>
          </p:cNvSpPr>
          <p:nvPr/>
        </p:nvSpPr>
        <p:spPr bwMode="auto">
          <a:xfrm>
            <a:off x="10062440" y="2802425"/>
            <a:ext cx="1069975" cy="366712"/>
          </a:xfrm>
          <a:prstGeom prst="bevel">
            <a:avLst/>
          </a:prstGeom>
          <a:solidFill>
            <a:schemeClr val="accent1">
              <a:lumMod val="50000"/>
            </a:schemeClr>
          </a:solidFill>
          <a:ln w="9525">
            <a:noFill/>
            <a:miter lim="800000"/>
            <a:headEnd/>
            <a:tailEnd/>
          </a:ln>
          <a:effectLst/>
        </p:spPr>
        <p:txBody>
          <a:bodyPr wrap="none" anchor="ctr"/>
          <a:lstStyle/>
          <a:p>
            <a:pPr algn="ctr">
              <a:defRPr/>
            </a:pPr>
            <a:r>
              <a:rPr lang="en-US" sz="1000" dirty="0">
                <a:solidFill>
                  <a:schemeClr val="bg1"/>
                </a:solidFill>
                <a:ea typeface="ＭＳ Ｐゴシック"/>
                <a:cs typeface="ＭＳ Ｐゴシック"/>
              </a:rPr>
              <a:t>System</a:t>
            </a:r>
          </a:p>
          <a:p>
            <a:pPr algn="ctr">
              <a:defRPr/>
            </a:pPr>
            <a:r>
              <a:rPr lang="en-US" sz="1000" dirty="0">
                <a:solidFill>
                  <a:schemeClr val="bg1"/>
                </a:solidFill>
                <a:ea typeface="ＭＳ Ｐゴシック"/>
                <a:cs typeface="ＭＳ Ｐゴシック"/>
              </a:rPr>
              <a:t>Test</a:t>
            </a:r>
            <a:endParaRPr lang="en-US" sz="1000" dirty="0">
              <a:solidFill>
                <a:schemeClr val="bg1"/>
              </a:solidFill>
              <a:ea typeface="ＭＳ Ｐゴシック"/>
              <a:cs typeface="ＭＳ Ｐゴシック"/>
            </a:endParaRPr>
          </a:p>
        </p:txBody>
      </p:sp>
      <p:sp>
        <p:nvSpPr>
          <p:cNvPr id="43" name="Rectangle 19"/>
          <p:cNvSpPr>
            <a:spLocks noChangeArrowheads="1"/>
          </p:cNvSpPr>
          <p:nvPr/>
        </p:nvSpPr>
        <p:spPr bwMode="auto">
          <a:xfrm>
            <a:off x="9452840" y="3869225"/>
            <a:ext cx="1069975" cy="366712"/>
          </a:xfrm>
          <a:prstGeom prst="bevel">
            <a:avLst/>
          </a:prstGeom>
          <a:solidFill>
            <a:schemeClr val="accent1">
              <a:lumMod val="50000"/>
            </a:schemeClr>
          </a:solidFill>
          <a:ln w="9525">
            <a:noFill/>
            <a:miter lim="800000"/>
            <a:headEnd/>
            <a:tailEnd/>
          </a:ln>
          <a:effectLst/>
        </p:spPr>
        <p:txBody>
          <a:bodyPr wrap="none" anchor="ctr"/>
          <a:lstStyle/>
          <a:p>
            <a:pPr algn="ctr">
              <a:defRPr/>
            </a:pPr>
            <a:r>
              <a:rPr lang="en-US" sz="1000" b="1" dirty="0">
                <a:solidFill>
                  <a:schemeClr val="bg1"/>
                </a:solidFill>
                <a:ea typeface="ＭＳ Ｐゴシック"/>
                <a:cs typeface="ＭＳ Ｐゴシック"/>
              </a:rPr>
              <a:t>Integration </a:t>
            </a:r>
          </a:p>
          <a:p>
            <a:pPr algn="ctr">
              <a:defRPr/>
            </a:pPr>
            <a:r>
              <a:rPr lang="en-US" sz="1000" b="1" dirty="0">
                <a:solidFill>
                  <a:schemeClr val="bg1"/>
                </a:solidFill>
                <a:ea typeface="ＭＳ Ｐゴシック"/>
                <a:cs typeface="ＭＳ Ｐゴシック"/>
              </a:rPr>
              <a:t>Test</a:t>
            </a:r>
            <a:endParaRPr lang="en-US" sz="1000" b="1" dirty="0">
              <a:solidFill>
                <a:schemeClr val="bg1"/>
              </a:solidFill>
              <a:ea typeface="ＭＳ Ｐゴシック"/>
              <a:cs typeface="ＭＳ Ｐゴシック"/>
            </a:endParaRPr>
          </a:p>
        </p:txBody>
      </p:sp>
      <p:sp>
        <p:nvSpPr>
          <p:cNvPr id="44" name="Rectangle 19"/>
          <p:cNvSpPr>
            <a:spLocks noChangeArrowheads="1"/>
          </p:cNvSpPr>
          <p:nvPr/>
        </p:nvSpPr>
        <p:spPr bwMode="auto">
          <a:xfrm>
            <a:off x="8995640" y="4936025"/>
            <a:ext cx="1069975" cy="366712"/>
          </a:xfrm>
          <a:prstGeom prst="bevel">
            <a:avLst/>
          </a:prstGeom>
          <a:solidFill>
            <a:schemeClr val="accent1">
              <a:lumMod val="50000"/>
            </a:schemeClr>
          </a:solidFill>
          <a:ln w="9525">
            <a:noFill/>
            <a:miter lim="800000"/>
            <a:headEnd/>
            <a:tailEnd/>
          </a:ln>
          <a:effectLst/>
        </p:spPr>
        <p:txBody>
          <a:bodyPr wrap="none" anchor="ctr"/>
          <a:lstStyle/>
          <a:p>
            <a:pPr algn="ctr">
              <a:defRPr/>
            </a:pPr>
            <a:r>
              <a:rPr lang="en-US" sz="1000" b="1" dirty="0" smtClean="0">
                <a:solidFill>
                  <a:schemeClr val="bg1"/>
                </a:solidFill>
                <a:ea typeface="ＭＳ Ｐゴシック"/>
                <a:cs typeface="ＭＳ Ｐゴシック"/>
              </a:rPr>
              <a:t>Unit Test</a:t>
            </a:r>
            <a:endParaRPr lang="en-US" sz="1000" b="1" dirty="0">
              <a:solidFill>
                <a:schemeClr val="bg1"/>
              </a:solidFill>
              <a:ea typeface="ＭＳ Ｐゴシック"/>
              <a:cs typeface="ＭＳ Ｐゴシック"/>
            </a:endParaRPr>
          </a:p>
        </p:txBody>
      </p:sp>
      <p:sp>
        <p:nvSpPr>
          <p:cNvPr id="45" name="Rectangle 19"/>
          <p:cNvSpPr>
            <a:spLocks noChangeArrowheads="1"/>
          </p:cNvSpPr>
          <p:nvPr/>
        </p:nvSpPr>
        <p:spPr bwMode="auto">
          <a:xfrm>
            <a:off x="7471640" y="2802425"/>
            <a:ext cx="1069975" cy="366712"/>
          </a:xfrm>
          <a:prstGeom prst="bevel">
            <a:avLst/>
          </a:prstGeom>
          <a:solidFill>
            <a:schemeClr val="accent1">
              <a:lumMod val="75000"/>
            </a:schemeClr>
          </a:solidFill>
          <a:ln w="9525">
            <a:noFill/>
            <a:miter lim="800000"/>
            <a:headEnd/>
            <a:tailEnd/>
          </a:ln>
          <a:effectLst/>
        </p:spPr>
        <p:txBody>
          <a:bodyPr wrap="none" anchor="ctr"/>
          <a:lstStyle/>
          <a:p>
            <a:pPr algn="ctr">
              <a:defRPr/>
            </a:pPr>
            <a:endParaRPr lang="en-US" sz="1000" dirty="0">
              <a:solidFill>
                <a:srgbClr val="000000"/>
              </a:solidFill>
              <a:ea typeface="ＭＳ Ｐゴシック"/>
              <a:cs typeface="ＭＳ Ｐゴシック"/>
            </a:endParaRPr>
          </a:p>
        </p:txBody>
      </p:sp>
      <p:cxnSp>
        <p:nvCxnSpPr>
          <p:cNvPr id="46" name="AutoShape 28"/>
          <p:cNvCxnSpPr>
            <a:cxnSpLocks noChangeShapeType="1"/>
          </p:cNvCxnSpPr>
          <p:nvPr/>
        </p:nvCxnSpPr>
        <p:spPr bwMode="auto">
          <a:xfrm>
            <a:off x="8541615" y="3029437"/>
            <a:ext cx="1520825" cy="1588"/>
          </a:xfrm>
          <a:prstGeom prst="straightConnector1">
            <a:avLst/>
          </a:prstGeom>
          <a:noFill/>
          <a:ln w="9525">
            <a:solidFill>
              <a:schemeClr val="tx1"/>
            </a:solidFill>
            <a:prstDash val="lgDashDot"/>
            <a:round/>
            <a:headEnd/>
            <a:tailEnd type="triangle" w="med" len="med"/>
          </a:ln>
        </p:spPr>
      </p:cxnSp>
      <p:cxnSp>
        <p:nvCxnSpPr>
          <p:cNvPr id="47" name="AutoShape 28"/>
          <p:cNvCxnSpPr>
            <a:cxnSpLocks noChangeShapeType="1"/>
          </p:cNvCxnSpPr>
          <p:nvPr/>
        </p:nvCxnSpPr>
        <p:spPr bwMode="auto">
          <a:xfrm>
            <a:off x="7776440" y="4097825"/>
            <a:ext cx="1676400" cy="1587"/>
          </a:xfrm>
          <a:prstGeom prst="straightConnector1">
            <a:avLst/>
          </a:prstGeom>
          <a:noFill/>
          <a:ln w="9525">
            <a:solidFill>
              <a:schemeClr val="tx1"/>
            </a:solidFill>
            <a:prstDash val="lgDashDot"/>
            <a:round/>
            <a:headEnd/>
            <a:tailEnd type="triangle" w="med" len="med"/>
          </a:ln>
        </p:spPr>
      </p:cxnSp>
      <p:cxnSp>
        <p:nvCxnSpPr>
          <p:cNvPr id="48" name="AutoShape 28"/>
          <p:cNvCxnSpPr>
            <a:cxnSpLocks noChangeShapeType="1"/>
          </p:cNvCxnSpPr>
          <p:nvPr/>
        </p:nvCxnSpPr>
        <p:spPr bwMode="auto">
          <a:xfrm>
            <a:off x="8389215" y="5163037"/>
            <a:ext cx="606425" cy="1588"/>
          </a:xfrm>
          <a:prstGeom prst="straightConnector1">
            <a:avLst/>
          </a:prstGeom>
          <a:noFill/>
          <a:ln w="9525">
            <a:solidFill>
              <a:schemeClr val="tx1"/>
            </a:solidFill>
            <a:prstDash val="lgDashDot"/>
            <a:round/>
            <a:headEnd/>
            <a:tailEnd type="triangle" w="med" len="med"/>
          </a:ln>
        </p:spPr>
      </p:cxnSp>
      <p:cxnSp>
        <p:nvCxnSpPr>
          <p:cNvPr id="49" name="Straight Arrow Connector 48"/>
          <p:cNvCxnSpPr/>
          <p:nvPr/>
        </p:nvCxnSpPr>
        <p:spPr>
          <a:xfrm rot="5400000" flipH="1" flipV="1">
            <a:off x="8157440" y="2192825"/>
            <a:ext cx="685800" cy="533400"/>
          </a:xfrm>
          <a:prstGeom prst="straightConnector1">
            <a:avLst/>
          </a:prstGeom>
          <a:ln w="15875">
            <a:solidFill>
              <a:schemeClr val="accent1">
                <a:lumMod val="25000"/>
              </a:schemeClr>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9757640" y="2192825"/>
            <a:ext cx="685800" cy="533400"/>
          </a:xfrm>
          <a:prstGeom prst="straightConnector1">
            <a:avLst/>
          </a:prstGeom>
          <a:ln w="15875">
            <a:solidFill>
              <a:schemeClr val="accent1">
                <a:lumMod val="25000"/>
              </a:schemeClr>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flipH="1" flipV="1">
            <a:off x="8843240" y="3335825"/>
            <a:ext cx="685800" cy="533400"/>
          </a:xfrm>
          <a:prstGeom prst="straightConnector1">
            <a:avLst/>
          </a:prstGeom>
          <a:ln w="15875">
            <a:solidFill>
              <a:schemeClr val="accent1">
                <a:lumMod val="25000"/>
              </a:schemeClr>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7125565" y="4905601"/>
            <a:ext cx="1504314" cy="400110"/>
          </a:xfrm>
          <a:prstGeom prst="rect">
            <a:avLst/>
          </a:prstGeom>
        </p:spPr>
        <p:txBody>
          <a:bodyPr wrap="square">
            <a:spAutoFit/>
          </a:bodyPr>
          <a:lstStyle/>
          <a:p>
            <a:pPr lvl="0" algn="ctr">
              <a:defRPr/>
            </a:pPr>
            <a:r>
              <a:rPr lang="en-US" sz="1000" b="1" dirty="0" smtClean="0">
                <a:solidFill>
                  <a:prstClr val="white"/>
                </a:solidFill>
                <a:ea typeface="ＭＳ Ｐゴシック"/>
                <a:cs typeface="ＭＳ Ｐゴシック"/>
              </a:rPr>
              <a:t>Component </a:t>
            </a:r>
          </a:p>
          <a:p>
            <a:pPr lvl="0" algn="ctr">
              <a:defRPr/>
            </a:pPr>
            <a:r>
              <a:rPr lang="en-US" sz="1000" b="1" dirty="0" smtClean="0">
                <a:solidFill>
                  <a:prstClr val="white"/>
                </a:solidFill>
                <a:ea typeface="ＭＳ Ｐゴシック"/>
                <a:cs typeface="ＭＳ Ｐゴシック"/>
              </a:rPr>
              <a:t>Software Design</a:t>
            </a:r>
            <a:endParaRPr lang="en-US" sz="1000" b="1" dirty="0">
              <a:solidFill>
                <a:prstClr val="white"/>
              </a:solidFill>
              <a:ea typeface="ＭＳ Ｐゴシック"/>
              <a:cs typeface="ＭＳ Ｐゴシック"/>
            </a:endParaRPr>
          </a:p>
        </p:txBody>
      </p:sp>
      <p:sp>
        <p:nvSpPr>
          <p:cNvPr id="53" name="Rectangle 52"/>
          <p:cNvSpPr/>
          <p:nvPr/>
        </p:nvSpPr>
        <p:spPr>
          <a:xfrm rot="1872301">
            <a:off x="9898379" y="961414"/>
            <a:ext cx="957379" cy="53504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rot="18075556">
            <a:off x="9128714" y="3861236"/>
            <a:ext cx="3653564" cy="338554"/>
          </a:xfrm>
          <a:prstGeom prst="rect">
            <a:avLst/>
          </a:prstGeom>
        </p:spPr>
        <p:txBody>
          <a:bodyPr wrap="none">
            <a:spAutoFit/>
          </a:bodyPr>
          <a:lstStyle/>
          <a:p>
            <a:pPr algn="ctr"/>
            <a:r>
              <a:rPr lang="en-US" sz="1600" b="1" dirty="0">
                <a:solidFill>
                  <a:srgbClr val="000000"/>
                </a:solidFill>
              </a:rPr>
              <a:t>i</a:t>
            </a:r>
            <a:r>
              <a:rPr lang="en-US" sz="1600" b="1" dirty="0" smtClean="0">
                <a:solidFill>
                  <a:srgbClr val="000000"/>
                </a:solidFill>
              </a:rPr>
              <a:t>mprove test coverage &amp; reduce test cost</a:t>
            </a:r>
            <a:endParaRPr lang="en-US" sz="1600" b="1" dirty="0">
              <a:solidFill>
                <a:srgbClr val="000000"/>
              </a:solidFill>
            </a:endParaRPr>
          </a:p>
        </p:txBody>
      </p:sp>
      <p:sp>
        <p:nvSpPr>
          <p:cNvPr id="55" name="Rectangle 54"/>
          <p:cNvSpPr/>
          <p:nvPr/>
        </p:nvSpPr>
        <p:spPr>
          <a:xfrm>
            <a:off x="6005906" y="5193213"/>
            <a:ext cx="1301624" cy="830997"/>
          </a:xfrm>
          <a:prstGeom prst="rect">
            <a:avLst/>
          </a:prstGeom>
        </p:spPr>
        <p:txBody>
          <a:bodyPr wrap="square">
            <a:spAutoFit/>
          </a:bodyPr>
          <a:lstStyle/>
          <a:p>
            <a:r>
              <a:rPr lang="en-US" sz="1600" b="1" dirty="0"/>
              <a:t>c</a:t>
            </a:r>
            <a:r>
              <a:rPr lang="en-US" sz="1600" b="1" dirty="0" smtClean="0"/>
              <a:t>reating</a:t>
            </a:r>
          </a:p>
          <a:p>
            <a:r>
              <a:rPr lang="en-US" sz="1600" b="1" dirty="0" smtClean="0"/>
              <a:t> </a:t>
            </a:r>
            <a:r>
              <a:rPr lang="en-US" sz="1600" b="1" dirty="0"/>
              <a:t>assurance </a:t>
            </a:r>
            <a:r>
              <a:rPr lang="en-US" sz="1600" b="1" dirty="0" smtClean="0"/>
              <a:t>arguments</a:t>
            </a:r>
            <a:endParaRPr lang="en-US" sz="1600" b="1" dirty="0"/>
          </a:p>
        </p:txBody>
      </p:sp>
      <p:sp>
        <p:nvSpPr>
          <p:cNvPr id="56" name="Rectangle 55"/>
          <p:cNvSpPr/>
          <p:nvPr/>
        </p:nvSpPr>
        <p:spPr>
          <a:xfrm rot="19674741">
            <a:off x="6242034" y="980530"/>
            <a:ext cx="51298" cy="5806117"/>
          </a:xfrm>
          <a:prstGeom prst="rect">
            <a:avLst/>
          </a:prstGeom>
          <a:solidFill>
            <a:schemeClr val="accent1">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rot="19674741" flipH="1">
            <a:off x="4703662" y="1356233"/>
            <a:ext cx="338639" cy="45719"/>
          </a:xfrm>
          <a:prstGeom prst="rect">
            <a:avLst/>
          </a:prstGeom>
          <a:solidFill>
            <a:schemeClr val="accent1">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rot="19674741" flipH="1">
            <a:off x="7786770" y="6261649"/>
            <a:ext cx="338639" cy="45719"/>
          </a:xfrm>
          <a:prstGeom prst="rect">
            <a:avLst/>
          </a:prstGeom>
          <a:solidFill>
            <a:schemeClr val="accent1">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3483767">
            <a:off x="4522921" y="3548021"/>
            <a:ext cx="2873351" cy="338554"/>
          </a:xfrm>
          <a:prstGeom prst="rect">
            <a:avLst/>
          </a:prstGeom>
        </p:spPr>
        <p:txBody>
          <a:bodyPr wrap="none">
            <a:spAutoFit/>
          </a:bodyPr>
          <a:lstStyle/>
          <a:p>
            <a:pPr algn="ctr"/>
            <a:r>
              <a:rPr lang="en-US" sz="1600" b="1" dirty="0">
                <a:cs typeface="MV Boli" panose="02000500030200090000" pitchFamily="2" charset="0"/>
              </a:rPr>
              <a:t>a</a:t>
            </a:r>
            <a:r>
              <a:rPr lang="en-US" sz="1600" b="1" dirty="0" smtClean="0">
                <a:cs typeface="MV Boli" panose="02000500030200090000" pitchFamily="2" charset="0"/>
              </a:rPr>
              <a:t>ssess the quality of the syste</a:t>
            </a:r>
            <a:r>
              <a:rPr lang="en-US" sz="1600" b="1" dirty="0">
                <a:cs typeface="MV Boli" panose="02000500030200090000" pitchFamily="2" charset="0"/>
              </a:rPr>
              <a:t>m</a:t>
            </a:r>
            <a:endParaRPr lang="en-US" sz="1600" b="1" dirty="0">
              <a:cs typeface="MV Boli" panose="02000500030200090000" pitchFamily="2" charset="0"/>
            </a:endParaRPr>
          </a:p>
        </p:txBody>
      </p:sp>
      <p:sp>
        <p:nvSpPr>
          <p:cNvPr id="60" name="Rectangle 59"/>
          <p:cNvSpPr/>
          <p:nvPr/>
        </p:nvSpPr>
        <p:spPr>
          <a:xfrm>
            <a:off x="7125565" y="1379400"/>
            <a:ext cx="3854029" cy="338554"/>
          </a:xfrm>
          <a:prstGeom prst="rect">
            <a:avLst/>
          </a:prstGeom>
        </p:spPr>
        <p:txBody>
          <a:bodyPr wrap="square">
            <a:spAutoFit/>
          </a:bodyPr>
          <a:lstStyle/>
          <a:p>
            <a:r>
              <a:rPr lang="en-US" sz="1600" b="1" dirty="0" smtClean="0">
                <a:effectLst>
                  <a:glow rad="228600">
                    <a:schemeClr val="bg1">
                      <a:alpha val="40000"/>
                    </a:schemeClr>
                  </a:glow>
                </a:effectLst>
                <a:cs typeface="MoolBoran" panose="020B0100010101010101" pitchFamily="34" charset="0"/>
              </a:rPr>
              <a:t>improve  change </a:t>
            </a:r>
            <a:r>
              <a:rPr lang="en-US" sz="1600" b="1" dirty="0">
                <a:effectLst>
                  <a:glow rad="228600">
                    <a:schemeClr val="bg1">
                      <a:alpha val="40000"/>
                    </a:schemeClr>
                  </a:glow>
                </a:effectLst>
                <a:cs typeface="MoolBoran" panose="020B0100010101010101" pitchFamily="34" charset="0"/>
              </a:rPr>
              <a:t>impact </a:t>
            </a:r>
            <a:r>
              <a:rPr lang="en-US" sz="1600" b="1" dirty="0" smtClean="0">
                <a:effectLst>
                  <a:glow rad="228600">
                    <a:schemeClr val="bg1">
                      <a:alpha val="40000"/>
                    </a:schemeClr>
                  </a:glow>
                </a:effectLst>
                <a:cs typeface="MoolBoran" panose="020B0100010101010101" pitchFamily="34" charset="0"/>
              </a:rPr>
              <a:t> </a:t>
            </a:r>
            <a:r>
              <a:rPr lang="en-US" sz="1600" b="1" dirty="0">
                <a:effectLst>
                  <a:glow rad="228600">
                    <a:schemeClr val="bg1">
                      <a:alpha val="40000"/>
                    </a:schemeClr>
                  </a:glow>
                </a:effectLst>
                <a:cs typeface="MoolBoran" panose="020B0100010101010101" pitchFamily="34" charset="0"/>
              </a:rPr>
              <a:t>assessment</a:t>
            </a:r>
            <a:endParaRPr lang="en-US" sz="1600" b="1" dirty="0">
              <a:effectLst>
                <a:glow rad="228600">
                  <a:schemeClr val="bg1">
                    <a:alpha val="40000"/>
                  </a:schemeClr>
                </a:glow>
              </a:effectLst>
              <a:cs typeface="MoolBoran" panose="020B0100010101010101" pitchFamily="34" charset="0"/>
            </a:endParaRPr>
          </a:p>
        </p:txBody>
      </p:sp>
      <p:sp>
        <p:nvSpPr>
          <p:cNvPr id="61" name="Rectangle 60"/>
          <p:cNvSpPr/>
          <p:nvPr/>
        </p:nvSpPr>
        <p:spPr>
          <a:xfrm>
            <a:off x="7236566" y="3272542"/>
            <a:ext cx="2606291" cy="338554"/>
          </a:xfrm>
          <a:prstGeom prst="rect">
            <a:avLst/>
          </a:prstGeom>
        </p:spPr>
        <p:txBody>
          <a:bodyPr wrap="none">
            <a:spAutoFit/>
          </a:bodyPr>
          <a:lstStyle/>
          <a:p>
            <a:r>
              <a:rPr lang="en-US" sz="1600" b="1" dirty="0" smtClean="0">
                <a:effectLst>
                  <a:glow rad="228600">
                    <a:schemeClr val="bg1">
                      <a:alpha val="40000"/>
                    </a:schemeClr>
                  </a:glow>
                </a:effectLst>
                <a:cs typeface="MV Boli" panose="02000500030200090000" pitchFamily="2" charset="0"/>
              </a:rPr>
              <a:t>improve </a:t>
            </a:r>
            <a:r>
              <a:rPr lang="en-US" sz="1600" b="1" dirty="0">
                <a:effectLst>
                  <a:glow rad="228600">
                    <a:schemeClr val="bg1">
                      <a:alpha val="40000"/>
                    </a:schemeClr>
                  </a:glow>
                </a:effectLst>
                <a:cs typeface="MV Boli" panose="02000500030200090000" pitchFamily="2" charset="0"/>
              </a:rPr>
              <a:t>scope management</a:t>
            </a:r>
            <a:endParaRPr lang="en-US" sz="1600" b="1" dirty="0">
              <a:effectLst>
                <a:glow rad="228600">
                  <a:schemeClr val="bg1">
                    <a:alpha val="40000"/>
                  </a:schemeClr>
                </a:glow>
              </a:effectLst>
              <a:cs typeface="MV Boli" panose="02000500030200090000" pitchFamily="2" charset="0"/>
            </a:endParaRPr>
          </a:p>
        </p:txBody>
      </p:sp>
    </p:spTree>
    <p:extLst>
      <p:ext uri="{BB962C8B-B14F-4D97-AF65-F5344CB8AC3E}">
        <p14:creationId xmlns:p14="http://schemas.microsoft.com/office/powerpoint/2010/main" val="725526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 b="45416"/>
          <a:stretch/>
        </p:blipFill>
        <p:spPr bwMode="auto">
          <a:xfrm>
            <a:off x="9562011" y="4725114"/>
            <a:ext cx="2442754" cy="7355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US" dirty="0" smtClean="0"/>
              <a:t>Multiplicity of Trace Relations</a:t>
            </a:r>
            <a:endParaRPr lang="en-US" dirty="0"/>
          </a:p>
        </p:txBody>
      </p:sp>
      <p:sp>
        <p:nvSpPr>
          <p:cNvPr id="3" name="Content Placeholder 2"/>
          <p:cNvSpPr>
            <a:spLocks noGrp="1"/>
          </p:cNvSpPr>
          <p:nvPr>
            <p:ph idx="1"/>
          </p:nvPr>
        </p:nvSpPr>
        <p:spPr>
          <a:xfrm>
            <a:off x="562062" y="1397963"/>
            <a:ext cx="11207692" cy="901098"/>
          </a:xfrm>
        </p:spPr>
        <p:txBody>
          <a:bodyPr>
            <a:normAutofit fontScale="77500" lnSpcReduction="20000"/>
          </a:bodyPr>
          <a:lstStyle/>
          <a:p>
            <a:r>
              <a:rPr lang="en-US" dirty="0" smtClean="0"/>
              <a:t> We often use a traceability matrix to show trace relationships between artifacts</a:t>
            </a:r>
          </a:p>
          <a:p>
            <a:r>
              <a:rPr lang="en-US" dirty="0" smtClean="0"/>
              <a:t>We assume that there is only one such matrix:</a:t>
            </a:r>
            <a:endParaRPr lang="en-US" dirty="0"/>
          </a:p>
        </p:txBody>
      </p:sp>
      <p:sp>
        <p:nvSpPr>
          <p:cNvPr id="4" name="Date Placeholder 3"/>
          <p:cNvSpPr>
            <a:spLocks noGrp="1"/>
          </p:cNvSpPr>
          <p:nvPr>
            <p:ph type="dt" sz="half" idx="10"/>
          </p:nvPr>
        </p:nvSpPr>
        <p:spPr/>
        <p:txBody>
          <a:bodyPr/>
          <a:lstStyle/>
          <a:p>
            <a:fld id="{0057EA01-E19D-4D96-91AD-BEED3AC28BC9}" type="datetime6">
              <a:rPr lang="en-US" smtClean="0"/>
              <a:t>September 16</a:t>
            </a:fld>
            <a:endParaRPr lang="en-US"/>
          </a:p>
        </p:txBody>
      </p:sp>
      <p:sp>
        <p:nvSpPr>
          <p:cNvPr id="5" name="Footer Placeholder 4"/>
          <p:cNvSpPr>
            <a:spLocks noGrp="1"/>
          </p:cNvSpPr>
          <p:nvPr>
            <p:ph type="ftr" sz="quarter" idx="11"/>
          </p:nvPr>
        </p:nvSpPr>
        <p:spPr/>
        <p:txBody>
          <a:bodyPr/>
          <a:lstStyle/>
          <a:p>
            <a:r>
              <a:rPr lang="en-US" smtClean="0"/>
              <a:t>IEEE International Requirements Engineering Conference, RE@Next! </a:t>
            </a:r>
            <a:endParaRPr lang="en-US"/>
          </a:p>
        </p:txBody>
      </p:sp>
      <p:sp>
        <p:nvSpPr>
          <p:cNvPr id="6" name="Slide Number Placeholder 5"/>
          <p:cNvSpPr>
            <a:spLocks noGrp="1"/>
          </p:cNvSpPr>
          <p:nvPr>
            <p:ph type="sldNum" sz="quarter" idx="12"/>
          </p:nvPr>
        </p:nvSpPr>
        <p:spPr/>
        <p:txBody>
          <a:bodyPr/>
          <a:lstStyle/>
          <a:p>
            <a:fld id="{4FDAF257-DEDC-4EC1-BD55-FF0162EF764E}" type="slidenum">
              <a:rPr lang="en-US" smtClean="0"/>
              <a:t>3</a:t>
            </a:fld>
            <a:endParaRPr lang="en-US"/>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 b="45416"/>
          <a:stretch/>
        </p:blipFill>
        <p:spPr bwMode="auto">
          <a:xfrm>
            <a:off x="321977" y="2348052"/>
            <a:ext cx="5466188" cy="164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txBox="1">
            <a:spLocks/>
          </p:cNvSpPr>
          <p:nvPr/>
        </p:nvSpPr>
        <p:spPr>
          <a:xfrm>
            <a:off x="335040" y="3993972"/>
            <a:ext cx="6144137" cy="219782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Wingdings" panose="05000000000000000000" pitchFamily="2" charset="2"/>
              <a:buChar char="Ø"/>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Wingdings" panose="05000000000000000000" pitchFamily="2" charset="2"/>
              <a:buChar char="Ø"/>
              <a:defRPr sz="2400" kern="1200">
                <a:solidFill>
                  <a:schemeClr val="tx2">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t> Often, however, there are many equally valid matrices.  </a:t>
            </a:r>
          </a:p>
          <a:p>
            <a:r>
              <a:rPr lang="en-US" sz="2000" dirty="0" smtClean="0"/>
              <a:t>We will demonstrate this by talking about </a:t>
            </a:r>
            <a:r>
              <a:rPr lang="en-US" sz="2000" b="1" dirty="0" smtClean="0"/>
              <a:t>satisfaction arguments </a:t>
            </a:r>
            <a:r>
              <a:rPr lang="en-US" sz="2000" dirty="0" smtClean="0"/>
              <a:t>and </a:t>
            </a:r>
            <a:r>
              <a:rPr lang="en-US" sz="2000" b="1" dirty="0" smtClean="0"/>
              <a:t>proofs.</a:t>
            </a:r>
          </a:p>
          <a:p>
            <a:r>
              <a:rPr lang="en-US" sz="2000" dirty="0" smtClean="0"/>
              <a:t>This observation has important effects on traceability research and regression activities.</a:t>
            </a:r>
            <a:endParaRPr lang="en-US" sz="2000" dirty="0"/>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0966" y="1867085"/>
            <a:ext cx="4467128" cy="287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1" name="Straight Arrow Connector 40"/>
          <p:cNvCxnSpPr/>
          <p:nvPr/>
        </p:nvCxnSpPr>
        <p:spPr>
          <a:xfrm flipH="1">
            <a:off x="6962504" y="3526971"/>
            <a:ext cx="1084216" cy="1565911"/>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53" idx="0"/>
          </p:cNvCxnSpPr>
          <p:nvPr/>
        </p:nvCxnSpPr>
        <p:spPr>
          <a:xfrm>
            <a:off x="9562011" y="4167051"/>
            <a:ext cx="267789" cy="780132"/>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pic>
        <p:nvPicPr>
          <p:cNvPr id="53"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 b="45416"/>
          <a:stretch/>
        </p:blipFill>
        <p:spPr bwMode="auto">
          <a:xfrm>
            <a:off x="8608423" y="4947183"/>
            <a:ext cx="2442754" cy="7355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 b="45416"/>
          <a:stretch/>
        </p:blipFill>
        <p:spPr bwMode="auto">
          <a:xfrm>
            <a:off x="6479178" y="5092882"/>
            <a:ext cx="2442754" cy="7355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8" name="Straight Arrow Connector 57"/>
          <p:cNvCxnSpPr/>
          <p:nvPr/>
        </p:nvCxnSpPr>
        <p:spPr>
          <a:xfrm>
            <a:off x="10531927" y="3213840"/>
            <a:ext cx="662942" cy="1511274"/>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5788166" y="2664823"/>
            <a:ext cx="2101800" cy="378823"/>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38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Freeform 12"/>
          <p:cNvSpPr/>
          <p:nvPr/>
        </p:nvSpPr>
        <p:spPr>
          <a:xfrm>
            <a:off x="2958792" y="1694985"/>
            <a:ext cx="6877539" cy="4418432"/>
          </a:xfrm>
          <a:custGeom>
            <a:avLst/>
            <a:gdLst>
              <a:gd name="connsiteX0" fmla="*/ 2575931 w 6233531"/>
              <a:gd name="connsiteY0" fmla="*/ 579864 h 5006898"/>
              <a:gd name="connsiteX1" fmla="*/ 2509024 w 6233531"/>
              <a:gd name="connsiteY1" fmla="*/ 524108 h 5006898"/>
              <a:gd name="connsiteX2" fmla="*/ 2475570 w 6233531"/>
              <a:gd name="connsiteY2" fmla="*/ 512956 h 5006898"/>
              <a:gd name="connsiteX3" fmla="*/ 2442117 w 6233531"/>
              <a:gd name="connsiteY3" fmla="*/ 479503 h 5006898"/>
              <a:gd name="connsiteX4" fmla="*/ 2386361 w 6233531"/>
              <a:gd name="connsiteY4" fmla="*/ 457200 h 5006898"/>
              <a:gd name="connsiteX5" fmla="*/ 2297151 w 6233531"/>
              <a:gd name="connsiteY5" fmla="*/ 401444 h 5006898"/>
              <a:gd name="connsiteX6" fmla="*/ 2196790 w 6233531"/>
              <a:gd name="connsiteY6" fmla="*/ 367991 h 5006898"/>
              <a:gd name="connsiteX7" fmla="*/ 2107580 w 6233531"/>
              <a:gd name="connsiteY7" fmla="*/ 323386 h 5006898"/>
              <a:gd name="connsiteX8" fmla="*/ 2029522 w 6233531"/>
              <a:gd name="connsiteY8" fmla="*/ 289932 h 5006898"/>
              <a:gd name="connsiteX9" fmla="*/ 1973766 w 6233531"/>
              <a:gd name="connsiteY9" fmla="*/ 245327 h 5006898"/>
              <a:gd name="connsiteX10" fmla="*/ 1851102 w 6233531"/>
              <a:gd name="connsiteY10" fmla="*/ 200722 h 5006898"/>
              <a:gd name="connsiteX11" fmla="*/ 1717287 w 6233531"/>
              <a:gd name="connsiteY11" fmla="*/ 156117 h 5006898"/>
              <a:gd name="connsiteX12" fmla="*/ 1605775 w 6233531"/>
              <a:gd name="connsiteY12" fmla="*/ 111513 h 5006898"/>
              <a:gd name="connsiteX13" fmla="*/ 1527717 w 6233531"/>
              <a:gd name="connsiteY13" fmla="*/ 66908 h 5006898"/>
              <a:gd name="connsiteX14" fmla="*/ 1449658 w 6233531"/>
              <a:gd name="connsiteY14" fmla="*/ 55756 h 5006898"/>
              <a:gd name="connsiteX15" fmla="*/ 1338146 w 6233531"/>
              <a:gd name="connsiteY15" fmla="*/ 33454 h 5006898"/>
              <a:gd name="connsiteX16" fmla="*/ 1293541 w 6233531"/>
              <a:gd name="connsiteY16" fmla="*/ 11152 h 5006898"/>
              <a:gd name="connsiteX17" fmla="*/ 1260087 w 6233531"/>
              <a:gd name="connsiteY17" fmla="*/ 0 h 5006898"/>
              <a:gd name="connsiteX18" fmla="*/ 947853 w 6233531"/>
              <a:gd name="connsiteY18" fmla="*/ 11152 h 5006898"/>
              <a:gd name="connsiteX19" fmla="*/ 724829 w 6233531"/>
              <a:gd name="connsiteY19" fmla="*/ 122664 h 5006898"/>
              <a:gd name="connsiteX20" fmla="*/ 669073 w 6233531"/>
              <a:gd name="connsiteY20" fmla="*/ 167269 h 5006898"/>
              <a:gd name="connsiteX21" fmla="*/ 546409 w 6233531"/>
              <a:gd name="connsiteY21" fmla="*/ 223025 h 5006898"/>
              <a:gd name="connsiteX22" fmla="*/ 457200 w 6233531"/>
              <a:gd name="connsiteY22" fmla="*/ 301083 h 5006898"/>
              <a:gd name="connsiteX23" fmla="*/ 401444 w 6233531"/>
              <a:gd name="connsiteY23" fmla="*/ 323386 h 5006898"/>
              <a:gd name="connsiteX24" fmla="*/ 345687 w 6233531"/>
              <a:gd name="connsiteY24" fmla="*/ 356839 h 5006898"/>
              <a:gd name="connsiteX25" fmla="*/ 301083 w 6233531"/>
              <a:gd name="connsiteY25" fmla="*/ 379142 h 5006898"/>
              <a:gd name="connsiteX26" fmla="*/ 200722 w 6233531"/>
              <a:gd name="connsiteY26" fmla="*/ 434898 h 5006898"/>
              <a:gd name="connsiteX27" fmla="*/ 167268 w 6233531"/>
              <a:gd name="connsiteY27" fmla="*/ 446049 h 5006898"/>
              <a:gd name="connsiteX28" fmla="*/ 122663 w 6233531"/>
              <a:gd name="connsiteY28" fmla="*/ 501805 h 5006898"/>
              <a:gd name="connsiteX29" fmla="*/ 55756 w 6233531"/>
              <a:gd name="connsiteY29" fmla="*/ 557561 h 5006898"/>
              <a:gd name="connsiteX30" fmla="*/ 11151 w 6233531"/>
              <a:gd name="connsiteY30" fmla="*/ 657922 h 5006898"/>
              <a:gd name="connsiteX31" fmla="*/ 0 w 6233531"/>
              <a:gd name="connsiteY31" fmla="*/ 691376 h 5006898"/>
              <a:gd name="connsiteX32" fmla="*/ 11151 w 6233531"/>
              <a:gd name="connsiteY32" fmla="*/ 914400 h 5006898"/>
              <a:gd name="connsiteX33" fmla="*/ 22302 w 6233531"/>
              <a:gd name="connsiteY33" fmla="*/ 959005 h 5006898"/>
              <a:gd name="connsiteX34" fmla="*/ 44605 w 6233531"/>
              <a:gd name="connsiteY34" fmla="*/ 992459 h 5006898"/>
              <a:gd name="connsiteX35" fmla="*/ 55756 w 6233531"/>
              <a:gd name="connsiteY35" fmla="*/ 1025913 h 5006898"/>
              <a:gd name="connsiteX36" fmla="*/ 100361 w 6233531"/>
              <a:gd name="connsiteY36" fmla="*/ 1081669 h 5006898"/>
              <a:gd name="connsiteX37" fmla="*/ 144966 w 6233531"/>
              <a:gd name="connsiteY37" fmla="*/ 1159727 h 5006898"/>
              <a:gd name="connsiteX38" fmla="*/ 234175 w 6233531"/>
              <a:gd name="connsiteY38" fmla="*/ 1260088 h 5006898"/>
              <a:gd name="connsiteX39" fmla="*/ 323385 w 6233531"/>
              <a:gd name="connsiteY39" fmla="*/ 1282391 h 5006898"/>
              <a:gd name="connsiteX40" fmla="*/ 367990 w 6233531"/>
              <a:gd name="connsiteY40" fmla="*/ 1304693 h 5006898"/>
              <a:gd name="connsiteX41" fmla="*/ 434897 w 6233531"/>
              <a:gd name="connsiteY41" fmla="*/ 1349298 h 5006898"/>
              <a:gd name="connsiteX42" fmla="*/ 457200 w 6233531"/>
              <a:gd name="connsiteY42" fmla="*/ 1438508 h 5006898"/>
              <a:gd name="connsiteX43" fmla="*/ 479502 w 6233531"/>
              <a:gd name="connsiteY43" fmla="*/ 1527717 h 5006898"/>
              <a:gd name="connsiteX44" fmla="*/ 501805 w 6233531"/>
              <a:gd name="connsiteY44" fmla="*/ 1661532 h 5006898"/>
              <a:gd name="connsiteX45" fmla="*/ 512956 w 6233531"/>
              <a:gd name="connsiteY45" fmla="*/ 1739591 h 5006898"/>
              <a:gd name="connsiteX46" fmla="*/ 535258 w 6233531"/>
              <a:gd name="connsiteY46" fmla="*/ 1806498 h 5006898"/>
              <a:gd name="connsiteX47" fmla="*/ 546409 w 6233531"/>
              <a:gd name="connsiteY47" fmla="*/ 1918010 h 5006898"/>
              <a:gd name="connsiteX48" fmla="*/ 557561 w 6233531"/>
              <a:gd name="connsiteY48" fmla="*/ 1973766 h 5006898"/>
              <a:gd name="connsiteX49" fmla="*/ 568712 w 6233531"/>
              <a:gd name="connsiteY49" fmla="*/ 2062976 h 5006898"/>
              <a:gd name="connsiteX50" fmla="*/ 557561 w 6233531"/>
              <a:gd name="connsiteY50" fmla="*/ 2286000 h 5006898"/>
              <a:gd name="connsiteX51" fmla="*/ 512956 w 6233531"/>
              <a:gd name="connsiteY51" fmla="*/ 2352908 h 5006898"/>
              <a:gd name="connsiteX52" fmla="*/ 479502 w 6233531"/>
              <a:gd name="connsiteY52" fmla="*/ 2419815 h 5006898"/>
              <a:gd name="connsiteX53" fmla="*/ 446048 w 6233531"/>
              <a:gd name="connsiteY53" fmla="*/ 2531327 h 5006898"/>
              <a:gd name="connsiteX54" fmla="*/ 423746 w 6233531"/>
              <a:gd name="connsiteY54" fmla="*/ 2598235 h 5006898"/>
              <a:gd name="connsiteX55" fmla="*/ 412595 w 6233531"/>
              <a:gd name="connsiteY55" fmla="*/ 2631688 h 5006898"/>
              <a:gd name="connsiteX56" fmla="*/ 390292 w 6233531"/>
              <a:gd name="connsiteY56" fmla="*/ 2687444 h 5006898"/>
              <a:gd name="connsiteX57" fmla="*/ 379141 w 6233531"/>
              <a:gd name="connsiteY57" fmla="*/ 2754352 h 5006898"/>
              <a:gd name="connsiteX58" fmla="*/ 367990 w 6233531"/>
              <a:gd name="connsiteY58" fmla="*/ 2810108 h 5006898"/>
              <a:gd name="connsiteX59" fmla="*/ 390292 w 6233531"/>
              <a:gd name="connsiteY59" fmla="*/ 3345366 h 5006898"/>
              <a:gd name="connsiteX60" fmla="*/ 379141 w 6233531"/>
              <a:gd name="connsiteY60" fmla="*/ 3501483 h 5006898"/>
              <a:gd name="connsiteX61" fmla="*/ 356839 w 6233531"/>
              <a:gd name="connsiteY61" fmla="*/ 3601844 h 5006898"/>
              <a:gd name="connsiteX62" fmla="*/ 345687 w 6233531"/>
              <a:gd name="connsiteY62" fmla="*/ 3791415 h 5006898"/>
              <a:gd name="connsiteX63" fmla="*/ 323385 w 6233531"/>
              <a:gd name="connsiteY63" fmla="*/ 3914078 h 5006898"/>
              <a:gd name="connsiteX64" fmla="*/ 301083 w 6233531"/>
              <a:gd name="connsiteY64" fmla="*/ 4059044 h 5006898"/>
              <a:gd name="connsiteX65" fmla="*/ 289931 w 6233531"/>
              <a:gd name="connsiteY65" fmla="*/ 4181708 h 5006898"/>
              <a:gd name="connsiteX66" fmla="*/ 234175 w 6233531"/>
              <a:gd name="connsiteY66" fmla="*/ 4460488 h 5006898"/>
              <a:gd name="connsiteX67" fmla="*/ 256478 w 6233531"/>
              <a:gd name="connsiteY67" fmla="*/ 4795025 h 5006898"/>
              <a:gd name="connsiteX68" fmla="*/ 278780 w 6233531"/>
              <a:gd name="connsiteY68" fmla="*/ 4828478 h 5006898"/>
              <a:gd name="connsiteX69" fmla="*/ 312234 w 6233531"/>
              <a:gd name="connsiteY69" fmla="*/ 4895386 h 5006898"/>
              <a:gd name="connsiteX70" fmla="*/ 356839 w 6233531"/>
              <a:gd name="connsiteY70" fmla="*/ 4928839 h 5006898"/>
              <a:gd name="connsiteX71" fmla="*/ 446048 w 6233531"/>
              <a:gd name="connsiteY71" fmla="*/ 4973444 h 5006898"/>
              <a:gd name="connsiteX72" fmla="*/ 479502 w 6233531"/>
              <a:gd name="connsiteY72" fmla="*/ 4984595 h 5006898"/>
              <a:gd name="connsiteX73" fmla="*/ 579863 w 6233531"/>
              <a:gd name="connsiteY73" fmla="*/ 5006898 h 5006898"/>
              <a:gd name="connsiteX74" fmla="*/ 869795 w 6233531"/>
              <a:gd name="connsiteY74" fmla="*/ 4995747 h 5006898"/>
              <a:gd name="connsiteX75" fmla="*/ 936702 w 6233531"/>
              <a:gd name="connsiteY75" fmla="*/ 4973444 h 5006898"/>
              <a:gd name="connsiteX76" fmla="*/ 1048214 w 6233531"/>
              <a:gd name="connsiteY76" fmla="*/ 4951142 h 5006898"/>
              <a:gd name="connsiteX77" fmla="*/ 1271239 w 6233531"/>
              <a:gd name="connsiteY77" fmla="*/ 4928839 h 5006898"/>
              <a:gd name="connsiteX78" fmla="*/ 1360448 w 6233531"/>
              <a:gd name="connsiteY78" fmla="*/ 4917688 h 5006898"/>
              <a:gd name="connsiteX79" fmla="*/ 1483112 w 6233531"/>
              <a:gd name="connsiteY79" fmla="*/ 4895386 h 5006898"/>
              <a:gd name="connsiteX80" fmla="*/ 1561170 w 6233531"/>
              <a:gd name="connsiteY80" fmla="*/ 4873083 h 5006898"/>
              <a:gd name="connsiteX81" fmla="*/ 1605775 w 6233531"/>
              <a:gd name="connsiteY81" fmla="*/ 4861932 h 5006898"/>
              <a:gd name="connsiteX82" fmla="*/ 2107580 w 6233531"/>
              <a:gd name="connsiteY82" fmla="*/ 4850781 h 5006898"/>
              <a:gd name="connsiteX83" fmla="*/ 2575931 w 6233531"/>
              <a:gd name="connsiteY83" fmla="*/ 4817327 h 5006898"/>
              <a:gd name="connsiteX84" fmla="*/ 3066585 w 6233531"/>
              <a:gd name="connsiteY84" fmla="*/ 4772722 h 5006898"/>
              <a:gd name="connsiteX85" fmla="*/ 3189248 w 6233531"/>
              <a:gd name="connsiteY85" fmla="*/ 4750420 h 5006898"/>
              <a:gd name="connsiteX86" fmla="*/ 3345366 w 6233531"/>
              <a:gd name="connsiteY86" fmla="*/ 4728117 h 5006898"/>
              <a:gd name="connsiteX87" fmla="*/ 3534936 w 6233531"/>
              <a:gd name="connsiteY87" fmla="*/ 4694664 h 5006898"/>
              <a:gd name="connsiteX88" fmla="*/ 3568390 w 6233531"/>
              <a:gd name="connsiteY88" fmla="*/ 4683513 h 5006898"/>
              <a:gd name="connsiteX89" fmla="*/ 3646448 w 6233531"/>
              <a:gd name="connsiteY89" fmla="*/ 4672361 h 5006898"/>
              <a:gd name="connsiteX90" fmla="*/ 3702205 w 6233531"/>
              <a:gd name="connsiteY90" fmla="*/ 4661210 h 5006898"/>
              <a:gd name="connsiteX91" fmla="*/ 3813717 w 6233531"/>
              <a:gd name="connsiteY91" fmla="*/ 4627756 h 5006898"/>
              <a:gd name="connsiteX92" fmla="*/ 4014439 w 6233531"/>
              <a:gd name="connsiteY92" fmla="*/ 4572000 h 5006898"/>
              <a:gd name="connsiteX93" fmla="*/ 4170556 w 6233531"/>
              <a:gd name="connsiteY93" fmla="*/ 4527395 h 5006898"/>
              <a:gd name="connsiteX94" fmla="*/ 4415883 w 6233531"/>
              <a:gd name="connsiteY94" fmla="*/ 4438186 h 5006898"/>
              <a:gd name="connsiteX95" fmla="*/ 4605453 w 6233531"/>
              <a:gd name="connsiteY95" fmla="*/ 4371278 h 5006898"/>
              <a:gd name="connsiteX96" fmla="*/ 4739268 w 6233531"/>
              <a:gd name="connsiteY96" fmla="*/ 4293220 h 5006898"/>
              <a:gd name="connsiteX97" fmla="*/ 4861931 w 6233531"/>
              <a:gd name="connsiteY97" fmla="*/ 4192859 h 5006898"/>
              <a:gd name="connsiteX98" fmla="*/ 4906536 w 6233531"/>
              <a:gd name="connsiteY98" fmla="*/ 4170556 h 5006898"/>
              <a:gd name="connsiteX99" fmla="*/ 4995746 w 6233531"/>
              <a:gd name="connsiteY99" fmla="*/ 4114800 h 5006898"/>
              <a:gd name="connsiteX100" fmla="*/ 5051502 w 6233531"/>
              <a:gd name="connsiteY100" fmla="*/ 4059044 h 5006898"/>
              <a:gd name="connsiteX101" fmla="*/ 5140712 w 6233531"/>
              <a:gd name="connsiteY101" fmla="*/ 4003288 h 5006898"/>
              <a:gd name="connsiteX102" fmla="*/ 5218770 w 6233531"/>
              <a:gd name="connsiteY102" fmla="*/ 3925230 h 5006898"/>
              <a:gd name="connsiteX103" fmla="*/ 5341434 w 6233531"/>
              <a:gd name="connsiteY103" fmla="*/ 3836020 h 5006898"/>
              <a:gd name="connsiteX104" fmla="*/ 5386039 w 6233531"/>
              <a:gd name="connsiteY104" fmla="*/ 3791415 h 5006898"/>
              <a:gd name="connsiteX105" fmla="*/ 5441795 w 6233531"/>
              <a:gd name="connsiteY105" fmla="*/ 3757961 h 5006898"/>
              <a:gd name="connsiteX106" fmla="*/ 5497551 w 6233531"/>
              <a:gd name="connsiteY106" fmla="*/ 3713356 h 5006898"/>
              <a:gd name="connsiteX107" fmla="*/ 5508702 w 6233531"/>
              <a:gd name="connsiteY107" fmla="*/ 3679903 h 5006898"/>
              <a:gd name="connsiteX108" fmla="*/ 5564458 w 6233531"/>
              <a:gd name="connsiteY108" fmla="*/ 3624147 h 5006898"/>
              <a:gd name="connsiteX109" fmla="*/ 5597912 w 6233531"/>
              <a:gd name="connsiteY109" fmla="*/ 3546088 h 5006898"/>
              <a:gd name="connsiteX110" fmla="*/ 5631366 w 6233531"/>
              <a:gd name="connsiteY110" fmla="*/ 3512635 h 5006898"/>
              <a:gd name="connsiteX111" fmla="*/ 5664819 w 6233531"/>
              <a:gd name="connsiteY111" fmla="*/ 3401122 h 5006898"/>
              <a:gd name="connsiteX112" fmla="*/ 5675970 w 6233531"/>
              <a:gd name="connsiteY112" fmla="*/ 3345366 h 5006898"/>
              <a:gd name="connsiteX113" fmla="*/ 5698273 w 6233531"/>
              <a:gd name="connsiteY113" fmla="*/ 3311913 h 5006898"/>
              <a:gd name="connsiteX114" fmla="*/ 5720575 w 6233531"/>
              <a:gd name="connsiteY114" fmla="*/ 3233854 h 5006898"/>
              <a:gd name="connsiteX115" fmla="*/ 5742878 w 6233531"/>
              <a:gd name="connsiteY115" fmla="*/ 3178098 h 5006898"/>
              <a:gd name="connsiteX116" fmla="*/ 5754029 w 6233531"/>
              <a:gd name="connsiteY116" fmla="*/ 3133493 h 5006898"/>
              <a:gd name="connsiteX117" fmla="*/ 5765180 w 6233531"/>
              <a:gd name="connsiteY117" fmla="*/ 3100039 h 5006898"/>
              <a:gd name="connsiteX118" fmla="*/ 5776331 w 6233531"/>
              <a:gd name="connsiteY118" fmla="*/ 3044283 h 5006898"/>
              <a:gd name="connsiteX119" fmla="*/ 5809785 w 6233531"/>
              <a:gd name="connsiteY119" fmla="*/ 2988527 h 5006898"/>
              <a:gd name="connsiteX120" fmla="*/ 5820936 w 6233531"/>
              <a:gd name="connsiteY120" fmla="*/ 2955074 h 5006898"/>
              <a:gd name="connsiteX121" fmla="*/ 5887844 w 6233531"/>
              <a:gd name="connsiteY121" fmla="*/ 2865864 h 5006898"/>
              <a:gd name="connsiteX122" fmla="*/ 5921297 w 6233531"/>
              <a:gd name="connsiteY122" fmla="*/ 2787805 h 5006898"/>
              <a:gd name="connsiteX123" fmla="*/ 5965902 w 6233531"/>
              <a:gd name="connsiteY123" fmla="*/ 2676293 h 5006898"/>
              <a:gd name="connsiteX124" fmla="*/ 6077414 w 6233531"/>
              <a:gd name="connsiteY124" fmla="*/ 2442117 h 5006898"/>
              <a:gd name="connsiteX125" fmla="*/ 6166624 w 6233531"/>
              <a:gd name="connsiteY125" fmla="*/ 2118732 h 5006898"/>
              <a:gd name="connsiteX126" fmla="*/ 6200078 w 6233531"/>
              <a:gd name="connsiteY126" fmla="*/ 2040674 h 5006898"/>
              <a:gd name="connsiteX127" fmla="*/ 6233531 w 6233531"/>
              <a:gd name="connsiteY127" fmla="*/ 1895708 h 5006898"/>
              <a:gd name="connsiteX128" fmla="*/ 6222380 w 6233531"/>
              <a:gd name="connsiteY128" fmla="*/ 1215483 h 5006898"/>
              <a:gd name="connsiteX129" fmla="*/ 6200078 w 6233531"/>
              <a:gd name="connsiteY129" fmla="*/ 1182030 h 5006898"/>
              <a:gd name="connsiteX130" fmla="*/ 6166624 w 6233531"/>
              <a:gd name="connsiteY130" fmla="*/ 1126274 h 5006898"/>
              <a:gd name="connsiteX131" fmla="*/ 6122019 w 6233531"/>
              <a:gd name="connsiteY131" fmla="*/ 959005 h 5006898"/>
              <a:gd name="connsiteX132" fmla="*/ 6088566 w 6233531"/>
              <a:gd name="connsiteY132" fmla="*/ 903249 h 5006898"/>
              <a:gd name="connsiteX133" fmla="*/ 6055112 w 6233531"/>
              <a:gd name="connsiteY133" fmla="*/ 880947 h 5006898"/>
              <a:gd name="connsiteX134" fmla="*/ 6010507 w 6233531"/>
              <a:gd name="connsiteY134" fmla="*/ 814039 h 5006898"/>
              <a:gd name="connsiteX135" fmla="*/ 5954751 w 6233531"/>
              <a:gd name="connsiteY135" fmla="*/ 769435 h 5006898"/>
              <a:gd name="connsiteX136" fmla="*/ 5921297 w 6233531"/>
              <a:gd name="connsiteY136" fmla="*/ 747132 h 5006898"/>
              <a:gd name="connsiteX137" fmla="*/ 5865541 w 6233531"/>
              <a:gd name="connsiteY137" fmla="*/ 702527 h 5006898"/>
              <a:gd name="connsiteX138" fmla="*/ 5787483 w 6233531"/>
              <a:gd name="connsiteY138" fmla="*/ 669074 h 5006898"/>
              <a:gd name="connsiteX139" fmla="*/ 5742878 w 6233531"/>
              <a:gd name="connsiteY139" fmla="*/ 657922 h 5006898"/>
              <a:gd name="connsiteX140" fmla="*/ 5609063 w 6233531"/>
              <a:gd name="connsiteY140" fmla="*/ 602166 h 5006898"/>
              <a:gd name="connsiteX141" fmla="*/ 5564458 w 6233531"/>
              <a:gd name="connsiteY141" fmla="*/ 579864 h 5006898"/>
              <a:gd name="connsiteX142" fmla="*/ 5475248 w 6233531"/>
              <a:gd name="connsiteY142" fmla="*/ 557561 h 5006898"/>
              <a:gd name="connsiteX143" fmla="*/ 5419492 w 6233531"/>
              <a:gd name="connsiteY143" fmla="*/ 546410 h 5006898"/>
              <a:gd name="connsiteX144" fmla="*/ 5363736 w 6233531"/>
              <a:gd name="connsiteY144" fmla="*/ 524108 h 5006898"/>
              <a:gd name="connsiteX145" fmla="*/ 5319131 w 6233531"/>
              <a:gd name="connsiteY145" fmla="*/ 512956 h 5006898"/>
              <a:gd name="connsiteX146" fmla="*/ 5285678 w 6233531"/>
              <a:gd name="connsiteY146" fmla="*/ 501805 h 5006898"/>
              <a:gd name="connsiteX147" fmla="*/ 5241073 w 6233531"/>
              <a:gd name="connsiteY147" fmla="*/ 490654 h 5006898"/>
              <a:gd name="connsiteX148" fmla="*/ 5163014 w 6233531"/>
              <a:gd name="connsiteY148" fmla="*/ 468352 h 5006898"/>
              <a:gd name="connsiteX149" fmla="*/ 5096107 w 6233531"/>
              <a:gd name="connsiteY149" fmla="*/ 434898 h 5006898"/>
              <a:gd name="connsiteX150" fmla="*/ 5040351 w 6233531"/>
              <a:gd name="connsiteY150" fmla="*/ 423747 h 5006898"/>
              <a:gd name="connsiteX151" fmla="*/ 5006897 w 6233531"/>
              <a:gd name="connsiteY151" fmla="*/ 412595 h 5006898"/>
              <a:gd name="connsiteX152" fmla="*/ 4962292 w 6233531"/>
              <a:gd name="connsiteY152" fmla="*/ 401444 h 5006898"/>
              <a:gd name="connsiteX153" fmla="*/ 4861931 w 6233531"/>
              <a:gd name="connsiteY153" fmla="*/ 356839 h 5006898"/>
              <a:gd name="connsiteX154" fmla="*/ 4772722 w 6233531"/>
              <a:gd name="connsiteY154" fmla="*/ 334537 h 5006898"/>
              <a:gd name="connsiteX155" fmla="*/ 4728117 w 6233531"/>
              <a:gd name="connsiteY155" fmla="*/ 323386 h 5006898"/>
              <a:gd name="connsiteX156" fmla="*/ 4672361 w 6233531"/>
              <a:gd name="connsiteY156" fmla="*/ 289932 h 5006898"/>
              <a:gd name="connsiteX157" fmla="*/ 4560848 w 6233531"/>
              <a:gd name="connsiteY157" fmla="*/ 267630 h 5006898"/>
              <a:gd name="connsiteX158" fmla="*/ 4516244 w 6233531"/>
              <a:gd name="connsiteY158" fmla="*/ 245327 h 5006898"/>
              <a:gd name="connsiteX159" fmla="*/ 4482790 w 6233531"/>
              <a:gd name="connsiteY159" fmla="*/ 223025 h 5006898"/>
              <a:gd name="connsiteX160" fmla="*/ 4438185 w 6233531"/>
              <a:gd name="connsiteY160" fmla="*/ 211874 h 5006898"/>
              <a:gd name="connsiteX161" fmla="*/ 4404731 w 6233531"/>
              <a:gd name="connsiteY161" fmla="*/ 200722 h 5006898"/>
              <a:gd name="connsiteX162" fmla="*/ 4315522 w 6233531"/>
              <a:gd name="connsiteY162" fmla="*/ 178420 h 5006898"/>
              <a:gd name="connsiteX163" fmla="*/ 4215161 w 6233531"/>
              <a:gd name="connsiteY163" fmla="*/ 111513 h 5006898"/>
              <a:gd name="connsiteX164" fmla="*/ 4181707 w 6233531"/>
              <a:gd name="connsiteY164" fmla="*/ 89210 h 5006898"/>
              <a:gd name="connsiteX165" fmla="*/ 4148253 w 6233531"/>
              <a:gd name="connsiteY165" fmla="*/ 78059 h 5006898"/>
              <a:gd name="connsiteX166" fmla="*/ 3858322 w 6233531"/>
              <a:gd name="connsiteY166" fmla="*/ 89210 h 5006898"/>
              <a:gd name="connsiteX167" fmla="*/ 3757961 w 6233531"/>
              <a:gd name="connsiteY167" fmla="*/ 122664 h 5006898"/>
              <a:gd name="connsiteX168" fmla="*/ 3668751 w 6233531"/>
              <a:gd name="connsiteY168" fmla="*/ 144966 h 5006898"/>
              <a:gd name="connsiteX169" fmla="*/ 3624146 w 6233531"/>
              <a:gd name="connsiteY169" fmla="*/ 178420 h 5006898"/>
              <a:gd name="connsiteX170" fmla="*/ 3590692 w 6233531"/>
              <a:gd name="connsiteY170" fmla="*/ 189571 h 5006898"/>
              <a:gd name="connsiteX171" fmla="*/ 3501483 w 6233531"/>
              <a:gd name="connsiteY171" fmla="*/ 234176 h 5006898"/>
              <a:gd name="connsiteX172" fmla="*/ 3445727 w 6233531"/>
              <a:gd name="connsiteY172" fmla="*/ 256478 h 5006898"/>
              <a:gd name="connsiteX173" fmla="*/ 3345366 w 6233531"/>
              <a:gd name="connsiteY173" fmla="*/ 312235 h 5006898"/>
              <a:gd name="connsiteX174" fmla="*/ 3300761 w 6233531"/>
              <a:gd name="connsiteY174" fmla="*/ 323386 h 5006898"/>
              <a:gd name="connsiteX175" fmla="*/ 3222702 w 6233531"/>
              <a:gd name="connsiteY175" fmla="*/ 345688 h 5006898"/>
              <a:gd name="connsiteX176" fmla="*/ 3189248 w 6233531"/>
              <a:gd name="connsiteY176" fmla="*/ 367991 h 5006898"/>
              <a:gd name="connsiteX177" fmla="*/ 3088887 w 6233531"/>
              <a:gd name="connsiteY177" fmla="*/ 390293 h 5006898"/>
              <a:gd name="connsiteX178" fmla="*/ 3044283 w 6233531"/>
              <a:gd name="connsiteY178" fmla="*/ 401444 h 5006898"/>
              <a:gd name="connsiteX179" fmla="*/ 3010829 w 6233531"/>
              <a:gd name="connsiteY179" fmla="*/ 412595 h 5006898"/>
              <a:gd name="connsiteX180" fmla="*/ 2955073 w 6233531"/>
              <a:gd name="connsiteY180" fmla="*/ 423747 h 5006898"/>
              <a:gd name="connsiteX181" fmla="*/ 2921619 w 6233531"/>
              <a:gd name="connsiteY181" fmla="*/ 434898 h 5006898"/>
              <a:gd name="connsiteX182" fmla="*/ 2843561 w 6233531"/>
              <a:gd name="connsiteY182" fmla="*/ 446049 h 5006898"/>
              <a:gd name="connsiteX183" fmla="*/ 2687444 w 6233531"/>
              <a:gd name="connsiteY183" fmla="*/ 479503 h 5006898"/>
              <a:gd name="connsiteX184" fmla="*/ 2653990 w 6233531"/>
              <a:gd name="connsiteY184" fmla="*/ 490654 h 5006898"/>
              <a:gd name="connsiteX185" fmla="*/ 2620536 w 6233531"/>
              <a:gd name="connsiteY185" fmla="*/ 546410 h 5006898"/>
              <a:gd name="connsiteX186" fmla="*/ 2598234 w 6233531"/>
              <a:gd name="connsiteY186" fmla="*/ 568713 h 5006898"/>
              <a:gd name="connsiteX187" fmla="*/ 2575931 w 6233531"/>
              <a:gd name="connsiteY187" fmla="*/ 579864 h 5006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233531" h="5006898">
                <a:moveTo>
                  <a:pt x="2575931" y="579864"/>
                </a:moveTo>
                <a:cubicBezTo>
                  <a:pt x="2561063" y="572430"/>
                  <a:pt x="2533179" y="540212"/>
                  <a:pt x="2509024" y="524108"/>
                </a:cubicBezTo>
                <a:cubicBezTo>
                  <a:pt x="2499244" y="517588"/>
                  <a:pt x="2485350" y="519476"/>
                  <a:pt x="2475570" y="512956"/>
                </a:cubicBezTo>
                <a:cubicBezTo>
                  <a:pt x="2462449" y="504208"/>
                  <a:pt x="2455490" y="487861"/>
                  <a:pt x="2442117" y="479503"/>
                </a:cubicBezTo>
                <a:cubicBezTo>
                  <a:pt x="2425143" y="468894"/>
                  <a:pt x="2403985" y="466690"/>
                  <a:pt x="2386361" y="457200"/>
                </a:cubicBezTo>
                <a:cubicBezTo>
                  <a:pt x="2355486" y="440575"/>
                  <a:pt x="2328880" y="416375"/>
                  <a:pt x="2297151" y="401444"/>
                </a:cubicBezTo>
                <a:cubicBezTo>
                  <a:pt x="2265244" y="386429"/>
                  <a:pt x="2229397" y="381417"/>
                  <a:pt x="2196790" y="367991"/>
                </a:cubicBezTo>
                <a:cubicBezTo>
                  <a:pt x="2166048" y="355332"/>
                  <a:pt x="2137707" y="337446"/>
                  <a:pt x="2107580" y="323386"/>
                </a:cubicBezTo>
                <a:cubicBezTo>
                  <a:pt x="2081928" y="311415"/>
                  <a:pt x="2053974" y="304196"/>
                  <a:pt x="2029522" y="289932"/>
                </a:cubicBezTo>
                <a:cubicBezTo>
                  <a:pt x="2008963" y="277939"/>
                  <a:pt x="1994175" y="257572"/>
                  <a:pt x="1973766" y="245327"/>
                </a:cubicBezTo>
                <a:cubicBezTo>
                  <a:pt x="1949394" y="230704"/>
                  <a:pt x="1874505" y="210083"/>
                  <a:pt x="1851102" y="200722"/>
                </a:cubicBezTo>
                <a:cubicBezTo>
                  <a:pt x="1731072" y="152710"/>
                  <a:pt x="1911149" y="204583"/>
                  <a:pt x="1717287" y="156117"/>
                </a:cubicBezTo>
                <a:cubicBezTo>
                  <a:pt x="1576776" y="71812"/>
                  <a:pt x="1742688" y="162856"/>
                  <a:pt x="1605775" y="111513"/>
                </a:cubicBezTo>
                <a:cubicBezTo>
                  <a:pt x="1525020" y="81229"/>
                  <a:pt x="1625825" y="93665"/>
                  <a:pt x="1527717" y="66908"/>
                </a:cubicBezTo>
                <a:cubicBezTo>
                  <a:pt x="1502359" y="59992"/>
                  <a:pt x="1475636" y="59753"/>
                  <a:pt x="1449658" y="55756"/>
                </a:cubicBezTo>
                <a:cubicBezTo>
                  <a:pt x="1427873" y="52404"/>
                  <a:pt x="1363853" y="43094"/>
                  <a:pt x="1338146" y="33454"/>
                </a:cubicBezTo>
                <a:cubicBezTo>
                  <a:pt x="1322581" y="27617"/>
                  <a:pt x="1308820" y="17700"/>
                  <a:pt x="1293541" y="11152"/>
                </a:cubicBezTo>
                <a:cubicBezTo>
                  <a:pt x="1282737" y="6522"/>
                  <a:pt x="1271238" y="3717"/>
                  <a:pt x="1260087" y="0"/>
                </a:cubicBezTo>
                <a:cubicBezTo>
                  <a:pt x="1156009" y="3717"/>
                  <a:pt x="1051394" y="-42"/>
                  <a:pt x="947853" y="11152"/>
                </a:cubicBezTo>
                <a:cubicBezTo>
                  <a:pt x="875376" y="18987"/>
                  <a:pt x="775729" y="81944"/>
                  <a:pt x="724829" y="122664"/>
                </a:cubicBezTo>
                <a:cubicBezTo>
                  <a:pt x="706244" y="137532"/>
                  <a:pt x="689153" y="154491"/>
                  <a:pt x="669073" y="167269"/>
                </a:cubicBezTo>
                <a:cubicBezTo>
                  <a:pt x="633194" y="190101"/>
                  <a:pt x="586034" y="207175"/>
                  <a:pt x="546409" y="223025"/>
                </a:cubicBezTo>
                <a:cubicBezTo>
                  <a:pt x="516673" y="249044"/>
                  <a:pt x="489687" y="278592"/>
                  <a:pt x="457200" y="301083"/>
                </a:cubicBezTo>
                <a:cubicBezTo>
                  <a:pt x="440742" y="312477"/>
                  <a:pt x="419348" y="314434"/>
                  <a:pt x="401444" y="323386"/>
                </a:cubicBezTo>
                <a:cubicBezTo>
                  <a:pt x="382058" y="333079"/>
                  <a:pt x="364634" y="346313"/>
                  <a:pt x="345687" y="356839"/>
                </a:cubicBezTo>
                <a:cubicBezTo>
                  <a:pt x="331156" y="364912"/>
                  <a:pt x="315614" y="371069"/>
                  <a:pt x="301083" y="379142"/>
                </a:cubicBezTo>
                <a:cubicBezTo>
                  <a:pt x="253514" y="405570"/>
                  <a:pt x="247501" y="414850"/>
                  <a:pt x="200722" y="434898"/>
                </a:cubicBezTo>
                <a:cubicBezTo>
                  <a:pt x="189918" y="439528"/>
                  <a:pt x="178419" y="442332"/>
                  <a:pt x="167268" y="446049"/>
                </a:cubicBezTo>
                <a:cubicBezTo>
                  <a:pt x="102376" y="510944"/>
                  <a:pt x="193009" y="417391"/>
                  <a:pt x="122663" y="501805"/>
                </a:cubicBezTo>
                <a:cubicBezTo>
                  <a:pt x="95830" y="534004"/>
                  <a:pt x="88651" y="535631"/>
                  <a:pt x="55756" y="557561"/>
                </a:cubicBezTo>
                <a:cubicBezTo>
                  <a:pt x="20413" y="610575"/>
                  <a:pt x="37691" y="578301"/>
                  <a:pt x="11151" y="657922"/>
                </a:cubicBezTo>
                <a:lnTo>
                  <a:pt x="0" y="691376"/>
                </a:lnTo>
                <a:cubicBezTo>
                  <a:pt x="3717" y="765717"/>
                  <a:pt x="4970" y="840223"/>
                  <a:pt x="11151" y="914400"/>
                </a:cubicBezTo>
                <a:cubicBezTo>
                  <a:pt x="12424" y="929673"/>
                  <a:pt x="16265" y="944918"/>
                  <a:pt x="22302" y="959005"/>
                </a:cubicBezTo>
                <a:cubicBezTo>
                  <a:pt x="27581" y="971324"/>
                  <a:pt x="37171" y="981308"/>
                  <a:pt x="44605" y="992459"/>
                </a:cubicBezTo>
                <a:cubicBezTo>
                  <a:pt x="48322" y="1003610"/>
                  <a:pt x="50499" y="1015399"/>
                  <a:pt x="55756" y="1025913"/>
                </a:cubicBezTo>
                <a:cubicBezTo>
                  <a:pt x="69823" y="1054047"/>
                  <a:pt x="79617" y="1060925"/>
                  <a:pt x="100361" y="1081669"/>
                </a:cubicBezTo>
                <a:cubicBezTo>
                  <a:pt x="119868" y="1159699"/>
                  <a:pt x="96012" y="1096786"/>
                  <a:pt x="144966" y="1159727"/>
                </a:cubicBezTo>
                <a:cubicBezTo>
                  <a:pt x="176886" y="1200768"/>
                  <a:pt x="184069" y="1239211"/>
                  <a:pt x="234175" y="1260088"/>
                </a:cubicBezTo>
                <a:cubicBezTo>
                  <a:pt x="262469" y="1271877"/>
                  <a:pt x="295969" y="1268683"/>
                  <a:pt x="323385" y="1282391"/>
                </a:cubicBezTo>
                <a:cubicBezTo>
                  <a:pt x="338253" y="1289825"/>
                  <a:pt x="353736" y="1296140"/>
                  <a:pt x="367990" y="1304693"/>
                </a:cubicBezTo>
                <a:cubicBezTo>
                  <a:pt x="390974" y="1318484"/>
                  <a:pt x="434897" y="1349298"/>
                  <a:pt x="434897" y="1349298"/>
                </a:cubicBezTo>
                <a:cubicBezTo>
                  <a:pt x="442331" y="1379035"/>
                  <a:pt x="451189" y="1408451"/>
                  <a:pt x="457200" y="1438508"/>
                </a:cubicBezTo>
                <a:cubicBezTo>
                  <a:pt x="470656" y="1505790"/>
                  <a:pt x="462357" y="1476283"/>
                  <a:pt x="479502" y="1527717"/>
                </a:cubicBezTo>
                <a:cubicBezTo>
                  <a:pt x="486936" y="1572322"/>
                  <a:pt x="495410" y="1616766"/>
                  <a:pt x="501805" y="1661532"/>
                </a:cubicBezTo>
                <a:cubicBezTo>
                  <a:pt x="505522" y="1687552"/>
                  <a:pt x="507046" y="1713980"/>
                  <a:pt x="512956" y="1739591"/>
                </a:cubicBezTo>
                <a:cubicBezTo>
                  <a:pt x="518242" y="1762498"/>
                  <a:pt x="527824" y="1784196"/>
                  <a:pt x="535258" y="1806498"/>
                </a:cubicBezTo>
                <a:cubicBezTo>
                  <a:pt x="538975" y="1843669"/>
                  <a:pt x="541472" y="1880982"/>
                  <a:pt x="546409" y="1918010"/>
                </a:cubicBezTo>
                <a:cubicBezTo>
                  <a:pt x="548914" y="1936797"/>
                  <a:pt x="554679" y="1955033"/>
                  <a:pt x="557561" y="1973766"/>
                </a:cubicBezTo>
                <a:cubicBezTo>
                  <a:pt x="562118" y="2003386"/>
                  <a:pt x="564995" y="2033239"/>
                  <a:pt x="568712" y="2062976"/>
                </a:cubicBezTo>
                <a:cubicBezTo>
                  <a:pt x="564995" y="2137317"/>
                  <a:pt x="571618" y="2212905"/>
                  <a:pt x="557561" y="2286000"/>
                </a:cubicBezTo>
                <a:cubicBezTo>
                  <a:pt x="552499" y="2312322"/>
                  <a:pt x="524943" y="2328933"/>
                  <a:pt x="512956" y="2352908"/>
                </a:cubicBezTo>
                <a:lnTo>
                  <a:pt x="479502" y="2419815"/>
                </a:lnTo>
                <a:cubicBezTo>
                  <a:pt x="459319" y="2540913"/>
                  <a:pt x="483094" y="2438712"/>
                  <a:pt x="446048" y="2531327"/>
                </a:cubicBezTo>
                <a:cubicBezTo>
                  <a:pt x="437317" y="2553155"/>
                  <a:pt x="431180" y="2575932"/>
                  <a:pt x="423746" y="2598235"/>
                </a:cubicBezTo>
                <a:cubicBezTo>
                  <a:pt x="420029" y="2609386"/>
                  <a:pt x="416960" y="2620775"/>
                  <a:pt x="412595" y="2631688"/>
                </a:cubicBezTo>
                <a:lnTo>
                  <a:pt x="390292" y="2687444"/>
                </a:lnTo>
                <a:cubicBezTo>
                  <a:pt x="386575" y="2709747"/>
                  <a:pt x="383186" y="2732106"/>
                  <a:pt x="379141" y="2754352"/>
                </a:cubicBezTo>
                <a:cubicBezTo>
                  <a:pt x="375751" y="2773000"/>
                  <a:pt x="367990" y="2791155"/>
                  <a:pt x="367990" y="2810108"/>
                </a:cubicBezTo>
                <a:cubicBezTo>
                  <a:pt x="367990" y="3289428"/>
                  <a:pt x="327035" y="3155594"/>
                  <a:pt x="390292" y="3345366"/>
                </a:cubicBezTo>
                <a:cubicBezTo>
                  <a:pt x="386575" y="3397405"/>
                  <a:pt x="385889" y="3449750"/>
                  <a:pt x="379141" y="3501483"/>
                </a:cubicBezTo>
                <a:cubicBezTo>
                  <a:pt x="374709" y="3535465"/>
                  <a:pt x="360767" y="3567800"/>
                  <a:pt x="356839" y="3601844"/>
                </a:cubicBezTo>
                <a:cubicBezTo>
                  <a:pt x="349583" y="3664726"/>
                  <a:pt x="352431" y="3728476"/>
                  <a:pt x="345687" y="3791415"/>
                </a:cubicBezTo>
                <a:cubicBezTo>
                  <a:pt x="341260" y="3832736"/>
                  <a:pt x="330217" y="3873085"/>
                  <a:pt x="323385" y="3914078"/>
                </a:cubicBezTo>
                <a:cubicBezTo>
                  <a:pt x="315348" y="3962303"/>
                  <a:pt x="307147" y="4010531"/>
                  <a:pt x="301083" y="4059044"/>
                </a:cubicBezTo>
                <a:cubicBezTo>
                  <a:pt x="295991" y="4099784"/>
                  <a:pt x="295541" y="4141036"/>
                  <a:pt x="289931" y="4181708"/>
                </a:cubicBezTo>
                <a:cubicBezTo>
                  <a:pt x="264662" y="4364911"/>
                  <a:pt x="270073" y="4334848"/>
                  <a:pt x="234175" y="4460488"/>
                </a:cubicBezTo>
                <a:cubicBezTo>
                  <a:pt x="241609" y="4572000"/>
                  <a:pt x="243030" y="4684077"/>
                  <a:pt x="256478" y="4795025"/>
                </a:cubicBezTo>
                <a:cubicBezTo>
                  <a:pt x="258091" y="4808329"/>
                  <a:pt x="272272" y="4816763"/>
                  <a:pt x="278780" y="4828478"/>
                </a:cubicBezTo>
                <a:cubicBezTo>
                  <a:pt x="290890" y="4850275"/>
                  <a:pt x="296925" y="4875703"/>
                  <a:pt x="312234" y="4895386"/>
                </a:cubicBezTo>
                <a:cubicBezTo>
                  <a:pt x="323644" y="4910056"/>
                  <a:pt x="341716" y="4918036"/>
                  <a:pt x="356839" y="4928839"/>
                </a:cubicBezTo>
                <a:cubicBezTo>
                  <a:pt x="396554" y="4957207"/>
                  <a:pt x="393372" y="4953691"/>
                  <a:pt x="446048" y="4973444"/>
                </a:cubicBezTo>
                <a:cubicBezTo>
                  <a:pt x="457054" y="4977571"/>
                  <a:pt x="468027" y="4982045"/>
                  <a:pt x="479502" y="4984595"/>
                </a:cubicBezTo>
                <a:cubicBezTo>
                  <a:pt x="597255" y="5010763"/>
                  <a:pt x="504553" y="4981795"/>
                  <a:pt x="579863" y="5006898"/>
                </a:cubicBezTo>
                <a:cubicBezTo>
                  <a:pt x="676507" y="5003181"/>
                  <a:pt x="773502" y="5004775"/>
                  <a:pt x="869795" y="4995747"/>
                </a:cubicBezTo>
                <a:cubicBezTo>
                  <a:pt x="893201" y="4993553"/>
                  <a:pt x="913895" y="4979146"/>
                  <a:pt x="936702" y="4973444"/>
                </a:cubicBezTo>
                <a:cubicBezTo>
                  <a:pt x="990886" y="4959898"/>
                  <a:pt x="984418" y="4960256"/>
                  <a:pt x="1048214" y="4951142"/>
                </a:cubicBezTo>
                <a:cubicBezTo>
                  <a:pt x="1168770" y="4933920"/>
                  <a:pt x="1127078" y="4943256"/>
                  <a:pt x="1271239" y="4928839"/>
                </a:cubicBezTo>
                <a:cubicBezTo>
                  <a:pt x="1301058" y="4925857"/>
                  <a:pt x="1330781" y="4921926"/>
                  <a:pt x="1360448" y="4917688"/>
                </a:cubicBezTo>
                <a:cubicBezTo>
                  <a:pt x="1383645" y="4914374"/>
                  <a:pt x="1457498" y="4901790"/>
                  <a:pt x="1483112" y="4895386"/>
                </a:cubicBezTo>
                <a:cubicBezTo>
                  <a:pt x="1509365" y="4888823"/>
                  <a:pt x="1535063" y="4880203"/>
                  <a:pt x="1561170" y="4873083"/>
                </a:cubicBezTo>
                <a:cubicBezTo>
                  <a:pt x="1575956" y="4869050"/>
                  <a:pt x="1590462" y="4862557"/>
                  <a:pt x="1605775" y="4861932"/>
                </a:cubicBezTo>
                <a:cubicBezTo>
                  <a:pt x="1772945" y="4855109"/>
                  <a:pt x="1940312" y="4854498"/>
                  <a:pt x="2107580" y="4850781"/>
                </a:cubicBezTo>
                <a:cubicBezTo>
                  <a:pt x="2563055" y="4828008"/>
                  <a:pt x="2090518" y="4854667"/>
                  <a:pt x="2575931" y="4817327"/>
                </a:cubicBezTo>
                <a:cubicBezTo>
                  <a:pt x="2762615" y="4802967"/>
                  <a:pt x="2868004" y="4808827"/>
                  <a:pt x="3066585" y="4772722"/>
                </a:cubicBezTo>
                <a:cubicBezTo>
                  <a:pt x="3107473" y="4765288"/>
                  <a:pt x="3148212" y="4756986"/>
                  <a:pt x="3189248" y="4750420"/>
                </a:cubicBezTo>
                <a:cubicBezTo>
                  <a:pt x="3241155" y="4742115"/>
                  <a:pt x="3293819" y="4738426"/>
                  <a:pt x="3345366" y="4728117"/>
                </a:cubicBezTo>
                <a:cubicBezTo>
                  <a:pt x="3482651" y="4700660"/>
                  <a:pt x="3419352" y="4711176"/>
                  <a:pt x="3534936" y="4694664"/>
                </a:cubicBezTo>
                <a:cubicBezTo>
                  <a:pt x="3546087" y="4690947"/>
                  <a:pt x="3556864" y="4685818"/>
                  <a:pt x="3568390" y="4683513"/>
                </a:cubicBezTo>
                <a:cubicBezTo>
                  <a:pt x="3594163" y="4678358"/>
                  <a:pt x="3620522" y="4676682"/>
                  <a:pt x="3646448" y="4672361"/>
                </a:cubicBezTo>
                <a:cubicBezTo>
                  <a:pt x="3665144" y="4669245"/>
                  <a:pt x="3683619" y="4664927"/>
                  <a:pt x="3702205" y="4661210"/>
                </a:cubicBezTo>
                <a:cubicBezTo>
                  <a:pt x="3768129" y="4617261"/>
                  <a:pt x="3701599" y="4654664"/>
                  <a:pt x="3813717" y="4627756"/>
                </a:cubicBezTo>
                <a:cubicBezTo>
                  <a:pt x="3881240" y="4611550"/>
                  <a:pt x="3949965" y="4597789"/>
                  <a:pt x="4014439" y="4572000"/>
                </a:cubicBezTo>
                <a:cubicBezTo>
                  <a:pt x="4146909" y="4519013"/>
                  <a:pt x="3973792" y="4584785"/>
                  <a:pt x="4170556" y="4527395"/>
                </a:cubicBezTo>
                <a:cubicBezTo>
                  <a:pt x="4443880" y="4447675"/>
                  <a:pt x="4245656" y="4502021"/>
                  <a:pt x="4415883" y="4438186"/>
                </a:cubicBezTo>
                <a:cubicBezTo>
                  <a:pt x="4454157" y="4423833"/>
                  <a:pt x="4566277" y="4390866"/>
                  <a:pt x="4605453" y="4371278"/>
                </a:cubicBezTo>
                <a:cubicBezTo>
                  <a:pt x="4651641" y="4348184"/>
                  <a:pt x="4699301" y="4325920"/>
                  <a:pt x="4739268" y="4293220"/>
                </a:cubicBezTo>
                <a:cubicBezTo>
                  <a:pt x="4780156" y="4259766"/>
                  <a:pt x="4814679" y="4216485"/>
                  <a:pt x="4861931" y="4192859"/>
                </a:cubicBezTo>
                <a:cubicBezTo>
                  <a:pt x="4876799" y="4185425"/>
                  <a:pt x="4892704" y="4179777"/>
                  <a:pt x="4906536" y="4170556"/>
                </a:cubicBezTo>
                <a:cubicBezTo>
                  <a:pt x="4997444" y="4109951"/>
                  <a:pt x="4926885" y="4137755"/>
                  <a:pt x="4995746" y="4114800"/>
                </a:cubicBezTo>
                <a:cubicBezTo>
                  <a:pt x="5014331" y="4096215"/>
                  <a:pt x="5029213" y="4072974"/>
                  <a:pt x="5051502" y="4059044"/>
                </a:cubicBezTo>
                <a:cubicBezTo>
                  <a:pt x="5081239" y="4040459"/>
                  <a:pt x="5115916" y="4028084"/>
                  <a:pt x="5140712" y="4003288"/>
                </a:cubicBezTo>
                <a:cubicBezTo>
                  <a:pt x="5166731" y="3977269"/>
                  <a:pt x="5188153" y="3945641"/>
                  <a:pt x="5218770" y="3925230"/>
                </a:cubicBezTo>
                <a:cubicBezTo>
                  <a:pt x="5270938" y="3890452"/>
                  <a:pt x="5295421" y="3876921"/>
                  <a:pt x="5341434" y="3836020"/>
                </a:cubicBezTo>
                <a:cubicBezTo>
                  <a:pt x="5357150" y="3822050"/>
                  <a:pt x="5369441" y="3804324"/>
                  <a:pt x="5386039" y="3791415"/>
                </a:cubicBezTo>
                <a:cubicBezTo>
                  <a:pt x="5403147" y="3778108"/>
                  <a:pt x="5423415" y="3769448"/>
                  <a:pt x="5441795" y="3757961"/>
                </a:cubicBezTo>
                <a:cubicBezTo>
                  <a:pt x="5479307" y="3734516"/>
                  <a:pt x="5469450" y="3741457"/>
                  <a:pt x="5497551" y="3713356"/>
                </a:cubicBezTo>
                <a:cubicBezTo>
                  <a:pt x="5501268" y="3702205"/>
                  <a:pt x="5501649" y="3689306"/>
                  <a:pt x="5508702" y="3679903"/>
                </a:cubicBezTo>
                <a:cubicBezTo>
                  <a:pt x="5524472" y="3658876"/>
                  <a:pt x="5564458" y="3624147"/>
                  <a:pt x="5564458" y="3624147"/>
                </a:cubicBezTo>
                <a:cubicBezTo>
                  <a:pt x="5573558" y="3596845"/>
                  <a:pt x="5580686" y="3570204"/>
                  <a:pt x="5597912" y="3546088"/>
                </a:cubicBezTo>
                <a:cubicBezTo>
                  <a:pt x="5607078" y="3533255"/>
                  <a:pt x="5620215" y="3523786"/>
                  <a:pt x="5631366" y="3512635"/>
                </a:cubicBezTo>
                <a:cubicBezTo>
                  <a:pt x="5649897" y="3457039"/>
                  <a:pt x="5653584" y="3451681"/>
                  <a:pt x="5664819" y="3401122"/>
                </a:cubicBezTo>
                <a:cubicBezTo>
                  <a:pt x="5668930" y="3382620"/>
                  <a:pt x="5669315" y="3363113"/>
                  <a:pt x="5675970" y="3345366"/>
                </a:cubicBezTo>
                <a:cubicBezTo>
                  <a:pt x="5680676" y="3332817"/>
                  <a:pt x="5690839" y="3323064"/>
                  <a:pt x="5698273" y="3311913"/>
                </a:cubicBezTo>
                <a:cubicBezTo>
                  <a:pt x="5707059" y="3276768"/>
                  <a:pt x="5708578" y="3265846"/>
                  <a:pt x="5720575" y="3233854"/>
                </a:cubicBezTo>
                <a:cubicBezTo>
                  <a:pt x="5727604" y="3215111"/>
                  <a:pt x="5736548" y="3197088"/>
                  <a:pt x="5742878" y="3178098"/>
                </a:cubicBezTo>
                <a:cubicBezTo>
                  <a:pt x="5747725" y="3163559"/>
                  <a:pt x="5749819" y="3148229"/>
                  <a:pt x="5754029" y="3133493"/>
                </a:cubicBezTo>
                <a:cubicBezTo>
                  <a:pt x="5757258" y="3122191"/>
                  <a:pt x="5762329" y="3111443"/>
                  <a:pt x="5765180" y="3100039"/>
                </a:cubicBezTo>
                <a:cubicBezTo>
                  <a:pt x="5769777" y="3081651"/>
                  <a:pt x="5769292" y="3061881"/>
                  <a:pt x="5776331" y="3044283"/>
                </a:cubicBezTo>
                <a:cubicBezTo>
                  <a:pt x="5784381" y="3024159"/>
                  <a:pt x="5800092" y="3007913"/>
                  <a:pt x="5809785" y="2988527"/>
                </a:cubicBezTo>
                <a:cubicBezTo>
                  <a:pt x="5815042" y="2978014"/>
                  <a:pt x="5815679" y="2965587"/>
                  <a:pt x="5820936" y="2955074"/>
                </a:cubicBezTo>
                <a:cubicBezTo>
                  <a:pt x="5832771" y="2931405"/>
                  <a:pt x="5876903" y="2879540"/>
                  <a:pt x="5887844" y="2865864"/>
                </a:cubicBezTo>
                <a:cubicBezTo>
                  <a:pt x="5913993" y="2787415"/>
                  <a:pt x="5879962" y="2884254"/>
                  <a:pt x="5921297" y="2787805"/>
                </a:cubicBezTo>
                <a:cubicBezTo>
                  <a:pt x="5937067" y="2751008"/>
                  <a:pt x="5949473" y="2712801"/>
                  <a:pt x="5965902" y="2676293"/>
                </a:cubicBezTo>
                <a:cubicBezTo>
                  <a:pt x="6014885" y="2567441"/>
                  <a:pt x="6033489" y="2556323"/>
                  <a:pt x="6077414" y="2442117"/>
                </a:cubicBezTo>
                <a:cubicBezTo>
                  <a:pt x="6183260" y="2166916"/>
                  <a:pt x="6090737" y="2384334"/>
                  <a:pt x="6166624" y="2118732"/>
                </a:cubicBezTo>
                <a:cubicBezTo>
                  <a:pt x="6174401" y="2091513"/>
                  <a:pt x="6190557" y="2067333"/>
                  <a:pt x="6200078" y="2040674"/>
                </a:cubicBezTo>
                <a:cubicBezTo>
                  <a:pt x="6222353" y="1978303"/>
                  <a:pt x="6223143" y="1958036"/>
                  <a:pt x="6233531" y="1895708"/>
                </a:cubicBezTo>
                <a:cubicBezTo>
                  <a:pt x="6229814" y="1668966"/>
                  <a:pt x="6232998" y="1442006"/>
                  <a:pt x="6222380" y="1215483"/>
                </a:cubicBezTo>
                <a:cubicBezTo>
                  <a:pt x="6221752" y="1202096"/>
                  <a:pt x="6206071" y="1194017"/>
                  <a:pt x="6200078" y="1182030"/>
                </a:cubicBezTo>
                <a:cubicBezTo>
                  <a:pt x="6171127" y="1124127"/>
                  <a:pt x="6210186" y="1169834"/>
                  <a:pt x="6166624" y="1126274"/>
                </a:cubicBezTo>
                <a:cubicBezTo>
                  <a:pt x="6161954" y="1105259"/>
                  <a:pt x="6139565" y="988249"/>
                  <a:pt x="6122019" y="959005"/>
                </a:cubicBezTo>
                <a:cubicBezTo>
                  <a:pt x="6110868" y="940420"/>
                  <a:pt x="6102671" y="919705"/>
                  <a:pt x="6088566" y="903249"/>
                </a:cubicBezTo>
                <a:cubicBezTo>
                  <a:pt x="6079844" y="893073"/>
                  <a:pt x="6066263" y="888381"/>
                  <a:pt x="6055112" y="880947"/>
                </a:cubicBezTo>
                <a:cubicBezTo>
                  <a:pt x="6040244" y="858644"/>
                  <a:pt x="6031438" y="830783"/>
                  <a:pt x="6010507" y="814039"/>
                </a:cubicBezTo>
                <a:cubicBezTo>
                  <a:pt x="5991922" y="799171"/>
                  <a:pt x="5973792" y="783715"/>
                  <a:pt x="5954751" y="769435"/>
                </a:cubicBezTo>
                <a:cubicBezTo>
                  <a:pt x="5944029" y="761394"/>
                  <a:pt x="5932019" y="755173"/>
                  <a:pt x="5921297" y="747132"/>
                </a:cubicBezTo>
                <a:cubicBezTo>
                  <a:pt x="5902256" y="732851"/>
                  <a:pt x="5885345" y="715729"/>
                  <a:pt x="5865541" y="702527"/>
                </a:cubicBezTo>
                <a:cubicBezTo>
                  <a:pt x="5843239" y="687659"/>
                  <a:pt x="5813502" y="676508"/>
                  <a:pt x="5787483" y="669074"/>
                </a:cubicBezTo>
                <a:cubicBezTo>
                  <a:pt x="5772747" y="664864"/>
                  <a:pt x="5757746" y="661639"/>
                  <a:pt x="5742878" y="657922"/>
                </a:cubicBezTo>
                <a:cubicBezTo>
                  <a:pt x="5637109" y="587412"/>
                  <a:pt x="5835210" y="715237"/>
                  <a:pt x="5609063" y="602166"/>
                </a:cubicBezTo>
                <a:cubicBezTo>
                  <a:pt x="5594195" y="594732"/>
                  <a:pt x="5580228" y="585121"/>
                  <a:pt x="5564458" y="579864"/>
                </a:cubicBezTo>
                <a:cubicBezTo>
                  <a:pt x="5535379" y="570171"/>
                  <a:pt x="5505115" y="564453"/>
                  <a:pt x="5475248" y="557561"/>
                </a:cubicBezTo>
                <a:cubicBezTo>
                  <a:pt x="5456780" y="553299"/>
                  <a:pt x="5437646" y="551856"/>
                  <a:pt x="5419492" y="546410"/>
                </a:cubicBezTo>
                <a:cubicBezTo>
                  <a:pt x="5400319" y="540658"/>
                  <a:pt x="5382726" y="530438"/>
                  <a:pt x="5363736" y="524108"/>
                </a:cubicBezTo>
                <a:cubicBezTo>
                  <a:pt x="5349197" y="519261"/>
                  <a:pt x="5333867" y="517166"/>
                  <a:pt x="5319131" y="512956"/>
                </a:cubicBezTo>
                <a:cubicBezTo>
                  <a:pt x="5307829" y="509727"/>
                  <a:pt x="5296980" y="505034"/>
                  <a:pt x="5285678" y="501805"/>
                </a:cubicBezTo>
                <a:cubicBezTo>
                  <a:pt x="5270942" y="497595"/>
                  <a:pt x="5255809" y="494864"/>
                  <a:pt x="5241073" y="490654"/>
                </a:cubicBezTo>
                <a:cubicBezTo>
                  <a:pt x="5129089" y="458659"/>
                  <a:pt x="5302456" y="503212"/>
                  <a:pt x="5163014" y="468352"/>
                </a:cubicBezTo>
                <a:cubicBezTo>
                  <a:pt x="5140712" y="457201"/>
                  <a:pt x="5119541" y="443419"/>
                  <a:pt x="5096107" y="434898"/>
                </a:cubicBezTo>
                <a:cubicBezTo>
                  <a:pt x="5078295" y="428421"/>
                  <a:pt x="5058738" y="428344"/>
                  <a:pt x="5040351" y="423747"/>
                </a:cubicBezTo>
                <a:cubicBezTo>
                  <a:pt x="5028947" y="420896"/>
                  <a:pt x="5018199" y="415824"/>
                  <a:pt x="5006897" y="412595"/>
                </a:cubicBezTo>
                <a:cubicBezTo>
                  <a:pt x="4992161" y="408385"/>
                  <a:pt x="4977028" y="405654"/>
                  <a:pt x="4962292" y="401444"/>
                </a:cubicBezTo>
                <a:cubicBezTo>
                  <a:pt x="4870269" y="375152"/>
                  <a:pt x="5013420" y="410942"/>
                  <a:pt x="4861931" y="356839"/>
                </a:cubicBezTo>
                <a:cubicBezTo>
                  <a:pt x="4833065" y="346530"/>
                  <a:pt x="4802458" y="341971"/>
                  <a:pt x="4772722" y="334537"/>
                </a:cubicBezTo>
                <a:lnTo>
                  <a:pt x="4728117" y="323386"/>
                </a:lnTo>
                <a:cubicBezTo>
                  <a:pt x="4709532" y="312235"/>
                  <a:pt x="4692923" y="296786"/>
                  <a:pt x="4672361" y="289932"/>
                </a:cubicBezTo>
                <a:cubicBezTo>
                  <a:pt x="4533861" y="243765"/>
                  <a:pt x="4641063" y="302009"/>
                  <a:pt x="4560848" y="267630"/>
                </a:cubicBezTo>
                <a:cubicBezTo>
                  <a:pt x="4545569" y="261082"/>
                  <a:pt x="4530677" y="253574"/>
                  <a:pt x="4516244" y="245327"/>
                </a:cubicBezTo>
                <a:cubicBezTo>
                  <a:pt x="4504608" y="238678"/>
                  <a:pt x="4495109" y="228304"/>
                  <a:pt x="4482790" y="223025"/>
                </a:cubicBezTo>
                <a:cubicBezTo>
                  <a:pt x="4468703" y="216988"/>
                  <a:pt x="4452921" y="216084"/>
                  <a:pt x="4438185" y="211874"/>
                </a:cubicBezTo>
                <a:cubicBezTo>
                  <a:pt x="4426883" y="208645"/>
                  <a:pt x="4416071" y="203815"/>
                  <a:pt x="4404731" y="200722"/>
                </a:cubicBezTo>
                <a:cubicBezTo>
                  <a:pt x="4375160" y="192657"/>
                  <a:pt x="4315522" y="178420"/>
                  <a:pt x="4315522" y="178420"/>
                </a:cubicBezTo>
                <a:lnTo>
                  <a:pt x="4215161" y="111513"/>
                </a:lnTo>
                <a:cubicBezTo>
                  <a:pt x="4204010" y="104079"/>
                  <a:pt x="4194422" y="93448"/>
                  <a:pt x="4181707" y="89210"/>
                </a:cubicBezTo>
                <a:lnTo>
                  <a:pt x="4148253" y="78059"/>
                </a:lnTo>
                <a:cubicBezTo>
                  <a:pt x="4051609" y="81776"/>
                  <a:pt x="3954615" y="80182"/>
                  <a:pt x="3858322" y="89210"/>
                </a:cubicBezTo>
                <a:cubicBezTo>
                  <a:pt x="3840479" y="90883"/>
                  <a:pt x="3783609" y="116252"/>
                  <a:pt x="3757961" y="122664"/>
                </a:cubicBezTo>
                <a:lnTo>
                  <a:pt x="3668751" y="144966"/>
                </a:lnTo>
                <a:cubicBezTo>
                  <a:pt x="3653883" y="156117"/>
                  <a:pt x="3640283" y="169199"/>
                  <a:pt x="3624146" y="178420"/>
                </a:cubicBezTo>
                <a:cubicBezTo>
                  <a:pt x="3613940" y="184252"/>
                  <a:pt x="3601393" y="184707"/>
                  <a:pt x="3590692" y="189571"/>
                </a:cubicBezTo>
                <a:cubicBezTo>
                  <a:pt x="3560426" y="203328"/>
                  <a:pt x="3532351" y="221829"/>
                  <a:pt x="3501483" y="234176"/>
                </a:cubicBezTo>
                <a:cubicBezTo>
                  <a:pt x="3482898" y="241610"/>
                  <a:pt x="3463631" y="247526"/>
                  <a:pt x="3445727" y="256478"/>
                </a:cubicBezTo>
                <a:cubicBezTo>
                  <a:pt x="3403154" y="277764"/>
                  <a:pt x="3388312" y="296130"/>
                  <a:pt x="3345366" y="312235"/>
                </a:cubicBezTo>
                <a:cubicBezTo>
                  <a:pt x="3331016" y="317616"/>
                  <a:pt x="3315497" y="319176"/>
                  <a:pt x="3300761" y="323386"/>
                </a:cubicBezTo>
                <a:cubicBezTo>
                  <a:pt x="3188777" y="355381"/>
                  <a:pt x="3362144" y="310828"/>
                  <a:pt x="3222702" y="345688"/>
                </a:cubicBezTo>
                <a:cubicBezTo>
                  <a:pt x="3211551" y="353122"/>
                  <a:pt x="3201567" y="362712"/>
                  <a:pt x="3189248" y="367991"/>
                </a:cubicBezTo>
                <a:cubicBezTo>
                  <a:pt x="3174603" y="374267"/>
                  <a:pt x="3099879" y="387850"/>
                  <a:pt x="3088887" y="390293"/>
                </a:cubicBezTo>
                <a:cubicBezTo>
                  <a:pt x="3073926" y="393618"/>
                  <a:pt x="3059019" y="397234"/>
                  <a:pt x="3044283" y="401444"/>
                </a:cubicBezTo>
                <a:cubicBezTo>
                  <a:pt x="3032981" y="404673"/>
                  <a:pt x="3022233" y="409744"/>
                  <a:pt x="3010829" y="412595"/>
                </a:cubicBezTo>
                <a:cubicBezTo>
                  <a:pt x="2992441" y="417192"/>
                  <a:pt x="2973461" y="419150"/>
                  <a:pt x="2955073" y="423747"/>
                </a:cubicBezTo>
                <a:cubicBezTo>
                  <a:pt x="2943669" y="426598"/>
                  <a:pt x="2933145" y="432593"/>
                  <a:pt x="2921619" y="434898"/>
                </a:cubicBezTo>
                <a:cubicBezTo>
                  <a:pt x="2895846" y="440053"/>
                  <a:pt x="2869580" y="442332"/>
                  <a:pt x="2843561" y="446049"/>
                </a:cubicBezTo>
                <a:cubicBezTo>
                  <a:pt x="2748223" y="477829"/>
                  <a:pt x="2799981" y="465436"/>
                  <a:pt x="2687444" y="479503"/>
                </a:cubicBezTo>
                <a:cubicBezTo>
                  <a:pt x="2676293" y="483220"/>
                  <a:pt x="2664069" y="484607"/>
                  <a:pt x="2653990" y="490654"/>
                </a:cubicBezTo>
                <a:cubicBezTo>
                  <a:pt x="2618671" y="511845"/>
                  <a:pt x="2640271" y="513517"/>
                  <a:pt x="2620536" y="546410"/>
                </a:cubicBezTo>
                <a:cubicBezTo>
                  <a:pt x="2615127" y="555425"/>
                  <a:pt x="2605668" y="561279"/>
                  <a:pt x="2598234" y="568713"/>
                </a:cubicBezTo>
                <a:cubicBezTo>
                  <a:pt x="2561254" y="556386"/>
                  <a:pt x="2590799" y="587298"/>
                  <a:pt x="2575931" y="579864"/>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Proof Diversity (Graphically)</a:t>
            </a:r>
            <a:endParaRPr lang="en-US" dirty="0"/>
          </a:p>
        </p:txBody>
      </p:sp>
      <p:sp>
        <p:nvSpPr>
          <p:cNvPr id="3" name="Slide Number Placeholder 2"/>
          <p:cNvSpPr>
            <a:spLocks noGrp="1"/>
          </p:cNvSpPr>
          <p:nvPr>
            <p:ph type="sldNum" sz="quarter" idx="12"/>
          </p:nvPr>
        </p:nvSpPr>
        <p:spPr/>
        <p:txBody>
          <a:bodyPr/>
          <a:lstStyle/>
          <a:p>
            <a:fld id="{84BE33A8-B07C-4AE5-8AD6-5B92B3138622}" type="slidenum">
              <a:rPr lang="en-US" altLang="en-US" smtClean="0"/>
              <a:pPr/>
              <a:t>4</a:t>
            </a:fld>
            <a:endParaRPr lang="en-US" altLang="en-US"/>
          </a:p>
        </p:txBody>
      </p:sp>
      <p:sp>
        <p:nvSpPr>
          <p:cNvPr id="4" name="Oval 3"/>
          <p:cNvSpPr/>
          <p:nvPr/>
        </p:nvSpPr>
        <p:spPr>
          <a:xfrm rot="1181354">
            <a:off x="3693131" y="2560049"/>
            <a:ext cx="3505783" cy="106680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965304" y="2590801"/>
            <a:ext cx="3199315" cy="213360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044494" y="2743200"/>
            <a:ext cx="2628124" cy="266700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35509" y="2590800"/>
            <a:ext cx="4014595" cy="1407876"/>
          </a:xfrm>
          <a:prstGeom prst="ellipse">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686577" y="5564085"/>
            <a:ext cx="3814148" cy="369332"/>
          </a:xfrm>
          <a:prstGeom prst="rect">
            <a:avLst/>
          </a:prstGeom>
          <a:noFill/>
        </p:spPr>
        <p:txBody>
          <a:bodyPr wrap="square" rtlCol="0">
            <a:spAutoFit/>
          </a:bodyPr>
          <a:lstStyle/>
          <a:p>
            <a:r>
              <a:rPr lang="en-US" dirty="0" smtClean="0"/>
              <a:t>All implementation atoms</a:t>
            </a:r>
            <a:endParaRPr lang="en-US" dirty="0"/>
          </a:p>
        </p:txBody>
      </p:sp>
      <p:sp>
        <p:nvSpPr>
          <p:cNvPr id="12" name="TextBox 11"/>
          <p:cNvSpPr txBox="1"/>
          <p:nvPr/>
        </p:nvSpPr>
        <p:spPr>
          <a:xfrm>
            <a:off x="5895704" y="4933890"/>
            <a:ext cx="1320800" cy="369332"/>
          </a:xfrm>
          <a:prstGeom prst="rect">
            <a:avLst/>
          </a:prstGeom>
          <a:noFill/>
        </p:spPr>
        <p:txBody>
          <a:bodyPr wrap="square" rtlCol="0">
            <a:spAutoFit/>
          </a:bodyPr>
          <a:lstStyle/>
          <a:p>
            <a:r>
              <a:rPr lang="en-US" sz="1800" dirty="0" smtClean="0"/>
              <a:t>Proof 3</a:t>
            </a:r>
            <a:endParaRPr lang="en-US" sz="2000" dirty="0"/>
          </a:p>
        </p:txBody>
      </p:sp>
      <p:sp>
        <p:nvSpPr>
          <p:cNvPr id="16" name="TextBox 15"/>
          <p:cNvSpPr txBox="1"/>
          <p:nvPr/>
        </p:nvSpPr>
        <p:spPr>
          <a:xfrm>
            <a:off x="7440549" y="2709541"/>
            <a:ext cx="1320800" cy="400110"/>
          </a:xfrm>
          <a:prstGeom prst="rect">
            <a:avLst/>
          </a:prstGeom>
          <a:noFill/>
        </p:spPr>
        <p:txBody>
          <a:bodyPr wrap="square" rtlCol="0">
            <a:spAutoFit/>
          </a:bodyPr>
          <a:lstStyle/>
          <a:p>
            <a:r>
              <a:rPr lang="en-US" sz="2000" dirty="0" smtClean="0"/>
              <a:t>Proof 4</a:t>
            </a:r>
            <a:endParaRPr lang="en-US" sz="2000" dirty="0"/>
          </a:p>
        </p:txBody>
      </p:sp>
      <p:sp>
        <p:nvSpPr>
          <p:cNvPr id="17" name="TextBox 16"/>
          <p:cNvSpPr txBox="1"/>
          <p:nvPr/>
        </p:nvSpPr>
        <p:spPr>
          <a:xfrm>
            <a:off x="3863704" y="2390745"/>
            <a:ext cx="1320800" cy="400110"/>
          </a:xfrm>
          <a:prstGeom prst="rect">
            <a:avLst/>
          </a:prstGeom>
          <a:noFill/>
        </p:spPr>
        <p:txBody>
          <a:bodyPr wrap="square" rtlCol="0">
            <a:spAutoFit/>
          </a:bodyPr>
          <a:lstStyle/>
          <a:p>
            <a:r>
              <a:rPr lang="en-US" sz="2000" dirty="0" smtClean="0"/>
              <a:t>Proof 1</a:t>
            </a:r>
            <a:endParaRPr lang="en-US" sz="2000" dirty="0"/>
          </a:p>
        </p:txBody>
      </p:sp>
      <p:sp>
        <p:nvSpPr>
          <p:cNvPr id="18" name="TextBox 17"/>
          <p:cNvSpPr txBox="1"/>
          <p:nvPr/>
        </p:nvSpPr>
        <p:spPr>
          <a:xfrm>
            <a:off x="3863704" y="3457546"/>
            <a:ext cx="1320800" cy="400110"/>
          </a:xfrm>
          <a:prstGeom prst="rect">
            <a:avLst/>
          </a:prstGeom>
          <a:noFill/>
        </p:spPr>
        <p:txBody>
          <a:bodyPr wrap="square" rtlCol="0">
            <a:spAutoFit/>
          </a:bodyPr>
          <a:lstStyle/>
          <a:p>
            <a:r>
              <a:rPr lang="en-US" sz="2000" dirty="0" smtClean="0"/>
              <a:t>Proof 2</a:t>
            </a:r>
            <a:endParaRPr lang="en-US" sz="2000" dirty="0"/>
          </a:p>
        </p:txBody>
      </p:sp>
      <p:sp>
        <p:nvSpPr>
          <p:cNvPr id="19" name="Date Placeholder 18"/>
          <p:cNvSpPr>
            <a:spLocks noGrp="1"/>
          </p:cNvSpPr>
          <p:nvPr>
            <p:ph type="dt" sz="half" idx="10"/>
          </p:nvPr>
        </p:nvSpPr>
        <p:spPr/>
        <p:txBody>
          <a:bodyPr/>
          <a:lstStyle/>
          <a:p>
            <a:r>
              <a:rPr lang="en-US" smtClean="0"/>
              <a:t>2/23/2016</a:t>
            </a:r>
            <a:endParaRPr lang="en-US"/>
          </a:p>
        </p:txBody>
      </p:sp>
      <p:sp>
        <p:nvSpPr>
          <p:cNvPr id="20" name="Footer Placeholder 19"/>
          <p:cNvSpPr>
            <a:spLocks noGrp="1"/>
          </p:cNvSpPr>
          <p:nvPr>
            <p:ph type="ftr" sz="quarter" idx="11"/>
          </p:nvPr>
        </p:nvSpPr>
        <p:spPr/>
        <p:txBody>
          <a:bodyPr/>
          <a:lstStyle/>
          <a:p>
            <a:r>
              <a:rPr lang="en-US" dirty="0" smtClean="0"/>
              <a:t>IFIP 2016:  Mike Whalen</a:t>
            </a:r>
            <a:endParaRPr lang="en-US" dirty="0"/>
          </a:p>
        </p:txBody>
      </p:sp>
    </p:spTree>
    <p:extLst>
      <p:ext uri="{BB962C8B-B14F-4D97-AF65-F5344CB8AC3E}">
        <p14:creationId xmlns:p14="http://schemas.microsoft.com/office/powerpoint/2010/main" val="21571586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2" grpId="0"/>
      <p:bldP spid="16" grpId="0"/>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Our Approach</a:t>
            </a:r>
            <a:endParaRPr lang="en-US" dirty="0"/>
          </a:p>
        </p:txBody>
      </p:sp>
      <p:sp>
        <p:nvSpPr>
          <p:cNvPr id="3" name="Content Placeholder 2"/>
          <p:cNvSpPr>
            <a:spLocks noGrp="1"/>
          </p:cNvSpPr>
          <p:nvPr>
            <p:ph idx="1"/>
          </p:nvPr>
        </p:nvSpPr>
        <p:spPr/>
        <p:txBody>
          <a:bodyPr>
            <a:normAutofit/>
          </a:bodyPr>
          <a:lstStyle/>
          <a:p>
            <a:r>
              <a:rPr lang="en-US" dirty="0" smtClean="0">
                <a:solidFill>
                  <a:srgbClr val="7030A0"/>
                </a:solidFill>
              </a:rPr>
              <a:t> Requirements Satisfaction Traceability</a:t>
            </a:r>
            <a:endParaRPr lang="en-US" dirty="0">
              <a:solidFill>
                <a:srgbClr val="7030A0"/>
              </a:solidFill>
            </a:endParaRPr>
          </a:p>
          <a:p>
            <a:pPr lvl="1"/>
            <a:r>
              <a:rPr lang="en-US" dirty="0" smtClean="0"/>
              <a:t> Satisfaction Arguments offer </a:t>
            </a:r>
            <a:r>
              <a:rPr lang="en-US" dirty="0"/>
              <a:t>a </a:t>
            </a:r>
            <a:r>
              <a:rPr lang="en-US" dirty="0">
                <a:solidFill>
                  <a:schemeClr val="tx1"/>
                </a:solidFill>
                <a:effectLst>
                  <a:outerShdw blurRad="38100" dist="38100" dir="2700000" algn="tl">
                    <a:srgbClr val="000000">
                      <a:alpha val="43137"/>
                    </a:srgbClr>
                  </a:outerShdw>
                </a:effectLst>
              </a:rPr>
              <a:t>semantically </a:t>
            </a:r>
            <a:r>
              <a:rPr lang="en-US" dirty="0"/>
              <a:t>rich way to </a:t>
            </a:r>
            <a:r>
              <a:rPr lang="en-US" dirty="0">
                <a:solidFill>
                  <a:schemeClr val="tx1"/>
                </a:solidFill>
                <a:effectLst>
                  <a:outerShdw blurRad="38100" dist="38100" dir="2700000" algn="tl">
                    <a:srgbClr val="000000">
                      <a:alpha val="43137"/>
                    </a:srgbClr>
                  </a:outerShdw>
                </a:effectLst>
              </a:rPr>
              <a:t>establish </a:t>
            </a:r>
            <a:r>
              <a:rPr lang="en-US" dirty="0" smtClean="0">
                <a:effectLst>
                  <a:outerShdw blurRad="38100" dist="38100" dir="2700000" algn="tl">
                    <a:srgbClr val="000000">
                      <a:alpha val="43137"/>
                    </a:srgbClr>
                  </a:outerShdw>
                </a:effectLst>
              </a:rPr>
              <a:t>the </a:t>
            </a:r>
            <a:r>
              <a:rPr lang="en-US" dirty="0">
                <a:solidFill>
                  <a:schemeClr val="tx1"/>
                </a:solidFill>
                <a:effectLst>
                  <a:outerShdw blurRad="38100" dist="38100" dir="2700000" algn="tl">
                    <a:srgbClr val="000000">
                      <a:alpha val="43137"/>
                    </a:srgbClr>
                  </a:outerShdw>
                </a:effectLst>
              </a:rPr>
              <a:t>trace links </a:t>
            </a:r>
            <a:r>
              <a:rPr lang="en-US" dirty="0"/>
              <a:t>from each requirement to the </a:t>
            </a:r>
            <a:r>
              <a:rPr lang="en-US" b="1" dirty="0"/>
              <a:t>target </a:t>
            </a:r>
            <a:r>
              <a:rPr lang="en-US" b="1" dirty="0" smtClean="0"/>
              <a:t>artifacts</a:t>
            </a:r>
            <a:r>
              <a:rPr lang="en-US" dirty="0"/>
              <a:t> </a:t>
            </a:r>
            <a:r>
              <a:rPr lang="en-US" dirty="0" smtClean="0"/>
              <a:t>(</a:t>
            </a:r>
            <a:r>
              <a:rPr lang="en-US" dirty="0" smtClean="0">
                <a:solidFill>
                  <a:schemeClr val="tx1"/>
                </a:solidFill>
              </a:rPr>
              <a:t>instead </a:t>
            </a:r>
            <a:r>
              <a:rPr lang="en-US" dirty="0">
                <a:solidFill>
                  <a:schemeClr val="tx1"/>
                </a:solidFill>
              </a:rPr>
              <a:t>of just </a:t>
            </a:r>
            <a:r>
              <a:rPr lang="en-US" dirty="0" smtClean="0">
                <a:solidFill>
                  <a:schemeClr val="tx1"/>
                </a:solidFill>
              </a:rPr>
              <a:t>recording</a:t>
            </a:r>
            <a:r>
              <a:rPr lang="en-US" dirty="0" smtClean="0"/>
              <a:t>)</a:t>
            </a:r>
          </a:p>
        </p:txBody>
      </p:sp>
      <p:sp>
        <p:nvSpPr>
          <p:cNvPr id="20" name="Date Placeholder 3"/>
          <p:cNvSpPr>
            <a:spLocks noGrp="1"/>
          </p:cNvSpPr>
          <p:nvPr>
            <p:ph type="dt" sz="half" idx="10"/>
          </p:nvPr>
        </p:nvSpPr>
        <p:spPr/>
        <p:txBody>
          <a:bodyPr/>
          <a:lstStyle/>
          <a:p>
            <a:fld id="{0057EA01-E19D-4D96-91AD-BEED3AC28BC9}" type="datetime6">
              <a:rPr lang="en-US" smtClean="0"/>
              <a:t>September 16</a:t>
            </a:fld>
            <a:endParaRPr lang="en-US"/>
          </a:p>
        </p:txBody>
      </p:sp>
      <p:sp>
        <p:nvSpPr>
          <p:cNvPr id="5" name="Footer Placeholder 4"/>
          <p:cNvSpPr>
            <a:spLocks noGrp="1"/>
          </p:cNvSpPr>
          <p:nvPr>
            <p:ph type="ftr" sz="quarter" idx="11"/>
          </p:nvPr>
        </p:nvSpPr>
        <p:spPr/>
        <p:txBody>
          <a:bodyPr/>
          <a:lstStyle/>
          <a:p>
            <a:r>
              <a:rPr lang="en-US" smtClean="0"/>
              <a:t>IEEE International Requirements Engineering Conference, RE@Next! </a:t>
            </a:r>
            <a:endParaRPr lang="en-US"/>
          </a:p>
        </p:txBody>
      </p:sp>
      <p:sp>
        <p:nvSpPr>
          <p:cNvPr id="6" name="Slide Number Placeholder 5"/>
          <p:cNvSpPr>
            <a:spLocks noGrp="1"/>
          </p:cNvSpPr>
          <p:nvPr>
            <p:ph type="sldNum" sz="quarter" idx="12"/>
          </p:nvPr>
        </p:nvSpPr>
        <p:spPr/>
        <p:txBody>
          <a:bodyPr/>
          <a:lstStyle/>
          <a:p>
            <a:fld id="{4FDAF257-DEDC-4EC1-BD55-FF0162EF764E}" type="slidenum">
              <a:rPr lang="en-US" smtClean="0"/>
              <a:t>5</a:t>
            </a:fld>
            <a:endParaRPr lang="en-US"/>
          </a:p>
        </p:txBody>
      </p:sp>
      <p:sp>
        <p:nvSpPr>
          <p:cNvPr id="8" name="Oval 7"/>
          <p:cNvSpPr/>
          <p:nvPr/>
        </p:nvSpPr>
        <p:spPr>
          <a:xfrm>
            <a:off x="4833637" y="2564895"/>
            <a:ext cx="2350934" cy="593511"/>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4494491" y="3158406"/>
            <a:ext cx="1044962" cy="65987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856348" y="4034292"/>
            <a:ext cx="5515421" cy="461665"/>
          </a:xfrm>
          <a:prstGeom prst="rect">
            <a:avLst/>
          </a:prstGeom>
        </p:spPr>
        <p:txBody>
          <a:bodyPr wrap="none">
            <a:spAutoFit/>
          </a:bodyPr>
          <a:lstStyle/>
          <a:p>
            <a:r>
              <a:rPr lang="en-US" sz="2400" b="1" i="1" dirty="0" smtClean="0"/>
              <a:t>a</a:t>
            </a:r>
            <a:r>
              <a:rPr lang="en-US" sz="2400" b="1" i="1" dirty="0" smtClean="0">
                <a:effectLst>
                  <a:outerShdw blurRad="38100" dist="38100" dir="2700000" algn="tl">
                    <a:srgbClr val="000000">
                      <a:alpha val="43137"/>
                    </a:srgbClr>
                  </a:outerShdw>
                </a:effectLst>
              </a:rPr>
              <a:t> set of support </a:t>
            </a:r>
            <a:r>
              <a:rPr lang="en-US" sz="2400" b="1" i="1" dirty="0" smtClean="0"/>
              <a:t>for the given requirement</a:t>
            </a:r>
            <a:endParaRPr lang="en-US" sz="2400" b="1" i="1" dirty="0"/>
          </a:p>
        </p:txBody>
      </p:sp>
      <p:sp>
        <p:nvSpPr>
          <p:cNvPr id="18" name="Rectangle 17"/>
          <p:cNvSpPr/>
          <p:nvPr/>
        </p:nvSpPr>
        <p:spPr>
          <a:xfrm>
            <a:off x="2423160" y="4043526"/>
            <a:ext cx="8233655" cy="904863"/>
          </a:xfrm>
          <a:prstGeom prst="rect">
            <a:avLst/>
          </a:prstGeom>
        </p:spPr>
        <p:txBody>
          <a:bodyPr wrap="square">
            <a:spAutoFit/>
          </a:bodyPr>
          <a:lstStyle/>
          <a:p>
            <a:pPr lvl="1">
              <a:lnSpc>
                <a:spcPct val="110000"/>
              </a:lnSpc>
              <a:spcBef>
                <a:spcPts val="500"/>
              </a:spcBef>
            </a:pPr>
            <a:r>
              <a:rPr lang="en-US" sz="2400" dirty="0">
                <a:solidFill>
                  <a:srgbClr val="212745">
                    <a:lumMod val="75000"/>
                  </a:srgbClr>
                </a:solidFill>
              </a:rPr>
              <a:t>those parts of the system and environment that were </a:t>
            </a:r>
            <a:r>
              <a:rPr lang="en-US" sz="2400" dirty="0">
                <a:solidFill>
                  <a:schemeClr val="accent1">
                    <a:lumMod val="75000"/>
                  </a:schemeClr>
                </a:solidFill>
                <a:effectLst>
                  <a:outerShdw blurRad="38100" dist="38100" dir="2700000" algn="tl">
                    <a:srgbClr val="000000">
                      <a:alpha val="43137"/>
                    </a:srgbClr>
                  </a:outerShdw>
                </a:effectLst>
              </a:rPr>
              <a:t>necessary</a:t>
            </a:r>
            <a:r>
              <a:rPr lang="en-US" sz="2400" dirty="0">
                <a:solidFill>
                  <a:schemeClr val="accent1">
                    <a:lumMod val="75000"/>
                  </a:schemeClr>
                </a:solidFill>
              </a:rPr>
              <a:t> </a:t>
            </a:r>
            <a:r>
              <a:rPr lang="en-US" sz="2400" dirty="0"/>
              <a:t>to satisfy the requirements</a:t>
            </a:r>
          </a:p>
        </p:txBody>
      </p:sp>
    </p:spTree>
    <p:extLst>
      <p:ext uri="{BB962C8B-B14F-4D97-AF65-F5344CB8AC3E}">
        <p14:creationId xmlns:p14="http://schemas.microsoft.com/office/powerpoint/2010/main" val="422803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0"/>
                            </p:stCondLst>
                            <p:childTnLst>
                              <p:par>
                                <p:cTn id="11" presetID="22" presetClass="entr" presetSubtype="8"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18"/>
                                        </p:tgtEl>
                                      </p:cBhvr>
                                    </p:animEffect>
                                    <p:set>
                                      <p:cBhvr>
                                        <p:cTn id="18" dur="1" fill="hold">
                                          <p:stCondLst>
                                            <p:cond delay="499"/>
                                          </p:stCondLst>
                                        </p:cTn>
                                        <p:tgtEl>
                                          <p:spTgt spid="18"/>
                                        </p:tgtEl>
                                        <p:attrNameLst>
                                          <p:attrName>style.visibility</p:attrName>
                                        </p:attrNameLst>
                                      </p:cBhvr>
                                      <p:to>
                                        <p:strVal val="hidden"/>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p:bldP spid="18" grpId="0"/>
      <p:bldP spid="18"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of Support and Trace Links</a:t>
            </a:r>
          </a:p>
        </p:txBody>
      </p:sp>
      <p:sp>
        <p:nvSpPr>
          <p:cNvPr id="7" name="Oval 6"/>
          <p:cNvSpPr/>
          <p:nvPr/>
        </p:nvSpPr>
        <p:spPr>
          <a:xfrm>
            <a:off x="7416484" y="5700727"/>
            <a:ext cx="291792" cy="218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8F8F8"/>
              </a:solidFill>
            </a:endParaRPr>
          </a:p>
        </p:txBody>
      </p:sp>
      <p:sp>
        <p:nvSpPr>
          <p:cNvPr id="8" name="TextBox 7"/>
          <p:cNvSpPr txBox="1"/>
          <p:nvPr/>
        </p:nvSpPr>
        <p:spPr>
          <a:xfrm>
            <a:off x="1828800" y="5486401"/>
            <a:ext cx="2235200" cy="369332"/>
          </a:xfrm>
          <a:prstGeom prst="rect">
            <a:avLst/>
          </a:prstGeom>
          <a:noFill/>
        </p:spPr>
        <p:txBody>
          <a:bodyPr wrap="square" rtlCol="0">
            <a:spAutoFit/>
          </a:bodyPr>
          <a:lstStyle/>
          <a:p>
            <a:pPr algn="r"/>
            <a:r>
              <a:rPr lang="en-US" dirty="0" smtClean="0">
                <a:solidFill>
                  <a:srgbClr val="000000"/>
                </a:solidFill>
              </a:rPr>
              <a:t>Requirement:</a:t>
            </a:r>
            <a:endParaRPr lang="en-US" dirty="0">
              <a:solidFill>
                <a:srgbClr val="000000"/>
              </a:solidFill>
            </a:endParaRPr>
          </a:p>
        </p:txBody>
      </p:sp>
      <p:sp>
        <p:nvSpPr>
          <p:cNvPr id="10" name="Oval 9"/>
          <p:cNvSpPr/>
          <p:nvPr/>
        </p:nvSpPr>
        <p:spPr>
          <a:xfrm>
            <a:off x="4558676" y="3610105"/>
            <a:ext cx="291792" cy="2188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8F8F8"/>
              </a:solidFill>
            </a:endParaRPr>
          </a:p>
        </p:txBody>
      </p:sp>
      <p:sp>
        <p:nvSpPr>
          <p:cNvPr id="11" name="Oval 10"/>
          <p:cNvSpPr/>
          <p:nvPr/>
        </p:nvSpPr>
        <p:spPr>
          <a:xfrm>
            <a:off x="5066676" y="4024327"/>
            <a:ext cx="291792" cy="2188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8F8F8"/>
              </a:solidFill>
            </a:endParaRPr>
          </a:p>
        </p:txBody>
      </p:sp>
      <p:sp>
        <p:nvSpPr>
          <p:cNvPr id="12" name="Oval 11"/>
          <p:cNvSpPr/>
          <p:nvPr/>
        </p:nvSpPr>
        <p:spPr>
          <a:xfrm>
            <a:off x="5918816" y="3597611"/>
            <a:ext cx="291792" cy="2188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8F8F8"/>
              </a:solidFill>
            </a:endParaRPr>
          </a:p>
        </p:txBody>
      </p:sp>
      <p:sp>
        <p:nvSpPr>
          <p:cNvPr id="13" name="Oval 12"/>
          <p:cNvSpPr/>
          <p:nvPr/>
        </p:nvSpPr>
        <p:spPr>
          <a:xfrm>
            <a:off x="7103632" y="4024327"/>
            <a:ext cx="291792" cy="2188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8F8F8"/>
              </a:solidFill>
            </a:endParaRPr>
          </a:p>
        </p:txBody>
      </p:sp>
      <p:sp>
        <p:nvSpPr>
          <p:cNvPr id="14" name="Oval 13"/>
          <p:cNvSpPr/>
          <p:nvPr/>
        </p:nvSpPr>
        <p:spPr>
          <a:xfrm>
            <a:off x="7768367" y="3620377"/>
            <a:ext cx="291792" cy="2188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8F8F8"/>
              </a:solidFill>
            </a:endParaRPr>
          </a:p>
        </p:txBody>
      </p:sp>
      <p:sp>
        <p:nvSpPr>
          <p:cNvPr id="15" name="Oval 14"/>
          <p:cNvSpPr/>
          <p:nvPr/>
        </p:nvSpPr>
        <p:spPr>
          <a:xfrm>
            <a:off x="6330172" y="4415083"/>
            <a:ext cx="291792" cy="2188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8F8F8"/>
              </a:solidFill>
            </a:endParaRPr>
          </a:p>
        </p:txBody>
      </p:sp>
      <p:sp>
        <p:nvSpPr>
          <p:cNvPr id="16" name="Oval 15"/>
          <p:cNvSpPr/>
          <p:nvPr/>
        </p:nvSpPr>
        <p:spPr>
          <a:xfrm>
            <a:off x="8503112" y="4034083"/>
            <a:ext cx="291792" cy="2188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8F8F8"/>
              </a:solidFill>
            </a:endParaRPr>
          </a:p>
        </p:txBody>
      </p:sp>
      <p:sp>
        <p:nvSpPr>
          <p:cNvPr id="17" name="Oval 16"/>
          <p:cNvSpPr/>
          <p:nvPr/>
        </p:nvSpPr>
        <p:spPr>
          <a:xfrm>
            <a:off x="9100631" y="3581400"/>
            <a:ext cx="291792" cy="2188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8F8F8"/>
              </a:solidFill>
            </a:endParaRPr>
          </a:p>
        </p:txBody>
      </p:sp>
      <p:sp>
        <p:nvSpPr>
          <p:cNvPr id="18" name="Oval 17"/>
          <p:cNvSpPr/>
          <p:nvPr/>
        </p:nvSpPr>
        <p:spPr>
          <a:xfrm>
            <a:off x="7911476" y="4430057"/>
            <a:ext cx="291792" cy="2188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8F8F8"/>
              </a:solidFill>
            </a:endParaRPr>
          </a:p>
        </p:txBody>
      </p:sp>
      <p:sp>
        <p:nvSpPr>
          <p:cNvPr id="19" name="Oval 18"/>
          <p:cNvSpPr/>
          <p:nvPr/>
        </p:nvSpPr>
        <p:spPr>
          <a:xfrm>
            <a:off x="10248276" y="4022521"/>
            <a:ext cx="291792" cy="2188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8F8F8"/>
              </a:solidFill>
            </a:endParaRPr>
          </a:p>
        </p:txBody>
      </p:sp>
      <p:sp>
        <p:nvSpPr>
          <p:cNvPr id="20" name="TextBox 19"/>
          <p:cNvSpPr txBox="1"/>
          <p:nvPr/>
        </p:nvSpPr>
        <p:spPr>
          <a:xfrm>
            <a:off x="1737359" y="1759804"/>
            <a:ext cx="2133600" cy="646331"/>
          </a:xfrm>
          <a:prstGeom prst="rect">
            <a:avLst/>
          </a:prstGeom>
          <a:noFill/>
        </p:spPr>
        <p:txBody>
          <a:bodyPr wrap="square" rtlCol="0">
            <a:spAutoFit/>
          </a:bodyPr>
          <a:lstStyle/>
          <a:p>
            <a:pPr algn="r"/>
            <a:r>
              <a:rPr lang="en-US" dirty="0" smtClean="0">
                <a:solidFill>
                  <a:srgbClr val="000000"/>
                </a:solidFill>
              </a:rPr>
              <a:t>Model</a:t>
            </a:r>
          </a:p>
          <a:p>
            <a:pPr algn="r"/>
            <a:r>
              <a:rPr lang="en-US" dirty="0" smtClean="0">
                <a:solidFill>
                  <a:srgbClr val="000000"/>
                </a:solidFill>
              </a:rPr>
              <a:t>Elements:</a:t>
            </a:r>
            <a:endParaRPr lang="en-US" dirty="0">
              <a:solidFill>
                <a:srgbClr val="000000"/>
              </a:solidFill>
            </a:endParaRPr>
          </a:p>
        </p:txBody>
      </p:sp>
      <p:sp>
        <p:nvSpPr>
          <p:cNvPr id="21" name="Oval 20"/>
          <p:cNvSpPr/>
          <p:nvPr/>
        </p:nvSpPr>
        <p:spPr>
          <a:xfrm>
            <a:off x="4064000" y="2219556"/>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22" name="Oval 21"/>
          <p:cNvSpPr/>
          <p:nvPr/>
        </p:nvSpPr>
        <p:spPr>
          <a:xfrm>
            <a:off x="4668959" y="2219556"/>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23" name="Oval 22"/>
          <p:cNvSpPr/>
          <p:nvPr/>
        </p:nvSpPr>
        <p:spPr>
          <a:xfrm>
            <a:off x="5269876" y="2219556"/>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24" name="Oval 23"/>
          <p:cNvSpPr/>
          <p:nvPr/>
        </p:nvSpPr>
        <p:spPr>
          <a:xfrm>
            <a:off x="5879476" y="2209800"/>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25" name="Oval 24"/>
          <p:cNvSpPr/>
          <p:nvPr/>
        </p:nvSpPr>
        <p:spPr>
          <a:xfrm>
            <a:off x="6476068" y="2219556"/>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26" name="Oval 25"/>
          <p:cNvSpPr/>
          <p:nvPr/>
        </p:nvSpPr>
        <p:spPr>
          <a:xfrm>
            <a:off x="7107359" y="2219556"/>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27" name="Oval 26"/>
          <p:cNvSpPr/>
          <p:nvPr/>
        </p:nvSpPr>
        <p:spPr>
          <a:xfrm>
            <a:off x="7708276" y="2219556"/>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28" name="Oval 27"/>
          <p:cNvSpPr/>
          <p:nvPr/>
        </p:nvSpPr>
        <p:spPr>
          <a:xfrm>
            <a:off x="8317876" y="2209800"/>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29" name="Oval 28"/>
          <p:cNvSpPr/>
          <p:nvPr/>
        </p:nvSpPr>
        <p:spPr>
          <a:xfrm>
            <a:off x="8914468" y="2209800"/>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30" name="Oval 29"/>
          <p:cNvSpPr/>
          <p:nvPr/>
        </p:nvSpPr>
        <p:spPr>
          <a:xfrm>
            <a:off x="9545759" y="2209800"/>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31" name="Oval 30"/>
          <p:cNvSpPr/>
          <p:nvPr/>
        </p:nvSpPr>
        <p:spPr>
          <a:xfrm>
            <a:off x="10146676" y="2209800"/>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32" name="Oval 31"/>
          <p:cNvSpPr/>
          <p:nvPr/>
        </p:nvSpPr>
        <p:spPr>
          <a:xfrm>
            <a:off x="10756276" y="2200044"/>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33" name="Oval 32"/>
          <p:cNvSpPr/>
          <p:nvPr/>
        </p:nvSpPr>
        <p:spPr>
          <a:xfrm>
            <a:off x="4368800" y="1772112"/>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34" name="Oval 33"/>
          <p:cNvSpPr/>
          <p:nvPr/>
        </p:nvSpPr>
        <p:spPr>
          <a:xfrm>
            <a:off x="5000091" y="1772112"/>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35" name="Oval 34"/>
          <p:cNvSpPr/>
          <p:nvPr/>
        </p:nvSpPr>
        <p:spPr>
          <a:xfrm>
            <a:off x="5601008" y="1772112"/>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36" name="Oval 35"/>
          <p:cNvSpPr/>
          <p:nvPr/>
        </p:nvSpPr>
        <p:spPr>
          <a:xfrm>
            <a:off x="6210608" y="1762356"/>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37" name="Oval 36"/>
          <p:cNvSpPr/>
          <p:nvPr/>
        </p:nvSpPr>
        <p:spPr>
          <a:xfrm>
            <a:off x="6807200" y="1772112"/>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38" name="Oval 37"/>
          <p:cNvSpPr/>
          <p:nvPr/>
        </p:nvSpPr>
        <p:spPr>
          <a:xfrm>
            <a:off x="7438491" y="1772112"/>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39" name="Oval 38"/>
          <p:cNvSpPr/>
          <p:nvPr/>
        </p:nvSpPr>
        <p:spPr>
          <a:xfrm>
            <a:off x="8039408" y="1772112"/>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40" name="Oval 39"/>
          <p:cNvSpPr/>
          <p:nvPr/>
        </p:nvSpPr>
        <p:spPr>
          <a:xfrm>
            <a:off x="8649008" y="1762356"/>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41" name="Oval 40"/>
          <p:cNvSpPr/>
          <p:nvPr/>
        </p:nvSpPr>
        <p:spPr>
          <a:xfrm>
            <a:off x="9245600" y="1762356"/>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42" name="Oval 41"/>
          <p:cNvSpPr/>
          <p:nvPr/>
        </p:nvSpPr>
        <p:spPr>
          <a:xfrm>
            <a:off x="9876891" y="1762356"/>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43" name="Oval 42"/>
          <p:cNvSpPr/>
          <p:nvPr/>
        </p:nvSpPr>
        <p:spPr>
          <a:xfrm>
            <a:off x="10477808" y="1762356"/>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44" name="Oval 43"/>
          <p:cNvSpPr/>
          <p:nvPr/>
        </p:nvSpPr>
        <p:spPr>
          <a:xfrm>
            <a:off x="11087408" y="1752600"/>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45" name="Oval 44"/>
          <p:cNvSpPr/>
          <p:nvPr/>
        </p:nvSpPr>
        <p:spPr>
          <a:xfrm>
            <a:off x="9391496" y="4024327"/>
            <a:ext cx="291792" cy="2188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8F8F8"/>
              </a:solidFill>
            </a:endParaRPr>
          </a:p>
        </p:txBody>
      </p:sp>
      <p:sp>
        <p:nvSpPr>
          <p:cNvPr id="46" name="Oval 45"/>
          <p:cNvSpPr/>
          <p:nvPr/>
        </p:nvSpPr>
        <p:spPr>
          <a:xfrm>
            <a:off x="6025372" y="4024327"/>
            <a:ext cx="291792" cy="2188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8F8F8"/>
              </a:solidFill>
            </a:endParaRPr>
          </a:p>
        </p:txBody>
      </p:sp>
      <p:sp>
        <p:nvSpPr>
          <p:cNvPr id="47" name="Oval 46"/>
          <p:cNvSpPr/>
          <p:nvPr/>
        </p:nvSpPr>
        <p:spPr>
          <a:xfrm>
            <a:off x="9100631" y="4415083"/>
            <a:ext cx="291792" cy="2188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8F8F8"/>
              </a:solidFill>
            </a:endParaRPr>
          </a:p>
        </p:txBody>
      </p:sp>
      <p:cxnSp>
        <p:nvCxnSpPr>
          <p:cNvPr id="49" name="Straight Arrow Connector 48"/>
          <p:cNvCxnSpPr>
            <a:stCxn id="7" idx="1"/>
            <a:endCxn id="11" idx="5"/>
          </p:cNvCxnSpPr>
          <p:nvPr/>
        </p:nvCxnSpPr>
        <p:spPr>
          <a:xfrm flipH="1" flipV="1">
            <a:off x="5315736" y="4211122"/>
            <a:ext cx="2143480" cy="15216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0"/>
            <a:endCxn id="18" idx="4"/>
          </p:cNvCxnSpPr>
          <p:nvPr/>
        </p:nvCxnSpPr>
        <p:spPr>
          <a:xfrm flipV="1">
            <a:off x="7562380" y="4648901"/>
            <a:ext cx="494992" cy="10518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7" idx="7"/>
            <a:endCxn id="17" idx="3"/>
          </p:cNvCxnSpPr>
          <p:nvPr/>
        </p:nvCxnSpPr>
        <p:spPr>
          <a:xfrm flipV="1">
            <a:off x="7665544" y="3768196"/>
            <a:ext cx="1477819" cy="19645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7" idx="0"/>
            <a:endCxn id="34" idx="4"/>
          </p:cNvCxnSpPr>
          <p:nvPr/>
        </p:nvCxnSpPr>
        <p:spPr>
          <a:xfrm flipH="1" flipV="1">
            <a:off x="5145988" y="1990956"/>
            <a:ext cx="2416393" cy="37097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7" idx="0"/>
          </p:cNvCxnSpPr>
          <p:nvPr/>
        </p:nvCxnSpPr>
        <p:spPr>
          <a:xfrm flipV="1">
            <a:off x="7562380" y="2438401"/>
            <a:ext cx="901392" cy="32623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8" idx="1"/>
            <a:endCxn id="13" idx="5"/>
          </p:cNvCxnSpPr>
          <p:nvPr/>
        </p:nvCxnSpPr>
        <p:spPr>
          <a:xfrm flipH="1" flipV="1">
            <a:off x="7352693" y="4211122"/>
            <a:ext cx="601516" cy="250984"/>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1" idx="1"/>
            <a:endCxn id="10" idx="5"/>
          </p:cNvCxnSpPr>
          <p:nvPr/>
        </p:nvCxnSpPr>
        <p:spPr>
          <a:xfrm flipH="1" flipV="1">
            <a:off x="4807736" y="3796900"/>
            <a:ext cx="301672" cy="259476"/>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1" idx="7"/>
            <a:endCxn id="12" idx="3"/>
          </p:cNvCxnSpPr>
          <p:nvPr/>
        </p:nvCxnSpPr>
        <p:spPr>
          <a:xfrm flipV="1">
            <a:off x="5315737" y="3784406"/>
            <a:ext cx="645812" cy="271970"/>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1" idx="0"/>
            <a:endCxn id="22" idx="4"/>
          </p:cNvCxnSpPr>
          <p:nvPr/>
        </p:nvCxnSpPr>
        <p:spPr>
          <a:xfrm flipH="1" flipV="1">
            <a:off x="4814855" y="2438401"/>
            <a:ext cx="397717" cy="1585927"/>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1828800" y="3962400"/>
            <a:ext cx="2235200" cy="646331"/>
          </a:xfrm>
          <a:prstGeom prst="rect">
            <a:avLst/>
          </a:prstGeom>
          <a:noFill/>
        </p:spPr>
        <p:txBody>
          <a:bodyPr wrap="square" rtlCol="0">
            <a:spAutoFit/>
          </a:bodyPr>
          <a:lstStyle/>
          <a:p>
            <a:pPr algn="r"/>
            <a:r>
              <a:rPr lang="en-US" dirty="0" smtClean="0">
                <a:solidFill>
                  <a:srgbClr val="000000"/>
                </a:solidFill>
              </a:rPr>
              <a:t>Intermediate Lemmas:</a:t>
            </a:r>
            <a:endParaRPr lang="en-US" dirty="0">
              <a:solidFill>
                <a:srgbClr val="000000"/>
              </a:solidFill>
            </a:endParaRPr>
          </a:p>
        </p:txBody>
      </p:sp>
      <p:cxnSp>
        <p:nvCxnSpPr>
          <p:cNvPr id="85" name="Straight Arrow Connector 84"/>
          <p:cNvCxnSpPr>
            <a:stCxn id="11" idx="0"/>
            <a:endCxn id="34" idx="4"/>
          </p:cNvCxnSpPr>
          <p:nvPr/>
        </p:nvCxnSpPr>
        <p:spPr>
          <a:xfrm flipH="1" flipV="1">
            <a:off x="5145988" y="1990957"/>
            <a:ext cx="66585" cy="2033371"/>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11" idx="7"/>
            <a:endCxn id="26" idx="3"/>
          </p:cNvCxnSpPr>
          <p:nvPr/>
        </p:nvCxnSpPr>
        <p:spPr>
          <a:xfrm flipV="1">
            <a:off x="5315736" y="2406352"/>
            <a:ext cx="1834355" cy="1650025"/>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8" idx="0"/>
            <a:endCxn id="41" idx="4"/>
          </p:cNvCxnSpPr>
          <p:nvPr/>
        </p:nvCxnSpPr>
        <p:spPr>
          <a:xfrm flipV="1">
            <a:off x="8057373" y="1981201"/>
            <a:ext cx="1334124" cy="2448857"/>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17" idx="7"/>
            <a:endCxn id="32" idx="3"/>
          </p:cNvCxnSpPr>
          <p:nvPr/>
        </p:nvCxnSpPr>
        <p:spPr>
          <a:xfrm flipV="1">
            <a:off x="9349691" y="2386839"/>
            <a:ext cx="1449317" cy="1226610"/>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 idx="0"/>
            <a:endCxn id="21" idx="5"/>
          </p:cNvCxnSpPr>
          <p:nvPr/>
        </p:nvCxnSpPr>
        <p:spPr>
          <a:xfrm flipH="1" flipV="1">
            <a:off x="4313060" y="2406351"/>
            <a:ext cx="391512" cy="1203754"/>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10" idx="0"/>
            <a:endCxn id="22" idx="4"/>
          </p:cNvCxnSpPr>
          <p:nvPr/>
        </p:nvCxnSpPr>
        <p:spPr>
          <a:xfrm flipV="1">
            <a:off x="4704572" y="2438401"/>
            <a:ext cx="110283" cy="1171705"/>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12" idx="1"/>
            <a:endCxn id="23" idx="4"/>
          </p:cNvCxnSpPr>
          <p:nvPr/>
        </p:nvCxnSpPr>
        <p:spPr>
          <a:xfrm flipH="1" flipV="1">
            <a:off x="5415772" y="2438400"/>
            <a:ext cx="545776" cy="1191260"/>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2" idx="0"/>
            <a:endCxn id="36" idx="4"/>
          </p:cNvCxnSpPr>
          <p:nvPr/>
        </p:nvCxnSpPr>
        <p:spPr>
          <a:xfrm flipV="1">
            <a:off x="6064712" y="1981201"/>
            <a:ext cx="291792" cy="1616411"/>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3" idx="0"/>
            <a:endCxn id="25" idx="4"/>
          </p:cNvCxnSpPr>
          <p:nvPr/>
        </p:nvCxnSpPr>
        <p:spPr>
          <a:xfrm flipH="1" flipV="1">
            <a:off x="6621965" y="2438401"/>
            <a:ext cx="627564" cy="1585927"/>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3" idx="0"/>
            <a:endCxn id="27" idx="4"/>
          </p:cNvCxnSpPr>
          <p:nvPr/>
        </p:nvCxnSpPr>
        <p:spPr>
          <a:xfrm flipV="1">
            <a:off x="7249529" y="2438401"/>
            <a:ext cx="604644" cy="1585927"/>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0"/>
          </p:nvPr>
        </p:nvSpPr>
        <p:spPr/>
        <p:txBody>
          <a:bodyPr/>
          <a:lstStyle/>
          <a:p>
            <a:fld id="{6FB38293-AEBC-48C9-B732-3290CCE0D0E2}" type="slidenum">
              <a:rPr lang="en-US" altLang="en-US" smtClean="0">
                <a:solidFill>
                  <a:srgbClr val="000000"/>
                </a:solidFill>
              </a:rPr>
              <a:pPr/>
              <a:t>6</a:t>
            </a:fld>
            <a:endParaRPr lang="en-US" altLang="en-US">
              <a:solidFill>
                <a:srgbClr val="000000"/>
              </a:solidFill>
            </a:endParaRPr>
          </a:p>
        </p:txBody>
      </p:sp>
      <p:sp>
        <p:nvSpPr>
          <p:cNvPr id="4" name="Rectangle 3"/>
          <p:cNvSpPr/>
          <p:nvPr/>
        </p:nvSpPr>
        <p:spPr>
          <a:xfrm>
            <a:off x="132198" y="1621304"/>
            <a:ext cx="2332327" cy="1569660"/>
          </a:xfrm>
          <a:prstGeom prst="rect">
            <a:avLst/>
          </a:prstGeom>
        </p:spPr>
        <p:txBody>
          <a:bodyPr wrap="square">
            <a:spAutoFit/>
          </a:bodyPr>
          <a:lstStyle/>
          <a:p>
            <a:r>
              <a:rPr lang="en-US" sz="2400" dirty="0">
                <a:solidFill>
                  <a:srgbClr val="0070C0"/>
                </a:solidFill>
              </a:rPr>
              <a:t>Argument</a:t>
            </a:r>
            <a:r>
              <a:rPr lang="en-US" sz="2400" dirty="0"/>
              <a:t> </a:t>
            </a:r>
            <a:r>
              <a:rPr lang="en-US" sz="2400" b="1" dirty="0"/>
              <a:t>≡</a:t>
            </a:r>
            <a:r>
              <a:rPr lang="en-US" sz="2400" dirty="0"/>
              <a:t>  </a:t>
            </a:r>
            <a:r>
              <a:rPr lang="en-US" sz="2400" dirty="0" smtClean="0"/>
              <a:t/>
            </a:r>
            <a:br>
              <a:rPr lang="en-US" sz="2400" dirty="0" smtClean="0"/>
            </a:br>
            <a:r>
              <a:rPr lang="en-US" sz="2400" dirty="0" smtClean="0"/>
              <a:t>a </a:t>
            </a:r>
            <a:r>
              <a:rPr lang="en-US" sz="2400" dirty="0">
                <a:solidFill>
                  <a:srgbClr val="0070C0"/>
                </a:solidFill>
              </a:rPr>
              <a:t>proof</a:t>
            </a:r>
            <a:r>
              <a:rPr lang="en-US" sz="2400" dirty="0"/>
              <a:t> in which the requirement is the claim</a:t>
            </a:r>
          </a:p>
        </p:txBody>
      </p:sp>
    </p:spTree>
    <p:extLst>
      <p:ext uri="{BB962C8B-B14F-4D97-AF65-F5344CB8AC3E}">
        <p14:creationId xmlns:p14="http://schemas.microsoft.com/office/powerpoint/2010/main" val="32023588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500"/>
                                  </p:stCondLst>
                                  <p:childTnLst>
                                    <p:set>
                                      <p:cBhvr>
                                        <p:cTn id="17" dur="1" fill="hold">
                                          <p:stCondLst>
                                            <p:cond delay="0"/>
                                          </p:stCondLst>
                                        </p:cTn>
                                        <p:tgtEl>
                                          <p:spTgt spid="11"/>
                                        </p:tgtEl>
                                        <p:attrNameLst>
                                          <p:attrName>style.visibility</p:attrName>
                                        </p:attrNameLst>
                                      </p:cBhvr>
                                      <p:to>
                                        <p:strVal val="visible"/>
                                      </p:to>
                                    </p:set>
                                  </p:childTnLst>
                                </p:cTn>
                              </p:par>
                              <p:par>
                                <p:cTn id="18" presetID="1" presetClass="entr" presetSubtype="0" fill="hold" grpId="0" nodeType="withEffect">
                                  <p:stCondLst>
                                    <p:cond delay="500"/>
                                  </p:stCondLst>
                                  <p:childTnLst>
                                    <p:set>
                                      <p:cBhvr>
                                        <p:cTn id="19" dur="1" fill="hold">
                                          <p:stCondLst>
                                            <p:cond delay="0"/>
                                          </p:stCondLst>
                                        </p:cTn>
                                        <p:tgtEl>
                                          <p:spTgt spid="46"/>
                                        </p:tgtEl>
                                        <p:attrNameLst>
                                          <p:attrName>style.visibility</p:attrName>
                                        </p:attrNameLst>
                                      </p:cBhvr>
                                      <p:to>
                                        <p:strVal val="visible"/>
                                      </p:to>
                                    </p:set>
                                  </p:childTnLst>
                                </p:cTn>
                              </p:par>
                              <p:par>
                                <p:cTn id="20" presetID="1" presetClass="entr" presetSubtype="0" fill="hold" grpId="0" nodeType="withEffect">
                                  <p:stCondLst>
                                    <p:cond delay="50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grpId="0" nodeType="withEffect">
                                  <p:stCondLst>
                                    <p:cond delay="500"/>
                                  </p:stCondLst>
                                  <p:childTnLst>
                                    <p:set>
                                      <p:cBhvr>
                                        <p:cTn id="23" dur="1" fill="hold">
                                          <p:stCondLst>
                                            <p:cond delay="0"/>
                                          </p:stCondLst>
                                        </p:cTn>
                                        <p:tgtEl>
                                          <p:spTgt spid="16"/>
                                        </p:tgtEl>
                                        <p:attrNameLst>
                                          <p:attrName>style.visibility</p:attrName>
                                        </p:attrNameLst>
                                      </p:cBhvr>
                                      <p:to>
                                        <p:strVal val="visible"/>
                                      </p:to>
                                    </p:set>
                                  </p:childTnLst>
                                </p:cTn>
                              </p:par>
                              <p:par>
                                <p:cTn id="24" presetID="1" presetClass="entr" presetSubtype="0" fill="hold" grpId="0" nodeType="withEffect">
                                  <p:stCondLst>
                                    <p:cond delay="500"/>
                                  </p:stCondLst>
                                  <p:childTnLst>
                                    <p:set>
                                      <p:cBhvr>
                                        <p:cTn id="25" dur="1" fill="hold">
                                          <p:stCondLst>
                                            <p:cond delay="0"/>
                                          </p:stCondLst>
                                        </p:cTn>
                                        <p:tgtEl>
                                          <p:spTgt spid="45"/>
                                        </p:tgtEl>
                                        <p:attrNameLst>
                                          <p:attrName>style.visibility</p:attrName>
                                        </p:attrNameLst>
                                      </p:cBhvr>
                                      <p:to>
                                        <p:strVal val="visible"/>
                                      </p:to>
                                    </p:set>
                                  </p:childTnLst>
                                </p:cTn>
                              </p:par>
                              <p:par>
                                <p:cTn id="26" presetID="1" presetClass="entr" presetSubtype="0" fill="hold" grpId="0" nodeType="withEffect">
                                  <p:stCondLst>
                                    <p:cond delay="500"/>
                                  </p:stCondLst>
                                  <p:childTnLst>
                                    <p:set>
                                      <p:cBhvr>
                                        <p:cTn id="27" dur="1" fill="hold">
                                          <p:stCondLst>
                                            <p:cond delay="0"/>
                                          </p:stCondLst>
                                        </p:cTn>
                                        <p:tgtEl>
                                          <p:spTgt spid="19"/>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grpId="0" nodeType="afterEffect">
                                  <p:stCondLst>
                                    <p:cond delay="50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50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50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childTnLst>
                                </p:cTn>
                              </p:par>
                              <p:par>
                                <p:cTn id="43" presetID="10" presetClass="entr" presetSubtype="0" fill="hold"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fade">
                                      <p:cBhvr>
                                        <p:cTn id="45" dur="500"/>
                                        <p:tgtEl>
                                          <p:spTgt spid="62"/>
                                        </p:tgtEl>
                                      </p:cBhvr>
                                    </p:animEffect>
                                  </p:childTnLst>
                                </p:cTn>
                              </p:par>
                              <p:par>
                                <p:cTn id="46" presetID="10" presetClass="entr" presetSubtype="0" fill="hold" nodeType="with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fade">
                                      <p:cBhvr>
                                        <p:cTn id="48" dur="500"/>
                                        <p:tgtEl>
                                          <p:spTgt spid="49"/>
                                        </p:tgtEl>
                                      </p:cBhvr>
                                    </p:animEffect>
                                  </p:childTnLst>
                                </p:cTn>
                              </p:par>
                              <p:par>
                                <p:cTn id="49" presetID="10" presetClass="entr" presetSubtype="0" fill="hold"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fade">
                                      <p:cBhvr>
                                        <p:cTn id="51" dur="500"/>
                                        <p:tgtEl>
                                          <p:spTgt spid="57"/>
                                        </p:tgtEl>
                                      </p:cBhvr>
                                    </p:animEffect>
                                  </p:childTnLst>
                                </p:cTn>
                              </p:par>
                            </p:childTnLst>
                          </p:cTn>
                        </p:par>
                        <p:par>
                          <p:cTn id="52" fill="hold">
                            <p:stCondLst>
                              <p:cond delay="500"/>
                            </p:stCondLst>
                            <p:childTnLst>
                              <p:par>
                                <p:cTn id="53" presetID="10" presetClass="entr" presetSubtype="0" fill="hold" nodeType="afterEffect">
                                  <p:stCondLst>
                                    <p:cond delay="500"/>
                                  </p:stCondLst>
                                  <p:childTnLst>
                                    <p:set>
                                      <p:cBhvr>
                                        <p:cTn id="54" dur="1" fill="hold">
                                          <p:stCondLst>
                                            <p:cond delay="0"/>
                                          </p:stCondLst>
                                        </p:cTn>
                                        <p:tgtEl>
                                          <p:spTgt spid="75"/>
                                        </p:tgtEl>
                                        <p:attrNameLst>
                                          <p:attrName>style.visibility</p:attrName>
                                        </p:attrNameLst>
                                      </p:cBhvr>
                                      <p:to>
                                        <p:strVal val="visible"/>
                                      </p:to>
                                    </p:set>
                                    <p:animEffect transition="in" filter="fade">
                                      <p:cBhvr>
                                        <p:cTn id="55" dur="500"/>
                                        <p:tgtEl>
                                          <p:spTgt spid="75"/>
                                        </p:tgtEl>
                                      </p:cBhvr>
                                    </p:animEffect>
                                  </p:childTnLst>
                                </p:cTn>
                              </p:par>
                              <p:par>
                                <p:cTn id="56" presetID="10" presetClass="entr" presetSubtype="0" fill="hold" nodeType="withEffect">
                                  <p:stCondLst>
                                    <p:cond delay="500"/>
                                  </p:stCondLst>
                                  <p:childTnLst>
                                    <p:set>
                                      <p:cBhvr>
                                        <p:cTn id="57" dur="1" fill="hold">
                                          <p:stCondLst>
                                            <p:cond delay="0"/>
                                          </p:stCondLst>
                                        </p:cTn>
                                        <p:tgtEl>
                                          <p:spTgt spid="81"/>
                                        </p:tgtEl>
                                        <p:attrNameLst>
                                          <p:attrName>style.visibility</p:attrName>
                                        </p:attrNameLst>
                                      </p:cBhvr>
                                      <p:to>
                                        <p:strVal val="visible"/>
                                      </p:to>
                                    </p:set>
                                    <p:animEffect transition="in" filter="fade">
                                      <p:cBhvr>
                                        <p:cTn id="58" dur="500"/>
                                        <p:tgtEl>
                                          <p:spTgt spid="81"/>
                                        </p:tgtEl>
                                      </p:cBhvr>
                                    </p:animEffect>
                                  </p:childTnLst>
                                </p:cTn>
                              </p:par>
                              <p:par>
                                <p:cTn id="59" presetID="10" presetClass="entr" presetSubtype="0" fill="hold" nodeType="withEffect">
                                  <p:stCondLst>
                                    <p:cond delay="500"/>
                                  </p:stCondLst>
                                  <p:childTnLst>
                                    <p:set>
                                      <p:cBhvr>
                                        <p:cTn id="60" dur="1" fill="hold">
                                          <p:stCondLst>
                                            <p:cond delay="0"/>
                                          </p:stCondLst>
                                        </p:cTn>
                                        <p:tgtEl>
                                          <p:spTgt spid="85"/>
                                        </p:tgtEl>
                                        <p:attrNameLst>
                                          <p:attrName>style.visibility</p:attrName>
                                        </p:attrNameLst>
                                      </p:cBhvr>
                                      <p:to>
                                        <p:strVal val="visible"/>
                                      </p:to>
                                    </p:set>
                                    <p:animEffect transition="in" filter="fade">
                                      <p:cBhvr>
                                        <p:cTn id="61" dur="500"/>
                                        <p:tgtEl>
                                          <p:spTgt spid="85"/>
                                        </p:tgtEl>
                                      </p:cBhvr>
                                    </p:animEffect>
                                  </p:childTnLst>
                                </p:cTn>
                              </p:par>
                              <p:par>
                                <p:cTn id="62" presetID="10" presetClass="entr" presetSubtype="0" fill="hold" nodeType="withEffect">
                                  <p:stCondLst>
                                    <p:cond delay="500"/>
                                  </p:stCondLst>
                                  <p:childTnLst>
                                    <p:set>
                                      <p:cBhvr>
                                        <p:cTn id="63" dur="1" fill="hold">
                                          <p:stCondLst>
                                            <p:cond delay="0"/>
                                          </p:stCondLst>
                                        </p:cTn>
                                        <p:tgtEl>
                                          <p:spTgt spid="78"/>
                                        </p:tgtEl>
                                        <p:attrNameLst>
                                          <p:attrName>style.visibility</p:attrName>
                                        </p:attrNameLst>
                                      </p:cBhvr>
                                      <p:to>
                                        <p:strVal val="visible"/>
                                      </p:to>
                                    </p:set>
                                    <p:animEffect transition="in" filter="fade">
                                      <p:cBhvr>
                                        <p:cTn id="64" dur="500"/>
                                        <p:tgtEl>
                                          <p:spTgt spid="78"/>
                                        </p:tgtEl>
                                      </p:cBhvr>
                                    </p:animEffect>
                                  </p:childTnLst>
                                </p:cTn>
                              </p:par>
                              <p:par>
                                <p:cTn id="65" presetID="10" presetClass="entr" presetSubtype="0" fill="hold" nodeType="withEffect">
                                  <p:stCondLst>
                                    <p:cond delay="500"/>
                                  </p:stCondLst>
                                  <p:childTnLst>
                                    <p:set>
                                      <p:cBhvr>
                                        <p:cTn id="66" dur="1" fill="hold">
                                          <p:stCondLst>
                                            <p:cond delay="0"/>
                                          </p:stCondLst>
                                        </p:cTn>
                                        <p:tgtEl>
                                          <p:spTgt spid="88"/>
                                        </p:tgtEl>
                                        <p:attrNameLst>
                                          <p:attrName>style.visibility</p:attrName>
                                        </p:attrNameLst>
                                      </p:cBhvr>
                                      <p:to>
                                        <p:strVal val="visible"/>
                                      </p:to>
                                    </p:set>
                                    <p:animEffect transition="in" filter="fade">
                                      <p:cBhvr>
                                        <p:cTn id="67" dur="500"/>
                                        <p:tgtEl>
                                          <p:spTgt spid="88"/>
                                        </p:tgtEl>
                                      </p:cBhvr>
                                    </p:animEffect>
                                  </p:childTnLst>
                                </p:cTn>
                              </p:par>
                              <p:par>
                                <p:cTn id="68" presetID="10" presetClass="entr" presetSubtype="0" fill="hold" nodeType="withEffect">
                                  <p:stCondLst>
                                    <p:cond delay="500"/>
                                  </p:stCondLst>
                                  <p:childTnLst>
                                    <p:set>
                                      <p:cBhvr>
                                        <p:cTn id="69" dur="1" fill="hold">
                                          <p:stCondLst>
                                            <p:cond delay="0"/>
                                          </p:stCondLst>
                                        </p:cTn>
                                        <p:tgtEl>
                                          <p:spTgt spid="70"/>
                                        </p:tgtEl>
                                        <p:attrNameLst>
                                          <p:attrName>style.visibility</p:attrName>
                                        </p:attrNameLst>
                                      </p:cBhvr>
                                      <p:to>
                                        <p:strVal val="visible"/>
                                      </p:to>
                                    </p:set>
                                    <p:animEffect transition="in" filter="fade">
                                      <p:cBhvr>
                                        <p:cTn id="70" dur="500"/>
                                        <p:tgtEl>
                                          <p:spTgt spid="70"/>
                                        </p:tgtEl>
                                      </p:cBhvr>
                                    </p:animEffect>
                                  </p:childTnLst>
                                </p:cTn>
                              </p:par>
                              <p:par>
                                <p:cTn id="71" presetID="10" presetClass="entr" presetSubtype="0" fill="hold" nodeType="withEffect">
                                  <p:stCondLst>
                                    <p:cond delay="500"/>
                                  </p:stCondLst>
                                  <p:childTnLst>
                                    <p:set>
                                      <p:cBhvr>
                                        <p:cTn id="72" dur="1" fill="hold">
                                          <p:stCondLst>
                                            <p:cond delay="0"/>
                                          </p:stCondLst>
                                        </p:cTn>
                                        <p:tgtEl>
                                          <p:spTgt spid="92"/>
                                        </p:tgtEl>
                                        <p:attrNameLst>
                                          <p:attrName>style.visibility</p:attrName>
                                        </p:attrNameLst>
                                      </p:cBhvr>
                                      <p:to>
                                        <p:strVal val="visible"/>
                                      </p:to>
                                    </p:set>
                                    <p:animEffect transition="in" filter="fade">
                                      <p:cBhvr>
                                        <p:cTn id="73" dur="500"/>
                                        <p:tgtEl>
                                          <p:spTgt spid="92"/>
                                        </p:tgtEl>
                                      </p:cBhvr>
                                    </p:animEffect>
                                  </p:childTnLst>
                                </p:cTn>
                              </p:par>
                              <p:par>
                                <p:cTn id="74" presetID="10" presetClass="entr" presetSubtype="0" fill="hold" nodeType="withEffect">
                                  <p:stCondLst>
                                    <p:cond delay="500"/>
                                  </p:stCondLst>
                                  <p:childTnLst>
                                    <p:set>
                                      <p:cBhvr>
                                        <p:cTn id="75" dur="1" fill="hold">
                                          <p:stCondLst>
                                            <p:cond delay="0"/>
                                          </p:stCondLst>
                                        </p:cTn>
                                        <p:tgtEl>
                                          <p:spTgt spid="95"/>
                                        </p:tgtEl>
                                        <p:attrNameLst>
                                          <p:attrName>style.visibility</p:attrName>
                                        </p:attrNameLst>
                                      </p:cBhvr>
                                      <p:to>
                                        <p:strVal val="visible"/>
                                      </p:to>
                                    </p:set>
                                    <p:animEffect transition="in" filter="fade">
                                      <p:cBhvr>
                                        <p:cTn id="76" dur="500"/>
                                        <p:tgtEl>
                                          <p:spTgt spid="95"/>
                                        </p:tgtEl>
                                      </p:cBhvr>
                                    </p:animEffect>
                                  </p:childTnLst>
                                </p:cTn>
                              </p:par>
                            </p:childTnLst>
                          </p:cTn>
                        </p:par>
                        <p:par>
                          <p:cTn id="77" fill="hold">
                            <p:stCondLst>
                              <p:cond delay="1500"/>
                            </p:stCondLst>
                            <p:childTnLst>
                              <p:par>
                                <p:cTn id="78" presetID="10" presetClass="entr" presetSubtype="0" fill="hold" nodeType="afterEffect">
                                  <p:stCondLst>
                                    <p:cond delay="500"/>
                                  </p:stCondLst>
                                  <p:childTnLst>
                                    <p:set>
                                      <p:cBhvr>
                                        <p:cTn id="79" dur="1" fill="hold">
                                          <p:stCondLst>
                                            <p:cond delay="0"/>
                                          </p:stCondLst>
                                        </p:cTn>
                                        <p:tgtEl>
                                          <p:spTgt spid="99"/>
                                        </p:tgtEl>
                                        <p:attrNameLst>
                                          <p:attrName>style.visibility</p:attrName>
                                        </p:attrNameLst>
                                      </p:cBhvr>
                                      <p:to>
                                        <p:strVal val="visible"/>
                                      </p:to>
                                    </p:set>
                                    <p:animEffect transition="in" filter="fade">
                                      <p:cBhvr>
                                        <p:cTn id="80" dur="500"/>
                                        <p:tgtEl>
                                          <p:spTgt spid="99"/>
                                        </p:tgtEl>
                                      </p:cBhvr>
                                    </p:animEffect>
                                  </p:childTnLst>
                                </p:cTn>
                              </p:par>
                              <p:par>
                                <p:cTn id="81" presetID="10" presetClass="entr" presetSubtype="0" fill="hold" nodeType="withEffect">
                                  <p:stCondLst>
                                    <p:cond delay="0"/>
                                  </p:stCondLst>
                                  <p:childTnLst>
                                    <p:set>
                                      <p:cBhvr>
                                        <p:cTn id="82" dur="1" fill="hold">
                                          <p:stCondLst>
                                            <p:cond delay="0"/>
                                          </p:stCondLst>
                                        </p:cTn>
                                        <p:tgtEl>
                                          <p:spTgt spid="102"/>
                                        </p:tgtEl>
                                        <p:attrNameLst>
                                          <p:attrName>style.visibility</p:attrName>
                                        </p:attrNameLst>
                                      </p:cBhvr>
                                      <p:to>
                                        <p:strVal val="visible"/>
                                      </p:to>
                                    </p:set>
                                    <p:animEffect transition="in" filter="fade">
                                      <p:cBhvr>
                                        <p:cTn id="83" dur="500"/>
                                        <p:tgtEl>
                                          <p:spTgt spid="102"/>
                                        </p:tgtEl>
                                      </p:cBhvr>
                                    </p:animEffect>
                                  </p:childTnLst>
                                </p:cTn>
                              </p:par>
                              <p:par>
                                <p:cTn id="84" presetID="10" presetClass="entr" presetSubtype="0" fill="hold" nodeType="withEffect">
                                  <p:stCondLst>
                                    <p:cond delay="0"/>
                                  </p:stCondLst>
                                  <p:childTnLst>
                                    <p:set>
                                      <p:cBhvr>
                                        <p:cTn id="85" dur="1" fill="hold">
                                          <p:stCondLst>
                                            <p:cond delay="0"/>
                                          </p:stCondLst>
                                        </p:cTn>
                                        <p:tgtEl>
                                          <p:spTgt spid="107"/>
                                        </p:tgtEl>
                                        <p:attrNameLst>
                                          <p:attrName>style.visibility</p:attrName>
                                        </p:attrNameLst>
                                      </p:cBhvr>
                                      <p:to>
                                        <p:strVal val="visible"/>
                                      </p:to>
                                    </p:set>
                                    <p:animEffect transition="in" filter="fade">
                                      <p:cBhvr>
                                        <p:cTn id="86" dur="500"/>
                                        <p:tgtEl>
                                          <p:spTgt spid="107"/>
                                        </p:tgtEl>
                                      </p:cBhvr>
                                    </p:animEffect>
                                  </p:childTnLst>
                                </p:cTn>
                              </p:par>
                              <p:par>
                                <p:cTn id="87" presetID="10" presetClass="entr" presetSubtype="0" fill="hold" nodeType="withEffect">
                                  <p:stCondLst>
                                    <p:cond delay="0"/>
                                  </p:stCondLst>
                                  <p:childTnLst>
                                    <p:set>
                                      <p:cBhvr>
                                        <p:cTn id="88" dur="1" fill="hold">
                                          <p:stCondLst>
                                            <p:cond delay="0"/>
                                          </p:stCondLst>
                                        </p:cTn>
                                        <p:tgtEl>
                                          <p:spTgt spid="110"/>
                                        </p:tgtEl>
                                        <p:attrNameLst>
                                          <p:attrName>style.visibility</p:attrName>
                                        </p:attrNameLst>
                                      </p:cBhvr>
                                      <p:to>
                                        <p:strVal val="visible"/>
                                      </p:to>
                                    </p:set>
                                    <p:animEffect transition="in" filter="fade">
                                      <p:cBhvr>
                                        <p:cTn id="89" dur="500"/>
                                        <p:tgtEl>
                                          <p:spTgt spid="110"/>
                                        </p:tgtEl>
                                      </p:cBhvr>
                                    </p:animEffect>
                                  </p:childTnLst>
                                </p:cTn>
                              </p:par>
                              <p:par>
                                <p:cTn id="90" presetID="10" presetClass="entr" presetSubtype="0" fill="hold" nodeType="withEffect">
                                  <p:stCondLst>
                                    <p:cond delay="0"/>
                                  </p:stCondLst>
                                  <p:childTnLst>
                                    <p:set>
                                      <p:cBhvr>
                                        <p:cTn id="91" dur="1" fill="hold">
                                          <p:stCondLst>
                                            <p:cond delay="0"/>
                                          </p:stCondLst>
                                        </p:cTn>
                                        <p:tgtEl>
                                          <p:spTgt spid="115"/>
                                        </p:tgtEl>
                                        <p:attrNameLst>
                                          <p:attrName>style.visibility</p:attrName>
                                        </p:attrNameLst>
                                      </p:cBhvr>
                                      <p:to>
                                        <p:strVal val="visible"/>
                                      </p:to>
                                    </p:set>
                                    <p:animEffect transition="in" filter="fade">
                                      <p:cBhvr>
                                        <p:cTn id="92" dur="500"/>
                                        <p:tgtEl>
                                          <p:spTgt spid="115"/>
                                        </p:tgtEl>
                                      </p:cBhvr>
                                    </p:animEffect>
                                  </p:childTnLst>
                                </p:cTn>
                              </p:par>
                              <p:par>
                                <p:cTn id="93" presetID="10" presetClass="entr" presetSubtype="0" fill="hold" nodeType="withEffect">
                                  <p:stCondLst>
                                    <p:cond delay="0"/>
                                  </p:stCondLst>
                                  <p:childTnLst>
                                    <p:set>
                                      <p:cBhvr>
                                        <p:cTn id="94" dur="1" fill="hold">
                                          <p:stCondLst>
                                            <p:cond delay="0"/>
                                          </p:stCondLst>
                                        </p:cTn>
                                        <p:tgtEl>
                                          <p:spTgt spid="118"/>
                                        </p:tgtEl>
                                        <p:attrNameLst>
                                          <p:attrName>style.visibility</p:attrName>
                                        </p:attrNameLst>
                                      </p:cBhvr>
                                      <p:to>
                                        <p:strVal val="visible"/>
                                      </p:to>
                                    </p:set>
                                    <p:animEffect transition="in" filter="fade">
                                      <p:cBhvr>
                                        <p:cTn id="95"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45" grpId="0" animBg="1"/>
      <p:bldP spid="46" grpId="0" animBg="1"/>
      <p:bldP spid="47" grpId="0" animBg="1"/>
      <p:bldP spid="8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of Support and Trace Links</a:t>
            </a:r>
          </a:p>
        </p:txBody>
      </p:sp>
      <p:sp>
        <p:nvSpPr>
          <p:cNvPr id="7" name="Oval 6"/>
          <p:cNvSpPr/>
          <p:nvPr/>
        </p:nvSpPr>
        <p:spPr>
          <a:xfrm>
            <a:off x="7429808" y="5724756"/>
            <a:ext cx="291792" cy="218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8F8F8"/>
              </a:solidFill>
            </a:endParaRPr>
          </a:p>
        </p:txBody>
      </p:sp>
      <p:sp>
        <p:nvSpPr>
          <p:cNvPr id="10" name="Oval 9"/>
          <p:cNvSpPr/>
          <p:nvPr/>
        </p:nvSpPr>
        <p:spPr>
          <a:xfrm>
            <a:off x="4558676" y="3610105"/>
            <a:ext cx="291792" cy="2188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8F8F8"/>
              </a:solidFill>
            </a:endParaRPr>
          </a:p>
        </p:txBody>
      </p:sp>
      <p:sp>
        <p:nvSpPr>
          <p:cNvPr id="11" name="Oval 10"/>
          <p:cNvSpPr/>
          <p:nvPr/>
        </p:nvSpPr>
        <p:spPr>
          <a:xfrm>
            <a:off x="5066676" y="4024327"/>
            <a:ext cx="291792" cy="2188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8F8F8"/>
              </a:solidFill>
            </a:endParaRPr>
          </a:p>
        </p:txBody>
      </p:sp>
      <p:sp>
        <p:nvSpPr>
          <p:cNvPr id="12" name="Oval 11"/>
          <p:cNvSpPr/>
          <p:nvPr/>
        </p:nvSpPr>
        <p:spPr>
          <a:xfrm>
            <a:off x="5918816" y="3597611"/>
            <a:ext cx="291792" cy="2188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8F8F8"/>
              </a:solidFill>
            </a:endParaRPr>
          </a:p>
        </p:txBody>
      </p:sp>
      <p:sp>
        <p:nvSpPr>
          <p:cNvPr id="13" name="Oval 12"/>
          <p:cNvSpPr/>
          <p:nvPr/>
        </p:nvSpPr>
        <p:spPr>
          <a:xfrm>
            <a:off x="7103632" y="4024327"/>
            <a:ext cx="291792" cy="2188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8F8F8"/>
              </a:solidFill>
            </a:endParaRPr>
          </a:p>
        </p:txBody>
      </p:sp>
      <p:sp>
        <p:nvSpPr>
          <p:cNvPr id="14" name="Oval 13"/>
          <p:cNvSpPr/>
          <p:nvPr/>
        </p:nvSpPr>
        <p:spPr>
          <a:xfrm>
            <a:off x="7768367" y="3620377"/>
            <a:ext cx="291792" cy="2188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8F8F8"/>
              </a:solidFill>
            </a:endParaRPr>
          </a:p>
        </p:txBody>
      </p:sp>
      <p:sp>
        <p:nvSpPr>
          <p:cNvPr id="15" name="Oval 14"/>
          <p:cNvSpPr/>
          <p:nvPr/>
        </p:nvSpPr>
        <p:spPr>
          <a:xfrm>
            <a:off x="6330172" y="4415083"/>
            <a:ext cx="291792" cy="2188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8F8F8"/>
              </a:solidFill>
            </a:endParaRPr>
          </a:p>
        </p:txBody>
      </p:sp>
      <p:sp>
        <p:nvSpPr>
          <p:cNvPr id="16" name="Oval 15"/>
          <p:cNvSpPr/>
          <p:nvPr/>
        </p:nvSpPr>
        <p:spPr>
          <a:xfrm>
            <a:off x="8503112" y="4034083"/>
            <a:ext cx="291792" cy="2188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8F8F8"/>
              </a:solidFill>
            </a:endParaRPr>
          </a:p>
        </p:txBody>
      </p:sp>
      <p:sp>
        <p:nvSpPr>
          <p:cNvPr id="17" name="Oval 16"/>
          <p:cNvSpPr/>
          <p:nvPr/>
        </p:nvSpPr>
        <p:spPr>
          <a:xfrm>
            <a:off x="9100631" y="3581400"/>
            <a:ext cx="291792" cy="2188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8F8F8"/>
              </a:solidFill>
            </a:endParaRPr>
          </a:p>
        </p:txBody>
      </p:sp>
      <p:sp>
        <p:nvSpPr>
          <p:cNvPr id="18" name="Oval 17"/>
          <p:cNvSpPr/>
          <p:nvPr/>
        </p:nvSpPr>
        <p:spPr>
          <a:xfrm>
            <a:off x="7911476" y="4430057"/>
            <a:ext cx="291792" cy="2188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8F8F8"/>
              </a:solidFill>
            </a:endParaRPr>
          </a:p>
        </p:txBody>
      </p:sp>
      <p:sp>
        <p:nvSpPr>
          <p:cNvPr id="19" name="Oval 18"/>
          <p:cNvSpPr/>
          <p:nvPr/>
        </p:nvSpPr>
        <p:spPr>
          <a:xfrm>
            <a:off x="10248276" y="4022521"/>
            <a:ext cx="291792" cy="2188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8F8F8"/>
              </a:solidFill>
            </a:endParaRPr>
          </a:p>
        </p:txBody>
      </p:sp>
      <p:sp>
        <p:nvSpPr>
          <p:cNvPr id="20" name="TextBox 19"/>
          <p:cNvSpPr txBox="1"/>
          <p:nvPr/>
        </p:nvSpPr>
        <p:spPr>
          <a:xfrm>
            <a:off x="1828800" y="1759804"/>
            <a:ext cx="2133600" cy="646331"/>
          </a:xfrm>
          <a:prstGeom prst="rect">
            <a:avLst/>
          </a:prstGeom>
          <a:noFill/>
        </p:spPr>
        <p:txBody>
          <a:bodyPr wrap="square" rtlCol="0">
            <a:spAutoFit/>
          </a:bodyPr>
          <a:lstStyle/>
          <a:p>
            <a:pPr algn="r"/>
            <a:r>
              <a:rPr lang="en-US" dirty="0" smtClean="0">
                <a:solidFill>
                  <a:srgbClr val="000000"/>
                </a:solidFill>
              </a:rPr>
              <a:t>Model</a:t>
            </a:r>
          </a:p>
          <a:p>
            <a:pPr algn="r"/>
            <a:r>
              <a:rPr lang="en-US" dirty="0" smtClean="0">
                <a:solidFill>
                  <a:srgbClr val="000000"/>
                </a:solidFill>
              </a:rPr>
              <a:t>Elements:</a:t>
            </a:r>
            <a:endParaRPr lang="en-US" dirty="0">
              <a:solidFill>
                <a:srgbClr val="000000"/>
              </a:solidFill>
            </a:endParaRPr>
          </a:p>
        </p:txBody>
      </p:sp>
      <p:sp>
        <p:nvSpPr>
          <p:cNvPr id="21" name="Oval 20"/>
          <p:cNvSpPr/>
          <p:nvPr/>
        </p:nvSpPr>
        <p:spPr>
          <a:xfrm>
            <a:off x="4064000" y="2219556"/>
            <a:ext cx="291792" cy="218844"/>
          </a:xfrm>
          <a:prstGeom prst="ellipse">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22" name="Oval 21"/>
          <p:cNvSpPr/>
          <p:nvPr/>
        </p:nvSpPr>
        <p:spPr>
          <a:xfrm>
            <a:off x="4668959" y="2219556"/>
            <a:ext cx="291792" cy="218844"/>
          </a:xfrm>
          <a:prstGeom prst="ellipse">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23" name="Oval 22"/>
          <p:cNvSpPr/>
          <p:nvPr/>
        </p:nvSpPr>
        <p:spPr>
          <a:xfrm>
            <a:off x="5269876" y="2219556"/>
            <a:ext cx="291792" cy="218844"/>
          </a:xfrm>
          <a:prstGeom prst="ellipse">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24" name="Oval 23"/>
          <p:cNvSpPr/>
          <p:nvPr/>
        </p:nvSpPr>
        <p:spPr>
          <a:xfrm>
            <a:off x="5879476" y="2209800"/>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25" name="Oval 24"/>
          <p:cNvSpPr/>
          <p:nvPr/>
        </p:nvSpPr>
        <p:spPr>
          <a:xfrm>
            <a:off x="6476068" y="2219556"/>
            <a:ext cx="291792" cy="218844"/>
          </a:xfrm>
          <a:prstGeom prst="ellipse">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26" name="Oval 25"/>
          <p:cNvSpPr/>
          <p:nvPr/>
        </p:nvSpPr>
        <p:spPr>
          <a:xfrm>
            <a:off x="7107359" y="2219556"/>
            <a:ext cx="291792" cy="218844"/>
          </a:xfrm>
          <a:prstGeom prst="ellipse">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27" name="Oval 26"/>
          <p:cNvSpPr/>
          <p:nvPr/>
        </p:nvSpPr>
        <p:spPr>
          <a:xfrm>
            <a:off x="7708276" y="2219556"/>
            <a:ext cx="291792" cy="218844"/>
          </a:xfrm>
          <a:prstGeom prst="ellipse">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28" name="Oval 27"/>
          <p:cNvSpPr/>
          <p:nvPr/>
        </p:nvSpPr>
        <p:spPr>
          <a:xfrm>
            <a:off x="8317876" y="2209800"/>
            <a:ext cx="291792" cy="218844"/>
          </a:xfrm>
          <a:prstGeom prst="ellipse">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29" name="Oval 28"/>
          <p:cNvSpPr/>
          <p:nvPr/>
        </p:nvSpPr>
        <p:spPr>
          <a:xfrm>
            <a:off x="8914468" y="2209800"/>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30" name="Oval 29"/>
          <p:cNvSpPr/>
          <p:nvPr/>
        </p:nvSpPr>
        <p:spPr>
          <a:xfrm>
            <a:off x="9545759" y="2209800"/>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31" name="Oval 30"/>
          <p:cNvSpPr/>
          <p:nvPr/>
        </p:nvSpPr>
        <p:spPr>
          <a:xfrm>
            <a:off x="10146676" y="2209800"/>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32" name="Oval 31"/>
          <p:cNvSpPr/>
          <p:nvPr/>
        </p:nvSpPr>
        <p:spPr>
          <a:xfrm>
            <a:off x="10756276" y="2200044"/>
            <a:ext cx="291792" cy="218844"/>
          </a:xfrm>
          <a:prstGeom prst="ellipse">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33" name="Oval 32"/>
          <p:cNvSpPr/>
          <p:nvPr/>
        </p:nvSpPr>
        <p:spPr>
          <a:xfrm>
            <a:off x="4368800" y="1772112"/>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34" name="Oval 33"/>
          <p:cNvSpPr/>
          <p:nvPr/>
        </p:nvSpPr>
        <p:spPr>
          <a:xfrm>
            <a:off x="5000091" y="1772112"/>
            <a:ext cx="291792" cy="218844"/>
          </a:xfrm>
          <a:prstGeom prst="ellipse">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35" name="Oval 34"/>
          <p:cNvSpPr/>
          <p:nvPr/>
        </p:nvSpPr>
        <p:spPr>
          <a:xfrm>
            <a:off x="5601008" y="1772112"/>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36" name="Oval 35"/>
          <p:cNvSpPr/>
          <p:nvPr/>
        </p:nvSpPr>
        <p:spPr>
          <a:xfrm>
            <a:off x="6210608" y="1762356"/>
            <a:ext cx="291792" cy="218844"/>
          </a:xfrm>
          <a:prstGeom prst="ellipse">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37" name="Oval 36"/>
          <p:cNvSpPr/>
          <p:nvPr/>
        </p:nvSpPr>
        <p:spPr>
          <a:xfrm>
            <a:off x="6807200" y="1772112"/>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38" name="Oval 37"/>
          <p:cNvSpPr/>
          <p:nvPr/>
        </p:nvSpPr>
        <p:spPr>
          <a:xfrm>
            <a:off x="7438491" y="1772112"/>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39" name="Oval 38"/>
          <p:cNvSpPr/>
          <p:nvPr/>
        </p:nvSpPr>
        <p:spPr>
          <a:xfrm>
            <a:off x="8039408" y="1772112"/>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40" name="Oval 39"/>
          <p:cNvSpPr/>
          <p:nvPr/>
        </p:nvSpPr>
        <p:spPr>
          <a:xfrm>
            <a:off x="8649008" y="1762356"/>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41" name="Oval 40"/>
          <p:cNvSpPr/>
          <p:nvPr/>
        </p:nvSpPr>
        <p:spPr>
          <a:xfrm>
            <a:off x="9245600" y="1762356"/>
            <a:ext cx="291792" cy="218844"/>
          </a:xfrm>
          <a:prstGeom prst="ellipse">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42" name="Oval 41"/>
          <p:cNvSpPr/>
          <p:nvPr/>
        </p:nvSpPr>
        <p:spPr>
          <a:xfrm>
            <a:off x="9876891" y="1762356"/>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43" name="Oval 42"/>
          <p:cNvSpPr/>
          <p:nvPr/>
        </p:nvSpPr>
        <p:spPr>
          <a:xfrm>
            <a:off x="10477808" y="1762356"/>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44" name="Oval 43"/>
          <p:cNvSpPr/>
          <p:nvPr/>
        </p:nvSpPr>
        <p:spPr>
          <a:xfrm>
            <a:off x="11087408" y="1752600"/>
            <a:ext cx="291792" cy="2188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8F8F8"/>
              </a:solidFill>
            </a:endParaRPr>
          </a:p>
        </p:txBody>
      </p:sp>
      <p:sp>
        <p:nvSpPr>
          <p:cNvPr id="45" name="Oval 44"/>
          <p:cNvSpPr/>
          <p:nvPr/>
        </p:nvSpPr>
        <p:spPr>
          <a:xfrm>
            <a:off x="9391496" y="4024327"/>
            <a:ext cx="291792" cy="2188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8F8F8"/>
              </a:solidFill>
            </a:endParaRPr>
          </a:p>
        </p:txBody>
      </p:sp>
      <p:sp>
        <p:nvSpPr>
          <p:cNvPr id="46" name="Oval 45"/>
          <p:cNvSpPr/>
          <p:nvPr/>
        </p:nvSpPr>
        <p:spPr>
          <a:xfrm>
            <a:off x="6025372" y="4024327"/>
            <a:ext cx="291792" cy="2188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8F8F8"/>
              </a:solidFill>
            </a:endParaRPr>
          </a:p>
        </p:txBody>
      </p:sp>
      <p:sp>
        <p:nvSpPr>
          <p:cNvPr id="47" name="Oval 46"/>
          <p:cNvSpPr/>
          <p:nvPr/>
        </p:nvSpPr>
        <p:spPr>
          <a:xfrm>
            <a:off x="9100631" y="4415083"/>
            <a:ext cx="291792" cy="2188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8F8F8"/>
              </a:solidFill>
            </a:endParaRPr>
          </a:p>
        </p:txBody>
      </p:sp>
      <p:cxnSp>
        <p:nvCxnSpPr>
          <p:cNvPr id="49" name="Straight Arrow Connector 48"/>
          <p:cNvCxnSpPr>
            <a:stCxn id="7" idx="1"/>
            <a:endCxn id="11" idx="5"/>
          </p:cNvCxnSpPr>
          <p:nvPr/>
        </p:nvCxnSpPr>
        <p:spPr>
          <a:xfrm flipH="1" flipV="1">
            <a:off x="5315737" y="4211123"/>
            <a:ext cx="2156804" cy="15456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0"/>
            <a:endCxn id="18" idx="4"/>
          </p:cNvCxnSpPr>
          <p:nvPr/>
        </p:nvCxnSpPr>
        <p:spPr>
          <a:xfrm flipV="1">
            <a:off x="7575705" y="4648902"/>
            <a:ext cx="481668" cy="10758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7" idx="7"/>
            <a:endCxn id="17" idx="3"/>
          </p:cNvCxnSpPr>
          <p:nvPr/>
        </p:nvCxnSpPr>
        <p:spPr>
          <a:xfrm flipV="1">
            <a:off x="7678869" y="3768195"/>
            <a:ext cx="1464495" cy="19886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7" idx="0"/>
            <a:endCxn id="34" idx="4"/>
          </p:cNvCxnSpPr>
          <p:nvPr/>
        </p:nvCxnSpPr>
        <p:spPr>
          <a:xfrm flipH="1" flipV="1">
            <a:off x="5145987" y="1990956"/>
            <a:ext cx="2429717" cy="3733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7" idx="0"/>
          </p:cNvCxnSpPr>
          <p:nvPr/>
        </p:nvCxnSpPr>
        <p:spPr>
          <a:xfrm flipV="1">
            <a:off x="7575704" y="2462430"/>
            <a:ext cx="901392" cy="32623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8" idx="1"/>
            <a:endCxn id="13" idx="5"/>
          </p:cNvCxnSpPr>
          <p:nvPr/>
        </p:nvCxnSpPr>
        <p:spPr>
          <a:xfrm flipH="1" flipV="1">
            <a:off x="7352693" y="4211122"/>
            <a:ext cx="601516" cy="250984"/>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1" idx="1"/>
            <a:endCxn id="10" idx="5"/>
          </p:cNvCxnSpPr>
          <p:nvPr/>
        </p:nvCxnSpPr>
        <p:spPr>
          <a:xfrm flipH="1" flipV="1">
            <a:off x="4807736" y="3796900"/>
            <a:ext cx="301672" cy="259476"/>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1" idx="7"/>
            <a:endCxn id="12" idx="3"/>
          </p:cNvCxnSpPr>
          <p:nvPr/>
        </p:nvCxnSpPr>
        <p:spPr>
          <a:xfrm flipV="1">
            <a:off x="5315737" y="3784406"/>
            <a:ext cx="645812" cy="271970"/>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1" idx="0"/>
            <a:endCxn id="22" idx="4"/>
          </p:cNvCxnSpPr>
          <p:nvPr/>
        </p:nvCxnSpPr>
        <p:spPr>
          <a:xfrm flipH="1" flipV="1">
            <a:off x="4814855" y="2438401"/>
            <a:ext cx="397717" cy="1585927"/>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1828800" y="3962400"/>
            <a:ext cx="2235200" cy="646331"/>
          </a:xfrm>
          <a:prstGeom prst="rect">
            <a:avLst/>
          </a:prstGeom>
          <a:noFill/>
        </p:spPr>
        <p:txBody>
          <a:bodyPr wrap="square" rtlCol="0">
            <a:spAutoFit/>
          </a:bodyPr>
          <a:lstStyle/>
          <a:p>
            <a:pPr algn="r"/>
            <a:r>
              <a:rPr lang="en-US" dirty="0" smtClean="0">
                <a:solidFill>
                  <a:srgbClr val="000000"/>
                </a:solidFill>
              </a:rPr>
              <a:t>Intermediate Lemmas:</a:t>
            </a:r>
            <a:endParaRPr lang="en-US" dirty="0">
              <a:solidFill>
                <a:srgbClr val="000000"/>
              </a:solidFill>
            </a:endParaRPr>
          </a:p>
        </p:txBody>
      </p:sp>
      <p:cxnSp>
        <p:nvCxnSpPr>
          <p:cNvPr id="85" name="Straight Arrow Connector 84"/>
          <p:cNvCxnSpPr>
            <a:stCxn id="11" idx="0"/>
            <a:endCxn id="34" idx="4"/>
          </p:cNvCxnSpPr>
          <p:nvPr/>
        </p:nvCxnSpPr>
        <p:spPr>
          <a:xfrm flipH="1" flipV="1">
            <a:off x="5145988" y="1990957"/>
            <a:ext cx="66585" cy="2033371"/>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11" idx="7"/>
            <a:endCxn id="26" idx="3"/>
          </p:cNvCxnSpPr>
          <p:nvPr/>
        </p:nvCxnSpPr>
        <p:spPr>
          <a:xfrm flipV="1">
            <a:off x="5315736" y="2406352"/>
            <a:ext cx="1834355" cy="1650025"/>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8" idx="0"/>
            <a:endCxn id="41" idx="4"/>
          </p:cNvCxnSpPr>
          <p:nvPr/>
        </p:nvCxnSpPr>
        <p:spPr>
          <a:xfrm flipV="1">
            <a:off x="8057373" y="1981201"/>
            <a:ext cx="1334124" cy="2448857"/>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17" idx="7"/>
            <a:endCxn id="32" idx="3"/>
          </p:cNvCxnSpPr>
          <p:nvPr/>
        </p:nvCxnSpPr>
        <p:spPr>
          <a:xfrm flipV="1">
            <a:off x="9349691" y="2386839"/>
            <a:ext cx="1449317" cy="1226610"/>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 idx="0"/>
            <a:endCxn id="21" idx="5"/>
          </p:cNvCxnSpPr>
          <p:nvPr/>
        </p:nvCxnSpPr>
        <p:spPr>
          <a:xfrm flipH="1" flipV="1">
            <a:off x="4313060" y="2406351"/>
            <a:ext cx="391512" cy="1203754"/>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10" idx="0"/>
            <a:endCxn id="22" idx="4"/>
          </p:cNvCxnSpPr>
          <p:nvPr/>
        </p:nvCxnSpPr>
        <p:spPr>
          <a:xfrm flipV="1">
            <a:off x="4704572" y="2438401"/>
            <a:ext cx="110283" cy="1171705"/>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12" idx="1"/>
            <a:endCxn id="23" idx="4"/>
          </p:cNvCxnSpPr>
          <p:nvPr/>
        </p:nvCxnSpPr>
        <p:spPr>
          <a:xfrm flipH="1" flipV="1">
            <a:off x="5415772" y="2438400"/>
            <a:ext cx="545776" cy="1191260"/>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2" idx="0"/>
            <a:endCxn id="36" idx="4"/>
          </p:cNvCxnSpPr>
          <p:nvPr/>
        </p:nvCxnSpPr>
        <p:spPr>
          <a:xfrm flipV="1">
            <a:off x="6064712" y="1981201"/>
            <a:ext cx="291792" cy="1616411"/>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3" idx="0"/>
            <a:endCxn id="25" idx="4"/>
          </p:cNvCxnSpPr>
          <p:nvPr/>
        </p:nvCxnSpPr>
        <p:spPr>
          <a:xfrm flipH="1" flipV="1">
            <a:off x="6621965" y="2438401"/>
            <a:ext cx="627564" cy="1585927"/>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3" idx="0"/>
            <a:endCxn id="27" idx="4"/>
          </p:cNvCxnSpPr>
          <p:nvPr/>
        </p:nvCxnSpPr>
        <p:spPr>
          <a:xfrm flipV="1">
            <a:off x="7249529" y="2438401"/>
            <a:ext cx="604644" cy="1585927"/>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0"/>
          </p:nvPr>
        </p:nvSpPr>
        <p:spPr/>
        <p:txBody>
          <a:bodyPr/>
          <a:lstStyle/>
          <a:p>
            <a:fld id="{6FB38293-AEBC-48C9-B732-3290CCE0D0E2}" type="slidenum">
              <a:rPr lang="en-US" altLang="en-US" smtClean="0">
                <a:solidFill>
                  <a:srgbClr val="000000"/>
                </a:solidFill>
              </a:rPr>
              <a:pPr/>
              <a:t>7</a:t>
            </a:fld>
            <a:endParaRPr lang="en-US" altLang="en-US">
              <a:solidFill>
                <a:srgbClr val="000000"/>
              </a:solidFill>
            </a:endParaRPr>
          </a:p>
        </p:txBody>
      </p:sp>
      <p:sp>
        <p:nvSpPr>
          <p:cNvPr id="68" name="TextBox 67"/>
          <p:cNvSpPr txBox="1"/>
          <p:nvPr/>
        </p:nvSpPr>
        <p:spPr>
          <a:xfrm>
            <a:off x="1828800" y="5486401"/>
            <a:ext cx="2235200" cy="369332"/>
          </a:xfrm>
          <a:prstGeom prst="rect">
            <a:avLst/>
          </a:prstGeom>
          <a:noFill/>
        </p:spPr>
        <p:txBody>
          <a:bodyPr wrap="square" rtlCol="0">
            <a:spAutoFit/>
          </a:bodyPr>
          <a:lstStyle/>
          <a:p>
            <a:pPr algn="r"/>
            <a:r>
              <a:rPr lang="en-US" dirty="0" smtClean="0">
                <a:solidFill>
                  <a:srgbClr val="000000"/>
                </a:solidFill>
              </a:rPr>
              <a:t>Requirement:</a:t>
            </a:r>
            <a:endParaRPr lang="en-US" dirty="0">
              <a:solidFill>
                <a:srgbClr val="000000"/>
              </a:solidFill>
            </a:endParaRPr>
          </a:p>
        </p:txBody>
      </p:sp>
      <p:sp>
        <p:nvSpPr>
          <p:cNvPr id="4" name="TextBox 3"/>
          <p:cNvSpPr txBox="1"/>
          <p:nvPr/>
        </p:nvSpPr>
        <p:spPr>
          <a:xfrm>
            <a:off x="226141" y="3433061"/>
            <a:ext cx="2153265" cy="2123658"/>
          </a:xfrm>
          <a:prstGeom prst="rect">
            <a:avLst/>
          </a:prstGeom>
          <a:noFill/>
          <a:ln w="28575">
            <a:solidFill>
              <a:schemeClr val="tx1"/>
            </a:solidFill>
          </a:ln>
        </p:spPr>
        <p:txBody>
          <a:bodyPr wrap="square" rtlCol="0">
            <a:spAutoFit/>
          </a:bodyPr>
          <a:lstStyle/>
          <a:p>
            <a:r>
              <a:rPr lang="en-US" sz="2200" dirty="0" smtClean="0"/>
              <a:t>Dark green circles define the </a:t>
            </a:r>
            <a:r>
              <a:rPr lang="en-US" sz="2200" dirty="0" smtClean="0">
                <a:solidFill>
                  <a:schemeClr val="bg2">
                    <a:lumMod val="50000"/>
                  </a:schemeClr>
                </a:solidFill>
              </a:rPr>
              <a:t>set of support:</a:t>
            </a:r>
            <a:r>
              <a:rPr lang="en-US" sz="2200" b="1" dirty="0" smtClean="0"/>
              <a:t> </a:t>
            </a:r>
            <a:r>
              <a:rPr lang="en-US" sz="2200" dirty="0" smtClean="0"/>
              <a:t>model claims necessary for the proof </a:t>
            </a:r>
            <a:endParaRPr lang="en-US" sz="2200" dirty="0"/>
          </a:p>
        </p:txBody>
      </p:sp>
      <p:sp>
        <p:nvSpPr>
          <p:cNvPr id="72" name="Rectangle 71"/>
          <p:cNvSpPr/>
          <p:nvPr/>
        </p:nvSpPr>
        <p:spPr>
          <a:xfrm>
            <a:off x="132198" y="1621304"/>
            <a:ext cx="2332327" cy="1569660"/>
          </a:xfrm>
          <a:prstGeom prst="rect">
            <a:avLst/>
          </a:prstGeom>
        </p:spPr>
        <p:txBody>
          <a:bodyPr wrap="square">
            <a:spAutoFit/>
          </a:bodyPr>
          <a:lstStyle/>
          <a:p>
            <a:r>
              <a:rPr lang="en-US" sz="2400" dirty="0">
                <a:solidFill>
                  <a:srgbClr val="0070C0"/>
                </a:solidFill>
              </a:rPr>
              <a:t>Argument</a:t>
            </a:r>
            <a:r>
              <a:rPr lang="en-US" sz="2400" dirty="0"/>
              <a:t> </a:t>
            </a:r>
            <a:r>
              <a:rPr lang="en-US" sz="2400" b="1" dirty="0"/>
              <a:t>≡</a:t>
            </a:r>
            <a:r>
              <a:rPr lang="en-US" sz="2400" dirty="0"/>
              <a:t>  </a:t>
            </a:r>
            <a:r>
              <a:rPr lang="en-US" sz="2400" dirty="0" smtClean="0"/>
              <a:t/>
            </a:r>
            <a:br>
              <a:rPr lang="en-US" sz="2400" dirty="0" smtClean="0"/>
            </a:br>
            <a:r>
              <a:rPr lang="en-US" sz="2400" dirty="0" smtClean="0"/>
              <a:t>a </a:t>
            </a:r>
            <a:r>
              <a:rPr lang="en-US" sz="2400" dirty="0">
                <a:solidFill>
                  <a:srgbClr val="0070C0"/>
                </a:solidFill>
              </a:rPr>
              <a:t>proof</a:t>
            </a:r>
            <a:r>
              <a:rPr lang="en-US" sz="2400" dirty="0"/>
              <a:t> in which the requirement is the claim</a:t>
            </a:r>
          </a:p>
        </p:txBody>
      </p:sp>
    </p:spTree>
    <p:extLst>
      <p:ext uri="{BB962C8B-B14F-4D97-AF65-F5344CB8AC3E}">
        <p14:creationId xmlns:p14="http://schemas.microsoft.com/office/powerpoint/2010/main" val="33027804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sz="2600" dirty="0" smtClean="0"/>
              <a:t> patient </a:t>
            </a:r>
            <a:r>
              <a:rPr lang="en-US" sz="2600" dirty="0"/>
              <a:t>monitoring device</a:t>
            </a:r>
          </a:p>
        </p:txBody>
      </p:sp>
      <p:sp>
        <p:nvSpPr>
          <p:cNvPr id="12" name="Date Placeholder 3"/>
          <p:cNvSpPr>
            <a:spLocks noGrp="1"/>
          </p:cNvSpPr>
          <p:nvPr>
            <p:ph type="dt" sz="half" idx="10"/>
          </p:nvPr>
        </p:nvSpPr>
        <p:spPr/>
        <p:txBody>
          <a:bodyPr/>
          <a:lstStyle/>
          <a:p>
            <a:fld id="{0057EA01-E19D-4D96-91AD-BEED3AC28BC9}" type="datetime6">
              <a:rPr lang="en-US" smtClean="0"/>
              <a:t>September 16</a:t>
            </a:fld>
            <a:endParaRPr lang="en-US"/>
          </a:p>
        </p:txBody>
      </p:sp>
      <p:sp>
        <p:nvSpPr>
          <p:cNvPr id="5" name="Footer Placeholder 4"/>
          <p:cNvSpPr>
            <a:spLocks noGrp="1"/>
          </p:cNvSpPr>
          <p:nvPr>
            <p:ph type="ftr" sz="quarter" idx="11"/>
          </p:nvPr>
        </p:nvSpPr>
        <p:spPr/>
        <p:txBody>
          <a:bodyPr/>
          <a:lstStyle/>
          <a:p>
            <a:r>
              <a:rPr lang="en-US" smtClean="0"/>
              <a:t>IEEE International Requirements Engineering Conference, RE@Next! </a:t>
            </a:r>
            <a:endParaRPr lang="en-US"/>
          </a:p>
        </p:txBody>
      </p:sp>
      <p:sp>
        <p:nvSpPr>
          <p:cNvPr id="6" name="Slide Number Placeholder 5"/>
          <p:cNvSpPr>
            <a:spLocks noGrp="1"/>
          </p:cNvSpPr>
          <p:nvPr>
            <p:ph type="sldNum" sz="quarter" idx="12"/>
          </p:nvPr>
        </p:nvSpPr>
        <p:spPr/>
        <p:txBody>
          <a:bodyPr/>
          <a:lstStyle/>
          <a:p>
            <a:fld id="{4FDAF257-DEDC-4EC1-BD55-FF0162EF764E}" type="slidenum">
              <a:rPr lang="en-US" smtClean="0"/>
              <a:t>8</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136" y="2475233"/>
            <a:ext cx="2515053" cy="2334892"/>
          </a:xfrm>
          <a:prstGeom prst="rect">
            <a:avLst/>
          </a:prstGeom>
        </p:spPr>
      </p:pic>
      <p:sp>
        <p:nvSpPr>
          <p:cNvPr id="9" name="Rectangle 8"/>
          <p:cNvSpPr/>
          <p:nvPr/>
        </p:nvSpPr>
        <p:spPr>
          <a:xfrm>
            <a:off x="4379266" y="2375207"/>
            <a:ext cx="6917999" cy="1200329"/>
          </a:xfrm>
          <a:prstGeom prst="rect">
            <a:avLst/>
          </a:prstGeom>
        </p:spPr>
        <p:txBody>
          <a:bodyPr wrap="square">
            <a:spAutoFit/>
          </a:bodyPr>
          <a:lstStyle/>
          <a:p>
            <a:r>
              <a:rPr lang="en-US" sz="2400" b="1" dirty="0" smtClean="0">
                <a:solidFill>
                  <a:srgbClr val="002060"/>
                </a:solidFill>
              </a:rPr>
              <a:t>REQ: </a:t>
            </a:r>
            <a:r>
              <a:rPr lang="en-US" sz="2400" dirty="0" smtClean="0"/>
              <a:t>raise </a:t>
            </a:r>
            <a:r>
              <a:rPr lang="en-US" sz="2400" dirty="0"/>
              <a:t>an alarm if the patient’s </a:t>
            </a:r>
            <a:r>
              <a:rPr lang="en-US" sz="2400" dirty="0" smtClean="0"/>
              <a:t>heart rate </a:t>
            </a:r>
            <a:r>
              <a:rPr lang="en-US" sz="2400" dirty="0" smtClean="0"/>
              <a:t>is </a:t>
            </a:r>
            <a:r>
              <a:rPr lang="en-US" sz="2400" dirty="0" smtClean="0"/>
              <a:t>lower</a:t>
            </a:r>
          </a:p>
          <a:p>
            <a:r>
              <a:rPr lang="en-US" sz="2400" dirty="0"/>
              <a:t> </a:t>
            </a:r>
            <a:r>
              <a:rPr lang="en-US" sz="2400" dirty="0" smtClean="0"/>
              <a:t>        </a:t>
            </a:r>
            <a:r>
              <a:rPr lang="en-US" sz="2400" dirty="0" smtClean="0"/>
              <a:t> </a:t>
            </a:r>
            <a:r>
              <a:rPr lang="en-US" sz="2400" dirty="0" smtClean="0"/>
              <a:t>than 40 beats per minute</a:t>
            </a:r>
          </a:p>
          <a:p>
            <a:endParaRPr lang="en-US" sz="2400" dirty="0"/>
          </a:p>
        </p:txBody>
      </p:sp>
      <p:sp>
        <p:nvSpPr>
          <p:cNvPr id="10" name="Rectangle 9"/>
          <p:cNvSpPr/>
          <p:nvPr/>
        </p:nvSpPr>
        <p:spPr>
          <a:xfrm>
            <a:off x="4366926" y="3311117"/>
            <a:ext cx="7568902" cy="1569660"/>
          </a:xfrm>
          <a:prstGeom prst="rect">
            <a:avLst/>
          </a:prstGeom>
        </p:spPr>
        <p:txBody>
          <a:bodyPr wrap="square">
            <a:spAutoFit/>
          </a:bodyPr>
          <a:lstStyle/>
          <a:p>
            <a:r>
              <a:rPr lang="en-US" sz="2400" b="1" dirty="0">
                <a:solidFill>
                  <a:srgbClr val="002060"/>
                </a:solidFill>
              </a:rPr>
              <a:t>trace link</a:t>
            </a:r>
            <a:r>
              <a:rPr lang="en-US" sz="2400" dirty="0">
                <a:solidFill>
                  <a:srgbClr val="002060"/>
                </a:solidFill>
              </a:rPr>
              <a:t> </a:t>
            </a:r>
            <a:r>
              <a:rPr lang="en-US" sz="2400" dirty="0"/>
              <a:t>is established </a:t>
            </a:r>
            <a:r>
              <a:rPr lang="en-US" sz="2400" dirty="0" smtClean="0"/>
              <a:t>to:</a:t>
            </a:r>
          </a:p>
          <a:p>
            <a:r>
              <a:rPr lang="en-US" sz="2400" dirty="0"/>
              <a:t> </a:t>
            </a:r>
            <a:r>
              <a:rPr lang="en-US" sz="2400" dirty="0" smtClean="0"/>
              <a:t>      1) a </a:t>
            </a:r>
            <a:r>
              <a:rPr lang="en-US" sz="2400" dirty="0"/>
              <a:t>heartbeat sensor </a:t>
            </a:r>
          </a:p>
          <a:p>
            <a:r>
              <a:rPr lang="en-US" sz="2400" dirty="0" smtClean="0"/>
              <a:t>       2) a </a:t>
            </a:r>
            <a:r>
              <a:rPr lang="en-US" sz="2400" dirty="0"/>
              <a:t>LED </a:t>
            </a:r>
          </a:p>
          <a:p>
            <a:r>
              <a:rPr lang="en-US" sz="2400" dirty="0"/>
              <a:t> </a:t>
            </a:r>
            <a:r>
              <a:rPr lang="en-US" sz="2400" dirty="0" smtClean="0"/>
              <a:t>      3) an assumption: blinking </a:t>
            </a:r>
            <a:r>
              <a:rPr lang="en-US" sz="2400" dirty="0" smtClean="0"/>
              <a:t>light </a:t>
            </a:r>
            <a:r>
              <a:rPr lang="en-US" sz="2400" dirty="0"/>
              <a:t>is an </a:t>
            </a:r>
            <a:r>
              <a:rPr lang="en-US" sz="2400" dirty="0" smtClean="0"/>
              <a:t>alarm</a:t>
            </a:r>
            <a:endParaRPr lang="en-US" sz="2400" dirty="0"/>
          </a:p>
        </p:txBody>
      </p:sp>
      <p:sp>
        <p:nvSpPr>
          <p:cNvPr id="11" name="Line Callout 3 (No Border) 10"/>
          <p:cNvSpPr/>
          <p:nvPr/>
        </p:nvSpPr>
        <p:spPr>
          <a:xfrm>
            <a:off x="4910552" y="695706"/>
            <a:ext cx="5246370" cy="1571157"/>
          </a:xfrm>
          <a:prstGeom prst="callout3">
            <a:avLst>
              <a:gd name="adj1" fmla="val 67783"/>
              <a:gd name="adj2" fmla="val 14468"/>
              <a:gd name="adj3" fmla="val 182340"/>
              <a:gd name="adj4" fmla="val -3325"/>
              <a:gd name="adj5" fmla="val 253332"/>
              <a:gd name="adj6" fmla="val -3059"/>
              <a:gd name="adj7" fmla="val 276739"/>
              <a:gd name="adj8" fmla="val 1242"/>
            </a:avLst>
          </a:prstGeom>
          <a:solidFill>
            <a:schemeClr val="bg2">
              <a:lumMod val="25000"/>
            </a:schemeClr>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bg1"/>
                </a:solidFill>
              </a:rPr>
              <a:t>3 artifacts that when working together satisfy the requirement</a:t>
            </a:r>
            <a:endParaRPr lang="en-US" sz="2200" dirty="0">
              <a:solidFill>
                <a:schemeClr val="bg1"/>
              </a:solidFill>
            </a:endParaRPr>
          </a:p>
        </p:txBody>
      </p:sp>
      <p:pic>
        <p:nvPicPr>
          <p:cNvPr id="8" name="Picture 7"/>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61993" y="2325515"/>
            <a:ext cx="410476" cy="469115"/>
          </a:xfrm>
          <a:prstGeom prst="rect">
            <a:avLst/>
          </a:prstGeom>
        </p:spPr>
      </p:pic>
      <p:sp>
        <p:nvSpPr>
          <p:cNvPr id="13" name="Rectangle 12"/>
          <p:cNvSpPr/>
          <p:nvPr/>
        </p:nvSpPr>
        <p:spPr>
          <a:xfrm>
            <a:off x="562062" y="5106024"/>
            <a:ext cx="11118661" cy="1200329"/>
          </a:xfrm>
          <a:prstGeom prst="rect">
            <a:avLst/>
          </a:prstGeom>
        </p:spPr>
        <p:txBody>
          <a:bodyPr wrap="square">
            <a:spAutoFit/>
          </a:bodyPr>
          <a:lstStyle/>
          <a:p>
            <a:pPr marL="342900" indent="-342900">
              <a:buFont typeface="Wingdings" panose="05000000000000000000" pitchFamily="2" charset="2"/>
              <a:buChar char="Ø"/>
            </a:pPr>
            <a:r>
              <a:rPr lang="en-US" sz="2400" dirty="0" smtClean="0"/>
              <a:t>implementation </a:t>
            </a:r>
            <a:r>
              <a:rPr lang="en-US" sz="2400" dirty="0"/>
              <a:t>artifacts </a:t>
            </a:r>
            <a:r>
              <a:rPr lang="en-US" sz="2400" dirty="0" smtClean="0">
                <a:solidFill>
                  <a:srgbClr val="7030A0"/>
                </a:solidFill>
              </a:rPr>
              <a:t>unnecessary</a:t>
            </a:r>
            <a:r>
              <a:rPr lang="en-US" sz="2400" dirty="0" smtClean="0"/>
              <a:t> </a:t>
            </a:r>
            <a:r>
              <a:rPr lang="en-US" sz="2400" dirty="0"/>
              <a:t>for the proof</a:t>
            </a:r>
            <a:r>
              <a:rPr lang="en-US" sz="2400" dirty="0" smtClean="0">
                <a:latin typeface="Comic Sans MS" panose="030F0702030302020204" pitchFamily="66" charset="0"/>
              </a:rPr>
              <a:t>: </a:t>
            </a:r>
            <a:endParaRPr lang="en-US" sz="2400" dirty="0"/>
          </a:p>
          <a:p>
            <a:pPr marL="800100" lvl="1" indent="-342900">
              <a:buFont typeface="Wingdings" panose="05000000000000000000" pitchFamily="2" charset="2"/>
              <a:buChar char="Ø"/>
            </a:pPr>
            <a:r>
              <a:rPr lang="en-US" sz="2200" dirty="0" smtClean="0"/>
              <a:t>body </a:t>
            </a:r>
            <a:r>
              <a:rPr lang="en-US" sz="2200" dirty="0"/>
              <a:t>temperature sensor, alarm, blood </a:t>
            </a:r>
            <a:r>
              <a:rPr lang="en-US" sz="2200" dirty="0" smtClean="0"/>
              <a:t>sugar monitor, help request button, etc. </a:t>
            </a:r>
            <a:endParaRPr lang="en-US" sz="2200" dirty="0"/>
          </a:p>
          <a:p>
            <a:endParaRPr lang="en-US" sz="2400" dirty="0" smtClean="0">
              <a:latin typeface="Comic Sans MS" panose="030F0702030302020204" pitchFamily="66" charset="0"/>
            </a:endParaRPr>
          </a:p>
        </p:txBody>
      </p:sp>
    </p:spTree>
    <p:extLst>
      <p:ext uri="{BB962C8B-B14F-4D97-AF65-F5344CB8AC3E}">
        <p14:creationId xmlns:p14="http://schemas.microsoft.com/office/powerpoint/2010/main" val="59936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left)">
                                      <p:cBhvr>
                                        <p:cTn id="12" dur="500"/>
                                        <p:tgtEl>
                                          <p:spTgt spid="10">
                                            <p:txEl>
                                              <p:pRg st="0" end="0"/>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wipe(left)">
                                      <p:cBhvr>
                                        <p:cTn id="16" dur="500"/>
                                        <p:tgtEl>
                                          <p:spTgt spid="10">
                                            <p:txEl>
                                              <p:pRg st="1" end="1"/>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wipe(left)">
                                      <p:cBhvr>
                                        <p:cTn id="20" dur="500"/>
                                        <p:tgtEl>
                                          <p:spTgt spid="10">
                                            <p:txEl>
                                              <p:pRg st="2" end="2"/>
                                            </p:txEl>
                                          </p:spTgt>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10">
                                            <p:txEl>
                                              <p:pRg st="3" end="3"/>
                                            </p:txEl>
                                          </p:spTgt>
                                        </p:tgtEl>
                                        <p:attrNameLst>
                                          <p:attrName>style.visibility</p:attrName>
                                        </p:attrNameLst>
                                      </p:cBhvr>
                                      <p:to>
                                        <p:strVal val="visible"/>
                                      </p:to>
                                    </p:set>
                                    <p:animEffect transition="in" filter="wipe(left)">
                                      <p:cBhvr>
                                        <p:cTn id="24" dur="500"/>
                                        <p:tgtEl>
                                          <p:spTgt spid="10">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xit" presetSubtype="5" fill="hold" grpId="1" nodeType="clickEffect">
                                  <p:stCondLst>
                                    <p:cond delay="0"/>
                                  </p:stCondLst>
                                  <p:childTnLst>
                                    <p:animEffect transition="out" filter="blinds(vertical)">
                                      <p:cBhvr>
                                        <p:cTn id="32" dur="500"/>
                                        <p:tgtEl>
                                          <p:spTgt spid="11"/>
                                        </p:tgtEl>
                                      </p:cBhvr>
                                    </p:animEffect>
                                    <p:set>
                                      <p:cBhvr>
                                        <p:cTn id="33" dur="1" fill="hold">
                                          <p:stCondLst>
                                            <p:cond delay="499"/>
                                          </p:stCondLst>
                                        </p:cTn>
                                        <p:tgtEl>
                                          <p:spTgt spid="11"/>
                                        </p:tgtEl>
                                        <p:attrNameLst>
                                          <p:attrName>style.visibility</p:attrName>
                                        </p:attrNameLst>
                                      </p:cBhvr>
                                      <p:to>
                                        <p:strVal val="hidden"/>
                                      </p:to>
                                    </p:se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wipe(left)">
                                      <p:cBhvr>
                                        <p:cTn id="37" dur="500"/>
                                        <p:tgtEl>
                                          <p:spTgt spid="13">
                                            <p:txEl>
                                              <p:pRg st="0" end="0"/>
                                            </p:txEl>
                                          </p:spTgt>
                                        </p:tgtEl>
                                      </p:cBhvr>
                                    </p:animEffect>
                                  </p:childTnLst>
                                </p:cTn>
                              </p:par>
                            </p:childTnLst>
                          </p:cTn>
                        </p:par>
                        <p:par>
                          <p:cTn id="38" fill="hold">
                            <p:stCondLst>
                              <p:cond delay="1000"/>
                            </p:stCondLst>
                            <p:childTnLst>
                              <p:par>
                                <p:cTn id="39" presetID="22" presetClass="entr" presetSubtype="8" fill="hold" nodeType="afterEffect">
                                  <p:stCondLst>
                                    <p:cond delay="0"/>
                                  </p:stCondLst>
                                  <p:childTnLst>
                                    <p:set>
                                      <p:cBhvr>
                                        <p:cTn id="40" dur="1" fill="hold">
                                          <p:stCondLst>
                                            <p:cond delay="0"/>
                                          </p:stCondLst>
                                        </p:cTn>
                                        <p:tgtEl>
                                          <p:spTgt spid="13">
                                            <p:txEl>
                                              <p:pRg st="1" end="1"/>
                                            </p:txEl>
                                          </p:spTgt>
                                        </p:tgtEl>
                                        <p:attrNameLst>
                                          <p:attrName>style.visibility</p:attrName>
                                        </p:attrNameLst>
                                      </p:cBhvr>
                                      <p:to>
                                        <p:strVal val="visible"/>
                                      </p:to>
                                    </p:set>
                                    <p:animEffect transition="in" filter="wipe(left)">
                                      <p:cBhvr>
                                        <p:cTn id="41"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Traceability Building Blocks</a:t>
            </a:r>
          </a:p>
        </p:txBody>
      </p:sp>
      <p:sp>
        <p:nvSpPr>
          <p:cNvPr id="4" name="Date Placeholder 3"/>
          <p:cNvSpPr>
            <a:spLocks noGrp="1"/>
          </p:cNvSpPr>
          <p:nvPr>
            <p:ph type="dt" sz="half" idx="10"/>
          </p:nvPr>
        </p:nvSpPr>
        <p:spPr/>
        <p:txBody>
          <a:bodyPr/>
          <a:lstStyle/>
          <a:p>
            <a:fld id="{0057EA01-E19D-4D96-91AD-BEED3AC28BC9}" type="datetime6">
              <a:rPr lang="en-US" smtClean="0"/>
              <a:t>September 16</a:t>
            </a:fld>
            <a:endParaRPr lang="en-US"/>
          </a:p>
        </p:txBody>
      </p:sp>
      <p:sp>
        <p:nvSpPr>
          <p:cNvPr id="5" name="Footer Placeholder 4"/>
          <p:cNvSpPr>
            <a:spLocks noGrp="1"/>
          </p:cNvSpPr>
          <p:nvPr>
            <p:ph type="ftr" sz="quarter" idx="11"/>
          </p:nvPr>
        </p:nvSpPr>
        <p:spPr/>
        <p:txBody>
          <a:bodyPr/>
          <a:lstStyle/>
          <a:p>
            <a:r>
              <a:rPr lang="en-US" smtClean="0"/>
              <a:t>IEEE International Requirements Engineering Conference, RE@Next! </a:t>
            </a:r>
            <a:endParaRPr lang="en-US"/>
          </a:p>
        </p:txBody>
      </p:sp>
      <p:sp>
        <p:nvSpPr>
          <p:cNvPr id="6" name="Slide Number Placeholder 5"/>
          <p:cNvSpPr>
            <a:spLocks noGrp="1"/>
          </p:cNvSpPr>
          <p:nvPr>
            <p:ph type="sldNum" sz="quarter" idx="12"/>
          </p:nvPr>
        </p:nvSpPr>
        <p:spPr/>
        <p:txBody>
          <a:bodyPr/>
          <a:lstStyle/>
          <a:p>
            <a:fld id="{4FDAF257-DEDC-4EC1-BD55-FF0162EF764E}" type="slidenum">
              <a:rPr lang="en-US" smtClean="0"/>
              <a:t>9</a:t>
            </a:fld>
            <a:endParaRPr lang="en-US"/>
          </a:p>
        </p:txBody>
      </p:sp>
      <p:sp>
        <p:nvSpPr>
          <p:cNvPr id="13" name="TextBox 12"/>
          <p:cNvSpPr txBox="1"/>
          <p:nvPr/>
        </p:nvSpPr>
        <p:spPr>
          <a:xfrm>
            <a:off x="4282512" y="4639841"/>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14" name="TextBox 13"/>
          <p:cNvSpPr txBox="1"/>
          <p:nvPr/>
        </p:nvSpPr>
        <p:spPr>
          <a:xfrm>
            <a:off x="3501610" y="4987494"/>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15" name="TextBox 14"/>
          <p:cNvSpPr txBox="1"/>
          <p:nvPr/>
        </p:nvSpPr>
        <p:spPr>
          <a:xfrm>
            <a:off x="4055651" y="5124536"/>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16" name="TextBox 15"/>
          <p:cNvSpPr txBox="1"/>
          <p:nvPr/>
        </p:nvSpPr>
        <p:spPr>
          <a:xfrm>
            <a:off x="3209292" y="1706366"/>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17" name="TextBox 16"/>
          <p:cNvSpPr txBox="1"/>
          <p:nvPr/>
        </p:nvSpPr>
        <p:spPr>
          <a:xfrm>
            <a:off x="3568397" y="2119495"/>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18" name="TextBox 17"/>
          <p:cNvSpPr txBox="1"/>
          <p:nvPr/>
        </p:nvSpPr>
        <p:spPr>
          <a:xfrm>
            <a:off x="1131952" y="4065495"/>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19" name="TextBox 18"/>
          <p:cNvSpPr txBox="1"/>
          <p:nvPr/>
        </p:nvSpPr>
        <p:spPr>
          <a:xfrm>
            <a:off x="1571311" y="3673428"/>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20" name="TextBox 19"/>
          <p:cNvSpPr txBox="1"/>
          <p:nvPr/>
        </p:nvSpPr>
        <p:spPr>
          <a:xfrm>
            <a:off x="951758" y="3664263"/>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21" name="TextBox 20"/>
          <p:cNvSpPr txBox="1"/>
          <p:nvPr/>
        </p:nvSpPr>
        <p:spPr>
          <a:xfrm>
            <a:off x="2294173" y="3882104"/>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22" name="TextBox 21"/>
          <p:cNvSpPr txBox="1"/>
          <p:nvPr/>
        </p:nvSpPr>
        <p:spPr>
          <a:xfrm>
            <a:off x="2829425" y="3404117"/>
            <a:ext cx="502305"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23" name="TextBox 22"/>
          <p:cNvSpPr txBox="1"/>
          <p:nvPr/>
        </p:nvSpPr>
        <p:spPr>
          <a:xfrm>
            <a:off x="3218683" y="3664263"/>
            <a:ext cx="502305"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25" name="TextBox 24"/>
          <p:cNvSpPr txBox="1"/>
          <p:nvPr/>
        </p:nvSpPr>
        <p:spPr>
          <a:xfrm>
            <a:off x="2585798" y="4259553"/>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26" name="TextBox 25"/>
          <p:cNvSpPr txBox="1"/>
          <p:nvPr/>
        </p:nvSpPr>
        <p:spPr>
          <a:xfrm>
            <a:off x="1515295" y="4180364"/>
            <a:ext cx="487254"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27" name="TextBox 26"/>
          <p:cNvSpPr txBox="1"/>
          <p:nvPr/>
        </p:nvSpPr>
        <p:spPr>
          <a:xfrm>
            <a:off x="1230818" y="2408505"/>
            <a:ext cx="621073"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28" name="TextBox 27"/>
          <p:cNvSpPr txBox="1"/>
          <p:nvPr/>
        </p:nvSpPr>
        <p:spPr>
          <a:xfrm>
            <a:off x="1842781" y="1761217"/>
            <a:ext cx="621073"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29" name="TextBox 28"/>
          <p:cNvSpPr txBox="1"/>
          <p:nvPr/>
        </p:nvSpPr>
        <p:spPr>
          <a:xfrm>
            <a:off x="4526138" y="1983080"/>
            <a:ext cx="621073"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30" name="TextBox 29"/>
          <p:cNvSpPr txBox="1"/>
          <p:nvPr/>
        </p:nvSpPr>
        <p:spPr>
          <a:xfrm>
            <a:off x="1128475" y="5031906"/>
            <a:ext cx="621073"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31" name="TextBox 30"/>
          <p:cNvSpPr txBox="1"/>
          <p:nvPr/>
        </p:nvSpPr>
        <p:spPr>
          <a:xfrm>
            <a:off x="1964725" y="5114989"/>
            <a:ext cx="621073"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32" name="TextBox 31"/>
          <p:cNvSpPr txBox="1"/>
          <p:nvPr/>
        </p:nvSpPr>
        <p:spPr>
          <a:xfrm>
            <a:off x="1423006" y="2598102"/>
            <a:ext cx="621073"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33" name="TextBox 32"/>
          <p:cNvSpPr txBox="1"/>
          <p:nvPr/>
        </p:nvSpPr>
        <p:spPr>
          <a:xfrm>
            <a:off x="4827723" y="3213951"/>
            <a:ext cx="621073"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34" name="TextBox 33"/>
          <p:cNvSpPr txBox="1"/>
          <p:nvPr/>
        </p:nvSpPr>
        <p:spPr>
          <a:xfrm>
            <a:off x="4685821" y="2598102"/>
            <a:ext cx="621073" cy="584775"/>
          </a:xfrm>
          <a:prstGeom prst="rect">
            <a:avLst/>
          </a:prstGeom>
          <a:noFill/>
        </p:spPr>
        <p:txBody>
          <a:bodyPr wrap="square" rtlCol="0">
            <a:spAutoFit/>
          </a:bodyPr>
          <a:lstStyle/>
          <a:p>
            <a:r>
              <a:rPr lang="en-US" sz="3200" b="1" dirty="0" smtClean="0">
                <a:solidFill>
                  <a:schemeClr val="accent1">
                    <a:lumMod val="50000"/>
                  </a:schemeClr>
                </a:solidFill>
              </a:rPr>
              <a:t>#</a:t>
            </a:r>
            <a:endParaRPr lang="en-US" sz="3200" b="1" dirty="0">
              <a:solidFill>
                <a:schemeClr val="accent1">
                  <a:lumMod val="50000"/>
                </a:schemeClr>
              </a:solidFill>
            </a:endParaRPr>
          </a:p>
        </p:txBody>
      </p:sp>
      <p:sp>
        <p:nvSpPr>
          <p:cNvPr id="35" name="Rectangle 34"/>
          <p:cNvSpPr/>
          <p:nvPr/>
        </p:nvSpPr>
        <p:spPr>
          <a:xfrm>
            <a:off x="562062" y="1434298"/>
            <a:ext cx="5120638" cy="45054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66" name="Content Placeholder 2"/>
          <p:cNvSpPr>
            <a:spLocks noGrp="1"/>
          </p:cNvSpPr>
          <p:nvPr>
            <p:ph idx="1"/>
          </p:nvPr>
        </p:nvSpPr>
        <p:spPr>
          <a:xfrm>
            <a:off x="5917474" y="1593908"/>
            <a:ext cx="5852280" cy="3250420"/>
          </a:xfrm>
        </p:spPr>
        <p:txBody>
          <a:bodyPr>
            <a:normAutofit lnSpcReduction="10000"/>
          </a:bodyPr>
          <a:lstStyle/>
          <a:p>
            <a:r>
              <a:rPr lang="en-US" sz="2400" dirty="0" smtClean="0"/>
              <a:t> A </a:t>
            </a:r>
            <a:r>
              <a:rPr lang="en-US" sz="2400" dirty="0" smtClean="0">
                <a:solidFill>
                  <a:schemeClr val="accent6"/>
                </a:solidFill>
              </a:rPr>
              <a:t>source artifact </a:t>
            </a:r>
            <a:r>
              <a:rPr lang="en-US" sz="2400" dirty="0" smtClean="0"/>
              <a:t>(requirement) </a:t>
            </a:r>
            <a:r>
              <a:rPr lang="en-US" sz="24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cs typeface="MV Boli" panose="02000500030200090000" pitchFamily="2" charset="0"/>
              </a:rPr>
              <a:t>r ∈ ∆</a:t>
            </a:r>
            <a:r>
              <a:rPr lang="en-US" sz="2400" dirty="0" smtClean="0"/>
              <a:t> from </a:t>
            </a:r>
            <a:r>
              <a:rPr lang="en-US" sz="2400" dirty="0"/>
              <a:t>which relationships </a:t>
            </a:r>
            <a:r>
              <a:rPr lang="en-US" sz="2400" dirty="0" smtClean="0"/>
              <a:t>should be established</a:t>
            </a:r>
          </a:p>
          <a:p>
            <a:r>
              <a:rPr lang="en-US" sz="2400" dirty="0"/>
              <a:t>T</a:t>
            </a:r>
            <a:r>
              <a:rPr lang="en-US" sz="2400" dirty="0" smtClean="0"/>
              <a:t>he </a:t>
            </a:r>
            <a:r>
              <a:rPr lang="en-US" sz="2400" dirty="0">
                <a:solidFill>
                  <a:schemeClr val="accent1">
                    <a:lumMod val="50000"/>
                  </a:schemeClr>
                </a:solidFill>
              </a:rPr>
              <a:t>target </a:t>
            </a:r>
            <a:r>
              <a:rPr lang="en-US" sz="2400" dirty="0" smtClean="0">
                <a:solidFill>
                  <a:schemeClr val="accent1">
                    <a:lumMod val="50000"/>
                  </a:schemeClr>
                </a:solidFill>
              </a:rPr>
              <a:t>artifacts </a:t>
            </a:r>
            <a:r>
              <a:rPr lang="en-US" sz="2400" dirty="0" smtClean="0"/>
              <a:t>(implementation elements) </a:t>
            </a:r>
            <a:r>
              <a:rPr lang="en-US" sz="2400" b="1"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cs typeface="MV Boli" panose="02000500030200090000" pitchFamily="2" charset="0"/>
              </a:rPr>
              <a:t>S ⊆ Σ</a:t>
            </a:r>
            <a:r>
              <a:rPr lang="en-US" sz="2400" b="1" dirty="0">
                <a:ln w="9525">
                  <a:solidFill>
                    <a:schemeClr val="bg1"/>
                  </a:solidFill>
                  <a:prstDash val="solid"/>
                </a:ln>
                <a:solidFill>
                  <a:srgbClr val="0070C0"/>
                </a:solidFill>
                <a:effectLst>
                  <a:outerShdw blurRad="12700" dist="38100" dir="2700000" algn="tl" rotWithShape="0">
                    <a:schemeClr val="accent5">
                      <a:lumMod val="60000"/>
                      <a:lumOff val="40000"/>
                    </a:schemeClr>
                  </a:outerShdw>
                </a:effectLst>
                <a:cs typeface="MV Boli" panose="02000500030200090000" pitchFamily="2" charset="0"/>
              </a:rPr>
              <a:t> </a:t>
            </a:r>
            <a:r>
              <a:rPr lang="en-US" sz="2400" dirty="0" smtClean="0"/>
              <a:t>to </a:t>
            </a:r>
            <a:r>
              <a:rPr lang="en-US" sz="2400" dirty="0"/>
              <a:t>which the source </a:t>
            </a:r>
            <a:r>
              <a:rPr lang="en-US" sz="2400" dirty="0" smtClean="0"/>
              <a:t>artifact is </a:t>
            </a:r>
            <a:r>
              <a:rPr lang="en-US" sz="2400" dirty="0"/>
              <a:t>to be </a:t>
            </a:r>
            <a:r>
              <a:rPr lang="en-US" sz="2400" dirty="0" smtClean="0"/>
              <a:t>associated</a:t>
            </a:r>
          </a:p>
          <a:p>
            <a:r>
              <a:rPr lang="en-US" sz="2400" dirty="0"/>
              <a:t> </a:t>
            </a:r>
            <a:r>
              <a:rPr lang="en-US" sz="2400" dirty="0" smtClean="0"/>
              <a:t>The </a:t>
            </a:r>
            <a:r>
              <a:rPr lang="en-US" sz="2400" dirty="0"/>
              <a:t>trace relationship </a:t>
            </a:r>
            <a:r>
              <a:rPr lang="en-US" sz="2400" dirty="0" err="1" smtClean="0">
                <a:solidFill>
                  <a:srgbClr val="00B050"/>
                </a:solidFill>
              </a:rPr>
              <a:t>tr</a:t>
            </a:r>
            <a:r>
              <a:rPr lang="en-US" sz="2400" dirty="0" smtClean="0"/>
              <a:t> that describes </a:t>
            </a:r>
            <a:r>
              <a:rPr lang="en-US" sz="2400" dirty="0"/>
              <a:t>the association between the </a:t>
            </a:r>
            <a:r>
              <a:rPr lang="en-US" sz="2400" dirty="0" smtClean="0"/>
              <a:t>artifacts</a:t>
            </a:r>
            <a:endParaRPr lang="en-US" sz="2400" dirty="0"/>
          </a:p>
        </p:txBody>
      </p:sp>
      <p:sp>
        <p:nvSpPr>
          <p:cNvPr id="7" name="TextBox 6"/>
          <p:cNvSpPr txBox="1"/>
          <p:nvPr/>
        </p:nvSpPr>
        <p:spPr>
          <a:xfrm>
            <a:off x="6400800" y="4967780"/>
            <a:ext cx="796834" cy="830997"/>
          </a:xfrm>
          <a:prstGeom prst="rect">
            <a:avLst/>
          </a:prstGeom>
          <a:noFill/>
        </p:spPr>
        <p:txBody>
          <a:bodyPr wrap="square" rtlCol="0">
            <a:spAutoFit/>
          </a:bodyPr>
          <a:lstStyle/>
          <a:p>
            <a:r>
              <a:rPr lang="en-US" sz="4800" dirty="0" smtClean="0">
                <a:solidFill>
                  <a:schemeClr val="accent6"/>
                </a:solidFill>
              </a:rPr>
              <a:t>r</a:t>
            </a:r>
            <a:endParaRPr lang="en-US" sz="2800" dirty="0">
              <a:solidFill>
                <a:schemeClr val="accent6"/>
              </a:solidFill>
            </a:endParaRPr>
          </a:p>
        </p:txBody>
      </p:sp>
      <p:sp>
        <p:nvSpPr>
          <p:cNvPr id="8" name="TextBox 7"/>
          <p:cNvSpPr txBox="1"/>
          <p:nvPr/>
        </p:nvSpPr>
        <p:spPr>
          <a:xfrm>
            <a:off x="562062" y="1434298"/>
            <a:ext cx="3426802" cy="369332"/>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rPr>
              <a:t>Implementation</a:t>
            </a:r>
            <a:endParaRPr lang="en-US" dirty="0">
              <a:effectLst>
                <a:outerShdw blurRad="38100" dist="38100" dir="2700000" algn="tl">
                  <a:srgbClr val="000000">
                    <a:alpha val="43137"/>
                  </a:srgbClr>
                </a:outerShdw>
              </a:effectLst>
            </a:endParaRPr>
          </a:p>
        </p:txBody>
      </p:sp>
      <p:sp>
        <p:nvSpPr>
          <p:cNvPr id="10" name="Oval 9"/>
          <p:cNvSpPr/>
          <p:nvPr/>
        </p:nvSpPr>
        <p:spPr>
          <a:xfrm>
            <a:off x="562062" y="1578127"/>
            <a:ext cx="5120638" cy="4469976"/>
          </a:xfrm>
          <a:prstGeom prst="ellipse">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7" idx="1"/>
            <a:endCxn id="10" idx="6"/>
          </p:cNvCxnSpPr>
          <p:nvPr/>
        </p:nvCxnSpPr>
        <p:spPr>
          <a:xfrm flipH="1" flipV="1">
            <a:off x="5682700" y="3813115"/>
            <a:ext cx="718100" cy="15701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 idx="1"/>
            <a:endCxn id="10" idx="4"/>
          </p:cNvCxnSpPr>
          <p:nvPr/>
        </p:nvCxnSpPr>
        <p:spPr>
          <a:xfrm flipH="1">
            <a:off x="3122381" y="5383279"/>
            <a:ext cx="3278419" cy="664824"/>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669637" y="4934958"/>
            <a:ext cx="587472" cy="584775"/>
          </a:xfrm>
          <a:prstGeom prst="rect">
            <a:avLst/>
          </a:prstGeom>
          <a:noFill/>
        </p:spPr>
        <p:txBody>
          <a:bodyPr wrap="square" rtlCol="0">
            <a:spAutoFit/>
          </a:bodyPr>
          <a:lstStyle/>
          <a:p>
            <a:r>
              <a:rPr lang="en-US" sz="3200" dirty="0" err="1" smtClean="0">
                <a:solidFill>
                  <a:srgbClr val="00B050"/>
                </a:solidFill>
              </a:rPr>
              <a:t>tr</a:t>
            </a:r>
            <a:endParaRPr lang="en-US" sz="3200" dirty="0">
              <a:solidFill>
                <a:srgbClr val="00B050"/>
              </a:solidFill>
            </a:endParaRPr>
          </a:p>
        </p:txBody>
      </p:sp>
      <p:sp>
        <p:nvSpPr>
          <p:cNvPr id="11" name="Rectangle 10"/>
          <p:cNvSpPr/>
          <p:nvPr/>
        </p:nvSpPr>
        <p:spPr>
          <a:xfrm>
            <a:off x="7460053" y="4839208"/>
            <a:ext cx="4297012" cy="1200329"/>
          </a:xfrm>
          <a:prstGeom prst="rect">
            <a:avLst/>
          </a:prstGeom>
        </p:spPr>
        <p:txBody>
          <a:bodyPr wrap="square">
            <a:spAutoFit/>
          </a:bodyPr>
          <a:lstStyle/>
          <a:p>
            <a:pPr marL="342900" lvl="0" indent="-342900">
              <a:buFont typeface="Wingdings" panose="05000000000000000000" pitchFamily="2" charset="2"/>
              <a:buChar char="Ø"/>
            </a:pPr>
            <a:r>
              <a:rPr lang="en-US" sz="2400" dirty="0">
                <a:solidFill>
                  <a:prstClr val="black"/>
                </a:solidFill>
                <a:cs typeface="MV Boli" panose="02000500030200090000" pitchFamily="2" charset="0"/>
              </a:rPr>
              <a:t>We write </a:t>
            </a:r>
            <a:r>
              <a:rPr lang="en-US" sz="2400" dirty="0" smtClean="0">
                <a:solidFill>
                  <a:prstClr val="black"/>
                </a:solidFill>
                <a:cs typeface="MV Boli" panose="02000500030200090000" pitchFamily="2" charset="0"/>
              </a:rPr>
              <a:t> </a:t>
            </a:r>
            <a:r>
              <a:rPr lang="en-US" sz="2400" b="1" dirty="0" smtClean="0">
                <a:ln w="9525">
                  <a:solidFill>
                    <a:prstClr val="white"/>
                  </a:solidFill>
                  <a:prstDash val="solid"/>
                </a:ln>
                <a:solidFill>
                  <a:schemeClr val="tx2"/>
                </a:solidFill>
                <a:effectLst>
                  <a:outerShdw blurRad="12700" dist="38100" dir="2700000" algn="tl" rotWithShape="0">
                    <a:srgbClr val="FF8021">
                      <a:lumMod val="60000"/>
                      <a:lumOff val="40000"/>
                    </a:srgbClr>
                  </a:outerShdw>
                </a:effectLst>
                <a:cs typeface="MV Boli" panose="02000500030200090000" pitchFamily="2" charset="0"/>
              </a:rPr>
              <a:t>S </a:t>
            </a:r>
            <a:r>
              <a:rPr lang="en-US" sz="2400" b="1" dirty="0">
                <a:ln w="9525">
                  <a:solidFill>
                    <a:prstClr val="white"/>
                  </a:solidFill>
                  <a:prstDash val="solid"/>
                </a:ln>
                <a:solidFill>
                  <a:schemeClr val="tx2"/>
                </a:solidFill>
                <a:effectLst>
                  <a:outerShdw blurRad="12700" dist="38100" dir="2700000" algn="tl" rotWithShape="0">
                    <a:srgbClr val="FF8021">
                      <a:lumMod val="60000"/>
                      <a:lumOff val="40000"/>
                    </a:srgbClr>
                  </a:outerShdw>
                </a:effectLst>
                <a:ea typeface="Meiryo" panose="020B0604030504040204" pitchFamily="34" charset="-128"/>
                <a:cs typeface="MV Boli" panose="02000500030200090000" pitchFamily="2" charset="0"/>
              </a:rPr>
              <a:t>⊦</a:t>
            </a:r>
            <a:r>
              <a:rPr lang="en-US" b="1" dirty="0">
                <a:ln w="9525">
                  <a:solidFill>
                    <a:prstClr val="white"/>
                  </a:solidFill>
                  <a:prstDash val="solid"/>
                </a:ln>
                <a:solidFill>
                  <a:schemeClr val="tx2"/>
                </a:solidFill>
                <a:effectLst>
                  <a:outerShdw blurRad="12700" dist="38100" dir="2700000" algn="tl" rotWithShape="0">
                    <a:srgbClr val="FF8021">
                      <a:lumMod val="60000"/>
                      <a:lumOff val="40000"/>
                    </a:srgbClr>
                  </a:outerShdw>
                </a:effectLst>
                <a:cs typeface="MV Boli" panose="02000500030200090000" pitchFamily="2" charset="0"/>
              </a:rPr>
              <a:t>s</a:t>
            </a:r>
            <a:r>
              <a:rPr lang="en-US" sz="2400" b="1" dirty="0">
                <a:ln w="9525">
                  <a:solidFill>
                    <a:prstClr val="white"/>
                  </a:solidFill>
                  <a:prstDash val="solid"/>
                </a:ln>
                <a:solidFill>
                  <a:schemeClr val="tx2"/>
                </a:solidFill>
                <a:effectLst>
                  <a:outerShdw blurRad="12700" dist="38100" dir="2700000" algn="tl" rotWithShape="0">
                    <a:srgbClr val="FF8021">
                      <a:lumMod val="60000"/>
                      <a:lumOff val="40000"/>
                    </a:srgbClr>
                  </a:outerShdw>
                </a:effectLst>
                <a:cs typeface="MV Boli" panose="02000500030200090000" pitchFamily="2" charset="0"/>
              </a:rPr>
              <a:t> r </a:t>
            </a:r>
            <a:r>
              <a:rPr lang="en-US" sz="2400" b="1" dirty="0" smtClean="0">
                <a:ln w="9525">
                  <a:solidFill>
                    <a:prstClr val="white"/>
                  </a:solidFill>
                  <a:prstDash val="solid"/>
                </a:ln>
                <a:solidFill>
                  <a:schemeClr val="tx2"/>
                </a:solidFill>
                <a:effectLst>
                  <a:outerShdw blurRad="12700" dist="38100" dir="2700000" algn="tl" rotWithShape="0">
                    <a:srgbClr val="FF8021">
                      <a:lumMod val="60000"/>
                      <a:lumOff val="40000"/>
                    </a:srgbClr>
                  </a:outerShdw>
                </a:effectLst>
                <a:cs typeface="MV Boli" panose="02000500030200090000" pitchFamily="2" charset="0"/>
              </a:rPr>
              <a:t> </a:t>
            </a:r>
            <a:r>
              <a:rPr lang="en-US" sz="2400" dirty="0" smtClean="0">
                <a:solidFill>
                  <a:prstClr val="black"/>
                </a:solidFill>
                <a:cs typeface="MV Boli" panose="02000500030200090000" pitchFamily="2" charset="0"/>
              </a:rPr>
              <a:t>for </a:t>
            </a:r>
            <a:r>
              <a:rPr lang="en-US" sz="2400" b="1" dirty="0">
                <a:ln w="9525">
                  <a:solidFill>
                    <a:prstClr val="white"/>
                  </a:solidFill>
                  <a:prstDash val="solid"/>
                </a:ln>
                <a:solidFill>
                  <a:schemeClr val="tx2"/>
                </a:solidFill>
                <a:effectLst>
                  <a:outerShdw blurRad="12700" dist="38100" dir="2700000" algn="tl" rotWithShape="0">
                    <a:srgbClr val="FF8021">
                      <a:lumMod val="60000"/>
                      <a:lumOff val="40000"/>
                    </a:srgbClr>
                  </a:outerShdw>
                </a:effectLst>
                <a:cs typeface="MV Boli" panose="02000500030200090000" pitchFamily="2" charset="0"/>
              </a:rPr>
              <a:t>S ⊆ Σ </a:t>
            </a:r>
            <a:r>
              <a:rPr lang="en-US" sz="2400" dirty="0">
                <a:solidFill>
                  <a:prstClr val="black"/>
                </a:solidFill>
                <a:cs typeface="MV Boli" panose="02000500030200090000" pitchFamily="2" charset="0"/>
              </a:rPr>
              <a:t>and </a:t>
            </a:r>
            <a:r>
              <a:rPr lang="en-US" sz="2400" b="1" dirty="0">
                <a:ln w="9525">
                  <a:solidFill>
                    <a:prstClr val="white"/>
                  </a:solidFill>
                  <a:prstDash val="solid"/>
                </a:ln>
                <a:solidFill>
                  <a:schemeClr val="tx2"/>
                </a:solidFill>
                <a:effectLst>
                  <a:outerShdw blurRad="12700" dist="38100" dir="2700000" algn="tl" rotWithShape="0">
                    <a:srgbClr val="FF8021">
                      <a:lumMod val="60000"/>
                      <a:lumOff val="40000"/>
                    </a:srgbClr>
                  </a:outerShdw>
                </a:effectLst>
                <a:cs typeface="MV Boli" panose="02000500030200090000" pitchFamily="2" charset="0"/>
              </a:rPr>
              <a:t>r ∈ ∆ </a:t>
            </a:r>
            <a:r>
              <a:rPr lang="en-US" sz="2400" dirty="0">
                <a:solidFill>
                  <a:prstClr val="black"/>
                </a:solidFill>
                <a:cs typeface="MV Boli" panose="02000500030200090000" pitchFamily="2" charset="0"/>
              </a:rPr>
              <a:t>when </a:t>
            </a:r>
            <a:r>
              <a:rPr lang="en-US" sz="2400" b="1" dirty="0" smtClean="0">
                <a:ln w="9525">
                  <a:solidFill>
                    <a:prstClr val="white"/>
                  </a:solidFill>
                  <a:prstDash val="solid"/>
                </a:ln>
                <a:solidFill>
                  <a:schemeClr val="tx2"/>
                </a:solidFill>
                <a:effectLst>
                  <a:outerShdw blurRad="12700" dist="38100" dir="2700000" algn="tl" rotWithShape="0">
                    <a:srgbClr val="FF8021">
                      <a:lumMod val="60000"/>
                      <a:lumOff val="40000"/>
                    </a:srgbClr>
                  </a:outerShdw>
                </a:effectLst>
                <a:cs typeface="MV Boli" panose="02000500030200090000" pitchFamily="2" charset="0"/>
              </a:rPr>
              <a:t>S</a:t>
            </a:r>
            <a:r>
              <a:rPr lang="en-US" sz="2400" dirty="0" smtClean="0">
                <a:solidFill>
                  <a:prstClr val="black"/>
                </a:solidFill>
                <a:cs typeface="MV Boli" panose="02000500030200090000" pitchFamily="2" charset="0"/>
              </a:rPr>
              <a:t> </a:t>
            </a:r>
            <a:r>
              <a:rPr lang="en-US" sz="2400" dirty="0">
                <a:solidFill>
                  <a:prstClr val="black"/>
                </a:solidFill>
                <a:cs typeface="MV Boli" panose="02000500030200090000" pitchFamily="2" charset="0"/>
              </a:rPr>
              <a:t>satisfies requirement</a:t>
            </a:r>
            <a:r>
              <a:rPr lang="en-US" sz="2400" b="1" dirty="0">
                <a:ln w="9525">
                  <a:solidFill>
                    <a:prstClr val="white"/>
                  </a:solidFill>
                  <a:prstDash val="solid"/>
                </a:ln>
                <a:solidFill>
                  <a:srgbClr val="0070C0"/>
                </a:solidFill>
                <a:effectLst>
                  <a:outerShdw blurRad="12700" dist="38100" dir="2700000" algn="tl" rotWithShape="0">
                    <a:srgbClr val="FF8021">
                      <a:lumMod val="60000"/>
                      <a:lumOff val="40000"/>
                    </a:srgbClr>
                  </a:outerShdw>
                </a:effectLst>
                <a:cs typeface="MV Boli" panose="02000500030200090000" pitchFamily="2" charset="0"/>
              </a:rPr>
              <a:t> </a:t>
            </a:r>
            <a:r>
              <a:rPr lang="en-US" sz="2400" b="1" dirty="0" smtClean="0">
                <a:ln w="9525">
                  <a:solidFill>
                    <a:prstClr val="white"/>
                  </a:solidFill>
                  <a:prstDash val="solid"/>
                </a:ln>
                <a:solidFill>
                  <a:schemeClr val="tx2"/>
                </a:solidFill>
                <a:effectLst>
                  <a:outerShdw blurRad="12700" dist="38100" dir="2700000" algn="tl" rotWithShape="0">
                    <a:srgbClr val="FF8021">
                      <a:lumMod val="60000"/>
                      <a:lumOff val="40000"/>
                    </a:srgbClr>
                  </a:outerShdw>
                </a:effectLst>
                <a:cs typeface="MV Boli" panose="02000500030200090000" pitchFamily="2" charset="0"/>
              </a:rPr>
              <a:t>r</a:t>
            </a:r>
            <a:endParaRPr lang="en-US" sz="2400" dirty="0">
              <a:solidFill>
                <a:schemeClr val="tx2"/>
              </a:solidFill>
              <a:cs typeface="MV Boli" panose="02000500030200090000" pitchFamily="2" charset="0"/>
            </a:endParaRPr>
          </a:p>
        </p:txBody>
      </p:sp>
    </p:spTree>
    <p:extLst>
      <p:ext uri="{BB962C8B-B14F-4D97-AF65-F5344CB8AC3E}">
        <p14:creationId xmlns:p14="http://schemas.microsoft.com/office/powerpoint/2010/main" val="363081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7"/>
                                        </p:tgtEl>
                                        <p:attrNameLst>
                                          <p:attrName>style.visibility</p:attrName>
                                        </p:attrNameLst>
                                      </p:cBhvr>
                                      <p:to>
                                        <p:strVal val="visible"/>
                                      </p:to>
                                    </p:set>
                                    <p:set>
                                      <p:cBhvr>
                                        <p:cTn id="7" dur="455" fill="hold">
                                          <p:stCondLst>
                                            <p:cond delay="0"/>
                                          </p:stCondLst>
                                        </p:cTn>
                                        <p:tgtEl>
                                          <p:spTgt spid="7"/>
                                        </p:tgtEl>
                                        <p:attrNameLst>
                                          <p:attrName>style.rotation</p:attrName>
                                        </p:attrNameLst>
                                      </p:cBhvr>
                                      <p:to>
                                        <p:strVal val="-45.0"/>
                                      </p:to>
                                    </p:set>
                                    <p:anim calcmode="lin" valueType="num">
                                      <p:cBhvr>
                                        <p:cTn id="8" dur="455" fill="hold">
                                          <p:stCondLst>
                                            <p:cond delay="45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7"/>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6">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10" presetClass="entr" presetSubtype="0" fill="hold" nodeType="with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500"/>
                                        <p:tgtEl>
                                          <p:spTgt spid="12"/>
                                        </p:tgtEl>
                                      </p:cBhvr>
                                    </p:animEffect>
                                  </p:childTnLst>
                                </p:cTn>
                              </p:par>
                              <p:par>
                                <p:cTn id="70" presetID="10" presetClass="entr" presetSubtype="0" fill="hold"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500"/>
                                        <p:tgtEl>
                                          <p:spTgt spid="37"/>
                                        </p:tgtEl>
                                      </p:cBhvr>
                                    </p:animEffect>
                                  </p:childTnLst>
                                </p:cTn>
                              </p:par>
                              <p:par>
                                <p:cTn id="73" presetID="10" presetClass="entr" presetSubtype="0" fill="hold" nodeType="withEffect">
                                  <p:stCondLst>
                                    <p:cond delay="0"/>
                                  </p:stCondLst>
                                  <p:childTnLst>
                                    <p:set>
                                      <p:cBhvr>
                                        <p:cTn id="74" dur="1" fill="hold">
                                          <p:stCondLst>
                                            <p:cond delay="0"/>
                                          </p:stCondLst>
                                        </p:cTn>
                                        <p:tgtEl>
                                          <p:spTgt spid="66">
                                            <p:txEl>
                                              <p:pRg st="2" end="2"/>
                                            </p:txEl>
                                          </p:spTgt>
                                        </p:tgtEl>
                                        <p:attrNameLst>
                                          <p:attrName>style.visibility</p:attrName>
                                        </p:attrNameLst>
                                      </p:cBhvr>
                                      <p:to>
                                        <p:strVal val="visible"/>
                                      </p:to>
                                    </p:set>
                                    <p:animEffect transition="in" filter="fade">
                                      <p:cBhvr>
                                        <p:cTn id="75" dur="500"/>
                                        <p:tgtEl>
                                          <p:spTgt spid="66">
                                            <p:txEl>
                                              <p:pRg st="2" end="2"/>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fade">
                                      <p:cBhvr>
                                        <p:cTn id="78" dur="500"/>
                                        <p:tgtEl>
                                          <p:spTgt spid="38"/>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wipe(left)">
                                      <p:cBhvr>
                                        <p:cTn id="8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P spid="21" grpId="0"/>
      <p:bldP spid="22" grpId="0"/>
      <p:bldP spid="23" grpId="0"/>
      <p:bldP spid="25" grpId="0"/>
      <p:bldP spid="26" grpId="0"/>
      <p:bldP spid="27" grpId="0"/>
      <p:bldP spid="28" grpId="0"/>
      <p:bldP spid="29" grpId="0"/>
      <p:bldP spid="30" grpId="0"/>
      <p:bldP spid="31" grpId="0"/>
      <p:bldP spid="32" grpId="0"/>
      <p:bldP spid="33" grpId="0"/>
      <p:bldP spid="34" grpId="0"/>
      <p:bldP spid="35" grpId="0" animBg="1"/>
      <p:bldP spid="7" grpId="0"/>
      <p:bldP spid="8" grpId="0"/>
      <p:bldP spid="10" grpId="0" animBg="1"/>
      <p:bldP spid="38" grpId="0"/>
      <p:bldP spid="11" grpId="0"/>
    </p:bldLst>
  </p:timing>
</p:sld>
</file>

<file path=ppt/theme/theme1.xml><?xml version="1.0" encoding="utf-8"?>
<a:theme xmlns:a="http://schemas.openxmlformats.org/drawingml/2006/main" name="umn_ela">
  <a:themeElements>
    <a:clrScheme name="Custom 2">
      <a:dk1>
        <a:sysClr val="windowText" lastClr="000000"/>
      </a:dk1>
      <a:lt1>
        <a:sysClr val="window" lastClr="FFFFFF"/>
      </a:lt1>
      <a:dk2>
        <a:srgbClr val="212745"/>
      </a:dk2>
      <a:lt2>
        <a:srgbClr val="B4DCFA"/>
      </a:lt2>
      <a:accent1>
        <a:srgbClr val="909ACA"/>
      </a:accent1>
      <a:accent2>
        <a:srgbClr val="DEF4FC"/>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77B9B12-E46B-4D78-87D2-4BCF33D2E156}" vid="{C357B242-A78F-4793-BF51-12D7D03FD2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umn_ela</Template>
  <TotalTime>962</TotalTime>
  <Words>1518</Words>
  <Application>Microsoft Office PowerPoint</Application>
  <PresentationFormat>Widescreen</PresentationFormat>
  <Paragraphs>284</Paragraphs>
  <Slides>17</Slides>
  <Notes>10</Notes>
  <HiddenSlides>1</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vt:i4>
      </vt:variant>
    </vt:vector>
  </HeadingPairs>
  <TitlesOfParts>
    <vt:vector size="31" baseType="lpstr">
      <vt:lpstr>Malgun Gothic</vt:lpstr>
      <vt:lpstr>Meiryo</vt:lpstr>
      <vt:lpstr>ＭＳ Ｐゴシック</vt:lpstr>
      <vt:lpstr>Aharoni</vt:lpstr>
      <vt:lpstr>Arial</vt:lpstr>
      <vt:lpstr>Berlin Sans FB</vt:lpstr>
      <vt:lpstr>Calibri</vt:lpstr>
      <vt:lpstr>Comic Sans MS</vt:lpstr>
      <vt:lpstr>MoolBoran</vt:lpstr>
      <vt:lpstr>MV Boli</vt:lpstr>
      <vt:lpstr>Times New Roman</vt:lpstr>
      <vt:lpstr>Verdana</vt:lpstr>
      <vt:lpstr>Wingdings</vt:lpstr>
      <vt:lpstr>umn_ela</vt:lpstr>
      <vt:lpstr>Complete Traceability for Requirements in Satisfaction Arguments</vt:lpstr>
      <vt:lpstr>Requirements Traceability</vt:lpstr>
      <vt:lpstr>Multiplicity of Trace Relations</vt:lpstr>
      <vt:lpstr>Proof Diversity (Graphically)</vt:lpstr>
      <vt:lpstr>Our Approach</vt:lpstr>
      <vt:lpstr>Set of Support and Trace Links</vt:lpstr>
      <vt:lpstr>Set of Support and Trace Links</vt:lpstr>
      <vt:lpstr>Example</vt:lpstr>
      <vt:lpstr>Traceability Building Blocks</vt:lpstr>
      <vt:lpstr>Set of Support</vt:lpstr>
      <vt:lpstr>All Sets of Support</vt:lpstr>
      <vt:lpstr>Categorizing Design Artifacts</vt:lpstr>
      <vt:lpstr>Why should we care?</vt:lpstr>
      <vt:lpstr>Implementation</vt:lpstr>
      <vt:lpstr>Evaluation</vt:lpstr>
      <vt:lpstr>Conclusions &amp; Future work</vt:lpstr>
      <vt:lpstr>Thanks for your attention!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Elaheh</dc:creator>
  <cp:lastModifiedBy>Elaheh</cp:lastModifiedBy>
  <cp:revision>113</cp:revision>
  <dcterms:created xsi:type="dcterms:W3CDTF">2016-09-01T20:47:40Z</dcterms:created>
  <dcterms:modified xsi:type="dcterms:W3CDTF">2016-09-07T14:03:12Z</dcterms:modified>
</cp:coreProperties>
</file>