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2" r:id="rId3"/>
    <p:sldId id="296" r:id="rId4"/>
    <p:sldId id="300" r:id="rId5"/>
    <p:sldId id="304" r:id="rId6"/>
    <p:sldId id="303" r:id="rId7"/>
    <p:sldId id="297" r:id="rId8"/>
    <p:sldId id="290" r:id="rId9"/>
    <p:sldId id="284" r:id="rId10"/>
    <p:sldId id="286" r:id="rId11"/>
    <p:sldId id="299" r:id="rId12"/>
    <p:sldId id="259" r:id="rId13"/>
    <p:sldId id="278" r:id="rId14"/>
    <p:sldId id="279" r:id="rId15"/>
    <p:sldId id="269" r:id="rId16"/>
    <p:sldId id="295" r:id="rId17"/>
    <p:sldId id="287" r:id="rId18"/>
    <p:sldId id="261" r:id="rId19"/>
    <p:sldId id="270" r:id="rId20"/>
    <p:sldId id="271" r:id="rId21"/>
    <p:sldId id="301" r:id="rId22"/>
    <p:sldId id="293" r:id="rId23"/>
    <p:sldId id="288" r:id="rId24"/>
    <p:sldId id="274" r:id="rId25"/>
    <p:sldId id="275" r:id="rId26"/>
    <p:sldId id="277" r:id="rId27"/>
    <p:sldId id="267" r:id="rId28"/>
    <p:sldId id="298" r:id="rId29"/>
    <p:sldId id="263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alen" initials="w" lastIdx="2" clrIdx="0">
    <p:extLst>
      <p:ext uri="{19B8F6BF-5375-455C-9EA6-DF929625EA0E}">
        <p15:presenceInfo xmlns:p15="http://schemas.microsoft.com/office/powerpoint/2012/main" userId="wha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FF"/>
    <a:srgbClr val="FFFFA3"/>
    <a:srgbClr val="FDFDBF"/>
    <a:srgbClr val="FFFF71"/>
    <a:srgbClr val="353537"/>
    <a:srgbClr val="CFE5C1"/>
    <a:srgbClr val="D6D5D6"/>
    <a:srgbClr val="FF5050"/>
    <a:srgbClr val="43CEFF"/>
    <a:srgbClr val="F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1" autoAdjust="0"/>
    <p:restoredTop sz="83354" autoAdjust="0"/>
  </p:normalViewPr>
  <p:slideViewPr>
    <p:cSldViewPr snapToGrid="0">
      <p:cViewPr varScale="1">
        <p:scale>
          <a:sx n="62" d="100"/>
          <a:sy n="62" d="100"/>
        </p:scale>
        <p:origin x="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4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A6CD7-3B73-4FF4-A057-89BC5AE1CCCC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CB50B-0281-4C90-A2F3-3E4E0E73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Generalization of work on UNSAT Cores in SMT Solvers for Inductive Proofs</a:t>
            </a:r>
          </a:p>
          <a:p>
            <a:pPr lvl="1"/>
            <a:r>
              <a:rPr lang="en-US" sz="1800" dirty="0"/>
              <a:t>Alloy uses UNSAT Cores for similar purposes</a:t>
            </a:r>
          </a:p>
          <a:p>
            <a:pPr lvl="1"/>
            <a:r>
              <a:rPr lang="en-US" sz="1800" dirty="0"/>
              <a:t>We extend this idea to </a:t>
            </a:r>
            <a:r>
              <a:rPr lang="en-US" sz="1800" i="1" dirty="0"/>
              <a:t>inductive proofs </a:t>
            </a:r>
            <a:r>
              <a:rPr lang="en-US" sz="1800" dirty="0"/>
              <a:t>and this allows additional uses.</a:t>
            </a:r>
          </a:p>
          <a:p>
            <a:endParaRPr lang="en-US" sz="2000" dirty="0"/>
          </a:p>
          <a:p>
            <a:r>
              <a:rPr lang="en-US" sz="2000" dirty="0"/>
              <a:t>Iterated use of UNSAT Core </a:t>
            </a:r>
            <a:r>
              <a:rPr lang="en-US" sz="2000" dirty="0" smtClean="0"/>
              <a:t>Algorithm</a:t>
            </a:r>
          </a:p>
          <a:p>
            <a:endParaRPr lang="en-US" sz="2000" dirty="0" smtClean="0"/>
          </a:p>
          <a:p>
            <a:r>
              <a:rPr lang="en-US" sz="2000" dirty="0" smtClean="0"/>
              <a:t>Find satisfying</a:t>
            </a:r>
            <a:r>
              <a:rPr lang="en-US" sz="2000" baseline="0" dirty="0" smtClean="0"/>
              <a:t> assignment for the Boolean formula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Claims = expressions within the model.</a:t>
            </a:r>
          </a:p>
          <a:p>
            <a:endParaRPr lang="en-US" sz="2000" dirty="0"/>
          </a:p>
          <a:p>
            <a:r>
              <a:rPr lang="en-US" sz="2000" dirty="0"/>
              <a:t>For AGREE, these are any equations or properties defined within the contracts.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3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428F1-A656-4390-A6EF-A2602B435A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0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9546C-C6DB-46E0-BA91-AE7469EB8C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4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dirty="0" smtClean="0"/>
              <a:t> In fact, the way that coverage is formalized plays a key part in the strength/ effectiveness of a method for</a:t>
            </a:r>
            <a:r>
              <a:rPr lang="en-US" sz="2000" b="0" baseline="0" dirty="0" smtClean="0"/>
              <a:t> </a:t>
            </a:r>
            <a:r>
              <a:rPr lang="en-US" sz="2000" b="0" dirty="0" smtClean="0"/>
              <a:t>the assessment of completeness.</a:t>
            </a:r>
          </a:p>
          <a:p>
            <a:r>
              <a:rPr lang="en-US" sz="2000" b="0" dirty="0" smtClean="0"/>
              <a:t> The goal of a coverage metric is</a:t>
            </a:r>
            <a:r>
              <a:rPr lang="en-US" sz="2000" b="0" baseline="0" dirty="0" smtClean="0"/>
              <a:t> </a:t>
            </a:r>
            <a:r>
              <a:rPr lang="en-US" sz="2000" b="0" dirty="0" smtClean="0"/>
              <a:t>usually to assign a numeric score that describes how well properties</a:t>
            </a:r>
            <a:r>
              <a:rPr lang="en-US" sz="2000" b="0" baseline="0" dirty="0" smtClean="0"/>
              <a:t> </a:t>
            </a:r>
            <a:r>
              <a:rPr lang="en-US" sz="2000" b="0" dirty="0" smtClean="0"/>
              <a:t>cover the design. </a:t>
            </a:r>
          </a:p>
          <a:p>
            <a:endParaRPr lang="en-US" sz="2000" b="0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DFDBF"/>
                </a:solidFill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the set of possible mutations depends on the notation that is</a:t>
            </a:r>
          </a:p>
          <a:p>
            <a:pPr lvl="1"/>
            <a:r>
              <a:rPr lang="en-US" dirty="0" smtClean="0">
                <a:solidFill>
                  <a:srgbClr val="FDFDBF"/>
                </a:solidFill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used.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these designs, State-based mutations flip the value of</a:t>
            </a:r>
            <a:r>
              <a:rPr lang="en-US" baseline="0" dirty="0" smtClean="0"/>
              <a:t> </a:t>
            </a:r>
            <a:r>
              <a:rPr lang="en-US" dirty="0" smtClean="0"/>
              <a:t>one of the bits in the state. There are several variations depending</a:t>
            </a:r>
            <a:r>
              <a:rPr lang="en-US" baseline="0" dirty="0" smtClean="0"/>
              <a:t> </a:t>
            </a:r>
            <a:r>
              <a:rPr lang="en-US" dirty="0" smtClean="0"/>
              <a:t>on whether the flip is performed on a single state within a </a:t>
            </a:r>
            <a:r>
              <a:rPr lang="en-US" dirty="0" err="1" smtClean="0"/>
              <a:t>Kripke</a:t>
            </a:r>
            <a:r>
              <a:rPr lang="en-US" baseline="0" dirty="0" smtClean="0"/>
              <a:t> </a:t>
            </a:r>
            <a:r>
              <a:rPr lang="en-US" dirty="0" smtClean="0"/>
              <a:t>structure [14], or in the description of the signal in the transition</a:t>
            </a:r>
            <a:r>
              <a:rPr lang="en-US" baseline="0" dirty="0" smtClean="0"/>
              <a:t> </a:t>
            </a:r>
            <a:r>
              <a:rPr lang="en-US" dirty="0" smtClean="0"/>
              <a:t>relation of the </a:t>
            </a:r>
            <a:r>
              <a:rPr lang="en-US" dirty="0" err="1" smtClean="0"/>
              <a:t>circui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logic-based mutations fix the value of a</a:t>
            </a:r>
            <a:r>
              <a:rPr lang="en-US" baseline="0" dirty="0" smtClean="0"/>
              <a:t> </a:t>
            </a:r>
            <a:r>
              <a:rPr lang="en-US" dirty="0" smtClean="0"/>
              <a:t>bit to constant zero or one, and can be used to determine whether</a:t>
            </a:r>
          </a:p>
          <a:p>
            <a:r>
              <a:rPr lang="en-US" dirty="0" smtClean="0"/>
              <a:t>properties can find stuck-at faults.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talk about generalizing a transition system, we assume the transition relation of the system has the structure of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toplevel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conjunction. This assumption gives us a structure that we can easily manipulate as we generalize the system</a:t>
            </a:r>
          </a:p>
          <a:p>
            <a:r>
              <a:rPr lang="en-US" dirty="0" smtClean="0"/>
              <a:t>By further abuse of notation we will identify</a:t>
            </a:r>
            <a:r>
              <a:rPr lang="en-US" baseline="0" dirty="0" smtClean="0"/>
              <a:t> </a:t>
            </a:r>
            <a:r>
              <a:rPr lang="en-US" dirty="0" smtClean="0"/>
              <a:t>$T$ with the set of its top-level conjuncts. Thus we will write $x \in</a:t>
            </a:r>
            <a:r>
              <a:rPr lang="en-US" baseline="0" dirty="0" smtClean="0"/>
              <a:t> </a:t>
            </a:r>
            <a:r>
              <a:rPr lang="en-US" dirty="0" smtClean="0"/>
              <a:t>T$ to mean that $x$ is a top-level conjunct of $T$. We will write $S</a:t>
            </a:r>
            <a:r>
              <a:rPr lang="en-US" baseline="0" dirty="0" smtClean="0"/>
              <a:t> </a:t>
            </a:r>
            <a:r>
              <a:rPr lang="en-US" dirty="0" smtClean="0"/>
              <a:t>\</a:t>
            </a:r>
            <a:r>
              <a:rPr lang="en-US" dirty="0" err="1" smtClean="0"/>
              <a:t>subseteq</a:t>
            </a:r>
            <a:r>
              <a:rPr lang="en-US" dirty="0" smtClean="0"/>
              <a:t> T$ to mean that all top-level conjuncts of $S$ are top-level</a:t>
            </a:r>
          </a:p>
          <a:p>
            <a:r>
              <a:rPr lang="en-US" dirty="0" smtClean="0"/>
              <a:t>conjuncts of $T$.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study, we started from a suite of 700 Lustre models developed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benchmark suite for [21]. We augmented this suite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81 additional models from recent verification projects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avionics and medical devices [4, 38]. Most of the benchmark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from [21] are small (10kB or less, with 6-40 equations)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 a range of hardware benchmarks and software problems involving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counters. The additional models are much larger: around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80kB with over 300 equations. We added the new benchmarks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check the scalability for the tools, especially with respect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brute force algorithm. Each benchmark model has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to analyze.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G. Hagen and C.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Tinelli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Scaling up the formal verification of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lustre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programs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-based techniques. In Formal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in Computer-Aided Design, 2008. FMCAD ’08,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B50B-0281-4C90-A2F3-3E4E0E730F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06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506" y="1076950"/>
            <a:ext cx="9019223" cy="2943376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507" y="4752753"/>
            <a:ext cx="10125008" cy="183411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B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FFFB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550" b="-3015"/>
          <a:stretch/>
        </p:blipFill>
        <p:spPr>
          <a:xfrm flipH="1">
            <a:off x="10268235" y="425086"/>
            <a:ext cx="1704025" cy="933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75" y="0"/>
            <a:ext cx="2724926" cy="10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7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2260" y="6358393"/>
            <a:ext cx="1394637" cy="3755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2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2260" y="6358393"/>
            <a:ext cx="1394637" cy="3755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9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latin typeface="Papyrus" panose="03070502060502030205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b="0">
                <a:latin typeface="Comic Sans MS" panose="030F0702030302020204" pitchFamily="66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b="0">
                <a:latin typeface="Comic Sans MS" panose="030F0702030302020204" pitchFamily="66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b="0">
                <a:latin typeface="Comic Sans MS" panose="030F0702030302020204" pitchFamily="66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="0">
                <a:latin typeface="Comic Sans MS" panose="030F0702030302020204" pitchFamily="66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b="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Papyrus" panose="03070502060502030205" pitchFamily="66" charset="0"/>
              </a:defRPr>
            </a:lvl1pPr>
          </a:lstStyle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apyrus" panose="03070502060502030205" pitchFamily="66" charset="0"/>
              </a:defRPr>
            </a:lvl1pPr>
          </a:lstStyle>
          <a:p>
            <a:fld id="{440F7D68-95CE-4687-84A7-107B32B22E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6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Papyrus" panose="03070502060502030205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F Marie Ev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5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9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260" y="6358393"/>
            <a:ext cx="1394637" cy="3755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432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516" y="220903"/>
            <a:ext cx="9912958" cy="101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260" y="1589501"/>
            <a:ext cx="11164188" cy="4587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260" y="6385467"/>
            <a:ext cx="8038214" cy="370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  <a:latin typeface="Papyrus" panose="03070502060502030205" pitchFamily="66" charset="0"/>
              </a:defRPr>
            </a:lvl1pPr>
          </a:lstStyle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474" y="6386414"/>
            <a:ext cx="1330974" cy="347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  <a:latin typeface="Papyrus" panose="03070502060502030205" pitchFamily="66" charset="0"/>
              </a:defRPr>
            </a:lvl1pPr>
          </a:lstStyle>
          <a:p>
            <a:fld id="{440F7D68-95CE-4687-84A7-107B32B22E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duotone>
              <a:prstClr val="black"/>
              <a:srgbClr val="FFFFA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550" b="-3015"/>
          <a:stretch/>
        </p:blipFill>
        <p:spPr>
          <a:xfrm flipH="1">
            <a:off x="11283736" y="123987"/>
            <a:ext cx="812616" cy="427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370" y="64450"/>
            <a:ext cx="1223285" cy="4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5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rgbClr val="CFE5C1"/>
          </a:solidFill>
          <a:effectLst/>
          <a:latin typeface="Papyrus" panose="03070502060502030205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§"/>
        <a:defRPr sz="2800" b="0" kern="1200">
          <a:solidFill>
            <a:schemeClr val="bg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anose="05000000000000000000" pitchFamily="2" charset="2"/>
        <a:buChar char="§"/>
        <a:defRPr sz="2400" b="0" kern="1200">
          <a:solidFill>
            <a:schemeClr val="bg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700"/>
        </a:spcAft>
        <a:buFont typeface="Wingdings" panose="05000000000000000000" pitchFamily="2" charset="2"/>
        <a:buChar char="§"/>
        <a:defRPr sz="2200" b="0" kern="1200">
          <a:solidFill>
            <a:schemeClr val="bg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700"/>
        </a:spcAft>
        <a:buFont typeface="Wingdings" panose="05000000000000000000" pitchFamily="2" charset="2"/>
        <a:buChar char="§"/>
        <a:defRPr sz="2000" b="0" kern="1200">
          <a:solidFill>
            <a:schemeClr val="bg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anose="05000000000000000000" pitchFamily="2" charset="2"/>
        <a:buChar char="§"/>
        <a:defRPr sz="2000" b="0" kern="1200">
          <a:solidFill>
            <a:schemeClr val="bg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507" y="572977"/>
            <a:ext cx="10547990" cy="330912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4800" dirty="0" smtClean="0">
                <a:latin typeface="Papyrus" panose="03070502060502030205" pitchFamily="66" charset="0"/>
              </a:rPr>
              <a:t>Proof </a:t>
            </a:r>
            <a:r>
              <a:rPr lang="en-US" sz="4800" dirty="0" smtClean="0">
                <a:latin typeface="Papyrus" panose="03070502060502030205" pitchFamily="66" charset="0"/>
              </a:rPr>
              <a:t>- </a:t>
            </a:r>
            <a:r>
              <a:rPr lang="en-US" sz="4800" dirty="0" smtClean="0">
                <a:latin typeface="Papyrus" panose="03070502060502030205" pitchFamily="66" charset="0"/>
              </a:rPr>
              <a:t>based Coverage Metrics </a:t>
            </a:r>
            <a:r>
              <a:rPr lang="en-US" sz="4800" dirty="0">
                <a:latin typeface="Papyrus" panose="03070502060502030205" pitchFamily="66" charset="0"/>
              </a:rPr>
              <a:t>f</a:t>
            </a:r>
            <a:r>
              <a:rPr lang="en-US" sz="4800" dirty="0" smtClean="0">
                <a:latin typeface="Papyrus" panose="03070502060502030205" pitchFamily="66" charset="0"/>
              </a:rPr>
              <a:t>or</a:t>
            </a:r>
            <a:r>
              <a:rPr lang="en-US" sz="4800" dirty="0" smtClean="0">
                <a:latin typeface="Papyrus" panose="03070502060502030205" pitchFamily="66" charset="0"/>
              </a:rPr>
              <a:t/>
            </a:r>
            <a:br>
              <a:rPr lang="en-US" sz="4800" dirty="0" smtClean="0">
                <a:latin typeface="Papyrus" panose="03070502060502030205" pitchFamily="66" charset="0"/>
              </a:rPr>
            </a:br>
            <a:r>
              <a:rPr lang="en-US" sz="4800" dirty="0" smtClean="0">
                <a:latin typeface="Papyrus" panose="03070502060502030205" pitchFamily="66" charset="0"/>
              </a:rPr>
              <a:t>Formal Verification</a:t>
            </a:r>
            <a:endParaRPr lang="en-US" sz="4400" dirty="0">
              <a:latin typeface="Papyrus" panose="03070502060502030205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507" y="4550734"/>
            <a:ext cx="10125008" cy="21424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DFDBF"/>
                </a:solidFill>
              </a:rPr>
              <a:t>Elaheh </a:t>
            </a:r>
            <a:r>
              <a:rPr lang="en-US" dirty="0" err="1">
                <a:solidFill>
                  <a:srgbClr val="FDFDBF"/>
                </a:solidFill>
              </a:rPr>
              <a:t>Ghassabani</a:t>
            </a:r>
            <a:r>
              <a:rPr lang="en-US" dirty="0">
                <a:solidFill>
                  <a:schemeClr val="bg1"/>
                </a:solidFill>
              </a:rPr>
              <a:t>, Andrew </a:t>
            </a:r>
            <a:r>
              <a:rPr lang="en-US" dirty="0" err="1">
                <a:solidFill>
                  <a:schemeClr val="bg1"/>
                </a:solidFill>
              </a:rPr>
              <a:t>Gacek</a:t>
            </a:r>
            <a:r>
              <a:rPr lang="en-US" dirty="0">
                <a:solidFill>
                  <a:schemeClr val="bg1"/>
                </a:solidFill>
              </a:rPr>
              <a:t>, Michael </a:t>
            </a:r>
            <a:r>
              <a:rPr lang="en-US" dirty="0" smtClean="0">
                <a:solidFill>
                  <a:schemeClr val="bg1"/>
                </a:solidFill>
              </a:rPr>
              <a:t>Whalen</a:t>
            </a:r>
          </a:p>
          <a:p>
            <a:endParaRPr lang="en-US" sz="100" dirty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University </a:t>
            </a:r>
            <a:r>
              <a:rPr lang="en-US" sz="2600" dirty="0">
                <a:solidFill>
                  <a:schemeClr val="bg1"/>
                </a:solidFill>
              </a:rPr>
              <a:t>of Minnesota </a:t>
            </a:r>
          </a:p>
          <a:p>
            <a:r>
              <a:rPr lang="en-US" sz="2600" dirty="0">
                <a:solidFill>
                  <a:schemeClr val="bg1"/>
                </a:solidFill>
              </a:rPr>
              <a:t>Rockwell Collins 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11000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in Formal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Have we specified enough requirements (properties)?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Justifiable notion of coverage</a:t>
            </a:r>
            <a:r>
              <a:rPr lang="en-US" dirty="0" smtClean="0"/>
              <a:t>: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given a property </a:t>
            </a:r>
            <a:r>
              <a:rPr lang="en-US" dirty="0" smtClean="0">
                <a:solidFill>
                  <a:srgbClr val="5BD4FF"/>
                </a:solidFill>
              </a:rPr>
              <a:t>P </a:t>
            </a:r>
            <a:r>
              <a:rPr lang="en-US" sz="3200" dirty="0" smtClean="0">
                <a:solidFill>
                  <a:srgbClr val="92D050"/>
                </a:solidFill>
              </a:rPr>
              <a:t>=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  <a:ea typeface="Meiryo" panose="020B0604030504040204" pitchFamily="34" charset="-128"/>
              </a:rPr>
              <a:t>⋀ </a:t>
            </a:r>
            <a:r>
              <a:rPr lang="en-US" dirty="0" smtClean="0">
                <a:ea typeface="Meiryo" panose="020B0604030504040204" pitchFamily="34" charset="-128"/>
              </a:rPr>
              <a:t>p</a:t>
            </a:r>
            <a:r>
              <a:rPr lang="en-US" sz="1800" dirty="0" smtClean="0">
                <a:ea typeface="Meiryo" panose="020B0604030504040204" pitchFamily="34" charset="-128"/>
              </a:rPr>
              <a:t>i</a:t>
            </a:r>
            <a:r>
              <a:rPr lang="en-US" dirty="0" smtClean="0">
                <a:solidFill>
                  <a:srgbClr val="92D050"/>
                </a:solidFill>
                <a:ea typeface="Meiryo" panose="020B0604030504040204" pitchFamily="34" charset="-128"/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∈ </a:t>
            </a:r>
            <a:r>
              <a:rPr lang="en-US" dirty="0" smtClean="0"/>
              <a:t>∆  and 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smtClean="0">
                <a:solidFill>
                  <a:srgbClr val="5BD4FF"/>
                </a:solidFill>
              </a:rPr>
              <a:t>P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smtClean="0">
                <a:solidFill>
                  <a:srgbClr val="5BD4FF"/>
                </a:solidFill>
              </a:rPr>
              <a:t>S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007E39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∈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srgbClr val="FFB9FF"/>
                </a:solidFill>
              </a:rPr>
              <a:t>MIVC</a:t>
            </a:r>
            <a:r>
              <a:rPr lang="en-US" dirty="0" smtClean="0"/>
              <a:t>, all</a:t>
            </a:r>
            <a:r>
              <a:rPr lang="en-US" dirty="0" smtClean="0">
                <a:solidFill>
                  <a:srgbClr val="5BD4FF"/>
                </a:solidFill>
              </a:rPr>
              <a:t> </a:t>
            </a:r>
            <a:r>
              <a:rPr lang="en-US" dirty="0" smtClean="0"/>
              <a:t>element in </a:t>
            </a:r>
            <a:r>
              <a:rPr lang="en-US" dirty="0" smtClean="0">
                <a:solidFill>
                  <a:srgbClr val="5BD4FF"/>
                </a:solidFill>
              </a:rPr>
              <a:t>S </a:t>
            </a:r>
            <a:r>
              <a:rPr lang="en-US" dirty="0" smtClean="0"/>
              <a:t>are covered</a:t>
            </a:r>
          </a:p>
          <a:p>
            <a:pPr lvl="1"/>
            <a:r>
              <a:rPr lang="en-US" dirty="0" smtClean="0">
                <a:solidFill>
                  <a:srgbClr val="5BD4FF"/>
                </a:solidFill>
              </a:rPr>
              <a:t> </a:t>
            </a:r>
            <a:r>
              <a:rPr lang="en-US" dirty="0" smtClean="0"/>
              <a:t>We could formalize complementary notions based on </a:t>
            </a:r>
            <a:r>
              <a:rPr lang="en-US" dirty="0" smtClean="0">
                <a:solidFill>
                  <a:srgbClr val="FFB9FF"/>
                </a:solidFill>
              </a:rPr>
              <a:t>MIVC</a:t>
            </a:r>
            <a:r>
              <a:rPr lang="en-US" dirty="0" smtClean="0">
                <a:solidFill>
                  <a:srgbClr val="5BD4FF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5BD4FF"/>
                </a:solidFill>
              </a:rPr>
              <a:t> AIVC</a:t>
            </a:r>
          </a:p>
          <a:p>
            <a:pPr lvl="2"/>
            <a:r>
              <a:rPr lang="en-US" dirty="0">
                <a:solidFill>
                  <a:srgbClr val="5BD4FF"/>
                </a:solidFill>
              </a:rPr>
              <a:t> </a:t>
            </a:r>
            <a:r>
              <a:rPr lang="en-US" dirty="0" smtClean="0"/>
              <a:t>every property covers the elements in every 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>
                <a:solidFill>
                  <a:srgbClr val="5BD4FF"/>
                </a:solidFill>
              </a:rPr>
              <a:t>P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rgbClr val="5BD4FF"/>
                </a:solidFill>
              </a:rPr>
              <a:t>S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dirty="0">
                <a:solidFill>
                  <a:srgbClr val="007E39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∈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srgbClr val="FFB9FF"/>
                </a:solidFill>
              </a:rPr>
              <a:t>MIVC</a:t>
            </a:r>
          </a:p>
          <a:p>
            <a:pPr lvl="2"/>
            <a:r>
              <a:rPr lang="en-US" dirty="0" smtClean="0">
                <a:solidFill>
                  <a:srgbClr val="5BD4FF"/>
                </a:solidFill>
              </a:rPr>
              <a:t> </a:t>
            </a:r>
            <a:r>
              <a:rPr lang="en-US" dirty="0" smtClean="0"/>
              <a:t>given </a:t>
            </a:r>
            <a:r>
              <a:rPr lang="en-US" dirty="0" smtClean="0">
                <a:solidFill>
                  <a:srgbClr val="5BD4FF"/>
                </a:solidFill>
              </a:rPr>
              <a:t>P </a:t>
            </a:r>
            <a:r>
              <a:rPr lang="en-US" sz="2800" dirty="0">
                <a:solidFill>
                  <a:srgbClr val="92D050"/>
                </a:solidFill>
              </a:rPr>
              <a:t>=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  <a:ea typeface="Meiryo" panose="020B0604030504040204" pitchFamily="34" charset="-128"/>
              </a:rPr>
              <a:t>⋀ </a:t>
            </a:r>
            <a:r>
              <a:rPr lang="en-US" dirty="0">
                <a:ea typeface="Meiryo" panose="020B0604030504040204" pitchFamily="34" charset="-128"/>
              </a:rPr>
              <a:t>p</a:t>
            </a:r>
            <a:r>
              <a:rPr lang="en-US" sz="1600" dirty="0">
                <a:ea typeface="Meiryo" panose="020B0604030504040204" pitchFamily="34" charset="-128"/>
              </a:rPr>
              <a:t>i</a:t>
            </a:r>
            <a:r>
              <a:rPr lang="en-US" dirty="0">
                <a:solidFill>
                  <a:srgbClr val="92D050"/>
                </a:solidFill>
                <a:ea typeface="Meiryo" panose="020B0604030504040204" pitchFamily="34" charset="-128"/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∈ </a:t>
            </a:r>
            <a:r>
              <a:rPr lang="en-US" dirty="0" smtClean="0"/>
              <a:t>∆ , every element in </a:t>
            </a:r>
            <a:r>
              <a:rPr lang="en-US" sz="1800" dirty="0" smtClean="0">
                <a:solidFill>
                  <a:srgbClr val="FFB9FF"/>
                </a:solidFill>
              </a:rPr>
              <a:t>AIVC 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>
                <a:solidFill>
                  <a:srgbClr val="5BD4FF"/>
                </a:solidFill>
              </a:rPr>
              <a:t>P</a:t>
            </a:r>
            <a:r>
              <a:rPr lang="en-US" dirty="0" smtClean="0">
                <a:solidFill>
                  <a:srgbClr val="92D050"/>
                </a:solidFill>
              </a:rPr>
              <a:t>) </a:t>
            </a:r>
            <a:r>
              <a:rPr lang="en-US" dirty="0" smtClean="0"/>
              <a:t>is covered</a:t>
            </a:r>
          </a:p>
          <a:p>
            <a:pPr lvl="2"/>
            <a:r>
              <a:rPr lang="en-US" dirty="0">
                <a:solidFill>
                  <a:srgbClr val="5BD4FF"/>
                </a:solidFill>
              </a:rPr>
              <a:t> </a:t>
            </a:r>
            <a:r>
              <a:rPr lang="en-US" dirty="0" smtClean="0"/>
              <a:t>property </a:t>
            </a:r>
            <a:r>
              <a:rPr lang="en-US" dirty="0">
                <a:solidFill>
                  <a:srgbClr val="5BD4FF"/>
                </a:solidFill>
              </a:rPr>
              <a:t>P </a:t>
            </a:r>
            <a:r>
              <a:rPr lang="en-US" dirty="0" smtClean="0"/>
              <a:t>only covers elements in </a:t>
            </a:r>
            <a:r>
              <a:rPr lang="en-US" sz="1800" dirty="0" smtClean="0">
                <a:solidFill>
                  <a:srgbClr val="FFB9FF"/>
                </a:solidFill>
              </a:rPr>
              <a:t>MUST </a:t>
            </a:r>
            <a:r>
              <a:rPr lang="en-US" sz="2400" dirty="0">
                <a:solidFill>
                  <a:srgbClr val="92D050"/>
                </a:solidFill>
              </a:rPr>
              <a:t>(</a:t>
            </a:r>
            <a:r>
              <a:rPr lang="en-US" sz="2400" dirty="0">
                <a:solidFill>
                  <a:srgbClr val="5BD4FF"/>
                </a:solidFill>
              </a:rPr>
              <a:t>P</a:t>
            </a:r>
            <a:r>
              <a:rPr lang="en-US" sz="2400" dirty="0">
                <a:solidFill>
                  <a:srgbClr val="92D050"/>
                </a:solidFill>
              </a:rPr>
              <a:t>) </a:t>
            </a:r>
            <a:endParaRPr lang="en-US" sz="2400" dirty="0" smtClean="0">
              <a:solidFill>
                <a:srgbClr val="92D050"/>
              </a:solidFill>
            </a:endParaRPr>
          </a:p>
          <a:p>
            <a:pPr lvl="2"/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…</a:t>
            </a:r>
            <a:endParaRPr lang="en-US" sz="2400" dirty="0" smtClean="0">
              <a:solidFill>
                <a:srgbClr val="5BD4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5C30-FED6-44AE-B4D8-46A29888747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IVCs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11</a:t>
            </a:fld>
            <a:endParaRPr lang="en-US"/>
          </a:p>
        </p:txBody>
      </p:sp>
      <p:sp>
        <p:nvSpPr>
          <p:cNvPr id="20" name="Freeform 12"/>
          <p:cNvSpPr/>
          <p:nvPr/>
        </p:nvSpPr>
        <p:spPr>
          <a:xfrm>
            <a:off x="542261" y="1446515"/>
            <a:ext cx="7386894" cy="4823656"/>
          </a:xfrm>
          <a:custGeom>
            <a:avLst/>
            <a:gdLst>
              <a:gd name="connsiteX0" fmla="*/ 2575931 w 6233531"/>
              <a:gd name="connsiteY0" fmla="*/ 579864 h 5006898"/>
              <a:gd name="connsiteX1" fmla="*/ 2509024 w 6233531"/>
              <a:gd name="connsiteY1" fmla="*/ 524108 h 5006898"/>
              <a:gd name="connsiteX2" fmla="*/ 2475570 w 6233531"/>
              <a:gd name="connsiteY2" fmla="*/ 512956 h 5006898"/>
              <a:gd name="connsiteX3" fmla="*/ 2442117 w 6233531"/>
              <a:gd name="connsiteY3" fmla="*/ 479503 h 5006898"/>
              <a:gd name="connsiteX4" fmla="*/ 2386361 w 6233531"/>
              <a:gd name="connsiteY4" fmla="*/ 457200 h 5006898"/>
              <a:gd name="connsiteX5" fmla="*/ 2297151 w 6233531"/>
              <a:gd name="connsiteY5" fmla="*/ 401444 h 5006898"/>
              <a:gd name="connsiteX6" fmla="*/ 2196790 w 6233531"/>
              <a:gd name="connsiteY6" fmla="*/ 367991 h 5006898"/>
              <a:gd name="connsiteX7" fmla="*/ 2107580 w 6233531"/>
              <a:gd name="connsiteY7" fmla="*/ 323386 h 5006898"/>
              <a:gd name="connsiteX8" fmla="*/ 2029522 w 6233531"/>
              <a:gd name="connsiteY8" fmla="*/ 289932 h 5006898"/>
              <a:gd name="connsiteX9" fmla="*/ 1973766 w 6233531"/>
              <a:gd name="connsiteY9" fmla="*/ 245327 h 5006898"/>
              <a:gd name="connsiteX10" fmla="*/ 1851102 w 6233531"/>
              <a:gd name="connsiteY10" fmla="*/ 200722 h 5006898"/>
              <a:gd name="connsiteX11" fmla="*/ 1717287 w 6233531"/>
              <a:gd name="connsiteY11" fmla="*/ 156117 h 5006898"/>
              <a:gd name="connsiteX12" fmla="*/ 1605775 w 6233531"/>
              <a:gd name="connsiteY12" fmla="*/ 111513 h 5006898"/>
              <a:gd name="connsiteX13" fmla="*/ 1527717 w 6233531"/>
              <a:gd name="connsiteY13" fmla="*/ 66908 h 5006898"/>
              <a:gd name="connsiteX14" fmla="*/ 1449658 w 6233531"/>
              <a:gd name="connsiteY14" fmla="*/ 55756 h 5006898"/>
              <a:gd name="connsiteX15" fmla="*/ 1338146 w 6233531"/>
              <a:gd name="connsiteY15" fmla="*/ 33454 h 5006898"/>
              <a:gd name="connsiteX16" fmla="*/ 1293541 w 6233531"/>
              <a:gd name="connsiteY16" fmla="*/ 11152 h 5006898"/>
              <a:gd name="connsiteX17" fmla="*/ 1260087 w 6233531"/>
              <a:gd name="connsiteY17" fmla="*/ 0 h 5006898"/>
              <a:gd name="connsiteX18" fmla="*/ 947853 w 6233531"/>
              <a:gd name="connsiteY18" fmla="*/ 11152 h 5006898"/>
              <a:gd name="connsiteX19" fmla="*/ 724829 w 6233531"/>
              <a:gd name="connsiteY19" fmla="*/ 122664 h 5006898"/>
              <a:gd name="connsiteX20" fmla="*/ 669073 w 6233531"/>
              <a:gd name="connsiteY20" fmla="*/ 167269 h 5006898"/>
              <a:gd name="connsiteX21" fmla="*/ 546409 w 6233531"/>
              <a:gd name="connsiteY21" fmla="*/ 223025 h 5006898"/>
              <a:gd name="connsiteX22" fmla="*/ 457200 w 6233531"/>
              <a:gd name="connsiteY22" fmla="*/ 301083 h 5006898"/>
              <a:gd name="connsiteX23" fmla="*/ 401444 w 6233531"/>
              <a:gd name="connsiteY23" fmla="*/ 323386 h 5006898"/>
              <a:gd name="connsiteX24" fmla="*/ 345687 w 6233531"/>
              <a:gd name="connsiteY24" fmla="*/ 356839 h 5006898"/>
              <a:gd name="connsiteX25" fmla="*/ 301083 w 6233531"/>
              <a:gd name="connsiteY25" fmla="*/ 379142 h 5006898"/>
              <a:gd name="connsiteX26" fmla="*/ 200722 w 6233531"/>
              <a:gd name="connsiteY26" fmla="*/ 434898 h 5006898"/>
              <a:gd name="connsiteX27" fmla="*/ 167268 w 6233531"/>
              <a:gd name="connsiteY27" fmla="*/ 446049 h 5006898"/>
              <a:gd name="connsiteX28" fmla="*/ 122663 w 6233531"/>
              <a:gd name="connsiteY28" fmla="*/ 501805 h 5006898"/>
              <a:gd name="connsiteX29" fmla="*/ 55756 w 6233531"/>
              <a:gd name="connsiteY29" fmla="*/ 557561 h 5006898"/>
              <a:gd name="connsiteX30" fmla="*/ 11151 w 6233531"/>
              <a:gd name="connsiteY30" fmla="*/ 657922 h 5006898"/>
              <a:gd name="connsiteX31" fmla="*/ 0 w 6233531"/>
              <a:gd name="connsiteY31" fmla="*/ 691376 h 5006898"/>
              <a:gd name="connsiteX32" fmla="*/ 11151 w 6233531"/>
              <a:gd name="connsiteY32" fmla="*/ 914400 h 5006898"/>
              <a:gd name="connsiteX33" fmla="*/ 22302 w 6233531"/>
              <a:gd name="connsiteY33" fmla="*/ 959005 h 5006898"/>
              <a:gd name="connsiteX34" fmla="*/ 44605 w 6233531"/>
              <a:gd name="connsiteY34" fmla="*/ 992459 h 5006898"/>
              <a:gd name="connsiteX35" fmla="*/ 55756 w 6233531"/>
              <a:gd name="connsiteY35" fmla="*/ 1025913 h 5006898"/>
              <a:gd name="connsiteX36" fmla="*/ 100361 w 6233531"/>
              <a:gd name="connsiteY36" fmla="*/ 1081669 h 5006898"/>
              <a:gd name="connsiteX37" fmla="*/ 144966 w 6233531"/>
              <a:gd name="connsiteY37" fmla="*/ 1159727 h 5006898"/>
              <a:gd name="connsiteX38" fmla="*/ 234175 w 6233531"/>
              <a:gd name="connsiteY38" fmla="*/ 1260088 h 5006898"/>
              <a:gd name="connsiteX39" fmla="*/ 323385 w 6233531"/>
              <a:gd name="connsiteY39" fmla="*/ 1282391 h 5006898"/>
              <a:gd name="connsiteX40" fmla="*/ 367990 w 6233531"/>
              <a:gd name="connsiteY40" fmla="*/ 1304693 h 5006898"/>
              <a:gd name="connsiteX41" fmla="*/ 434897 w 6233531"/>
              <a:gd name="connsiteY41" fmla="*/ 1349298 h 5006898"/>
              <a:gd name="connsiteX42" fmla="*/ 457200 w 6233531"/>
              <a:gd name="connsiteY42" fmla="*/ 1438508 h 5006898"/>
              <a:gd name="connsiteX43" fmla="*/ 479502 w 6233531"/>
              <a:gd name="connsiteY43" fmla="*/ 1527717 h 5006898"/>
              <a:gd name="connsiteX44" fmla="*/ 501805 w 6233531"/>
              <a:gd name="connsiteY44" fmla="*/ 1661532 h 5006898"/>
              <a:gd name="connsiteX45" fmla="*/ 512956 w 6233531"/>
              <a:gd name="connsiteY45" fmla="*/ 1739591 h 5006898"/>
              <a:gd name="connsiteX46" fmla="*/ 535258 w 6233531"/>
              <a:gd name="connsiteY46" fmla="*/ 1806498 h 5006898"/>
              <a:gd name="connsiteX47" fmla="*/ 546409 w 6233531"/>
              <a:gd name="connsiteY47" fmla="*/ 1918010 h 5006898"/>
              <a:gd name="connsiteX48" fmla="*/ 557561 w 6233531"/>
              <a:gd name="connsiteY48" fmla="*/ 1973766 h 5006898"/>
              <a:gd name="connsiteX49" fmla="*/ 568712 w 6233531"/>
              <a:gd name="connsiteY49" fmla="*/ 2062976 h 5006898"/>
              <a:gd name="connsiteX50" fmla="*/ 557561 w 6233531"/>
              <a:gd name="connsiteY50" fmla="*/ 2286000 h 5006898"/>
              <a:gd name="connsiteX51" fmla="*/ 512956 w 6233531"/>
              <a:gd name="connsiteY51" fmla="*/ 2352908 h 5006898"/>
              <a:gd name="connsiteX52" fmla="*/ 479502 w 6233531"/>
              <a:gd name="connsiteY52" fmla="*/ 2419815 h 5006898"/>
              <a:gd name="connsiteX53" fmla="*/ 446048 w 6233531"/>
              <a:gd name="connsiteY53" fmla="*/ 2531327 h 5006898"/>
              <a:gd name="connsiteX54" fmla="*/ 423746 w 6233531"/>
              <a:gd name="connsiteY54" fmla="*/ 2598235 h 5006898"/>
              <a:gd name="connsiteX55" fmla="*/ 412595 w 6233531"/>
              <a:gd name="connsiteY55" fmla="*/ 2631688 h 5006898"/>
              <a:gd name="connsiteX56" fmla="*/ 390292 w 6233531"/>
              <a:gd name="connsiteY56" fmla="*/ 2687444 h 5006898"/>
              <a:gd name="connsiteX57" fmla="*/ 379141 w 6233531"/>
              <a:gd name="connsiteY57" fmla="*/ 2754352 h 5006898"/>
              <a:gd name="connsiteX58" fmla="*/ 367990 w 6233531"/>
              <a:gd name="connsiteY58" fmla="*/ 2810108 h 5006898"/>
              <a:gd name="connsiteX59" fmla="*/ 390292 w 6233531"/>
              <a:gd name="connsiteY59" fmla="*/ 3345366 h 5006898"/>
              <a:gd name="connsiteX60" fmla="*/ 379141 w 6233531"/>
              <a:gd name="connsiteY60" fmla="*/ 3501483 h 5006898"/>
              <a:gd name="connsiteX61" fmla="*/ 356839 w 6233531"/>
              <a:gd name="connsiteY61" fmla="*/ 3601844 h 5006898"/>
              <a:gd name="connsiteX62" fmla="*/ 345687 w 6233531"/>
              <a:gd name="connsiteY62" fmla="*/ 3791415 h 5006898"/>
              <a:gd name="connsiteX63" fmla="*/ 323385 w 6233531"/>
              <a:gd name="connsiteY63" fmla="*/ 3914078 h 5006898"/>
              <a:gd name="connsiteX64" fmla="*/ 301083 w 6233531"/>
              <a:gd name="connsiteY64" fmla="*/ 4059044 h 5006898"/>
              <a:gd name="connsiteX65" fmla="*/ 289931 w 6233531"/>
              <a:gd name="connsiteY65" fmla="*/ 4181708 h 5006898"/>
              <a:gd name="connsiteX66" fmla="*/ 234175 w 6233531"/>
              <a:gd name="connsiteY66" fmla="*/ 4460488 h 5006898"/>
              <a:gd name="connsiteX67" fmla="*/ 256478 w 6233531"/>
              <a:gd name="connsiteY67" fmla="*/ 4795025 h 5006898"/>
              <a:gd name="connsiteX68" fmla="*/ 278780 w 6233531"/>
              <a:gd name="connsiteY68" fmla="*/ 4828478 h 5006898"/>
              <a:gd name="connsiteX69" fmla="*/ 312234 w 6233531"/>
              <a:gd name="connsiteY69" fmla="*/ 4895386 h 5006898"/>
              <a:gd name="connsiteX70" fmla="*/ 356839 w 6233531"/>
              <a:gd name="connsiteY70" fmla="*/ 4928839 h 5006898"/>
              <a:gd name="connsiteX71" fmla="*/ 446048 w 6233531"/>
              <a:gd name="connsiteY71" fmla="*/ 4973444 h 5006898"/>
              <a:gd name="connsiteX72" fmla="*/ 479502 w 6233531"/>
              <a:gd name="connsiteY72" fmla="*/ 4984595 h 5006898"/>
              <a:gd name="connsiteX73" fmla="*/ 579863 w 6233531"/>
              <a:gd name="connsiteY73" fmla="*/ 5006898 h 5006898"/>
              <a:gd name="connsiteX74" fmla="*/ 869795 w 6233531"/>
              <a:gd name="connsiteY74" fmla="*/ 4995747 h 5006898"/>
              <a:gd name="connsiteX75" fmla="*/ 936702 w 6233531"/>
              <a:gd name="connsiteY75" fmla="*/ 4973444 h 5006898"/>
              <a:gd name="connsiteX76" fmla="*/ 1048214 w 6233531"/>
              <a:gd name="connsiteY76" fmla="*/ 4951142 h 5006898"/>
              <a:gd name="connsiteX77" fmla="*/ 1271239 w 6233531"/>
              <a:gd name="connsiteY77" fmla="*/ 4928839 h 5006898"/>
              <a:gd name="connsiteX78" fmla="*/ 1360448 w 6233531"/>
              <a:gd name="connsiteY78" fmla="*/ 4917688 h 5006898"/>
              <a:gd name="connsiteX79" fmla="*/ 1483112 w 6233531"/>
              <a:gd name="connsiteY79" fmla="*/ 4895386 h 5006898"/>
              <a:gd name="connsiteX80" fmla="*/ 1561170 w 6233531"/>
              <a:gd name="connsiteY80" fmla="*/ 4873083 h 5006898"/>
              <a:gd name="connsiteX81" fmla="*/ 1605775 w 6233531"/>
              <a:gd name="connsiteY81" fmla="*/ 4861932 h 5006898"/>
              <a:gd name="connsiteX82" fmla="*/ 2107580 w 6233531"/>
              <a:gd name="connsiteY82" fmla="*/ 4850781 h 5006898"/>
              <a:gd name="connsiteX83" fmla="*/ 2575931 w 6233531"/>
              <a:gd name="connsiteY83" fmla="*/ 4817327 h 5006898"/>
              <a:gd name="connsiteX84" fmla="*/ 3066585 w 6233531"/>
              <a:gd name="connsiteY84" fmla="*/ 4772722 h 5006898"/>
              <a:gd name="connsiteX85" fmla="*/ 3189248 w 6233531"/>
              <a:gd name="connsiteY85" fmla="*/ 4750420 h 5006898"/>
              <a:gd name="connsiteX86" fmla="*/ 3345366 w 6233531"/>
              <a:gd name="connsiteY86" fmla="*/ 4728117 h 5006898"/>
              <a:gd name="connsiteX87" fmla="*/ 3534936 w 6233531"/>
              <a:gd name="connsiteY87" fmla="*/ 4694664 h 5006898"/>
              <a:gd name="connsiteX88" fmla="*/ 3568390 w 6233531"/>
              <a:gd name="connsiteY88" fmla="*/ 4683513 h 5006898"/>
              <a:gd name="connsiteX89" fmla="*/ 3646448 w 6233531"/>
              <a:gd name="connsiteY89" fmla="*/ 4672361 h 5006898"/>
              <a:gd name="connsiteX90" fmla="*/ 3702205 w 6233531"/>
              <a:gd name="connsiteY90" fmla="*/ 4661210 h 5006898"/>
              <a:gd name="connsiteX91" fmla="*/ 3813717 w 6233531"/>
              <a:gd name="connsiteY91" fmla="*/ 4627756 h 5006898"/>
              <a:gd name="connsiteX92" fmla="*/ 4014439 w 6233531"/>
              <a:gd name="connsiteY92" fmla="*/ 4572000 h 5006898"/>
              <a:gd name="connsiteX93" fmla="*/ 4170556 w 6233531"/>
              <a:gd name="connsiteY93" fmla="*/ 4527395 h 5006898"/>
              <a:gd name="connsiteX94" fmla="*/ 4415883 w 6233531"/>
              <a:gd name="connsiteY94" fmla="*/ 4438186 h 5006898"/>
              <a:gd name="connsiteX95" fmla="*/ 4605453 w 6233531"/>
              <a:gd name="connsiteY95" fmla="*/ 4371278 h 5006898"/>
              <a:gd name="connsiteX96" fmla="*/ 4739268 w 6233531"/>
              <a:gd name="connsiteY96" fmla="*/ 4293220 h 5006898"/>
              <a:gd name="connsiteX97" fmla="*/ 4861931 w 6233531"/>
              <a:gd name="connsiteY97" fmla="*/ 4192859 h 5006898"/>
              <a:gd name="connsiteX98" fmla="*/ 4906536 w 6233531"/>
              <a:gd name="connsiteY98" fmla="*/ 4170556 h 5006898"/>
              <a:gd name="connsiteX99" fmla="*/ 4995746 w 6233531"/>
              <a:gd name="connsiteY99" fmla="*/ 4114800 h 5006898"/>
              <a:gd name="connsiteX100" fmla="*/ 5051502 w 6233531"/>
              <a:gd name="connsiteY100" fmla="*/ 4059044 h 5006898"/>
              <a:gd name="connsiteX101" fmla="*/ 5140712 w 6233531"/>
              <a:gd name="connsiteY101" fmla="*/ 4003288 h 5006898"/>
              <a:gd name="connsiteX102" fmla="*/ 5218770 w 6233531"/>
              <a:gd name="connsiteY102" fmla="*/ 3925230 h 5006898"/>
              <a:gd name="connsiteX103" fmla="*/ 5341434 w 6233531"/>
              <a:gd name="connsiteY103" fmla="*/ 3836020 h 5006898"/>
              <a:gd name="connsiteX104" fmla="*/ 5386039 w 6233531"/>
              <a:gd name="connsiteY104" fmla="*/ 3791415 h 5006898"/>
              <a:gd name="connsiteX105" fmla="*/ 5441795 w 6233531"/>
              <a:gd name="connsiteY105" fmla="*/ 3757961 h 5006898"/>
              <a:gd name="connsiteX106" fmla="*/ 5497551 w 6233531"/>
              <a:gd name="connsiteY106" fmla="*/ 3713356 h 5006898"/>
              <a:gd name="connsiteX107" fmla="*/ 5508702 w 6233531"/>
              <a:gd name="connsiteY107" fmla="*/ 3679903 h 5006898"/>
              <a:gd name="connsiteX108" fmla="*/ 5564458 w 6233531"/>
              <a:gd name="connsiteY108" fmla="*/ 3624147 h 5006898"/>
              <a:gd name="connsiteX109" fmla="*/ 5597912 w 6233531"/>
              <a:gd name="connsiteY109" fmla="*/ 3546088 h 5006898"/>
              <a:gd name="connsiteX110" fmla="*/ 5631366 w 6233531"/>
              <a:gd name="connsiteY110" fmla="*/ 3512635 h 5006898"/>
              <a:gd name="connsiteX111" fmla="*/ 5664819 w 6233531"/>
              <a:gd name="connsiteY111" fmla="*/ 3401122 h 5006898"/>
              <a:gd name="connsiteX112" fmla="*/ 5675970 w 6233531"/>
              <a:gd name="connsiteY112" fmla="*/ 3345366 h 5006898"/>
              <a:gd name="connsiteX113" fmla="*/ 5698273 w 6233531"/>
              <a:gd name="connsiteY113" fmla="*/ 3311913 h 5006898"/>
              <a:gd name="connsiteX114" fmla="*/ 5720575 w 6233531"/>
              <a:gd name="connsiteY114" fmla="*/ 3233854 h 5006898"/>
              <a:gd name="connsiteX115" fmla="*/ 5742878 w 6233531"/>
              <a:gd name="connsiteY115" fmla="*/ 3178098 h 5006898"/>
              <a:gd name="connsiteX116" fmla="*/ 5754029 w 6233531"/>
              <a:gd name="connsiteY116" fmla="*/ 3133493 h 5006898"/>
              <a:gd name="connsiteX117" fmla="*/ 5765180 w 6233531"/>
              <a:gd name="connsiteY117" fmla="*/ 3100039 h 5006898"/>
              <a:gd name="connsiteX118" fmla="*/ 5776331 w 6233531"/>
              <a:gd name="connsiteY118" fmla="*/ 3044283 h 5006898"/>
              <a:gd name="connsiteX119" fmla="*/ 5809785 w 6233531"/>
              <a:gd name="connsiteY119" fmla="*/ 2988527 h 5006898"/>
              <a:gd name="connsiteX120" fmla="*/ 5820936 w 6233531"/>
              <a:gd name="connsiteY120" fmla="*/ 2955074 h 5006898"/>
              <a:gd name="connsiteX121" fmla="*/ 5887844 w 6233531"/>
              <a:gd name="connsiteY121" fmla="*/ 2865864 h 5006898"/>
              <a:gd name="connsiteX122" fmla="*/ 5921297 w 6233531"/>
              <a:gd name="connsiteY122" fmla="*/ 2787805 h 5006898"/>
              <a:gd name="connsiteX123" fmla="*/ 5965902 w 6233531"/>
              <a:gd name="connsiteY123" fmla="*/ 2676293 h 5006898"/>
              <a:gd name="connsiteX124" fmla="*/ 6077414 w 6233531"/>
              <a:gd name="connsiteY124" fmla="*/ 2442117 h 5006898"/>
              <a:gd name="connsiteX125" fmla="*/ 6166624 w 6233531"/>
              <a:gd name="connsiteY125" fmla="*/ 2118732 h 5006898"/>
              <a:gd name="connsiteX126" fmla="*/ 6200078 w 6233531"/>
              <a:gd name="connsiteY126" fmla="*/ 2040674 h 5006898"/>
              <a:gd name="connsiteX127" fmla="*/ 6233531 w 6233531"/>
              <a:gd name="connsiteY127" fmla="*/ 1895708 h 5006898"/>
              <a:gd name="connsiteX128" fmla="*/ 6222380 w 6233531"/>
              <a:gd name="connsiteY128" fmla="*/ 1215483 h 5006898"/>
              <a:gd name="connsiteX129" fmla="*/ 6200078 w 6233531"/>
              <a:gd name="connsiteY129" fmla="*/ 1182030 h 5006898"/>
              <a:gd name="connsiteX130" fmla="*/ 6166624 w 6233531"/>
              <a:gd name="connsiteY130" fmla="*/ 1126274 h 5006898"/>
              <a:gd name="connsiteX131" fmla="*/ 6122019 w 6233531"/>
              <a:gd name="connsiteY131" fmla="*/ 959005 h 5006898"/>
              <a:gd name="connsiteX132" fmla="*/ 6088566 w 6233531"/>
              <a:gd name="connsiteY132" fmla="*/ 903249 h 5006898"/>
              <a:gd name="connsiteX133" fmla="*/ 6055112 w 6233531"/>
              <a:gd name="connsiteY133" fmla="*/ 880947 h 5006898"/>
              <a:gd name="connsiteX134" fmla="*/ 6010507 w 6233531"/>
              <a:gd name="connsiteY134" fmla="*/ 814039 h 5006898"/>
              <a:gd name="connsiteX135" fmla="*/ 5954751 w 6233531"/>
              <a:gd name="connsiteY135" fmla="*/ 769435 h 5006898"/>
              <a:gd name="connsiteX136" fmla="*/ 5921297 w 6233531"/>
              <a:gd name="connsiteY136" fmla="*/ 747132 h 5006898"/>
              <a:gd name="connsiteX137" fmla="*/ 5865541 w 6233531"/>
              <a:gd name="connsiteY137" fmla="*/ 702527 h 5006898"/>
              <a:gd name="connsiteX138" fmla="*/ 5787483 w 6233531"/>
              <a:gd name="connsiteY138" fmla="*/ 669074 h 5006898"/>
              <a:gd name="connsiteX139" fmla="*/ 5742878 w 6233531"/>
              <a:gd name="connsiteY139" fmla="*/ 657922 h 5006898"/>
              <a:gd name="connsiteX140" fmla="*/ 5609063 w 6233531"/>
              <a:gd name="connsiteY140" fmla="*/ 602166 h 5006898"/>
              <a:gd name="connsiteX141" fmla="*/ 5564458 w 6233531"/>
              <a:gd name="connsiteY141" fmla="*/ 579864 h 5006898"/>
              <a:gd name="connsiteX142" fmla="*/ 5475248 w 6233531"/>
              <a:gd name="connsiteY142" fmla="*/ 557561 h 5006898"/>
              <a:gd name="connsiteX143" fmla="*/ 5419492 w 6233531"/>
              <a:gd name="connsiteY143" fmla="*/ 546410 h 5006898"/>
              <a:gd name="connsiteX144" fmla="*/ 5363736 w 6233531"/>
              <a:gd name="connsiteY144" fmla="*/ 524108 h 5006898"/>
              <a:gd name="connsiteX145" fmla="*/ 5319131 w 6233531"/>
              <a:gd name="connsiteY145" fmla="*/ 512956 h 5006898"/>
              <a:gd name="connsiteX146" fmla="*/ 5285678 w 6233531"/>
              <a:gd name="connsiteY146" fmla="*/ 501805 h 5006898"/>
              <a:gd name="connsiteX147" fmla="*/ 5241073 w 6233531"/>
              <a:gd name="connsiteY147" fmla="*/ 490654 h 5006898"/>
              <a:gd name="connsiteX148" fmla="*/ 5163014 w 6233531"/>
              <a:gd name="connsiteY148" fmla="*/ 468352 h 5006898"/>
              <a:gd name="connsiteX149" fmla="*/ 5096107 w 6233531"/>
              <a:gd name="connsiteY149" fmla="*/ 434898 h 5006898"/>
              <a:gd name="connsiteX150" fmla="*/ 5040351 w 6233531"/>
              <a:gd name="connsiteY150" fmla="*/ 423747 h 5006898"/>
              <a:gd name="connsiteX151" fmla="*/ 5006897 w 6233531"/>
              <a:gd name="connsiteY151" fmla="*/ 412595 h 5006898"/>
              <a:gd name="connsiteX152" fmla="*/ 4962292 w 6233531"/>
              <a:gd name="connsiteY152" fmla="*/ 401444 h 5006898"/>
              <a:gd name="connsiteX153" fmla="*/ 4861931 w 6233531"/>
              <a:gd name="connsiteY153" fmla="*/ 356839 h 5006898"/>
              <a:gd name="connsiteX154" fmla="*/ 4772722 w 6233531"/>
              <a:gd name="connsiteY154" fmla="*/ 334537 h 5006898"/>
              <a:gd name="connsiteX155" fmla="*/ 4728117 w 6233531"/>
              <a:gd name="connsiteY155" fmla="*/ 323386 h 5006898"/>
              <a:gd name="connsiteX156" fmla="*/ 4672361 w 6233531"/>
              <a:gd name="connsiteY156" fmla="*/ 289932 h 5006898"/>
              <a:gd name="connsiteX157" fmla="*/ 4560848 w 6233531"/>
              <a:gd name="connsiteY157" fmla="*/ 267630 h 5006898"/>
              <a:gd name="connsiteX158" fmla="*/ 4516244 w 6233531"/>
              <a:gd name="connsiteY158" fmla="*/ 245327 h 5006898"/>
              <a:gd name="connsiteX159" fmla="*/ 4482790 w 6233531"/>
              <a:gd name="connsiteY159" fmla="*/ 223025 h 5006898"/>
              <a:gd name="connsiteX160" fmla="*/ 4438185 w 6233531"/>
              <a:gd name="connsiteY160" fmla="*/ 211874 h 5006898"/>
              <a:gd name="connsiteX161" fmla="*/ 4404731 w 6233531"/>
              <a:gd name="connsiteY161" fmla="*/ 200722 h 5006898"/>
              <a:gd name="connsiteX162" fmla="*/ 4315522 w 6233531"/>
              <a:gd name="connsiteY162" fmla="*/ 178420 h 5006898"/>
              <a:gd name="connsiteX163" fmla="*/ 4215161 w 6233531"/>
              <a:gd name="connsiteY163" fmla="*/ 111513 h 5006898"/>
              <a:gd name="connsiteX164" fmla="*/ 4181707 w 6233531"/>
              <a:gd name="connsiteY164" fmla="*/ 89210 h 5006898"/>
              <a:gd name="connsiteX165" fmla="*/ 4148253 w 6233531"/>
              <a:gd name="connsiteY165" fmla="*/ 78059 h 5006898"/>
              <a:gd name="connsiteX166" fmla="*/ 3858322 w 6233531"/>
              <a:gd name="connsiteY166" fmla="*/ 89210 h 5006898"/>
              <a:gd name="connsiteX167" fmla="*/ 3757961 w 6233531"/>
              <a:gd name="connsiteY167" fmla="*/ 122664 h 5006898"/>
              <a:gd name="connsiteX168" fmla="*/ 3668751 w 6233531"/>
              <a:gd name="connsiteY168" fmla="*/ 144966 h 5006898"/>
              <a:gd name="connsiteX169" fmla="*/ 3624146 w 6233531"/>
              <a:gd name="connsiteY169" fmla="*/ 178420 h 5006898"/>
              <a:gd name="connsiteX170" fmla="*/ 3590692 w 6233531"/>
              <a:gd name="connsiteY170" fmla="*/ 189571 h 5006898"/>
              <a:gd name="connsiteX171" fmla="*/ 3501483 w 6233531"/>
              <a:gd name="connsiteY171" fmla="*/ 234176 h 5006898"/>
              <a:gd name="connsiteX172" fmla="*/ 3445727 w 6233531"/>
              <a:gd name="connsiteY172" fmla="*/ 256478 h 5006898"/>
              <a:gd name="connsiteX173" fmla="*/ 3345366 w 6233531"/>
              <a:gd name="connsiteY173" fmla="*/ 312235 h 5006898"/>
              <a:gd name="connsiteX174" fmla="*/ 3300761 w 6233531"/>
              <a:gd name="connsiteY174" fmla="*/ 323386 h 5006898"/>
              <a:gd name="connsiteX175" fmla="*/ 3222702 w 6233531"/>
              <a:gd name="connsiteY175" fmla="*/ 345688 h 5006898"/>
              <a:gd name="connsiteX176" fmla="*/ 3189248 w 6233531"/>
              <a:gd name="connsiteY176" fmla="*/ 367991 h 5006898"/>
              <a:gd name="connsiteX177" fmla="*/ 3088887 w 6233531"/>
              <a:gd name="connsiteY177" fmla="*/ 390293 h 5006898"/>
              <a:gd name="connsiteX178" fmla="*/ 3044283 w 6233531"/>
              <a:gd name="connsiteY178" fmla="*/ 401444 h 5006898"/>
              <a:gd name="connsiteX179" fmla="*/ 3010829 w 6233531"/>
              <a:gd name="connsiteY179" fmla="*/ 412595 h 5006898"/>
              <a:gd name="connsiteX180" fmla="*/ 2955073 w 6233531"/>
              <a:gd name="connsiteY180" fmla="*/ 423747 h 5006898"/>
              <a:gd name="connsiteX181" fmla="*/ 2921619 w 6233531"/>
              <a:gd name="connsiteY181" fmla="*/ 434898 h 5006898"/>
              <a:gd name="connsiteX182" fmla="*/ 2843561 w 6233531"/>
              <a:gd name="connsiteY182" fmla="*/ 446049 h 5006898"/>
              <a:gd name="connsiteX183" fmla="*/ 2687444 w 6233531"/>
              <a:gd name="connsiteY183" fmla="*/ 479503 h 5006898"/>
              <a:gd name="connsiteX184" fmla="*/ 2653990 w 6233531"/>
              <a:gd name="connsiteY184" fmla="*/ 490654 h 5006898"/>
              <a:gd name="connsiteX185" fmla="*/ 2620536 w 6233531"/>
              <a:gd name="connsiteY185" fmla="*/ 546410 h 5006898"/>
              <a:gd name="connsiteX186" fmla="*/ 2598234 w 6233531"/>
              <a:gd name="connsiteY186" fmla="*/ 568713 h 5006898"/>
              <a:gd name="connsiteX187" fmla="*/ 2575931 w 6233531"/>
              <a:gd name="connsiteY187" fmla="*/ 579864 h 50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233531" h="5006898">
                <a:moveTo>
                  <a:pt x="2575931" y="579864"/>
                </a:moveTo>
                <a:cubicBezTo>
                  <a:pt x="2561063" y="572430"/>
                  <a:pt x="2533179" y="540212"/>
                  <a:pt x="2509024" y="524108"/>
                </a:cubicBezTo>
                <a:cubicBezTo>
                  <a:pt x="2499244" y="517588"/>
                  <a:pt x="2485350" y="519476"/>
                  <a:pt x="2475570" y="512956"/>
                </a:cubicBezTo>
                <a:cubicBezTo>
                  <a:pt x="2462449" y="504208"/>
                  <a:pt x="2455490" y="487861"/>
                  <a:pt x="2442117" y="479503"/>
                </a:cubicBezTo>
                <a:cubicBezTo>
                  <a:pt x="2425143" y="468894"/>
                  <a:pt x="2403985" y="466690"/>
                  <a:pt x="2386361" y="457200"/>
                </a:cubicBezTo>
                <a:cubicBezTo>
                  <a:pt x="2355486" y="440575"/>
                  <a:pt x="2328880" y="416375"/>
                  <a:pt x="2297151" y="401444"/>
                </a:cubicBezTo>
                <a:cubicBezTo>
                  <a:pt x="2265244" y="386429"/>
                  <a:pt x="2229397" y="381417"/>
                  <a:pt x="2196790" y="367991"/>
                </a:cubicBezTo>
                <a:cubicBezTo>
                  <a:pt x="2166048" y="355332"/>
                  <a:pt x="2137707" y="337446"/>
                  <a:pt x="2107580" y="323386"/>
                </a:cubicBezTo>
                <a:cubicBezTo>
                  <a:pt x="2081928" y="311415"/>
                  <a:pt x="2053974" y="304196"/>
                  <a:pt x="2029522" y="289932"/>
                </a:cubicBezTo>
                <a:cubicBezTo>
                  <a:pt x="2008963" y="277939"/>
                  <a:pt x="1994175" y="257572"/>
                  <a:pt x="1973766" y="245327"/>
                </a:cubicBezTo>
                <a:cubicBezTo>
                  <a:pt x="1949394" y="230704"/>
                  <a:pt x="1874505" y="210083"/>
                  <a:pt x="1851102" y="200722"/>
                </a:cubicBezTo>
                <a:cubicBezTo>
                  <a:pt x="1731072" y="152710"/>
                  <a:pt x="1911149" y="204583"/>
                  <a:pt x="1717287" y="156117"/>
                </a:cubicBezTo>
                <a:cubicBezTo>
                  <a:pt x="1576776" y="71812"/>
                  <a:pt x="1742688" y="162856"/>
                  <a:pt x="1605775" y="111513"/>
                </a:cubicBezTo>
                <a:cubicBezTo>
                  <a:pt x="1525020" y="81229"/>
                  <a:pt x="1625825" y="93665"/>
                  <a:pt x="1527717" y="66908"/>
                </a:cubicBezTo>
                <a:cubicBezTo>
                  <a:pt x="1502359" y="59992"/>
                  <a:pt x="1475636" y="59753"/>
                  <a:pt x="1449658" y="55756"/>
                </a:cubicBezTo>
                <a:cubicBezTo>
                  <a:pt x="1427873" y="52404"/>
                  <a:pt x="1363853" y="43094"/>
                  <a:pt x="1338146" y="33454"/>
                </a:cubicBezTo>
                <a:cubicBezTo>
                  <a:pt x="1322581" y="27617"/>
                  <a:pt x="1308820" y="17700"/>
                  <a:pt x="1293541" y="11152"/>
                </a:cubicBezTo>
                <a:cubicBezTo>
                  <a:pt x="1282737" y="6522"/>
                  <a:pt x="1271238" y="3717"/>
                  <a:pt x="1260087" y="0"/>
                </a:cubicBezTo>
                <a:cubicBezTo>
                  <a:pt x="1156009" y="3717"/>
                  <a:pt x="1051394" y="-42"/>
                  <a:pt x="947853" y="11152"/>
                </a:cubicBezTo>
                <a:cubicBezTo>
                  <a:pt x="875376" y="18987"/>
                  <a:pt x="775729" y="81944"/>
                  <a:pt x="724829" y="122664"/>
                </a:cubicBezTo>
                <a:cubicBezTo>
                  <a:pt x="706244" y="137532"/>
                  <a:pt x="689153" y="154491"/>
                  <a:pt x="669073" y="167269"/>
                </a:cubicBezTo>
                <a:cubicBezTo>
                  <a:pt x="633194" y="190101"/>
                  <a:pt x="586034" y="207175"/>
                  <a:pt x="546409" y="223025"/>
                </a:cubicBezTo>
                <a:cubicBezTo>
                  <a:pt x="516673" y="249044"/>
                  <a:pt x="489687" y="278592"/>
                  <a:pt x="457200" y="301083"/>
                </a:cubicBezTo>
                <a:cubicBezTo>
                  <a:pt x="440742" y="312477"/>
                  <a:pt x="419348" y="314434"/>
                  <a:pt x="401444" y="323386"/>
                </a:cubicBezTo>
                <a:cubicBezTo>
                  <a:pt x="382058" y="333079"/>
                  <a:pt x="364634" y="346313"/>
                  <a:pt x="345687" y="356839"/>
                </a:cubicBezTo>
                <a:cubicBezTo>
                  <a:pt x="331156" y="364912"/>
                  <a:pt x="315614" y="371069"/>
                  <a:pt x="301083" y="379142"/>
                </a:cubicBezTo>
                <a:cubicBezTo>
                  <a:pt x="253514" y="405570"/>
                  <a:pt x="247501" y="414850"/>
                  <a:pt x="200722" y="434898"/>
                </a:cubicBezTo>
                <a:cubicBezTo>
                  <a:pt x="189918" y="439528"/>
                  <a:pt x="178419" y="442332"/>
                  <a:pt x="167268" y="446049"/>
                </a:cubicBezTo>
                <a:cubicBezTo>
                  <a:pt x="102376" y="510944"/>
                  <a:pt x="193009" y="417391"/>
                  <a:pt x="122663" y="501805"/>
                </a:cubicBezTo>
                <a:cubicBezTo>
                  <a:pt x="95830" y="534004"/>
                  <a:pt x="88651" y="535631"/>
                  <a:pt x="55756" y="557561"/>
                </a:cubicBezTo>
                <a:cubicBezTo>
                  <a:pt x="20413" y="610575"/>
                  <a:pt x="37691" y="578301"/>
                  <a:pt x="11151" y="657922"/>
                </a:cubicBezTo>
                <a:lnTo>
                  <a:pt x="0" y="691376"/>
                </a:lnTo>
                <a:cubicBezTo>
                  <a:pt x="3717" y="765717"/>
                  <a:pt x="4970" y="840223"/>
                  <a:pt x="11151" y="914400"/>
                </a:cubicBezTo>
                <a:cubicBezTo>
                  <a:pt x="12424" y="929673"/>
                  <a:pt x="16265" y="944918"/>
                  <a:pt x="22302" y="959005"/>
                </a:cubicBezTo>
                <a:cubicBezTo>
                  <a:pt x="27581" y="971324"/>
                  <a:pt x="37171" y="981308"/>
                  <a:pt x="44605" y="992459"/>
                </a:cubicBezTo>
                <a:cubicBezTo>
                  <a:pt x="48322" y="1003610"/>
                  <a:pt x="50499" y="1015399"/>
                  <a:pt x="55756" y="1025913"/>
                </a:cubicBezTo>
                <a:cubicBezTo>
                  <a:pt x="69823" y="1054047"/>
                  <a:pt x="79617" y="1060925"/>
                  <a:pt x="100361" y="1081669"/>
                </a:cubicBezTo>
                <a:cubicBezTo>
                  <a:pt x="119868" y="1159699"/>
                  <a:pt x="96012" y="1096786"/>
                  <a:pt x="144966" y="1159727"/>
                </a:cubicBezTo>
                <a:cubicBezTo>
                  <a:pt x="176886" y="1200768"/>
                  <a:pt x="184069" y="1239211"/>
                  <a:pt x="234175" y="1260088"/>
                </a:cubicBezTo>
                <a:cubicBezTo>
                  <a:pt x="262469" y="1271877"/>
                  <a:pt x="295969" y="1268683"/>
                  <a:pt x="323385" y="1282391"/>
                </a:cubicBezTo>
                <a:cubicBezTo>
                  <a:pt x="338253" y="1289825"/>
                  <a:pt x="353736" y="1296140"/>
                  <a:pt x="367990" y="1304693"/>
                </a:cubicBezTo>
                <a:cubicBezTo>
                  <a:pt x="390974" y="1318484"/>
                  <a:pt x="434897" y="1349298"/>
                  <a:pt x="434897" y="1349298"/>
                </a:cubicBezTo>
                <a:cubicBezTo>
                  <a:pt x="442331" y="1379035"/>
                  <a:pt x="451189" y="1408451"/>
                  <a:pt x="457200" y="1438508"/>
                </a:cubicBezTo>
                <a:cubicBezTo>
                  <a:pt x="470656" y="1505790"/>
                  <a:pt x="462357" y="1476283"/>
                  <a:pt x="479502" y="1527717"/>
                </a:cubicBezTo>
                <a:cubicBezTo>
                  <a:pt x="486936" y="1572322"/>
                  <a:pt x="495410" y="1616766"/>
                  <a:pt x="501805" y="1661532"/>
                </a:cubicBezTo>
                <a:cubicBezTo>
                  <a:pt x="505522" y="1687552"/>
                  <a:pt x="507046" y="1713980"/>
                  <a:pt x="512956" y="1739591"/>
                </a:cubicBezTo>
                <a:cubicBezTo>
                  <a:pt x="518242" y="1762498"/>
                  <a:pt x="527824" y="1784196"/>
                  <a:pt x="535258" y="1806498"/>
                </a:cubicBezTo>
                <a:cubicBezTo>
                  <a:pt x="538975" y="1843669"/>
                  <a:pt x="541472" y="1880982"/>
                  <a:pt x="546409" y="1918010"/>
                </a:cubicBezTo>
                <a:cubicBezTo>
                  <a:pt x="548914" y="1936797"/>
                  <a:pt x="554679" y="1955033"/>
                  <a:pt x="557561" y="1973766"/>
                </a:cubicBezTo>
                <a:cubicBezTo>
                  <a:pt x="562118" y="2003386"/>
                  <a:pt x="564995" y="2033239"/>
                  <a:pt x="568712" y="2062976"/>
                </a:cubicBezTo>
                <a:cubicBezTo>
                  <a:pt x="564995" y="2137317"/>
                  <a:pt x="571618" y="2212905"/>
                  <a:pt x="557561" y="2286000"/>
                </a:cubicBezTo>
                <a:cubicBezTo>
                  <a:pt x="552499" y="2312322"/>
                  <a:pt x="524943" y="2328933"/>
                  <a:pt x="512956" y="2352908"/>
                </a:cubicBezTo>
                <a:lnTo>
                  <a:pt x="479502" y="2419815"/>
                </a:lnTo>
                <a:cubicBezTo>
                  <a:pt x="459319" y="2540913"/>
                  <a:pt x="483094" y="2438712"/>
                  <a:pt x="446048" y="2531327"/>
                </a:cubicBezTo>
                <a:cubicBezTo>
                  <a:pt x="437317" y="2553155"/>
                  <a:pt x="431180" y="2575932"/>
                  <a:pt x="423746" y="2598235"/>
                </a:cubicBezTo>
                <a:cubicBezTo>
                  <a:pt x="420029" y="2609386"/>
                  <a:pt x="416960" y="2620775"/>
                  <a:pt x="412595" y="2631688"/>
                </a:cubicBezTo>
                <a:lnTo>
                  <a:pt x="390292" y="2687444"/>
                </a:lnTo>
                <a:cubicBezTo>
                  <a:pt x="386575" y="2709747"/>
                  <a:pt x="383186" y="2732106"/>
                  <a:pt x="379141" y="2754352"/>
                </a:cubicBezTo>
                <a:cubicBezTo>
                  <a:pt x="375751" y="2773000"/>
                  <a:pt x="367990" y="2791155"/>
                  <a:pt x="367990" y="2810108"/>
                </a:cubicBezTo>
                <a:cubicBezTo>
                  <a:pt x="367990" y="3289428"/>
                  <a:pt x="327035" y="3155594"/>
                  <a:pt x="390292" y="3345366"/>
                </a:cubicBezTo>
                <a:cubicBezTo>
                  <a:pt x="386575" y="3397405"/>
                  <a:pt x="385889" y="3449750"/>
                  <a:pt x="379141" y="3501483"/>
                </a:cubicBezTo>
                <a:cubicBezTo>
                  <a:pt x="374709" y="3535465"/>
                  <a:pt x="360767" y="3567800"/>
                  <a:pt x="356839" y="3601844"/>
                </a:cubicBezTo>
                <a:cubicBezTo>
                  <a:pt x="349583" y="3664726"/>
                  <a:pt x="352431" y="3728476"/>
                  <a:pt x="345687" y="3791415"/>
                </a:cubicBezTo>
                <a:cubicBezTo>
                  <a:pt x="341260" y="3832736"/>
                  <a:pt x="330217" y="3873085"/>
                  <a:pt x="323385" y="3914078"/>
                </a:cubicBezTo>
                <a:cubicBezTo>
                  <a:pt x="315348" y="3962303"/>
                  <a:pt x="307147" y="4010531"/>
                  <a:pt x="301083" y="4059044"/>
                </a:cubicBezTo>
                <a:cubicBezTo>
                  <a:pt x="295991" y="4099784"/>
                  <a:pt x="295541" y="4141036"/>
                  <a:pt x="289931" y="4181708"/>
                </a:cubicBezTo>
                <a:cubicBezTo>
                  <a:pt x="264662" y="4364911"/>
                  <a:pt x="270073" y="4334848"/>
                  <a:pt x="234175" y="4460488"/>
                </a:cubicBezTo>
                <a:cubicBezTo>
                  <a:pt x="241609" y="4572000"/>
                  <a:pt x="243030" y="4684077"/>
                  <a:pt x="256478" y="4795025"/>
                </a:cubicBezTo>
                <a:cubicBezTo>
                  <a:pt x="258091" y="4808329"/>
                  <a:pt x="272272" y="4816763"/>
                  <a:pt x="278780" y="4828478"/>
                </a:cubicBezTo>
                <a:cubicBezTo>
                  <a:pt x="290890" y="4850275"/>
                  <a:pt x="296925" y="4875703"/>
                  <a:pt x="312234" y="4895386"/>
                </a:cubicBezTo>
                <a:cubicBezTo>
                  <a:pt x="323644" y="4910056"/>
                  <a:pt x="341716" y="4918036"/>
                  <a:pt x="356839" y="4928839"/>
                </a:cubicBezTo>
                <a:cubicBezTo>
                  <a:pt x="396554" y="4957207"/>
                  <a:pt x="393372" y="4953691"/>
                  <a:pt x="446048" y="4973444"/>
                </a:cubicBezTo>
                <a:cubicBezTo>
                  <a:pt x="457054" y="4977571"/>
                  <a:pt x="468027" y="4982045"/>
                  <a:pt x="479502" y="4984595"/>
                </a:cubicBezTo>
                <a:cubicBezTo>
                  <a:pt x="597255" y="5010763"/>
                  <a:pt x="504553" y="4981795"/>
                  <a:pt x="579863" y="5006898"/>
                </a:cubicBezTo>
                <a:cubicBezTo>
                  <a:pt x="676507" y="5003181"/>
                  <a:pt x="773502" y="5004775"/>
                  <a:pt x="869795" y="4995747"/>
                </a:cubicBezTo>
                <a:cubicBezTo>
                  <a:pt x="893201" y="4993553"/>
                  <a:pt x="913895" y="4979146"/>
                  <a:pt x="936702" y="4973444"/>
                </a:cubicBezTo>
                <a:cubicBezTo>
                  <a:pt x="990886" y="4959898"/>
                  <a:pt x="984418" y="4960256"/>
                  <a:pt x="1048214" y="4951142"/>
                </a:cubicBezTo>
                <a:cubicBezTo>
                  <a:pt x="1168770" y="4933920"/>
                  <a:pt x="1127078" y="4943256"/>
                  <a:pt x="1271239" y="4928839"/>
                </a:cubicBezTo>
                <a:cubicBezTo>
                  <a:pt x="1301058" y="4925857"/>
                  <a:pt x="1330781" y="4921926"/>
                  <a:pt x="1360448" y="4917688"/>
                </a:cubicBezTo>
                <a:cubicBezTo>
                  <a:pt x="1383645" y="4914374"/>
                  <a:pt x="1457498" y="4901790"/>
                  <a:pt x="1483112" y="4895386"/>
                </a:cubicBezTo>
                <a:cubicBezTo>
                  <a:pt x="1509365" y="4888823"/>
                  <a:pt x="1535063" y="4880203"/>
                  <a:pt x="1561170" y="4873083"/>
                </a:cubicBezTo>
                <a:cubicBezTo>
                  <a:pt x="1575956" y="4869050"/>
                  <a:pt x="1590462" y="4862557"/>
                  <a:pt x="1605775" y="4861932"/>
                </a:cubicBezTo>
                <a:cubicBezTo>
                  <a:pt x="1772945" y="4855109"/>
                  <a:pt x="1940312" y="4854498"/>
                  <a:pt x="2107580" y="4850781"/>
                </a:cubicBezTo>
                <a:cubicBezTo>
                  <a:pt x="2563055" y="4828008"/>
                  <a:pt x="2090518" y="4854667"/>
                  <a:pt x="2575931" y="4817327"/>
                </a:cubicBezTo>
                <a:cubicBezTo>
                  <a:pt x="2762615" y="4802967"/>
                  <a:pt x="2868004" y="4808827"/>
                  <a:pt x="3066585" y="4772722"/>
                </a:cubicBezTo>
                <a:cubicBezTo>
                  <a:pt x="3107473" y="4765288"/>
                  <a:pt x="3148212" y="4756986"/>
                  <a:pt x="3189248" y="4750420"/>
                </a:cubicBezTo>
                <a:cubicBezTo>
                  <a:pt x="3241155" y="4742115"/>
                  <a:pt x="3293819" y="4738426"/>
                  <a:pt x="3345366" y="4728117"/>
                </a:cubicBezTo>
                <a:cubicBezTo>
                  <a:pt x="3482651" y="4700660"/>
                  <a:pt x="3419352" y="4711176"/>
                  <a:pt x="3534936" y="4694664"/>
                </a:cubicBezTo>
                <a:cubicBezTo>
                  <a:pt x="3546087" y="4690947"/>
                  <a:pt x="3556864" y="4685818"/>
                  <a:pt x="3568390" y="4683513"/>
                </a:cubicBezTo>
                <a:cubicBezTo>
                  <a:pt x="3594163" y="4678358"/>
                  <a:pt x="3620522" y="4676682"/>
                  <a:pt x="3646448" y="4672361"/>
                </a:cubicBezTo>
                <a:cubicBezTo>
                  <a:pt x="3665144" y="4669245"/>
                  <a:pt x="3683619" y="4664927"/>
                  <a:pt x="3702205" y="4661210"/>
                </a:cubicBezTo>
                <a:cubicBezTo>
                  <a:pt x="3768129" y="4617261"/>
                  <a:pt x="3701599" y="4654664"/>
                  <a:pt x="3813717" y="4627756"/>
                </a:cubicBezTo>
                <a:cubicBezTo>
                  <a:pt x="3881240" y="4611550"/>
                  <a:pt x="3949965" y="4597789"/>
                  <a:pt x="4014439" y="4572000"/>
                </a:cubicBezTo>
                <a:cubicBezTo>
                  <a:pt x="4146909" y="4519013"/>
                  <a:pt x="3973792" y="4584785"/>
                  <a:pt x="4170556" y="4527395"/>
                </a:cubicBezTo>
                <a:cubicBezTo>
                  <a:pt x="4443880" y="4447675"/>
                  <a:pt x="4245656" y="4502021"/>
                  <a:pt x="4415883" y="4438186"/>
                </a:cubicBezTo>
                <a:cubicBezTo>
                  <a:pt x="4454157" y="4423833"/>
                  <a:pt x="4566277" y="4390866"/>
                  <a:pt x="4605453" y="4371278"/>
                </a:cubicBezTo>
                <a:cubicBezTo>
                  <a:pt x="4651641" y="4348184"/>
                  <a:pt x="4699301" y="4325920"/>
                  <a:pt x="4739268" y="4293220"/>
                </a:cubicBezTo>
                <a:cubicBezTo>
                  <a:pt x="4780156" y="4259766"/>
                  <a:pt x="4814679" y="4216485"/>
                  <a:pt x="4861931" y="4192859"/>
                </a:cubicBezTo>
                <a:cubicBezTo>
                  <a:pt x="4876799" y="4185425"/>
                  <a:pt x="4892704" y="4179777"/>
                  <a:pt x="4906536" y="4170556"/>
                </a:cubicBezTo>
                <a:cubicBezTo>
                  <a:pt x="4997444" y="4109951"/>
                  <a:pt x="4926885" y="4137755"/>
                  <a:pt x="4995746" y="4114800"/>
                </a:cubicBezTo>
                <a:cubicBezTo>
                  <a:pt x="5014331" y="4096215"/>
                  <a:pt x="5029213" y="4072974"/>
                  <a:pt x="5051502" y="4059044"/>
                </a:cubicBezTo>
                <a:cubicBezTo>
                  <a:pt x="5081239" y="4040459"/>
                  <a:pt x="5115916" y="4028084"/>
                  <a:pt x="5140712" y="4003288"/>
                </a:cubicBezTo>
                <a:cubicBezTo>
                  <a:pt x="5166731" y="3977269"/>
                  <a:pt x="5188153" y="3945641"/>
                  <a:pt x="5218770" y="3925230"/>
                </a:cubicBezTo>
                <a:cubicBezTo>
                  <a:pt x="5270938" y="3890452"/>
                  <a:pt x="5295421" y="3876921"/>
                  <a:pt x="5341434" y="3836020"/>
                </a:cubicBezTo>
                <a:cubicBezTo>
                  <a:pt x="5357150" y="3822050"/>
                  <a:pt x="5369441" y="3804324"/>
                  <a:pt x="5386039" y="3791415"/>
                </a:cubicBezTo>
                <a:cubicBezTo>
                  <a:pt x="5403147" y="3778108"/>
                  <a:pt x="5423415" y="3769448"/>
                  <a:pt x="5441795" y="3757961"/>
                </a:cubicBezTo>
                <a:cubicBezTo>
                  <a:pt x="5479307" y="3734516"/>
                  <a:pt x="5469450" y="3741457"/>
                  <a:pt x="5497551" y="3713356"/>
                </a:cubicBezTo>
                <a:cubicBezTo>
                  <a:pt x="5501268" y="3702205"/>
                  <a:pt x="5501649" y="3689306"/>
                  <a:pt x="5508702" y="3679903"/>
                </a:cubicBezTo>
                <a:cubicBezTo>
                  <a:pt x="5524472" y="3658876"/>
                  <a:pt x="5564458" y="3624147"/>
                  <a:pt x="5564458" y="3624147"/>
                </a:cubicBezTo>
                <a:cubicBezTo>
                  <a:pt x="5573558" y="3596845"/>
                  <a:pt x="5580686" y="3570204"/>
                  <a:pt x="5597912" y="3546088"/>
                </a:cubicBezTo>
                <a:cubicBezTo>
                  <a:pt x="5607078" y="3533255"/>
                  <a:pt x="5620215" y="3523786"/>
                  <a:pt x="5631366" y="3512635"/>
                </a:cubicBezTo>
                <a:cubicBezTo>
                  <a:pt x="5649897" y="3457039"/>
                  <a:pt x="5653584" y="3451681"/>
                  <a:pt x="5664819" y="3401122"/>
                </a:cubicBezTo>
                <a:cubicBezTo>
                  <a:pt x="5668930" y="3382620"/>
                  <a:pt x="5669315" y="3363113"/>
                  <a:pt x="5675970" y="3345366"/>
                </a:cubicBezTo>
                <a:cubicBezTo>
                  <a:pt x="5680676" y="3332817"/>
                  <a:pt x="5690839" y="3323064"/>
                  <a:pt x="5698273" y="3311913"/>
                </a:cubicBezTo>
                <a:cubicBezTo>
                  <a:pt x="5707059" y="3276768"/>
                  <a:pt x="5708578" y="3265846"/>
                  <a:pt x="5720575" y="3233854"/>
                </a:cubicBezTo>
                <a:cubicBezTo>
                  <a:pt x="5727604" y="3215111"/>
                  <a:pt x="5736548" y="3197088"/>
                  <a:pt x="5742878" y="3178098"/>
                </a:cubicBezTo>
                <a:cubicBezTo>
                  <a:pt x="5747725" y="3163559"/>
                  <a:pt x="5749819" y="3148229"/>
                  <a:pt x="5754029" y="3133493"/>
                </a:cubicBezTo>
                <a:cubicBezTo>
                  <a:pt x="5757258" y="3122191"/>
                  <a:pt x="5762329" y="3111443"/>
                  <a:pt x="5765180" y="3100039"/>
                </a:cubicBezTo>
                <a:cubicBezTo>
                  <a:pt x="5769777" y="3081651"/>
                  <a:pt x="5769292" y="3061881"/>
                  <a:pt x="5776331" y="3044283"/>
                </a:cubicBezTo>
                <a:cubicBezTo>
                  <a:pt x="5784381" y="3024159"/>
                  <a:pt x="5800092" y="3007913"/>
                  <a:pt x="5809785" y="2988527"/>
                </a:cubicBezTo>
                <a:cubicBezTo>
                  <a:pt x="5815042" y="2978014"/>
                  <a:pt x="5815679" y="2965587"/>
                  <a:pt x="5820936" y="2955074"/>
                </a:cubicBezTo>
                <a:cubicBezTo>
                  <a:pt x="5832771" y="2931405"/>
                  <a:pt x="5876903" y="2879540"/>
                  <a:pt x="5887844" y="2865864"/>
                </a:cubicBezTo>
                <a:cubicBezTo>
                  <a:pt x="5913993" y="2787415"/>
                  <a:pt x="5879962" y="2884254"/>
                  <a:pt x="5921297" y="2787805"/>
                </a:cubicBezTo>
                <a:cubicBezTo>
                  <a:pt x="5937067" y="2751008"/>
                  <a:pt x="5949473" y="2712801"/>
                  <a:pt x="5965902" y="2676293"/>
                </a:cubicBezTo>
                <a:cubicBezTo>
                  <a:pt x="6014885" y="2567441"/>
                  <a:pt x="6033489" y="2556323"/>
                  <a:pt x="6077414" y="2442117"/>
                </a:cubicBezTo>
                <a:cubicBezTo>
                  <a:pt x="6183260" y="2166916"/>
                  <a:pt x="6090737" y="2384334"/>
                  <a:pt x="6166624" y="2118732"/>
                </a:cubicBezTo>
                <a:cubicBezTo>
                  <a:pt x="6174401" y="2091513"/>
                  <a:pt x="6190557" y="2067333"/>
                  <a:pt x="6200078" y="2040674"/>
                </a:cubicBezTo>
                <a:cubicBezTo>
                  <a:pt x="6222353" y="1978303"/>
                  <a:pt x="6223143" y="1958036"/>
                  <a:pt x="6233531" y="1895708"/>
                </a:cubicBezTo>
                <a:cubicBezTo>
                  <a:pt x="6229814" y="1668966"/>
                  <a:pt x="6232998" y="1442006"/>
                  <a:pt x="6222380" y="1215483"/>
                </a:cubicBezTo>
                <a:cubicBezTo>
                  <a:pt x="6221752" y="1202096"/>
                  <a:pt x="6206071" y="1194017"/>
                  <a:pt x="6200078" y="1182030"/>
                </a:cubicBezTo>
                <a:cubicBezTo>
                  <a:pt x="6171127" y="1124127"/>
                  <a:pt x="6210186" y="1169834"/>
                  <a:pt x="6166624" y="1126274"/>
                </a:cubicBezTo>
                <a:cubicBezTo>
                  <a:pt x="6161954" y="1105259"/>
                  <a:pt x="6139565" y="988249"/>
                  <a:pt x="6122019" y="959005"/>
                </a:cubicBezTo>
                <a:cubicBezTo>
                  <a:pt x="6110868" y="940420"/>
                  <a:pt x="6102671" y="919705"/>
                  <a:pt x="6088566" y="903249"/>
                </a:cubicBezTo>
                <a:cubicBezTo>
                  <a:pt x="6079844" y="893073"/>
                  <a:pt x="6066263" y="888381"/>
                  <a:pt x="6055112" y="880947"/>
                </a:cubicBezTo>
                <a:cubicBezTo>
                  <a:pt x="6040244" y="858644"/>
                  <a:pt x="6031438" y="830783"/>
                  <a:pt x="6010507" y="814039"/>
                </a:cubicBezTo>
                <a:cubicBezTo>
                  <a:pt x="5991922" y="799171"/>
                  <a:pt x="5973792" y="783715"/>
                  <a:pt x="5954751" y="769435"/>
                </a:cubicBezTo>
                <a:cubicBezTo>
                  <a:pt x="5944029" y="761394"/>
                  <a:pt x="5932019" y="755173"/>
                  <a:pt x="5921297" y="747132"/>
                </a:cubicBezTo>
                <a:cubicBezTo>
                  <a:pt x="5902256" y="732851"/>
                  <a:pt x="5885345" y="715729"/>
                  <a:pt x="5865541" y="702527"/>
                </a:cubicBezTo>
                <a:cubicBezTo>
                  <a:pt x="5843239" y="687659"/>
                  <a:pt x="5813502" y="676508"/>
                  <a:pt x="5787483" y="669074"/>
                </a:cubicBezTo>
                <a:cubicBezTo>
                  <a:pt x="5772747" y="664864"/>
                  <a:pt x="5757746" y="661639"/>
                  <a:pt x="5742878" y="657922"/>
                </a:cubicBezTo>
                <a:cubicBezTo>
                  <a:pt x="5637109" y="587412"/>
                  <a:pt x="5835210" y="715237"/>
                  <a:pt x="5609063" y="602166"/>
                </a:cubicBezTo>
                <a:cubicBezTo>
                  <a:pt x="5594195" y="594732"/>
                  <a:pt x="5580228" y="585121"/>
                  <a:pt x="5564458" y="579864"/>
                </a:cubicBezTo>
                <a:cubicBezTo>
                  <a:pt x="5535379" y="570171"/>
                  <a:pt x="5505115" y="564453"/>
                  <a:pt x="5475248" y="557561"/>
                </a:cubicBezTo>
                <a:cubicBezTo>
                  <a:pt x="5456780" y="553299"/>
                  <a:pt x="5437646" y="551856"/>
                  <a:pt x="5419492" y="546410"/>
                </a:cubicBezTo>
                <a:cubicBezTo>
                  <a:pt x="5400319" y="540658"/>
                  <a:pt x="5382726" y="530438"/>
                  <a:pt x="5363736" y="524108"/>
                </a:cubicBezTo>
                <a:cubicBezTo>
                  <a:pt x="5349197" y="519261"/>
                  <a:pt x="5333867" y="517166"/>
                  <a:pt x="5319131" y="512956"/>
                </a:cubicBezTo>
                <a:cubicBezTo>
                  <a:pt x="5307829" y="509727"/>
                  <a:pt x="5296980" y="505034"/>
                  <a:pt x="5285678" y="501805"/>
                </a:cubicBezTo>
                <a:cubicBezTo>
                  <a:pt x="5270942" y="497595"/>
                  <a:pt x="5255809" y="494864"/>
                  <a:pt x="5241073" y="490654"/>
                </a:cubicBezTo>
                <a:cubicBezTo>
                  <a:pt x="5129089" y="458659"/>
                  <a:pt x="5302456" y="503212"/>
                  <a:pt x="5163014" y="468352"/>
                </a:cubicBezTo>
                <a:cubicBezTo>
                  <a:pt x="5140712" y="457201"/>
                  <a:pt x="5119541" y="443419"/>
                  <a:pt x="5096107" y="434898"/>
                </a:cubicBezTo>
                <a:cubicBezTo>
                  <a:pt x="5078295" y="428421"/>
                  <a:pt x="5058738" y="428344"/>
                  <a:pt x="5040351" y="423747"/>
                </a:cubicBezTo>
                <a:cubicBezTo>
                  <a:pt x="5028947" y="420896"/>
                  <a:pt x="5018199" y="415824"/>
                  <a:pt x="5006897" y="412595"/>
                </a:cubicBezTo>
                <a:cubicBezTo>
                  <a:pt x="4992161" y="408385"/>
                  <a:pt x="4977028" y="405654"/>
                  <a:pt x="4962292" y="401444"/>
                </a:cubicBezTo>
                <a:cubicBezTo>
                  <a:pt x="4870269" y="375152"/>
                  <a:pt x="5013420" y="410942"/>
                  <a:pt x="4861931" y="356839"/>
                </a:cubicBezTo>
                <a:cubicBezTo>
                  <a:pt x="4833065" y="346530"/>
                  <a:pt x="4802458" y="341971"/>
                  <a:pt x="4772722" y="334537"/>
                </a:cubicBezTo>
                <a:lnTo>
                  <a:pt x="4728117" y="323386"/>
                </a:lnTo>
                <a:cubicBezTo>
                  <a:pt x="4709532" y="312235"/>
                  <a:pt x="4692923" y="296786"/>
                  <a:pt x="4672361" y="289932"/>
                </a:cubicBezTo>
                <a:cubicBezTo>
                  <a:pt x="4533861" y="243765"/>
                  <a:pt x="4641063" y="302009"/>
                  <a:pt x="4560848" y="267630"/>
                </a:cubicBezTo>
                <a:cubicBezTo>
                  <a:pt x="4545569" y="261082"/>
                  <a:pt x="4530677" y="253574"/>
                  <a:pt x="4516244" y="245327"/>
                </a:cubicBezTo>
                <a:cubicBezTo>
                  <a:pt x="4504608" y="238678"/>
                  <a:pt x="4495109" y="228304"/>
                  <a:pt x="4482790" y="223025"/>
                </a:cubicBezTo>
                <a:cubicBezTo>
                  <a:pt x="4468703" y="216988"/>
                  <a:pt x="4452921" y="216084"/>
                  <a:pt x="4438185" y="211874"/>
                </a:cubicBezTo>
                <a:cubicBezTo>
                  <a:pt x="4426883" y="208645"/>
                  <a:pt x="4416071" y="203815"/>
                  <a:pt x="4404731" y="200722"/>
                </a:cubicBezTo>
                <a:cubicBezTo>
                  <a:pt x="4375160" y="192657"/>
                  <a:pt x="4315522" y="178420"/>
                  <a:pt x="4315522" y="178420"/>
                </a:cubicBezTo>
                <a:lnTo>
                  <a:pt x="4215161" y="111513"/>
                </a:lnTo>
                <a:cubicBezTo>
                  <a:pt x="4204010" y="104079"/>
                  <a:pt x="4194422" y="93448"/>
                  <a:pt x="4181707" y="89210"/>
                </a:cubicBezTo>
                <a:lnTo>
                  <a:pt x="4148253" y="78059"/>
                </a:lnTo>
                <a:cubicBezTo>
                  <a:pt x="4051609" y="81776"/>
                  <a:pt x="3954615" y="80182"/>
                  <a:pt x="3858322" y="89210"/>
                </a:cubicBezTo>
                <a:cubicBezTo>
                  <a:pt x="3840479" y="90883"/>
                  <a:pt x="3783609" y="116252"/>
                  <a:pt x="3757961" y="122664"/>
                </a:cubicBezTo>
                <a:lnTo>
                  <a:pt x="3668751" y="144966"/>
                </a:lnTo>
                <a:cubicBezTo>
                  <a:pt x="3653883" y="156117"/>
                  <a:pt x="3640283" y="169199"/>
                  <a:pt x="3624146" y="178420"/>
                </a:cubicBezTo>
                <a:cubicBezTo>
                  <a:pt x="3613940" y="184252"/>
                  <a:pt x="3601393" y="184707"/>
                  <a:pt x="3590692" y="189571"/>
                </a:cubicBezTo>
                <a:cubicBezTo>
                  <a:pt x="3560426" y="203328"/>
                  <a:pt x="3532351" y="221829"/>
                  <a:pt x="3501483" y="234176"/>
                </a:cubicBezTo>
                <a:cubicBezTo>
                  <a:pt x="3482898" y="241610"/>
                  <a:pt x="3463631" y="247526"/>
                  <a:pt x="3445727" y="256478"/>
                </a:cubicBezTo>
                <a:cubicBezTo>
                  <a:pt x="3403154" y="277764"/>
                  <a:pt x="3388312" y="296130"/>
                  <a:pt x="3345366" y="312235"/>
                </a:cubicBezTo>
                <a:cubicBezTo>
                  <a:pt x="3331016" y="317616"/>
                  <a:pt x="3315497" y="319176"/>
                  <a:pt x="3300761" y="323386"/>
                </a:cubicBezTo>
                <a:cubicBezTo>
                  <a:pt x="3188777" y="355381"/>
                  <a:pt x="3362144" y="310828"/>
                  <a:pt x="3222702" y="345688"/>
                </a:cubicBezTo>
                <a:cubicBezTo>
                  <a:pt x="3211551" y="353122"/>
                  <a:pt x="3201567" y="362712"/>
                  <a:pt x="3189248" y="367991"/>
                </a:cubicBezTo>
                <a:cubicBezTo>
                  <a:pt x="3174603" y="374267"/>
                  <a:pt x="3099879" y="387850"/>
                  <a:pt x="3088887" y="390293"/>
                </a:cubicBezTo>
                <a:cubicBezTo>
                  <a:pt x="3073926" y="393618"/>
                  <a:pt x="3059019" y="397234"/>
                  <a:pt x="3044283" y="401444"/>
                </a:cubicBezTo>
                <a:cubicBezTo>
                  <a:pt x="3032981" y="404673"/>
                  <a:pt x="3022233" y="409744"/>
                  <a:pt x="3010829" y="412595"/>
                </a:cubicBezTo>
                <a:cubicBezTo>
                  <a:pt x="2992441" y="417192"/>
                  <a:pt x="2973461" y="419150"/>
                  <a:pt x="2955073" y="423747"/>
                </a:cubicBezTo>
                <a:cubicBezTo>
                  <a:pt x="2943669" y="426598"/>
                  <a:pt x="2933145" y="432593"/>
                  <a:pt x="2921619" y="434898"/>
                </a:cubicBezTo>
                <a:cubicBezTo>
                  <a:pt x="2895846" y="440053"/>
                  <a:pt x="2869580" y="442332"/>
                  <a:pt x="2843561" y="446049"/>
                </a:cubicBezTo>
                <a:cubicBezTo>
                  <a:pt x="2748223" y="477829"/>
                  <a:pt x="2799981" y="465436"/>
                  <a:pt x="2687444" y="479503"/>
                </a:cubicBezTo>
                <a:cubicBezTo>
                  <a:pt x="2676293" y="483220"/>
                  <a:pt x="2664069" y="484607"/>
                  <a:pt x="2653990" y="490654"/>
                </a:cubicBezTo>
                <a:cubicBezTo>
                  <a:pt x="2618671" y="511845"/>
                  <a:pt x="2640271" y="513517"/>
                  <a:pt x="2620536" y="546410"/>
                </a:cubicBezTo>
                <a:cubicBezTo>
                  <a:pt x="2615127" y="555425"/>
                  <a:pt x="2605668" y="561279"/>
                  <a:pt x="2598234" y="568713"/>
                </a:cubicBezTo>
                <a:cubicBezTo>
                  <a:pt x="2561254" y="556386"/>
                  <a:pt x="2590799" y="587298"/>
                  <a:pt x="2575931" y="579864"/>
                </a:cubicBezTo>
                <a:close/>
              </a:path>
            </a:pathLst>
          </a:custGeom>
          <a:noFill/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21" name="Oval 20"/>
          <p:cNvSpPr/>
          <p:nvPr/>
        </p:nvSpPr>
        <p:spPr>
          <a:xfrm rot="1277588">
            <a:off x="1922021" y="2351481"/>
            <a:ext cx="3296368" cy="173456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22" name="Oval 21"/>
          <p:cNvSpPr/>
          <p:nvPr/>
        </p:nvSpPr>
        <p:spPr>
          <a:xfrm rot="1888798">
            <a:off x="3555632" y="2590067"/>
            <a:ext cx="2130246" cy="309889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3864" y="2431011"/>
            <a:ext cx="3564361" cy="230178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1044" y="2685626"/>
            <a:ext cx="2034912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pyrus" panose="03070502060502030205" pitchFamily="66" charset="0"/>
              </a:rPr>
              <a:t>  property </a:t>
            </a:r>
            <a:r>
              <a:rPr lang="en-US" sz="2400" b="1" dirty="0">
                <a:solidFill>
                  <a:srgbClr val="FFFF00"/>
                </a:solidFill>
                <a:latin typeface="Papyrus" panose="03070502060502030205" pitchFamily="66" charset="0"/>
              </a:rPr>
              <a:t>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47419" y="5858742"/>
            <a:ext cx="109128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  <a:latin typeface="Papyrus" panose="03070502060502030205" pitchFamily="66" charset="0"/>
              </a:rPr>
              <a:t>model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586742" y="2227588"/>
            <a:ext cx="2916739" cy="1971055"/>
          </a:xfrm>
          <a:custGeom>
            <a:avLst/>
            <a:gdLst>
              <a:gd name="connsiteX0" fmla="*/ 1440493 w 2655518"/>
              <a:gd name="connsiteY0" fmla="*/ 2217107 h 2505206"/>
              <a:gd name="connsiteX1" fmla="*/ 1277655 w 2655518"/>
              <a:gd name="connsiteY1" fmla="*/ 2217107 h 2505206"/>
              <a:gd name="connsiteX2" fmla="*/ 1215025 w 2655518"/>
              <a:gd name="connsiteY2" fmla="*/ 2192055 h 2505206"/>
              <a:gd name="connsiteX3" fmla="*/ 1152395 w 2655518"/>
              <a:gd name="connsiteY3" fmla="*/ 2179529 h 2505206"/>
              <a:gd name="connsiteX4" fmla="*/ 1064713 w 2655518"/>
              <a:gd name="connsiteY4" fmla="*/ 2154477 h 2505206"/>
              <a:gd name="connsiteX5" fmla="*/ 1002082 w 2655518"/>
              <a:gd name="connsiteY5" fmla="*/ 2129425 h 2505206"/>
              <a:gd name="connsiteX6" fmla="*/ 889348 w 2655518"/>
              <a:gd name="connsiteY6" fmla="*/ 2104373 h 2505206"/>
              <a:gd name="connsiteX7" fmla="*/ 739036 w 2655518"/>
              <a:gd name="connsiteY7" fmla="*/ 2066795 h 2505206"/>
              <a:gd name="connsiteX8" fmla="*/ 613776 w 2655518"/>
              <a:gd name="connsiteY8" fmla="*/ 2016691 h 2505206"/>
              <a:gd name="connsiteX9" fmla="*/ 526093 w 2655518"/>
              <a:gd name="connsiteY9" fmla="*/ 1979113 h 2505206"/>
              <a:gd name="connsiteX10" fmla="*/ 413359 w 2655518"/>
              <a:gd name="connsiteY10" fmla="*/ 1891430 h 2505206"/>
              <a:gd name="connsiteX11" fmla="*/ 338203 w 2655518"/>
              <a:gd name="connsiteY11" fmla="*/ 1841326 h 2505206"/>
              <a:gd name="connsiteX12" fmla="*/ 300625 w 2655518"/>
              <a:gd name="connsiteY12" fmla="*/ 1803748 h 2505206"/>
              <a:gd name="connsiteX13" fmla="*/ 250521 w 2655518"/>
              <a:gd name="connsiteY13" fmla="*/ 1766170 h 2505206"/>
              <a:gd name="connsiteX14" fmla="*/ 237995 w 2655518"/>
              <a:gd name="connsiteY14" fmla="*/ 1152395 h 2505206"/>
              <a:gd name="connsiteX15" fmla="*/ 187891 w 2655518"/>
              <a:gd name="connsiteY15" fmla="*/ 814192 h 2505206"/>
              <a:gd name="connsiteX16" fmla="*/ 137786 w 2655518"/>
              <a:gd name="connsiteY16" fmla="*/ 726510 h 2505206"/>
              <a:gd name="connsiteX17" fmla="*/ 125260 w 2655518"/>
              <a:gd name="connsiteY17" fmla="*/ 688932 h 2505206"/>
              <a:gd name="connsiteX18" fmla="*/ 100208 w 2655518"/>
              <a:gd name="connsiteY18" fmla="*/ 638828 h 2505206"/>
              <a:gd name="connsiteX19" fmla="*/ 50104 w 2655518"/>
              <a:gd name="connsiteY19" fmla="*/ 513567 h 2505206"/>
              <a:gd name="connsiteX20" fmla="*/ 12526 w 2655518"/>
              <a:gd name="connsiteY20" fmla="*/ 400833 h 2505206"/>
              <a:gd name="connsiteX21" fmla="*/ 0 w 2655518"/>
              <a:gd name="connsiteY21" fmla="*/ 363255 h 2505206"/>
              <a:gd name="connsiteX22" fmla="*/ 12526 w 2655518"/>
              <a:gd name="connsiteY22" fmla="*/ 187891 h 2505206"/>
              <a:gd name="connsiteX23" fmla="*/ 25052 w 2655518"/>
              <a:gd name="connsiteY23" fmla="*/ 150313 h 2505206"/>
              <a:gd name="connsiteX24" fmla="*/ 100208 w 2655518"/>
              <a:gd name="connsiteY24" fmla="*/ 100209 h 2505206"/>
              <a:gd name="connsiteX25" fmla="*/ 175365 w 2655518"/>
              <a:gd name="connsiteY25" fmla="*/ 75157 h 2505206"/>
              <a:gd name="connsiteX26" fmla="*/ 200417 w 2655518"/>
              <a:gd name="connsiteY26" fmla="*/ 50104 h 2505206"/>
              <a:gd name="connsiteX27" fmla="*/ 350729 w 2655518"/>
              <a:gd name="connsiteY27" fmla="*/ 25052 h 2505206"/>
              <a:gd name="connsiteX28" fmla="*/ 513567 w 2655518"/>
              <a:gd name="connsiteY28" fmla="*/ 0 h 2505206"/>
              <a:gd name="connsiteX29" fmla="*/ 2041743 w 2655518"/>
              <a:gd name="connsiteY29" fmla="*/ 12526 h 2505206"/>
              <a:gd name="connsiteX30" fmla="*/ 2192055 w 2655518"/>
              <a:gd name="connsiteY30" fmla="*/ 37578 h 2505206"/>
              <a:gd name="connsiteX31" fmla="*/ 2229633 w 2655518"/>
              <a:gd name="connsiteY31" fmla="*/ 62630 h 2505206"/>
              <a:gd name="connsiteX32" fmla="*/ 2279737 w 2655518"/>
              <a:gd name="connsiteY32" fmla="*/ 87683 h 2505206"/>
              <a:gd name="connsiteX33" fmla="*/ 2354893 w 2655518"/>
              <a:gd name="connsiteY33" fmla="*/ 162839 h 2505206"/>
              <a:gd name="connsiteX34" fmla="*/ 2379945 w 2655518"/>
              <a:gd name="connsiteY34" fmla="*/ 200417 h 2505206"/>
              <a:gd name="connsiteX35" fmla="*/ 2430049 w 2655518"/>
              <a:gd name="connsiteY35" fmla="*/ 250521 h 2505206"/>
              <a:gd name="connsiteX36" fmla="*/ 2442576 w 2655518"/>
              <a:gd name="connsiteY36" fmla="*/ 288099 h 2505206"/>
              <a:gd name="connsiteX37" fmla="*/ 2505206 w 2655518"/>
              <a:gd name="connsiteY37" fmla="*/ 375781 h 2505206"/>
              <a:gd name="connsiteX38" fmla="*/ 2530258 w 2655518"/>
              <a:gd name="connsiteY38" fmla="*/ 425885 h 2505206"/>
              <a:gd name="connsiteX39" fmla="*/ 2555310 w 2655518"/>
              <a:gd name="connsiteY39" fmla="*/ 463463 h 2505206"/>
              <a:gd name="connsiteX40" fmla="*/ 2605414 w 2655518"/>
              <a:gd name="connsiteY40" fmla="*/ 576198 h 2505206"/>
              <a:gd name="connsiteX41" fmla="*/ 2630466 w 2655518"/>
              <a:gd name="connsiteY41" fmla="*/ 651354 h 2505206"/>
              <a:gd name="connsiteX42" fmla="*/ 2655518 w 2655518"/>
              <a:gd name="connsiteY42" fmla="*/ 701458 h 2505206"/>
              <a:gd name="connsiteX43" fmla="*/ 2617940 w 2655518"/>
              <a:gd name="connsiteY43" fmla="*/ 1077239 h 2505206"/>
              <a:gd name="connsiteX44" fmla="*/ 2592888 w 2655518"/>
              <a:gd name="connsiteY44" fmla="*/ 1164921 h 2505206"/>
              <a:gd name="connsiteX45" fmla="*/ 2555310 w 2655518"/>
              <a:gd name="connsiteY45" fmla="*/ 1189973 h 2505206"/>
              <a:gd name="connsiteX46" fmla="*/ 2530258 w 2655518"/>
              <a:gd name="connsiteY46" fmla="*/ 1240077 h 2505206"/>
              <a:gd name="connsiteX47" fmla="*/ 2455102 w 2655518"/>
              <a:gd name="connsiteY47" fmla="*/ 1327759 h 2505206"/>
              <a:gd name="connsiteX48" fmla="*/ 2379945 w 2655518"/>
              <a:gd name="connsiteY48" fmla="*/ 1377863 h 2505206"/>
              <a:gd name="connsiteX49" fmla="*/ 2342367 w 2655518"/>
              <a:gd name="connsiteY49" fmla="*/ 1402915 h 2505206"/>
              <a:gd name="connsiteX50" fmla="*/ 2267211 w 2655518"/>
              <a:gd name="connsiteY50" fmla="*/ 1453020 h 2505206"/>
              <a:gd name="connsiteX51" fmla="*/ 2217107 w 2655518"/>
              <a:gd name="connsiteY51" fmla="*/ 1503124 h 2505206"/>
              <a:gd name="connsiteX52" fmla="*/ 2167003 w 2655518"/>
              <a:gd name="connsiteY52" fmla="*/ 1528176 h 2505206"/>
              <a:gd name="connsiteX53" fmla="*/ 2091847 w 2655518"/>
              <a:gd name="connsiteY53" fmla="*/ 1603332 h 2505206"/>
              <a:gd name="connsiteX54" fmla="*/ 2054269 w 2655518"/>
              <a:gd name="connsiteY54" fmla="*/ 1703540 h 2505206"/>
              <a:gd name="connsiteX55" fmla="*/ 2041743 w 2655518"/>
              <a:gd name="connsiteY55" fmla="*/ 1753644 h 2505206"/>
              <a:gd name="connsiteX56" fmla="*/ 2054269 w 2655518"/>
              <a:gd name="connsiteY56" fmla="*/ 1941535 h 2505206"/>
              <a:gd name="connsiteX57" fmla="*/ 2129425 w 2655518"/>
              <a:gd name="connsiteY57" fmla="*/ 2066795 h 2505206"/>
              <a:gd name="connsiteX58" fmla="*/ 2167003 w 2655518"/>
              <a:gd name="connsiteY58" fmla="*/ 2129425 h 2505206"/>
              <a:gd name="connsiteX59" fmla="*/ 2192055 w 2655518"/>
              <a:gd name="connsiteY59" fmla="*/ 2179529 h 2505206"/>
              <a:gd name="connsiteX60" fmla="*/ 2229633 w 2655518"/>
              <a:gd name="connsiteY60" fmla="*/ 2254685 h 2505206"/>
              <a:gd name="connsiteX61" fmla="*/ 2167003 w 2655518"/>
              <a:gd name="connsiteY61" fmla="*/ 2492680 h 2505206"/>
              <a:gd name="connsiteX62" fmla="*/ 2116899 w 2655518"/>
              <a:gd name="connsiteY62" fmla="*/ 2505206 h 2505206"/>
              <a:gd name="connsiteX63" fmla="*/ 1866378 w 2655518"/>
              <a:gd name="connsiteY63" fmla="*/ 2492680 h 2505206"/>
              <a:gd name="connsiteX64" fmla="*/ 1816274 w 2655518"/>
              <a:gd name="connsiteY64" fmla="*/ 2480154 h 2505206"/>
              <a:gd name="connsiteX65" fmla="*/ 1791222 w 2655518"/>
              <a:gd name="connsiteY65" fmla="*/ 2442576 h 2505206"/>
              <a:gd name="connsiteX66" fmla="*/ 1741118 w 2655518"/>
              <a:gd name="connsiteY66" fmla="*/ 2430050 h 2505206"/>
              <a:gd name="connsiteX67" fmla="*/ 1691014 w 2655518"/>
              <a:gd name="connsiteY67" fmla="*/ 2404998 h 2505206"/>
              <a:gd name="connsiteX68" fmla="*/ 1603332 w 2655518"/>
              <a:gd name="connsiteY68" fmla="*/ 2342367 h 2505206"/>
              <a:gd name="connsiteX69" fmla="*/ 1528176 w 2655518"/>
              <a:gd name="connsiteY69" fmla="*/ 2292263 h 2505206"/>
              <a:gd name="connsiteX70" fmla="*/ 1503123 w 2655518"/>
              <a:gd name="connsiteY70" fmla="*/ 2267211 h 2505206"/>
              <a:gd name="connsiteX71" fmla="*/ 1440493 w 2655518"/>
              <a:gd name="connsiteY71" fmla="*/ 2217107 h 250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5518" h="2505206">
                <a:moveTo>
                  <a:pt x="1440493" y="2217107"/>
                </a:moveTo>
                <a:cubicBezTo>
                  <a:pt x="1402915" y="2208756"/>
                  <a:pt x="1369197" y="2238232"/>
                  <a:pt x="1277655" y="2217107"/>
                </a:cubicBezTo>
                <a:cubicBezTo>
                  <a:pt x="1255746" y="2212051"/>
                  <a:pt x="1236562" y="2198516"/>
                  <a:pt x="1215025" y="2192055"/>
                </a:cubicBezTo>
                <a:cubicBezTo>
                  <a:pt x="1194633" y="2185937"/>
                  <a:pt x="1173049" y="2184693"/>
                  <a:pt x="1152395" y="2179529"/>
                </a:cubicBezTo>
                <a:cubicBezTo>
                  <a:pt x="1122906" y="2172157"/>
                  <a:pt x="1093550" y="2164089"/>
                  <a:pt x="1064713" y="2154477"/>
                </a:cubicBezTo>
                <a:cubicBezTo>
                  <a:pt x="1043382" y="2147367"/>
                  <a:pt x="1023702" y="2135602"/>
                  <a:pt x="1002082" y="2129425"/>
                </a:cubicBezTo>
                <a:cubicBezTo>
                  <a:pt x="965068" y="2118850"/>
                  <a:pt x="926543" y="2114292"/>
                  <a:pt x="889348" y="2104373"/>
                </a:cubicBezTo>
                <a:cubicBezTo>
                  <a:pt x="723931" y="2060262"/>
                  <a:pt x="903877" y="2094269"/>
                  <a:pt x="739036" y="2066795"/>
                </a:cubicBezTo>
                <a:cubicBezTo>
                  <a:pt x="654484" y="2010427"/>
                  <a:pt x="759713" y="2075065"/>
                  <a:pt x="613776" y="2016691"/>
                </a:cubicBezTo>
                <a:cubicBezTo>
                  <a:pt x="469604" y="1959023"/>
                  <a:pt x="696314" y="2021668"/>
                  <a:pt x="526093" y="1979113"/>
                </a:cubicBezTo>
                <a:cubicBezTo>
                  <a:pt x="488515" y="1949885"/>
                  <a:pt x="452970" y="1917837"/>
                  <a:pt x="413359" y="1891430"/>
                </a:cubicBezTo>
                <a:cubicBezTo>
                  <a:pt x="388307" y="1874729"/>
                  <a:pt x="361969" y="1859811"/>
                  <a:pt x="338203" y="1841326"/>
                </a:cubicBezTo>
                <a:cubicBezTo>
                  <a:pt x="324220" y="1830450"/>
                  <a:pt x="314075" y="1815276"/>
                  <a:pt x="300625" y="1803748"/>
                </a:cubicBezTo>
                <a:cubicBezTo>
                  <a:pt x="284774" y="1790162"/>
                  <a:pt x="267222" y="1778696"/>
                  <a:pt x="250521" y="1766170"/>
                </a:cubicBezTo>
                <a:cubicBezTo>
                  <a:pt x="168678" y="1520642"/>
                  <a:pt x="224855" y="1717414"/>
                  <a:pt x="237995" y="1152395"/>
                </a:cubicBezTo>
                <a:cubicBezTo>
                  <a:pt x="219020" y="734945"/>
                  <a:pt x="274193" y="986796"/>
                  <a:pt x="187891" y="814192"/>
                </a:cubicBezTo>
                <a:cubicBezTo>
                  <a:pt x="143734" y="725879"/>
                  <a:pt x="186469" y="775191"/>
                  <a:pt x="137786" y="726510"/>
                </a:cubicBezTo>
                <a:cubicBezTo>
                  <a:pt x="133611" y="713984"/>
                  <a:pt x="130461" y="701068"/>
                  <a:pt x="125260" y="688932"/>
                </a:cubicBezTo>
                <a:cubicBezTo>
                  <a:pt x="117904" y="671769"/>
                  <a:pt x="106113" y="656542"/>
                  <a:pt x="100208" y="638828"/>
                </a:cubicBezTo>
                <a:cubicBezTo>
                  <a:pt x="58333" y="513204"/>
                  <a:pt x="104289" y="567755"/>
                  <a:pt x="50104" y="513567"/>
                </a:cubicBezTo>
                <a:lnTo>
                  <a:pt x="12526" y="400833"/>
                </a:lnTo>
                <a:lnTo>
                  <a:pt x="0" y="363255"/>
                </a:lnTo>
                <a:cubicBezTo>
                  <a:pt x="4175" y="304800"/>
                  <a:pt x="5679" y="246093"/>
                  <a:pt x="12526" y="187891"/>
                </a:cubicBezTo>
                <a:cubicBezTo>
                  <a:pt x="14069" y="174778"/>
                  <a:pt x="15716" y="159649"/>
                  <a:pt x="25052" y="150313"/>
                </a:cubicBezTo>
                <a:cubicBezTo>
                  <a:pt x="46342" y="129023"/>
                  <a:pt x="71644" y="109730"/>
                  <a:pt x="100208" y="100209"/>
                </a:cubicBezTo>
                <a:lnTo>
                  <a:pt x="175365" y="75157"/>
                </a:lnTo>
                <a:cubicBezTo>
                  <a:pt x="183716" y="66806"/>
                  <a:pt x="189854" y="55386"/>
                  <a:pt x="200417" y="50104"/>
                </a:cubicBezTo>
                <a:cubicBezTo>
                  <a:pt x="228003" y="36311"/>
                  <a:pt x="341328" y="26227"/>
                  <a:pt x="350729" y="25052"/>
                </a:cubicBezTo>
                <a:cubicBezTo>
                  <a:pt x="415051" y="3611"/>
                  <a:pt x="416688" y="0"/>
                  <a:pt x="513567" y="0"/>
                </a:cubicBezTo>
                <a:lnTo>
                  <a:pt x="2041743" y="12526"/>
                </a:lnTo>
                <a:cubicBezTo>
                  <a:pt x="2054763" y="14386"/>
                  <a:pt x="2169512" y="29124"/>
                  <a:pt x="2192055" y="37578"/>
                </a:cubicBezTo>
                <a:cubicBezTo>
                  <a:pt x="2206151" y="42864"/>
                  <a:pt x="2216562" y="55161"/>
                  <a:pt x="2229633" y="62630"/>
                </a:cubicBezTo>
                <a:cubicBezTo>
                  <a:pt x="2245845" y="71894"/>
                  <a:pt x="2263036" y="79332"/>
                  <a:pt x="2279737" y="87683"/>
                </a:cubicBezTo>
                <a:cubicBezTo>
                  <a:pt x="2402547" y="251430"/>
                  <a:pt x="2244996" y="52942"/>
                  <a:pt x="2354893" y="162839"/>
                </a:cubicBezTo>
                <a:cubicBezTo>
                  <a:pt x="2365538" y="173484"/>
                  <a:pt x="2370148" y="188987"/>
                  <a:pt x="2379945" y="200417"/>
                </a:cubicBezTo>
                <a:cubicBezTo>
                  <a:pt x="2395316" y="218350"/>
                  <a:pt x="2413348" y="233820"/>
                  <a:pt x="2430049" y="250521"/>
                </a:cubicBezTo>
                <a:cubicBezTo>
                  <a:pt x="2434225" y="263047"/>
                  <a:pt x="2436671" y="276289"/>
                  <a:pt x="2442576" y="288099"/>
                </a:cubicBezTo>
                <a:cubicBezTo>
                  <a:pt x="2455827" y="314601"/>
                  <a:pt x="2491019" y="353082"/>
                  <a:pt x="2505206" y="375781"/>
                </a:cubicBezTo>
                <a:cubicBezTo>
                  <a:pt x="2515102" y="391615"/>
                  <a:pt x="2520994" y="409673"/>
                  <a:pt x="2530258" y="425885"/>
                </a:cubicBezTo>
                <a:cubicBezTo>
                  <a:pt x="2537727" y="438956"/>
                  <a:pt x="2547841" y="450392"/>
                  <a:pt x="2555310" y="463463"/>
                </a:cubicBezTo>
                <a:cubicBezTo>
                  <a:pt x="2575001" y="497922"/>
                  <a:pt x="2591992" y="539287"/>
                  <a:pt x="2605414" y="576198"/>
                </a:cubicBezTo>
                <a:cubicBezTo>
                  <a:pt x="2614438" y="601015"/>
                  <a:pt x="2618656" y="627735"/>
                  <a:pt x="2630466" y="651354"/>
                </a:cubicBezTo>
                <a:lnTo>
                  <a:pt x="2655518" y="701458"/>
                </a:lnTo>
                <a:cubicBezTo>
                  <a:pt x="2635351" y="1205630"/>
                  <a:pt x="2683241" y="881335"/>
                  <a:pt x="2617940" y="1077239"/>
                </a:cubicBezTo>
                <a:cubicBezTo>
                  <a:pt x="2616654" y="1081097"/>
                  <a:pt x="2599781" y="1156305"/>
                  <a:pt x="2592888" y="1164921"/>
                </a:cubicBezTo>
                <a:cubicBezTo>
                  <a:pt x="2583484" y="1176676"/>
                  <a:pt x="2567836" y="1181622"/>
                  <a:pt x="2555310" y="1189973"/>
                </a:cubicBezTo>
                <a:cubicBezTo>
                  <a:pt x="2546959" y="1206674"/>
                  <a:pt x="2540154" y="1224243"/>
                  <a:pt x="2530258" y="1240077"/>
                </a:cubicBezTo>
                <a:cubicBezTo>
                  <a:pt x="2514357" y="1265518"/>
                  <a:pt x="2480029" y="1308371"/>
                  <a:pt x="2455102" y="1327759"/>
                </a:cubicBezTo>
                <a:cubicBezTo>
                  <a:pt x="2431335" y="1346244"/>
                  <a:pt x="2404997" y="1361162"/>
                  <a:pt x="2379945" y="1377863"/>
                </a:cubicBezTo>
                <a:cubicBezTo>
                  <a:pt x="2367419" y="1386214"/>
                  <a:pt x="2353012" y="1392270"/>
                  <a:pt x="2342367" y="1402915"/>
                </a:cubicBezTo>
                <a:cubicBezTo>
                  <a:pt x="2295453" y="1449830"/>
                  <a:pt x="2321595" y="1434892"/>
                  <a:pt x="2267211" y="1453020"/>
                </a:cubicBezTo>
                <a:cubicBezTo>
                  <a:pt x="2250510" y="1469721"/>
                  <a:pt x="2236002" y="1488952"/>
                  <a:pt x="2217107" y="1503124"/>
                </a:cubicBezTo>
                <a:cubicBezTo>
                  <a:pt x="2202169" y="1514328"/>
                  <a:pt x="2181584" y="1516511"/>
                  <a:pt x="2167003" y="1528176"/>
                </a:cubicBezTo>
                <a:cubicBezTo>
                  <a:pt x="2139338" y="1550308"/>
                  <a:pt x="2091847" y="1603332"/>
                  <a:pt x="2091847" y="1603332"/>
                </a:cubicBezTo>
                <a:cubicBezTo>
                  <a:pt x="2078611" y="1636422"/>
                  <a:pt x="2064087" y="1669176"/>
                  <a:pt x="2054269" y="1703540"/>
                </a:cubicBezTo>
                <a:cubicBezTo>
                  <a:pt x="2049540" y="1720093"/>
                  <a:pt x="2045918" y="1736943"/>
                  <a:pt x="2041743" y="1753644"/>
                </a:cubicBezTo>
                <a:cubicBezTo>
                  <a:pt x="2045918" y="1816274"/>
                  <a:pt x="2044479" y="1879534"/>
                  <a:pt x="2054269" y="1941535"/>
                </a:cubicBezTo>
                <a:cubicBezTo>
                  <a:pt x="2058359" y="1967441"/>
                  <a:pt x="2124475" y="2058544"/>
                  <a:pt x="2129425" y="2066795"/>
                </a:cubicBezTo>
                <a:cubicBezTo>
                  <a:pt x="2141951" y="2087672"/>
                  <a:pt x="2155179" y="2108143"/>
                  <a:pt x="2167003" y="2129425"/>
                </a:cubicBezTo>
                <a:cubicBezTo>
                  <a:pt x="2176071" y="2145748"/>
                  <a:pt x="2182791" y="2163317"/>
                  <a:pt x="2192055" y="2179529"/>
                </a:cubicBezTo>
                <a:cubicBezTo>
                  <a:pt x="2230906" y="2247519"/>
                  <a:pt x="2206667" y="2185788"/>
                  <a:pt x="2229633" y="2254685"/>
                </a:cubicBezTo>
                <a:cubicBezTo>
                  <a:pt x="2229032" y="2262492"/>
                  <a:pt x="2239432" y="2474573"/>
                  <a:pt x="2167003" y="2492680"/>
                </a:cubicBezTo>
                <a:lnTo>
                  <a:pt x="2116899" y="2505206"/>
                </a:lnTo>
                <a:cubicBezTo>
                  <a:pt x="2033392" y="2501031"/>
                  <a:pt x="1949701" y="2499624"/>
                  <a:pt x="1866378" y="2492680"/>
                </a:cubicBezTo>
                <a:cubicBezTo>
                  <a:pt x="1849222" y="2491250"/>
                  <a:pt x="1830598" y="2489703"/>
                  <a:pt x="1816274" y="2480154"/>
                </a:cubicBezTo>
                <a:cubicBezTo>
                  <a:pt x="1803748" y="2471803"/>
                  <a:pt x="1803748" y="2450927"/>
                  <a:pt x="1791222" y="2442576"/>
                </a:cubicBezTo>
                <a:cubicBezTo>
                  <a:pt x="1776898" y="2433027"/>
                  <a:pt x="1757237" y="2436095"/>
                  <a:pt x="1741118" y="2430050"/>
                </a:cubicBezTo>
                <a:cubicBezTo>
                  <a:pt x="1723634" y="2423494"/>
                  <a:pt x="1707337" y="2414066"/>
                  <a:pt x="1691014" y="2404998"/>
                </a:cubicBezTo>
                <a:cubicBezTo>
                  <a:pt x="1522849" y="2311573"/>
                  <a:pt x="1691879" y="2408778"/>
                  <a:pt x="1603332" y="2342367"/>
                </a:cubicBezTo>
                <a:cubicBezTo>
                  <a:pt x="1579245" y="2324302"/>
                  <a:pt x="1549467" y="2313553"/>
                  <a:pt x="1528176" y="2292263"/>
                </a:cubicBezTo>
                <a:cubicBezTo>
                  <a:pt x="1519825" y="2283912"/>
                  <a:pt x="1512571" y="2274297"/>
                  <a:pt x="1503123" y="2267211"/>
                </a:cubicBezTo>
                <a:cubicBezTo>
                  <a:pt x="1396367" y="2187145"/>
                  <a:pt x="1478071" y="2225458"/>
                  <a:pt x="1440493" y="2217107"/>
                </a:cubicBezTo>
                <a:close/>
              </a:path>
            </a:pathLst>
          </a:custGeom>
          <a:noFill/>
          <a:ln w="38100">
            <a:solidFill>
              <a:srgbClr val="FFF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451984" y="4375505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8F"/>
                </a:solidFill>
                <a:latin typeface="Papyrus" panose="03070502060502030205" pitchFamily="66" charset="0"/>
              </a:rPr>
              <a:t>specification</a:t>
            </a:r>
            <a:endParaRPr lang="en-US" sz="2400" dirty="0">
              <a:solidFill>
                <a:srgbClr val="FFFF8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91044" y="3141167"/>
            <a:ext cx="4796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apyrus" panose="03070502060502030205" pitchFamily="66" charset="0"/>
              </a:rPr>
              <a:t>…</a:t>
            </a:r>
            <a:endParaRPr lang="en-US" sz="4400" dirty="0"/>
          </a:p>
        </p:txBody>
      </p:sp>
      <p:sp>
        <p:nvSpPr>
          <p:cNvPr id="35" name="TextBox 34"/>
          <p:cNvSpPr txBox="1"/>
          <p:nvPr/>
        </p:nvSpPr>
        <p:spPr>
          <a:xfrm rot="1273506">
            <a:off x="5987134" y="2091461"/>
            <a:ext cx="139505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pyrus" panose="03070502060502030205" pitchFamily="66" charset="0"/>
              </a:rPr>
              <a:t>proof 1</a:t>
            </a:r>
          </a:p>
        </p:txBody>
      </p:sp>
      <p:sp>
        <p:nvSpPr>
          <p:cNvPr id="36" name="TextBox 35"/>
          <p:cNvSpPr txBox="1"/>
          <p:nvPr/>
        </p:nvSpPr>
        <p:spPr>
          <a:xfrm rot="21248379">
            <a:off x="4711819" y="5222060"/>
            <a:ext cx="139505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pyrus" panose="03070502060502030205" pitchFamily="66" charset="0"/>
              </a:rPr>
              <a:t>proof 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48185" y="1932968"/>
            <a:ext cx="139505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pyrus" panose="03070502060502030205" pitchFamily="66" charset="0"/>
              </a:rPr>
              <a:t>proof 3</a:t>
            </a:r>
          </a:p>
        </p:txBody>
      </p:sp>
      <p:cxnSp>
        <p:nvCxnSpPr>
          <p:cNvPr id="39" name="Straight Arrow Connector 38"/>
          <p:cNvCxnSpPr>
            <a:stCxn id="29" idx="1"/>
          </p:cNvCxnSpPr>
          <p:nvPr/>
        </p:nvCxnSpPr>
        <p:spPr>
          <a:xfrm flipH="1">
            <a:off x="7567393" y="2916459"/>
            <a:ext cx="1723651" cy="32568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1"/>
            <a:endCxn id="21" idx="0"/>
          </p:cNvCxnSpPr>
          <p:nvPr/>
        </p:nvCxnSpPr>
        <p:spPr>
          <a:xfrm flipH="1" flipV="1">
            <a:off x="3885150" y="2410686"/>
            <a:ext cx="5405894" cy="505773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1"/>
          </p:cNvCxnSpPr>
          <p:nvPr/>
        </p:nvCxnSpPr>
        <p:spPr>
          <a:xfrm flipH="1">
            <a:off x="5223017" y="2916459"/>
            <a:ext cx="4068027" cy="219797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92667" y="2410686"/>
            <a:ext cx="3564361" cy="2334868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51" name="Oval 50"/>
          <p:cNvSpPr/>
          <p:nvPr/>
        </p:nvSpPr>
        <p:spPr>
          <a:xfrm rot="1888798">
            <a:off x="3560816" y="2608438"/>
            <a:ext cx="2130246" cy="3098898"/>
          </a:xfrm>
          <a:prstGeom prst="ellipse">
            <a:avLst/>
          </a:prstGeom>
          <a:solidFill>
            <a:schemeClr val="bg1">
              <a:lumMod val="75000"/>
              <a:alpha val="11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99FF"/>
              </a:solidFill>
              <a:latin typeface="Papyrus" panose="03070502060502030205" pitchFamily="66" charset="0"/>
            </a:endParaRPr>
          </a:p>
        </p:txBody>
      </p:sp>
      <p:sp>
        <p:nvSpPr>
          <p:cNvPr id="53" name="Oval 52"/>
          <p:cNvSpPr/>
          <p:nvPr/>
        </p:nvSpPr>
        <p:spPr>
          <a:xfrm rot="1277588">
            <a:off x="1904295" y="2345838"/>
            <a:ext cx="3296368" cy="1734565"/>
          </a:xfrm>
          <a:prstGeom prst="ellipse">
            <a:avLst/>
          </a:prstGeom>
          <a:solidFill>
            <a:schemeClr val="bg1">
              <a:lumMod val="75000"/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99FF"/>
              </a:solidFill>
              <a:latin typeface="Papyrus" panose="03070502060502030205" pitchFamily="66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42488" y="2556861"/>
            <a:ext cx="459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  <a:latin typeface="Papyrus" panose="03070502060502030205" pitchFamily="66" charset="0"/>
              </a:rPr>
              <a:t>h</a:t>
            </a:r>
            <a:endParaRPr lang="en-US" sz="2400" dirty="0">
              <a:solidFill>
                <a:srgbClr val="FF99FF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14921" y="4565072"/>
            <a:ext cx="459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  <a:latin typeface="Papyrus" panose="03070502060502030205" pitchFamily="66" charset="0"/>
              </a:rPr>
              <a:t>j</a:t>
            </a:r>
            <a:endParaRPr lang="en-US" sz="2400" dirty="0">
              <a:solidFill>
                <a:srgbClr val="FF99FF"/>
              </a:solidFill>
            </a:endParaRPr>
          </a:p>
        </p:txBody>
      </p:sp>
      <p:sp>
        <p:nvSpPr>
          <p:cNvPr id="103" name="Footer Placeholder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9" grpId="0"/>
      <p:bldP spid="32" grpId="0" animBg="1"/>
      <p:bldP spid="33" grpId="0"/>
      <p:bldP spid="34" grpId="0"/>
      <p:bldP spid="35" grpId="0"/>
      <p:bldP spid="36" grpId="0"/>
      <p:bldP spid="37" grpId="0"/>
      <p:bldP spid="50" grpId="0" animBg="1"/>
      <p:bldP spid="51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cs typeface="MV Boli" panose="02000500030200090000" pitchFamily="2" charset="0"/>
              </a:rPr>
              <a:t> </a:t>
            </a:r>
            <a:r>
              <a:rPr lang="en-US" dirty="0" smtClean="0">
                <a:latin typeface="+mn-lt"/>
                <a:cs typeface="MV Boli" panose="02000500030200090000" pitchFamily="2" charset="0"/>
              </a:rPr>
              <a:t>Implemented in the </a:t>
            </a:r>
            <a:r>
              <a:rPr lang="en-US" dirty="0">
                <a:solidFill>
                  <a:srgbClr val="FFFFA3"/>
                </a:solidFill>
                <a:latin typeface="+mn-lt"/>
                <a:cs typeface="MV Boli" panose="02000500030200090000" pitchFamily="2" charset="0"/>
              </a:rPr>
              <a:t>JKind</a:t>
            </a:r>
            <a:r>
              <a:rPr lang="en-US" dirty="0">
                <a:latin typeface="+mn-lt"/>
                <a:cs typeface="MV Boli" panose="02000500030200090000" pitchFamily="2" charset="0"/>
              </a:rPr>
              <a:t> model checker:</a:t>
            </a:r>
          </a:p>
          <a:p>
            <a:pPr lvl="1"/>
            <a:r>
              <a:rPr lang="en-US" dirty="0">
                <a:latin typeface="+mn-lt"/>
                <a:cs typeface="MV Boli" panose="02000500030200090000" pitchFamily="2" charset="0"/>
              </a:rPr>
              <a:t> symbolic model checking using induction-based techniques: IC3/PDR  and k-induction. </a:t>
            </a:r>
          </a:p>
          <a:p>
            <a:pPr lvl="1"/>
            <a:r>
              <a:rPr lang="en-US" dirty="0">
                <a:latin typeface="+mn-lt"/>
                <a:cs typeface="MV Boli" panose="02000500030200090000" pitchFamily="2" charset="0"/>
              </a:rPr>
              <a:t> such tools can often determine whether </a:t>
            </a:r>
            <a:r>
              <a:rPr lang="en-US" dirty="0">
                <a:solidFill>
                  <a:srgbClr val="FFFF8F"/>
                </a:solidFill>
                <a:latin typeface="+mn-lt"/>
                <a:cs typeface="MV Boli" panose="02000500030200090000" pitchFamily="2" charset="0"/>
              </a:rPr>
              <a:t>safety properties </a:t>
            </a:r>
            <a:r>
              <a:rPr lang="en-US" dirty="0">
                <a:latin typeface="+mn-lt"/>
                <a:cs typeface="MV Boli" panose="02000500030200090000" pitchFamily="2" charset="0"/>
              </a:rPr>
              <a:t>hold of complex finite or infinite-state systems.</a:t>
            </a:r>
          </a:p>
          <a:p>
            <a:r>
              <a:rPr lang="en-US" dirty="0" smtClean="0">
                <a:cs typeface="MV Boli" panose="02000500030200090000" pitchFamily="2" charset="0"/>
              </a:rPr>
              <a:t>Integrated in </a:t>
            </a:r>
            <a:r>
              <a:rPr lang="en-US" dirty="0" smtClean="0">
                <a:solidFill>
                  <a:srgbClr val="FFFF8F"/>
                </a:solidFill>
                <a:cs typeface="MV Boli" panose="02000500030200090000" pitchFamily="2" charset="0"/>
              </a:rPr>
              <a:t>AGREE/AADL </a:t>
            </a:r>
            <a:r>
              <a:rPr lang="en-US" dirty="0">
                <a:cs typeface="MV Boli" panose="02000500030200090000" pitchFamily="2" charset="0"/>
              </a:rPr>
              <a:t>tool suite:</a:t>
            </a:r>
          </a:p>
          <a:p>
            <a:pPr lvl="1"/>
            <a:r>
              <a:rPr lang="en-US" dirty="0">
                <a:cs typeface="MV Boli" panose="02000500030200090000" pitchFamily="2" charset="0"/>
              </a:rPr>
              <a:t> allows a model-based approach to system construction in which compositional proofs are used to automatically establish satisfaction arguments</a:t>
            </a:r>
            <a:r>
              <a:rPr lang="en-US" dirty="0" smtClean="0">
                <a:cs typeface="MV Boli" panose="02000500030200090000" pitchFamily="2" charset="0"/>
              </a:rPr>
              <a:t>.</a:t>
            </a:r>
            <a:endParaRPr lang="en-US" dirty="0">
              <a:cs typeface="MV Boli" panose="0200050003020009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257-DEDC-4EC1-BD55-FF0162EF764E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16" y="1596735"/>
            <a:ext cx="11164188" cy="458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FE5C1"/>
                </a:solidFill>
              </a:rPr>
              <a:t>Goal</a:t>
            </a:r>
            <a:r>
              <a:rPr lang="en-US" dirty="0">
                <a:solidFill>
                  <a:srgbClr val="CFE5C1"/>
                </a:solidFill>
              </a:rPr>
              <a:t>: </a:t>
            </a:r>
            <a:r>
              <a:rPr lang="en-US" dirty="0"/>
              <a:t>Determine quality of our approach and future </a:t>
            </a:r>
            <a:r>
              <a:rPr lang="en-US" dirty="0" smtClean="0"/>
              <a:t>directions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2516" y="2393518"/>
            <a:ext cx="34591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RQ1: Minimality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5568" y="3066958"/>
            <a:ext cx="4474537" cy="322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FE5C1"/>
                </a:solidFill>
              </a:rPr>
              <a:t> overhead ?</a:t>
            </a:r>
            <a:endParaRPr lang="en-US" sz="2400" dirty="0">
              <a:solidFill>
                <a:srgbClr val="CFE5C1"/>
              </a:solidFill>
            </a:endParaRPr>
          </a:p>
          <a:p>
            <a:pPr marL="800100" lvl="1" indent="-342900"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FE5C1"/>
                </a:solidFill>
              </a:rPr>
              <a:t> how </a:t>
            </a:r>
            <a:r>
              <a:rPr lang="en-US" sz="2400" dirty="0">
                <a:solidFill>
                  <a:srgbClr val="CFE5C1"/>
                </a:solidFill>
              </a:rPr>
              <a:t>efficient is it in comparison with </a:t>
            </a:r>
            <a:r>
              <a:rPr lang="en-US" sz="2400" dirty="0" smtClean="0">
                <a:solidFill>
                  <a:srgbClr val="CFE5C1"/>
                </a:solidFill>
              </a:rPr>
              <a:t>the brute force algorithm?</a:t>
            </a:r>
          </a:p>
          <a:p>
            <a:pPr marL="800100" lvl="1" indent="-342900"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800" dirty="0">
              <a:solidFill>
                <a:srgbClr val="CFE5C1"/>
              </a:solidFill>
            </a:endParaRPr>
          </a:p>
          <a:p>
            <a:pPr marL="800100" lvl="1" indent="-342900"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FE5C1"/>
                </a:solidFill>
              </a:rPr>
              <a:t> </a:t>
            </a:r>
            <a:r>
              <a:rPr lang="en-US" sz="2400" dirty="0">
                <a:solidFill>
                  <a:srgbClr val="CFE5C1"/>
                </a:solidFill>
              </a:rPr>
              <a:t>h</a:t>
            </a:r>
            <a:r>
              <a:rPr lang="en-US" sz="2400" dirty="0" smtClean="0">
                <a:solidFill>
                  <a:srgbClr val="CFE5C1"/>
                </a:solidFill>
              </a:rPr>
              <a:t>ow </a:t>
            </a:r>
            <a:r>
              <a:rPr lang="en-US" sz="2400" dirty="0">
                <a:solidFill>
                  <a:srgbClr val="CFE5C1"/>
                </a:solidFill>
              </a:rPr>
              <a:t>do different solvers perform on computing </a:t>
            </a:r>
            <a:r>
              <a:rPr lang="en-US" sz="2400" dirty="0" smtClean="0">
                <a:solidFill>
                  <a:srgbClr val="CFE5C1"/>
                </a:solidFill>
              </a:rPr>
              <a:t>IVCs?</a:t>
            </a:r>
            <a:endParaRPr lang="en-US" sz="2400" dirty="0">
              <a:solidFill>
                <a:srgbClr val="CFE5C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19025" y="2393518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 RQ3</a:t>
            </a:r>
            <a:r>
              <a:rPr lang="en-US" sz="2800" dirty="0">
                <a:solidFill>
                  <a:schemeClr val="bg1"/>
                </a:solidFill>
              </a:rPr>
              <a:t>: Diversity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53605" y="3038650"/>
            <a:ext cx="3332587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how </a:t>
            </a:r>
            <a:r>
              <a:rPr lang="en-US" sz="2400" dirty="0">
                <a:solidFill>
                  <a:schemeClr val="bg1"/>
                </a:solidFill>
              </a:rPr>
              <a:t>many different minimal </a:t>
            </a:r>
            <a:r>
              <a:rPr lang="en-US" sz="2400" dirty="0" smtClean="0">
                <a:solidFill>
                  <a:schemeClr val="bg1"/>
                </a:solidFill>
              </a:rPr>
              <a:t>IVC sets </a:t>
            </a:r>
            <a:r>
              <a:rPr lang="en-US" sz="2400" dirty="0">
                <a:solidFill>
                  <a:schemeClr val="bg1"/>
                </a:solidFill>
              </a:rPr>
              <a:t>are there for a proof?</a:t>
            </a:r>
          </a:p>
          <a:p>
            <a:pPr marL="800100" lvl="1" indent="-3429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how </a:t>
            </a:r>
            <a:r>
              <a:rPr lang="en-US" sz="2400" dirty="0">
                <a:solidFill>
                  <a:schemeClr val="bg1"/>
                </a:solidFill>
              </a:rPr>
              <a:t>similar are these </a:t>
            </a:r>
            <a:r>
              <a:rPr lang="en-US" sz="2400" dirty="0" smtClean="0">
                <a:solidFill>
                  <a:schemeClr val="bg1"/>
                </a:solidFill>
              </a:rPr>
              <a:t>IVC sets?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101" y="3066958"/>
            <a:ext cx="3847955" cy="2959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 how </a:t>
            </a:r>
            <a:r>
              <a:rPr lang="en-US" sz="2400" dirty="0">
                <a:solidFill>
                  <a:schemeClr val="bg1"/>
                </a:solidFill>
              </a:rPr>
              <a:t>close to minimal is computed set?</a:t>
            </a:r>
          </a:p>
          <a:p>
            <a:pPr marL="800100" lvl="1" indent="-3429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does </a:t>
            </a:r>
            <a:r>
              <a:rPr lang="en-US" sz="2400" dirty="0">
                <a:solidFill>
                  <a:schemeClr val="bg1"/>
                </a:solidFill>
              </a:rPr>
              <a:t>choice of solving algorithm (PDR, K-induction) matter?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3970" y="2393518"/>
            <a:ext cx="3632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FE5C1"/>
                </a:solidFill>
                <a:latin typeface="Comic Sans MS" panose="030F0702030302020204" pitchFamily="66" charset="0"/>
              </a:rPr>
              <a:t> RQ2</a:t>
            </a:r>
            <a:r>
              <a:rPr lang="en-US" sz="2800" dirty="0">
                <a:solidFill>
                  <a:srgbClr val="CFE5C1"/>
                </a:solidFill>
                <a:latin typeface="Comic Sans MS" panose="030F0702030302020204" pitchFamily="66" charset="0"/>
              </a:rPr>
              <a:t>: Performance</a:t>
            </a:r>
          </a:p>
        </p:txBody>
      </p:sp>
    </p:spTree>
    <p:extLst>
      <p:ext uri="{BB962C8B-B14F-4D97-AF65-F5344CB8AC3E}">
        <p14:creationId xmlns:p14="http://schemas.microsoft.com/office/powerpoint/2010/main" val="7443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300310" y="6390697"/>
            <a:ext cx="679509" cy="365125"/>
          </a:xfrm>
        </p:spPr>
        <p:txBody>
          <a:bodyPr/>
          <a:lstStyle/>
          <a:p>
            <a:fld id="{04196A34-485E-483A-BC0B-533329AE677C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Overhead of different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825083"/>
              </p:ext>
            </p:extLst>
          </p:nvPr>
        </p:nvGraphicFramePr>
        <p:xfrm>
          <a:off x="869310" y="1742302"/>
          <a:ext cx="10220936" cy="343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0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Algorithm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min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max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avg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stdev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93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All_IVCs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13.642%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101034.61%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2544.399%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7764.159%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93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Minimization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0.0%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3646.154%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26.560%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181.579%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0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IVC_UC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0.0%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100.0%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10.226%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11.718%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93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IVC_UCBF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14.092%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11124.432%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882.018%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1512.071%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93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IVC_MUST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13.731%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10530.769%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1081.099%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n-lt"/>
                        </a:rPr>
                        <a:t>1613.265%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69310" y="5447980"/>
            <a:ext cx="993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* </a:t>
            </a:r>
            <a:r>
              <a:rPr lang="en-US" sz="2000" dirty="0">
                <a:solidFill>
                  <a:srgbClr val="FFFF99"/>
                </a:solidFill>
                <a:latin typeface="Comic Sans MS" panose="030F0702030302020204" pitchFamily="66" charset="0"/>
              </a:rPr>
              <a:t>Overhead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mic Sans MS" panose="030F0702030302020204" pitchFamily="66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( running time of the algorithm )</a:t>
            </a:r>
            <a:r>
              <a:rPr lang="en-US" sz="2400" dirty="0">
                <a:solidFill>
                  <a:srgbClr val="92D050"/>
                </a:solidFill>
                <a:latin typeface="Comic Sans MS" panose="030F0702030302020204" pitchFamily="66" charset="0"/>
              </a:rPr>
              <a:t>/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( JKind verification time)  </a:t>
            </a:r>
            <a:r>
              <a:rPr lang="en-US" sz="2400" dirty="0">
                <a:solidFill>
                  <a:srgbClr val="92D050"/>
                </a:solidFill>
                <a:latin typeface="Comic Sans MS" panose="030F0702030302020204" pitchFamily="66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100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Coverage of different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362349"/>
              </p:ext>
            </p:extLst>
          </p:nvPr>
        </p:nvGraphicFramePr>
        <p:xfrm>
          <a:off x="1601185" y="2059368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 sizes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min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max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bg1"/>
                          </a:solidFill>
                          <a:latin typeface="+mn-lt"/>
                        </a:rPr>
                        <a:t>avg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bg1"/>
                          </a:solidFill>
                          <a:latin typeface="+mn-lt"/>
                        </a:rPr>
                        <a:t>stdev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IVC_UC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141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12.741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15.986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IVC_UCBF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141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12.174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16.092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IVC_MUST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129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11.644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15.027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231742"/>
              </p:ext>
            </p:extLst>
          </p:nvPr>
        </p:nvGraphicFramePr>
        <p:xfrm>
          <a:off x="1601185" y="4047065"/>
          <a:ext cx="8517467" cy="148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Ratio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of IVC sizes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min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max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bg1"/>
                          </a:solidFill>
                          <a:latin typeface="+mn-lt"/>
                        </a:rPr>
                        <a:t>avg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bg1"/>
                          </a:solidFill>
                          <a:latin typeface="+mn-lt"/>
                        </a:rPr>
                        <a:t>stdev</a:t>
                      </a:r>
                      <a:endParaRPr 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IVC_UC to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IVC_UCBF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360%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110.5%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23.0%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IVC_MUST to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IVC_UCBF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13.3%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95.9%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12.1%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4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IVC_UC to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 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IVC_MUST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825%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119.5%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  <a:latin typeface="+mn-lt"/>
                        </a:rPr>
                        <a:t>47.3%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6A34-485E-483A-BC0B-533329AE677C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1" y="79899"/>
            <a:ext cx="11958220" cy="677810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/>
          <a:stretch/>
        </p:blipFill>
        <p:spPr>
          <a:xfrm>
            <a:off x="274320" y="1097281"/>
            <a:ext cx="11724640" cy="5670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222018" y="1938391"/>
                <a:ext cx="6337022" cy="1163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latin typeface="MV Boli" panose="02000500030200090000" pitchFamily="2" charset="0"/>
                    <a:cs typeface="MV Boli" panose="02000500030200090000" pitchFamily="2" charset="0"/>
                  </a:rPr>
                  <a:t>in average,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nearly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minimal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IVC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sets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truly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minimal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IVC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MV Boli" panose="02000500030200090000" pitchFamily="2" charset="0"/>
                            <a:cs typeface="MV Boli" panose="02000500030200090000" pitchFamily="2" charset="0"/>
                          </a:rPr>
                          <m:t>sets</m:t>
                        </m:r>
                      </m:den>
                    </m:f>
                  </m:oMath>
                </a14:m>
                <a:r>
                  <a:rPr lang="en-US" sz="2400" dirty="0">
                    <a:latin typeface="MV Boli" panose="02000500030200090000" pitchFamily="2" charset="0"/>
                    <a:cs typeface="MV Boli" panose="02000500030200090000" pitchFamily="2" charset="0"/>
                  </a:rPr>
                  <a:t> = 1.104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18" y="1938391"/>
                <a:ext cx="6337022" cy="1163973"/>
              </a:xfrm>
              <a:prstGeom prst="rect">
                <a:avLst/>
              </a:prstGeom>
              <a:blipFill rotWithShape="0">
                <a:blip r:embed="rId3"/>
                <a:stretch>
                  <a:fillRect l="-1442" t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9776903" y="1238012"/>
            <a:ext cx="2135717" cy="25647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5C30-FED6-44AE-B4D8-46A29888747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38778" y="4508938"/>
            <a:ext cx="433470" cy="37994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1269" y="4935408"/>
            <a:ext cx="440518" cy="52003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450" y="6168874"/>
            <a:ext cx="559604" cy="559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306" y="724605"/>
            <a:ext cx="559604" cy="5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090245" y="5757216"/>
            <a:ext cx="679509" cy="365125"/>
          </a:xfrm>
        </p:spPr>
        <p:txBody>
          <a:bodyPr/>
          <a:lstStyle/>
          <a:p>
            <a:fld id="{04196A34-485E-483A-BC0B-533329AE677C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69310" y="1826606"/>
          <a:ext cx="8173089" cy="250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Algorithm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min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max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avg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stdev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9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All_IVCs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13.642%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101034.61%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2544.399%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7764.159%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Minimization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0.0%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3646.154%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26.560%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181.579%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IVC_UC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0.0%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100.0%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10.226%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11.718%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2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IVC_UCBF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14.092%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11124.432%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882.018%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1512.071%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2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IVC_MUST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13.731%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10530.769%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1081.099%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Papyrus" panose="03070502060502030205" pitchFamily="66" charset="0"/>
                        </a:rPr>
                        <a:t>1613.265%</a:t>
                      </a:r>
                      <a:endParaRPr lang="en-US" b="1" dirty="0">
                        <a:solidFill>
                          <a:schemeClr val="bg1"/>
                        </a:solidFill>
                        <a:latin typeface="Papyrus" panose="03070502060502030205" pitchFamily="66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35347" y="4981851"/>
            <a:ext cx="7798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Papyrus" panose="03070502060502030205" pitchFamily="66" charset="0"/>
              </a:rPr>
              <a:t>* </a:t>
            </a:r>
            <a:r>
              <a:rPr lang="en-US" b="1" dirty="0" smtClean="0">
                <a:solidFill>
                  <a:srgbClr val="FFFF99"/>
                </a:solidFill>
                <a:latin typeface="Papyrus" panose="03070502060502030205" pitchFamily="66" charset="0"/>
              </a:rPr>
              <a:t>Overhead</a:t>
            </a:r>
            <a:r>
              <a:rPr lang="en-US" b="1" dirty="0" smtClean="0">
                <a:solidFill>
                  <a:schemeClr val="bg1"/>
                </a:solidFill>
                <a:latin typeface="Papyrus" panose="03070502060502030205" pitchFamily="66" charset="0"/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  <a:latin typeface="Papyrus" panose="03070502060502030205" pitchFamily="66" charset="0"/>
              </a:rPr>
              <a:t>=</a:t>
            </a:r>
            <a:r>
              <a:rPr lang="en-US" b="1" dirty="0" smtClean="0">
                <a:solidFill>
                  <a:schemeClr val="bg1"/>
                </a:solidFill>
                <a:latin typeface="Papyrus" panose="03070502060502030205" pitchFamily="66" charset="0"/>
              </a:rPr>
              <a:t> ( running time of the algorithm )</a:t>
            </a:r>
            <a:r>
              <a:rPr lang="en-US" sz="2000" b="1" dirty="0" smtClean="0">
                <a:solidFill>
                  <a:srgbClr val="92D050"/>
                </a:solidFill>
                <a:latin typeface="Papyrus" panose="03070502060502030205" pitchFamily="66" charset="0"/>
              </a:rPr>
              <a:t>/</a:t>
            </a:r>
            <a:r>
              <a:rPr lang="en-US" b="1" dirty="0" smtClean="0">
                <a:solidFill>
                  <a:schemeClr val="bg1"/>
                </a:solidFill>
                <a:latin typeface="Papyrus" panose="03070502060502030205" pitchFamily="66" charset="0"/>
              </a:rPr>
              <a:t> ( JKind verification time)  </a:t>
            </a:r>
            <a:r>
              <a:rPr lang="en-US" sz="2000" b="1" dirty="0" smtClean="0">
                <a:solidFill>
                  <a:srgbClr val="92D050"/>
                </a:solidFill>
                <a:latin typeface="Papyrus" panose="03070502060502030205" pitchFamily="66" charset="0"/>
              </a:rPr>
              <a:t>x</a:t>
            </a:r>
            <a:r>
              <a:rPr lang="en-US" b="1" dirty="0" smtClean="0">
                <a:solidFill>
                  <a:schemeClr val="bg1"/>
                </a:solidFill>
                <a:latin typeface="Papyrus" panose="03070502060502030205" pitchFamily="66" charset="0"/>
              </a:rPr>
              <a:t> 100</a:t>
            </a:r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02"/>
            <a:ext cx="12115800" cy="6789498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68502"/>
            <a:ext cx="12051792" cy="678949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60" y="1422001"/>
            <a:ext cx="11164188" cy="4587462"/>
          </a:xfrm>
        </p:spPr>
        <p:txBody>
          <a:bodyPr>
            <a:noAutofit/>
          </a:bodyPr>
          <a:lstStyle/>
          <a:p>
            <a:r>
              <a:rPr lang="en-US" dirty="0" smtClean="0"/>
              <a:t> Model </a:t>
            </a:r>
            <a:r>
              <a:rPr lang="en-US" dirty="0"/>
              <a:t>set: </a:t>
            </a:r>
          </a:p>
          <a:p>
            <a:pPr lvl="1"/>
            <a:r>
              <a:rPr lang="en-US" dirty="0"/>
              <a:t>Valid set: 476 models have valid properties (necessary for IVC computation)</a:t>
            </a:r>
          </a:p>
          <a:p>
            <a:pPr lvl="1"/>
            <a:r>
              <a:rPr lang="en-US" dirty="0" smtClean="0"/>
              <a:t> Machine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sz="2000" dirty="0"/>
              <a:t>Intel(R) Core(TM) i5-2430M CPU @ 2.40GHz +  4GB RAM</a:t>
            </a:r>
          </a:p>
          <a:p>
            <a:r>
              <a:rPr lang="en-US" dirty="0" smtClean="0"/>
              <a:t>13 </a:t>
            </a:r>
            <a:r>
              <a:rPr lang="en-US" dirty="0"/>
              <a:t>different runs for each model</a:t>
            </a:r>
          </a:p>
          <a:p>
            <a:pPr lvl="1"/>
            <a:r>
              <a:rPr lang="en-US" dirty="0"/>
              <a:t>12 runs for cross product of </a:t>
            </a:r>
            <a:endParaRPr lang="en-US" dirty="0" smtClean="0"/>
          </a:p>
          <a:p>
            <a:pPr lvl="2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A3"/>
                </a:solidFill>
              </a:rPr>
              <a:t>Solvers:  </a:t>
            </a:r>
            <a:r>
              <a:rPr lang="en-US" sz="2400" dirty="0" smtClean="0"/>
              <a:t>Z3, Yices, SMTInterpol, MathSAT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A3"/>
                </a:solidFill>
              </a:rPr>
              <a:t>Proof Methods: </a:t>
            </a:r>
            <a:r>
              <a:rPr lang="en-US" sz="2400" dirty="0"/>
              <a:t>k-induction, PDR, cooperative (both)</a:t>
            </a:r>
          </a:p>
          <a:p>
            <a:pPr lvl="1"/>
            <a:r>
              <a:rPr lang="en-US" dirty="0"/>
              <a:t>1 run for </a:t>
            </a:r>
            <a:r>
              <a:rPr lang="en-US" dirty="0" smtClean="0"/>
              <a:t>the brute-force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5C30-FED6-44AE-B4D8-46A298887475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12613" y="3715732"/>
            <a:ext cx="3991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476 x 13 = 6188 runs in total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5C30-FED6-44AE-B4D8-46A29888747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rapezoid 84"/>
          <p:cNvSpPr>
            <a:spLocks noChangeArrowheads="1"/>
          </p:cNvSpPr>
          <p:nvPr/>
        </p:nvSpPr>
        <p:spPr bwMode="auto">
          <a:xfrm rot="10800000">
            <a:off x="4369422" y="1594356"/>
            <a:ext cx="7543800" cy="4580248"/>
          </a:xfrm>
          <a:custGeom>
            <a:avLst/>
            <a:gdLst>
              <a:gd name="T0" fmla="*/ 3771900 w 7543800"/>
              <a:gd name="T1" fmla="*/ 0 h 4800600"/>
              <a:gd name="T2" fmla="*/ 1480337 w 7543800"/>
              <a:gd name="T3" fmla="*/ 2400300 h 4800600"/>
              <a:gd name="T4" fmla="*/ 3771900 w 7543800"/>
              <a:gd name="T5" fmla="*/ 4800600 h 4800600"/>
              <a:gd name="T6" fmla="*/ 6063463 w 7543800"/>
              <a:gd name="T7" fmla="*/ 2400300 h 4800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973783 w 7543800"/>
              <a:gd name="T13" fmla="*/ 1256044 h 4800600"/>
              <a:gd name="T14" fmla="*/ 5570017 w 7543800"/>
              <a:gd name="T15" fmla="*/ 4800600 h 4800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43800" h="4800600">
                <a:moveTo>
                  <a:pt x="0" y="4800600"/>
                </a:moveTo>
                <a:lnTo>
                  <a:pt x="2960674" y="0"/>
                </a:lnTo>
                <a:lnTo>
                  <a:pt x="4583126" y="0"/>
                </a:lnTo>
                <a:lnTo>
                  <a:pt x="7543800" y="4800600"/>
                </a:lnTo>
                <a:close/>
              </a:path>
            </a:pathLst>
          </a:custGeom>
          <a:noFill/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64498" y="5530571"/>
            <a:ext cx="1167250" cy="546366"/>
          </a:xfrm>
          <a:prstGeom prst="cube">
            <a:avLst/>
          </a:prstGeom>
          <a:noFill/>
          <a:ln w="2857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Code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Development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4846861" y="1728938"/>
            <a:ext cx="1069975" cy="366712"/>
          </a:xfrm>
          <a:prstGeom prst="bevel">
            <a:avLst>
              <a:gd name="adj" fmla="val 12500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Requirements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Engineering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347757" y="2862708"/>
            <a:ext cx="1069975" cy="366712"/>
          </a:xfrm>
          <a:prstGeom prst="bevel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System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Design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6109961" y="3886223"/>
            <a:ext cx="1069975" cy="366712"/>
          </a:xfrm>
          <a:prstGeom prst="bevel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Architectural 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  <a:ea typeface="ＭＳ Ｐゴシック"/>
              <a:cs typeface="ＭＳ Ｐゴシック"/>
            </a:endParaRP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Design</a:t>
            </a:r>
          </a:p>
        </p:txBody>
      </p:sp>
      <p:cxnSp>
        <p:nvCxnSpPr>
          <p:cNvPr id="13" name="AutoShape 28"/>
          <p:cNvCxnSpPr>
            <a:cxnSpLocks noChangeShapeType="1"/>
          </p:cNvCxnSpPr>
          <p:nvPr/>
        </p:nvCxnSpPr>
        <p:spPr bwMode="auto">
          <a:xfrm flipV="1">
            <a:off x="6426822" y="5960989"/>
            <a:ext cx="965283" cy="8609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807822" y="4909367"/>
            <a:ext cx="1069975" cy="366712"/>
          </a:xfrm>
          <a:prstGeom prst="bevel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  <a:ea typeface="ＭＳ Ｐゴシック"/>
              <a:cs typeface="ＭＳ Ｐゴシック"/>
            </a:endParaRPr>
          </a:p>
        </p:txBody>
      </p:sp>
      <p:cxnSp>
        <p:nvCxnSpPr>
          <p:cNvPr id="15" name="AutoShape 28"/>
          <p:cNvCxnSpPr>
            <a:cxnSpLocks noChangeShapeType="1"/>
          </p:cNvCxnSpPr>
          <p:nvPr/>
        </p:nvCxnSpPr>
        <p:spPr bwMode="auto">
          <a:xfrm>
            <a:off x="6227146" y="1926353"/>
            <a:ext cx="543856" cy="5810"/>
          </a:xfrm>
          <a:prstGeom prst="straightConnector1">
            <a:avLst/>
          </a:prstGeom>
          <a:noFill/>
          <a:ln w="28575">
            <a:solidFill>
              <a:schemeClr val="bg1">
                <a:alpha val="70000"/>
              </a:schemeClr>
            </a:solidFill>
            <a:prstDash val="lgDashDot"/>
            <a:round/>
            <a:headEnd/>
            <a:tailEnd type="triangle" w="med" len="med"/>
          </a:ln>
        </p:spPr>
      </p:cxnSp>
      <p:cxnSp>
        <p:nvCxnSpPr>
          <p:cNvPr id="17" name="AutoShape 28"/>
          <p:cNvCxnSpPr>
            <a:cxnSpLocks noChangeShapeType="1"/>
          </p:cNvCxnSpPr>
          <p:nvPr/>
        </p:nvCxnSpPr>
        <p:spPr bwMode="auto">
          <a:xfrm>
            <a:off x="6655422" y="3007543"/>
            <a:ext cx="950956" cy="1695"/>
          </a:xfrm>
          <a:prstGeom prst="straightConnector1">
            <a:avLst/>
          </a:prstGeom>
          <a:noFill/>
          <a:ln w="28575">
            <a:solidFill>
              <a:schemeClr val="bg1">
                <a:alpha val="70000"/>
              </a:schemeClr>
            </a:solidFill>
            <a:prstDash val="lgDashDot"/>
            <a:round/>
            <a:headEnd/>
            <a:tailEnd type="triangle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6350622" y="2166167"/>
            <a:ext cx="685800" cy="533400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6884022" y="3232967"/>
            <a:ext cx="685800" cy="533400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7493622" y="4299767"/>
            <a:ext cx="685800" cy="533400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AutoShape 28"/>
          <p:cNvCxnSpPr>
            <a:cxnSpLocks noChangeShapeType="1"/>
          </p:cNvCxnSpPr>
          <p:nvPr/>
        </p:nvCxnSpPr>
        <p:spPr bwMode="auto">
          <a:xfrm>
            <a:off x="8792197" y="1935979"/>
            <a:ext cx="1368425" cy="1588"/>
          </a:xfrm>
          <a:prstGeom prst="straightConnector1">
            <a:avLst/>
          </a:prstGeom>
          <a:noFill/>
          <a:ln w="28575">
            <a:solidFill>
              <a:schemeClr val="bg1">
                <a:alpha val="70000"/>
              </a:schemeClr>
            </a:solidFill>
            <a:prstDash val="lgDashDot"/>
            <a:round/>
            <a:headEnd/>
            <a:tailEnd type="triangle" w="med" len="med"/>
          </a:ln>
        </p:spPr>
      </p:cxn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0384276" y="1851036"/>
            <a:ext cx="1069975" cy="366712"/>
          </a:xfrm>
          <a:prstGeom prst="bevel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Acceptance 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Test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9795213" y="2783800"/>
            <a:ext cx="1069975" cy="366712"/>
          </a:xfrm>
          <a:prstGeom prst="bevel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System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Test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9115934" y="3886223"/>
            <a:ext cx="1069975" cy="366712"/>
          </a:xfrm>
          <a:prstGeom prst="bevel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Integration 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Test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8485254" y="4907616"/>
            <a:ext cx="1069975" cy="366712"/>
          </a:xfrm>
          <a:prstGeom prst="bevel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Unit Test</a:t>
            </a:r>
          </a:p>
        </p:txBody>
      </p:sp>
      <p:cxnSp>
        <p:nvCxnSpPr>
          <p:cNvPr id="29" name="AutoShape 28"/>
          <p:cNvCxnSpPr>
            <a:cxnSpLocks noChangeShapeType="1"/>
          </p:cNvCxnSpPr>
          <p:nvPr/>
        </p:nvCxnSpPr>
        <p:spPr bwMode="auto">
          <a:xfrm>
            <a:off x="8030197" y="3002779"/>
            <a:ext cx="1520825" cy="1588"/>
          </a:xfrm>
          <a:prstGeom prst="straightConnector1">
            <a:avLst/>
          </a:prstGeom>
          <a:noFill/>
          <a:ln w="28575">
            <a:solidFill>
              <a:schemeClr val="bg1">
                <a:alpha val="70000"/>
              </a:schemeClr>
            </a:solidFill>
            <a:prstDash val="lgDashDot"/>
            <a:round/>
            <a:headEnd/>
            <a:tailEnd type="triangle" w="med" len="med"/>
          </a:ln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 flipV="1">
            <a:off x="7569822" y="4072754"/>
            <a:ext cx="1371600" cy="12701"/>
          </a:xfrm>
          <a:prstGeom prst="straightConnector1">
            <a:avLst/>
          </a:prstGeom>
          <a:noFill/>
          <a:ln w="28575">
            <a:solidFill>
              <a:schemeClr val="bg1">
                <a:alpha val="70000"/>
              </a:schemeClr>
            </a:solidFill>
            <a:prstDash val="lgDashDot"/>
            <a:round/>
            <a:headEnd/>
            <a:tailEnd type="triangle" w="med" len="med"/>
          </a:ln>
        </p:spPr>
      </p:cxnSp>
      <p:cxnSp>
        <p:nvCxnSpPr>
          <p:cNvPr id="31" name="AutoShape 28"/>
          <p:cNvCxnSpPr>
            <a:cxnSpLocks noChangeShapeType="1"/>
          </p:cNvCxnSpPr>
          <p:nvPr/>
        </p:nvCxnSpPr>
        <p:spPr bwMode="auto">
          <a:xfrm>
            <a:off x="7877797" y="5136379"/>
            <a:ext cx="606425" cy="1588"/>
          </a:xfrm>
          <a:prstGeom prst="straightConnector1">
            <a:avLst/>
          </a:prstGeom>
          <a:noFill/>
          <a:ln w="28575">
            <a:solidFill>
              <a:schemeClr val="bg1">
                <a:alpha val="70000"/>
              </a:schemeClr>
            </a:solidFill>
            <a:prstDash val="lgDashDot"/>
            <a:round/>
            <a:headEnd/>
            <a:tailEnd type="triangle" w="med" len="med"/>
          </a:ln>
        </p:spPr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646022" y="2166167"/>
            <a:ext cx="685800" cy="533400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9246222" y="2166167"/>
            <a:ext cx="685800" cy="533400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8331822" y="3309167"/>
            <a:ext cx="685800" cy="533400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35712" y="4863570"/>
            <a:ext cx="1454866" cy="64633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Component 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Design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  <a:ea typeface="ＭＳ Ｐゴシック"/>
              <a:cs typeface="ＭＳ Ｐゴシック"/>
            </a:endParaRPr>
          </a:p>
        </p:txBody>
      </p:sp>
      <p:sp>
        <p:nvSpPr>
          <p:cNvPr id="36" name="Rectangle 35"/>
          <p:cNvSpPr/>
          <p:nvPr/>
        </p:nvSpPr>
        <p:spPr>
          <a:xfrm rot="1872301">
            <a:off x="7204419" y="788033"/>
            <a:ext cx="957379" cy="5350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8139707">
            <a:off x="7596982" y="4063042"/>
            <a:ext cx="6232805" cy="70788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A3"/>
                </a:solidFill>
                <a:latin typeface="Comic Sans MS" panose="030F0702030302020204" pitchFamily="66" charset="0"/>
              </a:rPr>
              <a:t>improve test coverage + reduce test cost</a:t>
            </a:r>
          </a:p>
          <a:p>
            <a:pPr algn="ctr"/>
            <a:r>
              <a:rPr lang="en-US" sz="2000" dirty="0">
                <a:solidFill>
                  <a:srgbClr val="FFFFA3"/>
                </a:solidFill>
                <a:latin typeface="Comic Sans MS" panose="030F0702030302020204" pitchFamily="66" charset="0"/>
              </a:rPr>
              <a:t>+ test case generation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85428" y="5992986"/>
            <a:ext cx="414865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A3"/>
                </a:solidFill>
                <a:latin typeface="Comic Sans MS" panose="030F0702030302020204" pitchFamily="66" charset="0"/>
              </a:rPr>
              <a:t>creating assurance arguments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9498" y="3189579"/>
            <a:ext cx="4172937" cy="46166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A3"/>
                </a:solidFill>
                <a:effectLst/>
                <a:latin typeface="Comic Sans MS" panose="030F0702030302020204" pitchFamily="66" charset="0"/>
                <a:cs typeface="MV Boli" panose="02000500030200090000" pitchFamily="2" charset="0"/>
              </a:rPr>
              <a:t>improve scope management</a:t>
            </a:r>
          </a:p>
        </p:txBody>
      </p:sp>
      <p:cxnSp>
        <p:nvCxnSpPr>
          <p:cNvPr id="46" name="AutoShape 28"/>
          <p:cNvCxnSpPr>
            <a:cxnSpLocks noChangeShapeType="1"/>
          </p:cNvCxnSpPr>
          <p:nvPr/>
        </p:nvCxnSpPr>
        <p:spPr bwMode="auto">
          <a:xfrm>
            <a:off x="6991945" y="1965895"/>
            <a:ext cx="1368425" cy="1588"/>
          </a:xfrm>
          <a:prstGeom prst="straightConnector1">
            <a:avLst/>
          </a:prstGeom>
          <a:noFill/>
          <a:ln w="28575">
            <a:solidFill>
              <a:schemeClr val="bg1">
                <a:alpha val="70000"/>
              </a:schemeClr>
            </a:solidFill>
            <a:prstDash val="lgDashDot"/>
            <a:round/>
            <a:headEnd/>
            <a:tailEnd type="triangle" w="med" len="med"/>
          </a:ln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 rot="3435897">
            <a:off x="3352079" y="3581922"/>
            <a:ext cx="4060727" cy="400110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FFA3"/>
                </a:solidFill>
                <a:latin typeface="Comic Sans MS" panose="030F0702030302020204" pitchFamily="66" charset="0"/>
                <a:cs typeface="MV Boli" panose="02000500030200090000" pitchFamily="2" charset="0"/>
              </a:rPr>
              <a:t>assess the quality of the system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30128" y="1029799"/>
            <a:ext cx="59963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A3"/>
                </a:solidFill>
                <a:effectLst/>
                <a:latin typeface="Comic Sans MS" panose="030F0702030302020204" pitchFamily="66" charset="0"/>
                <a:cs typeface="MoolBoran" panose="020B0100010101010101" pitchFamily="34" charset="0"/>
              </a:rPr>
              <a:t>improve  change impact  assessment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91042" y="4491552"/>
            <a:ext cx="277158" cy="399354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41731" y="3346525"/>
            <a:ext cx="277158" cy="399354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40815" y="2290154"/>
            <a:ext cx="277158" cy="399354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73876" y="5555698"/>
            <a:ext cx="185779" cy="265846"/>
          </a:xfrm>
          <a:prstGeom prst="straightConnector1">
            <a:avLst/>
          </a:prstGeom>
          <a:ln w="28575">
            <a:solidFill>
              <a:schemeClr val="bg1">
                <a:alpha val="70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041" y="4124329"/>
            <a:ext cx="5071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dirty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http://loonwerks.com</a:t>
            </a:r>
            <a:r>
              <a:rPr lang="en-US" sz="2000" dirty="0" smtClean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/</a:t>
            </a:r>
            <a:br>
              <a:rPr lang="en-US" sz="2000" dirty="0" smtClean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</a:br>
            <a:r>
              <a:rPr lang="en-US" sz="2000" dirty="0" smtClean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tools/jkind.html</a:t>
            </a:r>
            <a:endParaRPr lang="en-US" sz="2000" dirty="0">
              <a:solidFill>
                <a:srgbClr val="43CEFF"/>
              </a:solidFill>
              <a:latin typeface="Comic Sans MS" panose="030F0702030302020204" pitchFamily="66" charset="0"/>
              <a:ea typeface="ＭＳ Ｐゴシック"/>
              <a:cs typeface="ＭＳ Ｐゴシック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6205" y="2073300"/>
            <a:ext cx="3452636" cy="43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dirty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https://github.com</a:t>
            </a:r>
            <a:r>
              <a:rPr lang="en-US" sz="2000" dirty="0" smtClean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/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7" y="2377291"/>
            <a:ext cx="625488" cy="62548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88942" y="24518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elaghs</a:t>
            </a:r>
            <a:r>
              <a:rPr lang="en-US" sz="2000" dirty="0" smtClean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/</a:t>
            </a:r>
          </a:p>
          <a:p>
            <a:pPr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Working/tree/master/</a:t>
            </a:r>
            <a:br>
              <a:rPr lang="en-US" sz="2000" dirty="0" smtClean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</a:br>
            <a:r>
              <a:rPr lang="en-US" sz="2000" dirty="0" smtClean="0">
                <a:solidFill>
                  <a:srgbClr val="43CEFF"/>
                </a:solidFill>
                <a:latin typeface="Comic Sans MS" panose="030F0702030302020204" pitchFamily="66" charset="0"/>
                <a:ea typeface="ＭＳ Ｐゴシック"/>
                <a:cs typeface="ＭＳ Ｐゴシック"/>
              </a:rPr>
              <a:t>support/experiments</a:t>
            </a:r>
            <a:endParaRPr lang="en-US" sz="2000" dirty="0">
              <a:solidFill>
                <a:srgbClr val="43CEFF"/>
              </a:solidFill>
              <a:latin typeface="Comic Sans MS" panose="030F0702030302020204" pitchFamily="66" charset="0"/>
              <a:ea typeface="ＭＳ Ｐゴシック"/>
              <a:cs typeface="ＭＳ Ｐゴシック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71" y="4890906"/>
            <a:ext cx="2385775" cy="4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Coverage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16" y="1517535"/>
            <a:ext cx="11164188" cy="4587462"/>
          </a:xfrm>
        </p:spPr>
        <p:txBody>
          <a:bodyPr>
            <a:normAutofit/>
          </a:bodyPr>
          <a:lstStyle/>
          <a:p>
            <a:r>
              <a:rPr lang="en-US" b="0" dirty="0" smtClean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Have we specified enough properties?</a:t>
            </a:r>
          </a:p>
          <a:p>
            <a:r>
              <a:rPr lang="en-US" dirty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specification completeness can be </a:t>
            </a:r>
            <a:r>
              <a:rPr lang="en-US" dirty="0" smtClean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quantified by some coverage metrics</a:t>
            </a:r>
            <a:endParaRPr lang="en-US" b="0" dirty="0" smtClean="0">
              <a:latin typeface="+mn-lt"/>
              <a:ea typeface="DustyErasers" panose="02000603000000000000" pitchFamily="2" charset="0"/>
              <a:cs typeface="Gisha" panose="020B0502040204020203" pitchFamily="34" charset="-79"/>
            </a:endParaRPr>
          </a:p>
          <a:p>
            <a:pPr lvl="1"/>
            <a:r>
              <a:rPr lang="en-US" dirty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C</a:t>
            </a:r>
            <a:r>
              <a:rPr lang="en-US" dirty="0" smtClean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overage for </a:t>
            </a:r>
            <a:r>
              <a:rPr lang="en-US" dirty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property-based formal </a:t>
            </a:r>
            <a:r>
              <a:rPr lang="en-US" dirty="0" smtClean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verification</a:t>
            </a:r>
          </a:p>
          <a:p>
            <a:pPr lvl="1"/>
            <a:r>
              <a:rPr lang="en-US" dirty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 Existing metrics are </a:t>
            </a:r>
            <a:r>
              <a:rPr lang="en-US" dirty="0" smtClean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usually based </a:t>
            </a:r>
            <a:r>
              <a:rPr lang="en-US" dirty="0"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on </a:t>
            </a:r>
            <a:r>
              <a:rPr lang="en-US" dirty="0" smtClean="0">
                <a:solidFill>
                  <a:srgbClr val="FDFDBF"/>
                </a:solidFill>
                <a:latin typeface="+mn-lt"/>
                <a:ea typeface="DustyErasers" panose="02000603000000000000" pitchFamily="2" charset="0"/>
                <a:cs typeface="Gisha" panose="020B0502040204020203" pitchFamily="34" charset="-79"/>
              </a:rPr>
              <a:t>mutation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0864" y="5087515"/>
            <a:ext cx="5046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ts val="5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ea typeface="DustyErasers" panose="02000603000000000000" pitchFamily="2" charset="0"/>
                <a:cs typeface="Gisha" panose="020B0502040204020203" pitchFamily="34" charset="-79"/>
              </a:rPr>
              <a:t>“atomic” </a:t>
            </a:r>
            <a:r>
              <a:rPr lang="en-US" sz="2400" dirty="0">
                <a:solidFill>
                  <a:schemeClr val="bg1"/>
                </a:solidFill>
                <a:ea typeface="DustyErasers" panose="02000603000000000000" pitchFamily="2" charset="0"/>
                <a:cs typeface="Gisha" panose="020B0502040204020203" pitchFamily="34" charset="-79"/>
              </a:rPr>
              <a:t>changes to the design</a:t>
            </a:r>
            <a:endParaRPr lang="en-US" sz="2400" dirty="0">
              <a:solidFill>
                <a:schemeClr val="bg1"/>
              </a:solidFill>
              <a:ea typeface="DustyErasers" panose="02000603000000000000" pitchFamily="2" charset="0"/>
              <a:cs typeface="Gisha" panose="020B0502040204020203" pitchFamily="34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58406" y="3582123"/>
            <a:ext cx="33948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5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ea typeface="DustyErasers" panose="02000603000000000000" pitchFamily="2" charset="0"/>
                <a:cs typeface="Gisha" panose="020B0502040204020203" pitchFamily="34" charset="-79"/>
              </a:rPr>
              <a:t>a mutant is </a:t>
            </a:r>
            <a:r>
              <a:rPr lang="en-US" sz="2400" dirty="0">
                <a:solidFill>
                  <a:schemeClr val="bg1"/>
                </a:solidFill>
                <a:ea typeface="DustyErasers" panose="02000603000000000000" pitchFamily="2" charset="0"/>
                <a:cs typeface="Gisha" panose="020B0502040204020203" pitchFamily="34" charset="-79"/>
              </a:rPr>
              <a:t>“killed”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ea typeface="DustyErasers" panose="02000603000000000000" pitchFamily="2" charset="0"/>
                <a:cs typeface="Gisha" panose="020B0502040204020203" pitchFamily="34" charset="-79"/>
              </a:rPr>
              <a:t>if one of the properties that is satisfied by the original design is violated by the mutated design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ea typeface="DustyErasers" panose="02000603000000000000" pitchFamily="2" charset="0"/>
              <a:cs typeface="Gisha" panose="020B0502040204020203" pitchFamily="34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611007" y="4324306"/>
            <a:ext cx="1397876" cy="105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6466054" y="4395855"/>
            <a:ext cx="668277" cy="630622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>
            <a:off x="8427107" y="3505205"/>
            <a:ext cx="306734" cy="2817418"/>
          </a:xfrm>
          <a:prstGeom prst="leftBrace">
            <a:avLst>
              <a:gd name="adj1" fmla="val 64031"/>
              <a:gd name="adj2" fmla="val 48881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5C30-FED6-44AE-B4D8-46A29888747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63583" y="308192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/>
              <a:t>Thank You!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96636" y="3267445"/>
            <a:ext cx="25024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latin typeface="Segoe Print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US" sz="34400" b="1" dirty="0">
                <a:latin typeface="Chalk Line Outline" pitchFamily="2" charset="0"/>
              </a:rPr>
              <a:t>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system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FFFF71"/>
                </a:solidFill>
              </a:rPr>
              <a:t>T</a:t>
            </a:r>
            <a:r>
              <a:rPr lang="en-US" sz="2800" dirty="0">
                <a:solidFill>
                  <a:prstClr val="white"/>
                </a:solidFill>
              </a:rPr>
              <a:t> is a conjunction of a collection of terms:  </a:t>
            </a:r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4400" dirty="0">
                <a:solidFill>
                  <a:srgbClr val="92D050"/>
                </a:solidFill>
                <a:ea typeface="Meiryo" panose="020B0604030504040204" pitchFamily="34" charset="-128"/>
              </a:rPr>
              <a:t>⋀</a:t>
            </a:r>
            <a:r>
              <a:rPr lang="en-US" dirty="0">
                <a:solidFill>
                  <a:prstClr val="white"/>
                </a:solidFill>
                <a:ea typeface="Meiryo" panose="020B0604030504040204" pitchFamily="34" charset="-128"/>
              </a:rPr>
              <a:t>j</a:t>
            </a:r>
            <a:r>
              <a:rPr lang="en-US" sz="2800" dirty="0">
                <a:solidFill>
                  <a:prstClr val="white"/>
                </a:solidFill>
                <a:ea typeface="Meiryo" panose="020B0604030504040204" pitchFamily="34" charset="-128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ea typeface="Meiryo" panose="020B0604030504040204" pitchFamily="34" charset="-128"/>
              </a:rPr>
              <a:t>T</a:t>
            </a:r>
            <a:r>
              <a:rPr lang="en-US" dirty="0" err="1" smtClean="0">
                <a:solidFill>
                  <a:prstClr val="white"/>
                </a:solidFill>
                <a:ea typeface="Meiryo" panose="020B0604030504040204" pitchFamily="34" charset="-128"/>
              </a:rPr>
              <a:t>j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59" y="1589501"/>
            <a:ext cx="2900447" cy="45874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Based on </a:t>
            </a:r>
            <a:r>
              <a:rPr lang="en-US" dirty="0"/>
              <a:t>UNSAT Cores in SMT </a:t>
            </a:r>
            <a:r>
              <a:rPr lang="en-US" dirty="0" smtClean="0"/>
              <a:t>Solvers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04853" y="3699697"/>
            <a:ext cx="2219644" cy="68580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266397" y="1654955"/>
            <a:ext cx="21556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NOT</a:t>
            </a:r>
            <a:r>
              <a:rPr lang="en-US" sz="2100" dirty="0">
                <a:solidFill>
                  <a:prstClr val="white"/>
                </a:solidFill>
              </a:rPr>
              <a:t> 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72215" y="1660726"/>
            <a:ext cx="2155621" cy="425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500"/>
              </a:lnSpc>
            </a:pPr>
            <a:r>
              <a:rPr lang="en-US" sz="2400" dirty="0" smtClean="0">
                <a:solidFill>
                  <a:prstClr val="white"/>
                </a:solidFill>
              </a:rPr>
              <a:t>(</a:t>
            </a:r>
            <a:r>
              <a:rPr lang="en-US" sz="2400" dirty="0" smtClean="0">
                <a:solidFill>
                  <a:srgbClr val="FFBDFF"/>
                </a:solidFill>
              </a:rPr>
              <a:t>I</a:t>
            </a:r>
            <a:r>
              <a:rPr lang="en-US" sz="2400" dirty="0" smtClean="0">
                <a:solidFill>
                  <a:prstClr val="white"/>
                </a:solidFill>
              </a:rPr>
              <a:t>, </a:t>
            </a:r>
            <a:r>
              <a:rPr lang="en-US" sz="2400" dirty="0" smtClean="0">
                <a:solidFill>
                  <a:srgbClr val="FFBDFF"/>
                </a:solidFill>
              </a:rPr>
              <a:t>T</a:t>
            </a:r>
            <a:r>
              <a:rPr lang="en-US" sz="2400" dirty="0" smtClean="0">
                <a:solidFill>
                  <a:prstClr val="white"/>
                </a:solidFill>
              </a:rPr>
              <a:t>)</a:t>
            </a:r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118522" y="5414347"/>
            <a:ext cx="3607825" cy="1066265"/>
            <a:chOff x="2580581" y="5355296"/>
            <a:chExt cx="3660033" cy="770526"/>
          </a:xfrm>
        </p:grpSpPr>
        <p:sp>
          <p:nvSpPr>
            <p:cNvPr id="13" name="Oval 12"/>
            <p:cNvSpPr/>
            <p:nvPr/>
          </p:nvSpPr>
          <p:spPr>
            <a:xfrm>
              <a:off x="3038161" y="5355296"/>
              <a:ext cx="2671106" cy="770526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0581" y="5459626"/>
              <a:ext cx="3660033" cy="5966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white"/>
                  </a:solidFill>
                </a:rPr>
                <a:t>prop is violated </a:t>
              </a:r>
              <a:r>
                <a:rPr lang="en-US" sz="2400" dirty="0">
                  <a:solidFill>
                    <a:prstClr val="white"/>
                  </a:solidFill>
                </a:rPr>
                <a:t>:</a:t>
              </a:r>
            </a:p>
            <a:p>
              <a:pPr lvl="0" algn="ctr"/>
              <a:r>
                <a:rPr lang="en-US" sz="2400" dirty="0">
                  <a:solidFill>
                    <a:srgbClr val="FFBDFF"/>
                  </a:solidFill>
                </a:rPr>
                <a:t>SAT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83725" y="5423831"/>
            <a:ext cx="2811030" cy="1056781"/>
            <a:chOff x="3516706" y="5384756"/>
            <a:chExt cx="2054942" cy="685800"/>
          </a:xfrm>
        </p:grpSpPr>
        <p:sp>
          <p:nvSpPr>
            <p:cNvPr id="16" name="Oval 15"/>
            <p:cNvSpPr/>
            <p:nvPr/>
          </p:nvSpPr>
          <p:spPr>
            <a:xfrm>
              <a:off x="3516706" y="5384756"/>
              <a:ext cx="2054942" cy="68580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09731" y="5449734"/>
              <a:ext cx="1425472" cy="53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white"/>
                  </a:solidFill>
                </a:rPr>
                <a:t>prop holds:</a:t>
              </a:r>
              <a:endParaRPr lang="en-US" sz="2400" dirty="0">
                <a:solidFill>
                  <a:prstClr val="white"/>
                </a:solidFill>
              </a:endParaRPr>
            </a:p>
            <a:p>
              <a:pPr lvl="0" algn="ctr"/>
              <a:r>
                <a:rPr lang="en-US" sz="2400" dirty="0">
                  <a:solidFill>
                    <a:srgbClr val="FFBDFF"/>
                  </a:solidFill>
                </a:rPr>
                <a:t>UNSAT</a:t>
              </a:r>
            </a:p>
          </p:txBody>
        </p:sp>
      </p:grpSp>
      <p:cxnSp>
        <p:nvCxnSpPr>
          <p:cNvPr id="25" name="Elbow Connector 74"/>
          <p:cNvCxnSpPr>
            <a:stCxn id="7" idx="2"/>
            <a:endCxn id="13" idx="0"/>
          </p:cNvCxnSpPr>
          <p:nvPr/>
        </p:nvCxnSpPr>
        <p:spPr>
          <a:xfrm rot="16200000" flipH="1">
            <a:off x="7435951" y="3964221"/>
            <a:ext cx="1028850" cy="18714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77"/>
          <p:cNvCxnSpPr>
            <a:endCxn id="16" idx="0"/>
          </p:cNvCxnSpPr>
          <p:nvPr/>
        </p:nvCxnSpPr>
        <p:spPr>
          <a:xfrm rot="10800000" flipV="1">
            <a:off x="5189241" y="4900069"/>
            <a:ext cx="1865137" cy="523762"/>
          </a:xfrm>
          <a:prstGeom prst="bentConnector2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51548" y="5269856"/>
            <a:ext cx="654427" cy="3917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48852" y="4583351"/>
            <a:ext cx="1981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000"/>
              </a:spcBef>
              <a:spcAft>
                <a:spcPts val="1200"/>
              </a:spcAft>
            </a:pPr>
            <a:r>
              <a:rPr lang="en-US" sz="2400" dirty="0">
                <a:solidFill>
                  <a:prstClr val="white"/>
                </a:solidFill>
              </a:rPr>
              <a:t>UNSAT cores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815646" y="2343831"/>
            <a:ext cx="1057124" cy="316124"/>
          </a:xfrm>
          <a:prstGeom prst="roundRect">
            <a:avLst/>
          </a:prstGeom>
          <a:solidFill>
            <a:srgbClr val="CFE5C1">
              <a:alpha val="23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123260" y="2330623"/>
            <a:ext cx="660216" cy="316124"/>
          </a:xfrm>
          <a:prstGeom prst="roundRect">
            <a:avLst/>
          </a:prstGeom>
          <a:solidFill>
            <a:srgbClr val="FFBDFF">
              <a:alpha val="2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977051" y="2330623"/>
            <a:ext cx="927802" cy="316123"/>
          </a:xfrm>
          <a:prstGeom prst="roundRect">
            <a:avLst/>
          </a:prstGeom>
          <a:solidFill>
            <a:srgbClr val="FFBDFF">
              <a:alpha val="2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707049" y="2330623"/>
            <a:ext cx="428757" cy="316123"/>
          </a:xfrm>
          <a:prstGeom prst="roundRect">
            <a:avLst/>
          </a:prstGeom>
          <a:solidFill>
            <a:srgbClr val="FFBDFF">
              <a:alpha val="2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33538" y="2228281"/>
            <a:ext cx="516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...</a:t>
            </a:r>
            <a:endParaRPr lang="en-US" sz="20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7284937" y="2330623"/>
            <a:ext cx="1551033" cy="316123"/>
          </a:xfrm>
          <a:prstGeom prst="roundRect">
            <a:avLst/>
          </a:prstGeom>
          <a:solidFill>
            <a:srgbClr val="FFBDFF">
              <a:alpha val="2000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0" idx="2"/>
          </p:cNvCxnSpPr>
          <p:nvPr/>
        </p:nvCxnSpPr>
        <p:spPr>
          <a:xfrm>
            <a:off x="5440952" y="2646746"/>
            <a:ext cx="875133" cy="999324"/>
          </a:xfrm>
          <a:prstGeom prst="straightConnector1">
            <a:avLst/>
          </a:prstGeom>
          <a:ln w="28575">
            <a:solidFill>
              <a:srgbClr val="CFE5C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</p:cNvCxnSpPr>
          <p:nvPr/>
        </p:nvCxnSpPr>
        <p:spPr>
          <a:xfrm>
            <a:off x="4453368" y="2646747"/>
            <a:ext cx="1749445" cy="1017678"/>
          </a:xfrm>
          <a:prstGeom prst="straightConnector1">
            <a:avLst/>
          </a:prstGeom>
          <a:ln w="28575">
            <a:solidFill>
              <a:srgbClr val="CFE5C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2"/>
          </p:cNvCxnSpPr>
          <p:nvPr/>
        </p:nvCxnSpPr>
        <p:spPr>
          <a:xfrm flipH="1">
            <a:off x="6820321" y="2646746"/>
            <a:ext cx="101107" cy="999324"/>
          </a:xfrm>
          <a:prstGeom prst="straightConnector1">
            <a:avLst/>
          </a:prstGeom>
          <a:ln w="28575">
            <a:solidFill>
              <a:srgbClr val="CFE5C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2"/>
            <a:endCxn id="7" idx="0"/>
          </p:cNvCxnSpPr>
          <p:nvPr/>
        </p:nvCxnSpPr>
        <p:spPr>
          <a:xfrm flipH="1">
            <a:off x="7014675" y="2646746"/>
            <a:ext cx="1045779" cy="1052951"/>
          </a:xfrm>
          <a:prstGeom prst="straightConnector1">
            <a:avLst/>
          </a:prstGeom>
          <a:ln w="28575">
            <a:solidFill>
              <a:srgbClr val="CFE5C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2"/>
          </p:cNvCxnSpPr>
          <p:nvPr/>
        </p:nvCxnSpPr>
        <p:spPr>
          <a:xfrm>
            <a:off x="6291782" y="2628391"/>
            <a:ext cx="241139" cy="1068817"/>
          </a:xfrm>
          <a:prstGeom prst="straightConnector1">
            <a:avLst/>
          </a:prstGeom>
          <a:ln w="38100">
            <a:solidFill>
              <a:srgbClr val="CFE5C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2"/>
          </p:cNvCxnSpPr>
          <p:nvPr/>
        </p:nvCxnSpPr>
        <p:spPr>
          <a:xfrm flipH="1">
            <a:off x="7463303" y="2659955"/>
            <a:ext cx="2880905" cy="1004470"/>
          </a:xfrm>
          <a:prstGeom prst="straightConnector1">
            <a:avLst/>
          </a:prstGeom>
          <a:ln w="28575">
            <a:solidFill>
              <a:srgbClr val="CFE5C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Papyrus" panose="03070502060502030205" pitchFamily="66" charset="0"/>
              </a:rPr>
              <a:t>Computing IVC Set</a:t>
            </a:r>
            <a:endParaRPr lang="en-US" b="1" dirty="0">
              <a:latin typeface="Papyrus" panose="03070502060502030205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Low">
              <a:buNone/>
            </a:pPr>
            <a:r>
              <a:rPr lang="en-US" dirty="0">
                <a:latin typeface="+mn-lt"/>
              </a:rPr>
              <a:t>For each property:</a:t>
            </a: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99"/>
                </a:solidFill>
                <a:latin typeface="+mn-lt"/>
              </a:rPr>
              <a:t>Reduce invariants </a:t>
            </a:r>
            <a:r>
              <a:rPr lang="en-US" dirty="0">
                <a:latin typeface="+mn-lt"/>
              </a:rPr>
              <a:t>and find a minimal set of invariants</a:t>
            </a: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99"/>
                </a:solidFill>
                <a:latin typeface="+mn-lt"/>
              </a:rPr>
              <a:t>Obtain a minimum K </a:t>
            </a:r>
            <a:r>
              <a:rPr lang="en-US" dirty="0">
                <a:latin typeface="+mn-lt"/>
              </a:rPr>
              <a:t>by which the property is inductively provable</a:t>
            </a: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For the obtained </a:t>
            </a:r>
            <a:r>
              <a:rPr lang="en-US" dirty="0">
                <a:solidFill>
                  <a:srgbClr val="FFFFA3"/>
                </a:solidFill>
                <a:latin typeface="+mn-lt"/>
              </a:rPr>
              <a:t>K</a:t>
            </a:r>
            <a:r>
              <a:rPr lang="en-US" dirty="0">
                <a:latin typeface="+mn-lt"/>
              </a:rPr>
              <a:t>, compute </a:t>
            </a:r>
            <a:r>
              <a:rPr lang="en-US" dirty="0" err="1">
                <a:latin typeface="+mn-lt"/>
              </a:rPr>
              <a:t>unsat</a:t>
            </a:r>
            <a:r>
              <a:rPr lang="en-US" dirty="0">
                <a:latin typeface="+mn-lt"/>
              </a:rPr>
              <a:t> core with a </a:t>
            </a:r>
            <a:r>
              <a:rPr lang="en-US" dirty="0">
                <a:solidFill>
                  <a:srgbClr val="FFFFA3"/>
                </a:solidFill>
                <a:latin typeface="+mn-lt"/>
              </a:rPr>
              <a:t>special </a:t>
            </a:r>
            <a:r>
              <a:rPr lang="en-US" dirty="0" smtClean="0">
                <a:solidFill>
                  <a:srgbClr val="FFFFA3"/>
                </a:solidFill>
                <a:latin typeface="+mn-lt"/>
              </a:rPr>
              <a:t>IVC query </a:t>
            </a:r>
            <a:endParaRPr lang="en-US" dirty="0">
              <a:solidFill>
                <a:srgbClr val="FFFFA3"/>
              </a:solidFill>
              <a:latin typeface="+mn-lt"/>
            </a:endParaRP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Unsat</a:t>
            </a:r>
            <a:r>
              <a:rPr lang="en-US" dirty="0">
                <a:latin typeface="+mn-lt"/>
              </a:rPr>
              <a:t> core will contain a </a:t>
            </a:r>
            <a:r>
              <a:rPr lang="en-US" dirty="0">
                <a:solidFill>
                  <a:srgbClr val="FFFF99"/>
                </a:solidFill>
                <a:latin typeface="+mn-lt"/>
              </a:rPr>
              <a:t>super-set of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IVCs</a:t>
            </a:r>
            <a:endParaRPr lang="en-US" dirty="0">
              <a:solidFill>
                <a:srgbClr val="FFFF99"/>
              </a:solidFill>
              <a:latin typeface="+mn-lt"/>
            </a:endParaRPr>
          </a:p>
          <a:p>
            <a:pPr algn="justLow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99"/>
                </a:solidFill>
                <a:latin typeface="+mn-lt"/>
              </a:rPr>
              <a:t>Minimize </a:t>
            </a:r>
            <a:r>
              <a:rPr lang="en-US" dirty="0" err="1">
                <a:solidFill>
                  <a:srgbClr val="FFFF99"/>
                </a:solidFill>
                <a:latin typeface="+mn-lt"/>
              </a:rPr>
              <a:t>unsat</a:t>
            </a:r>
            <a:r>
              <a:rPr lang="en-US" dirty="0">
                <a:solidFill>
                  <a:srgbClr val="FFFF99"/>
                </a:solidFill>
                <a:latin typeface="+mn-lt"/>
              </a:rPr>
              <a:t> core </a:t>
            </a:r>
            <a:r>
              <a:rPr lang="en-US" dirty="0">
                <a:latin typeface="+mn-lt"/>
              </a:rPr>
              <a:t>to get a minimal set of </a:t>
            </a:r>
            <a:r>
              <a:rPr lang="en-US" dirty="0" smtClean="0">
                <a:latin typeface="+mn-lt"/>
              </a:rPr>
              <a:t>IVCs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2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44965" y="1363380"/>
            <a:ext cx="203858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property  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25" idx="4"/>
            <a:endCxn id="16" idx="7"/>
          </p:cNvCxnSpPr>
          <p:nvPr/>
        </p:nvCxnSpPr>
        <p:spPr>
          <a:xfrm flipH="1">
            <a:off x="6013942" y="1848468"/>
            <a:ext cx="1307027" cy="96987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5" idx="4"/>
            <a:endCxn id="19" idx="1"/>
          </p:cNvCxnSpPr>
          <p:nvPr/>
        </p:nvCxnSpPr>
        <p:spPr>
          <a:xfrm>
            <a:off x="7320969" y="1848468"/>
            <a:ext cx="1415407" cy="94392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18158" y="2753517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63342" y="2753516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08402" y="2736096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14842" y="2736096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76223" y="2727563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69782" y="2512488"/>
            <a:ext cx="47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…</a:t>
            </a:r>
            <a:endParaRPr lang="en-US" sz="4000" dirty="0"/>
          </a:p>
        </p:txBody>
      </p:sp>
      <p:sp>
        <p:nvSpPr>
          <p:cNvPr id="21" name="Rectangle 20"/>
          <p:cNvSpPr/>
          <p:nvPr/>
        </p:nvSpPr>
        <p:spPr>
          <a:xfrm>
            <a:off x="7246626" y="3561380"/>
            <a:ext cx="47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…</a:t>
            </a:r>
            <a:endParaRPr lang="en-US" sz="4000" dirty="0"/>
          </a:p>
        </p:txBody>
      </p:sp>
      <p:sp>
        <p:nvSpPr>
          <p:cNvPr id="22" name="Oval 21"/>
          <p:cNvSpPr/>
          <p:nvPr/>
        </p:nvSpPr>
        <p:spPr>
          <a:xfrm>
            <a:off x="5663341" y="3813595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54153" y="3813595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07965" y="3910960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15592" y="1405803"/>
            <a:ext cx="410753" cy="44266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10955" y="5211397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50103" y="5247349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58880" y="5258236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1961" y="3348218"/>
            <a:ext cx="4708831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lemmas (invariants)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11961" y="5103547"/>
            <a:ext cx="250783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FF"/>
                </a:solidFill>
              </a:rPr>
              <a:t>model elements</a:t>
            </a:r>
            <a:endParaRPr lang="en-US" sz="2400" dirty="0">
              <a:solidFill>
                <a:srgbClr val="FF99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0294" y="4993015"/>
            <a:ext cx="47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99FF"/>
                </a:solidFill>
              </a:rPr>
              <a:t>…</a:t>
            </a:r>
          </a:p>
        </p:txBody>
      </p:sp>
      <p:sp>
        <p:nvSpPr>
          <p:cNvPr id="32" name="Oval 31"/>
          <p:cNvSpPr/>
          <p:nvPr/>
        </p:nvSpPr>
        <p:spPr>
          <a:xfrm>
            <a:off x="7735949" y="5263790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80474" y="5247853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cxnSp>
        <p:nvCxnSpPr>
          <p:cNvPr id="39" name="Straight Arrow Connector 38"/>
          <p:cNvCxnSpPr>
            <a:stCxn id="19" idx="3"/>
            <a:endCxn id="24" idx="7"/>
          </p:cNvCxnSpPr>
          <p:nvPr/>
        </p:nvCxnSpPr>
        <p:spPr>
          <a:xfrm flipH="1">
            <a:off x="8358565" y="3105401"/>
            <a:ext cx="377811" cy="87038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4"/>
            <a:endCxn id="26" idx="0"/>
          </p:cNvCxnSpPr>
          <p:nvPr/>
        </p:nvCxnSpPr>
        <p:spPr>
          <a:xfrm flipH="1">
            <a:off x="4716332" y="3196181"/>
            <a:ext cx="1152387" cy="2015216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4"/>
            <a:endCxn id="32" idx="1"/>
          </p:cNvCxnSpPr>
          <p:nvPr/>
        </p:nvCxnSpPr>
        <p:spPr>
          <a:xfrm flipH="1">
            <a:off x="7796102" y="4353625"/>
            <a:ext cx="417240" cy="974992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4"/>
            <a:endCxn id="33" idx="0"/>
          </p:cNvCxnSpPr>
          <p:nvPr/>
        </p:nvCxnSpPr>
        <p:spPr>
          <a:xfrm>
            <a:off x="8213342" y="4353625"/>
            <a:ext cx="572509" cy="894228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5663342" y="2748852"/>
            <a:ext cx="410753" cy="442665"/>
          </a:xfrm>
          <a:prstGeom prst="ellipse">
            <a:avLst/>
          </a:prstGeom>
          <a:solidFill>
            <a:srgbClr val="FFFF71">
              <a:alpha val="15000"/>
            </a:srgbClr>
          </a:solidFill>
          <a:ln w="38100">
            <a:solidFill>
              <a:srgbClr val="FFF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8676223" y="2722899"/>
            <a:ext cx="410753" cy="442665"/>
          </a:xfrm>
          <a:prstGeom prst="ellipse">
            <a:avLst/>
          </a:prstGeom>
          <a:solidFill>
            <a:srgbClr val="FFFF71">
              <a:alpha val="15000"/>
            </a:srgbClr>
          </a:solidFill>
          <a:ln w="38100">
            <a:solidFill>
              <a:srgbClr val="FFF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007965" y="3906296"/>
            <a:ext cx="410753" cy="442665"/>
          </a:xfrm>
          <a:prstGeom prst="ellipse">
            <a:avLst/>
          </a:prstGeom>
          <a:solidFill>
            <a:srgbClr val="FFFF71">
              <a:alpha val="15000"/>
            </a:srgbClr>
          </a:solidFill>
          <a:ln w="38100">
            <a:solidFill>
              <a:srgbClr val="FFF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478498" y="5207575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4F4F"/>
                </a:solidFill>
              </a:rPr>
              <a:t>IVCs</a:t>
            </a:r>
            <a:endParaRPr lang="en-US" sz="1600" dirty="0">
              <a:solidFill>
                <a:srgbClr val="FF4F4F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510955" y="5216061"/>
            <a:ext cx="410753" cy="442665"/>
          </a:xfrm>
          <a:prstGeom prst="ellipse">
            <a:avLst/>
          </a:prstGeom>
          <a:solidFill>
            <a:srgbClr val="FF4F4F">
              <a:alpha val="15000"/>
            </a:srgbClr>
          </a:solidFill>
          <a:ln w="38100">
            <a:solidFill>
              <a:srgbClr val="F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735949" y="5268454"/>
            <a:ext cx="410753" cy="442665"/>
          </a:xfrm>
          <a:prstGeom prst="ellipse">
            <a:avLst/>
          </a:prstGeom>
          <a:solidFill>
            <a:srgbClr val="FF4F4F">
              <a:alpha val="15000"/>
            </a:srgbClr>
          </a:solidFill>
          <a:ln w="38100">
            <a:solidFill>
              <a:srgbClr val="F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8580474" y="5252517"/>
            <a:ext cx="410753" cy="442665"/>
          </a:xfrm>
          <a:prstGeom prst="ellipse">
            <a:avLst/>
          </a:prstGeom>
          <a:solidFill>
            <a:srgbClr val="FF4F4F">
              <a:alpha val="15000"/>
            </a:srgbClr>
          </a:solidFill>
          <a:ln w="38100">
            <a:solidFill>
              <a:srgbClr val="F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9337604" y="2736179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795365" y="3809883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73090" y="3566918"/>
            <a:ext cx="47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…</a:t>
            </a:r>
            <a:endParaRPr lang="en-US" sz="4000" dirty="0"/>
          </a:p>
        </p:txBody>
      </p:sp>
      <p:sp>
        <p:nvSpPr>
          <p:cNvPr id="56" name="Oval 55"/>
          <p:cNvSpPr/>
          <p:nvPr/>
        </p:nvSpPr>
        <p:spPr>
          <a:xfrm>
            <a:off x="5839507" y="5247349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7" grpId="0"/>
      <p:bldP spid="117" grpId="0" animBg="1"/>
      <p:bldP spid="118" grpId="0" animBg="1"/>
      <p:bldP spid="1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085" y="1573726"/>
            <a:ext cx="272721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property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25" idx="4"/>
            <a:endCxn id="10" idx="7"/>
          </p:cNvCxnSpPr>
          <p:nvPr/>
        </p:nvCxnSpPr>
        <p:spPr>
          <a:xfrm flipH="1">
            <a:off x="3346097" y="2005376"/>
            <a:ext cx="1090118" cy="95969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5" idx="4"/>
            <a:endCxn id="18" idx="0"/>
          </p:cNvCxnSpPr>
          <p:nvPr/>
        </p:nvCxnSpPr>
        <p:spPr>
          <a:xfrm>
            <a:off x="4436215" y="2005376"/>
            <a:ext cx="1961343" cy="87745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95497" y="2900247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1226" y="1081892"/>
            <a:ext cx="413829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get the invariants &amp; mark them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5258" y="1542098"/>
            <a:ext cx="2389254" cy="40254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get UNSAT cores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1226" y="2885916"/>
            <a:ext cx="391023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mark model elements in TR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37515" y="3360051"/>
            <a:ext cx="3229580" cy="124649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construct a special query (</a:t>
            </a:r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IVC query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</a:p>
          <a:p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get UNSAT cores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56850" y="2900246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71997" y="2906850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192181" y="2882826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47121" y="2659218"/>
            <a:ext cx="47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…</a:t>
            </a:r>
            <a:endParaRPr lang="en-US" sz="4000" dirty="0"/>
          </a:p>
        </p:txBody>
      </p:sp>
      <p:sp>
        <p:nvSpPr>
          <p:cNvPr id="21" name="Rectangle 20"/>
          <p:cNvSpPr/>
          <p:nvPr/>
        </p:nvSpPr>
        <p:spPr>
          <a:xfrm>
            <a:off x="3833342" y="3696477"/>
            <a:ext cx="47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…</a:t>
            </a:r>
            <a:endParaRPr lang="en-US" sz="4000" dirty="0"/>
          </a:p>
        </p:txBody>
      </p:sp>
      <p:sp>
        <p:nvSpPr>
          <p:cNvPr id="22" name="Oval 21"/>
          <p:cNvSpPr/>
          <p:nvPr/>
        </p:nvSpPr>
        <p:spPr>
          <a:xfrm>
            <a:off x="3031627" y="4014113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39025" y="4004930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210261" y="4002356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30838" y="1562711"/>
            <a:ext cx="410753" cy="44266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31628" y="5400421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43571" y="5417254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55514" y="5382480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4710" y="3457663"/>
            <a:ext cx="4708831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dirty="0" smtClean="0">
                <a:solidFill>
                  <a:schemeClr val="bg1"/>
                </a:solidFill>
              </a:rPr>
              <a:t>emmas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4710" y="5187117"/>
            <a:ext cx="2156080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99FF"/>
                </a:solidFill>
              </a:rPr>
              <a:t>model </a:t>
            </a:r>
          </a:p>
          <a:p>
            <a:r>
              <a:rPr lang="en-US" sz="2000" dirty="0" smtClean="0">
                <a:solidFill>
                  <a:srgbClr val="FF99FF"/>
                </a:solidFill>
              </a:rPr>
              <a:t>elements</a:t>
            </a:r>
            <a:endParaRPr lang="en-US" sz="2000" dirty="0">
              <a:solidFill>
                <a:srgbClr val="FF99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37633" y="5139745"/>
            <a:ext cx="47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99FF"/>
                </a:solidFill>
              </a:rPr>
              <a:t>…</a:t>
            </a:r>
          </a:p>
        </p:txBody>
      </p:sp>
      <p:sp>
        <p:nvSpPr>
          <p:cNvPr id="32" name="Oval 31"/>
          <p:cNvSpPr/>
          <p:nvPr/>
        </p:nvSpPr>
        <p:spPr>
          <a:xfrm>
            <a:off x="5913288" y="5410520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591927" y="5384969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cxnSp>
        <p:nvCxnSpPr>
          <p:cNvPr id="46" name="Straight Arrow Connector 45"/>
          <p:cNvCxnSpPr>
            <a:stCxn id="49" idx="4"/>
            <a:endCxn id="26" idx="0"/>
          </p:cNvCxnSpPr>
          <p:nvPr/>
        </p:nvCxnSpPr>
        <p:spPr>
          <a:xfrm>
            <a:off x="2503739" y="4422304"/>
            <a:ext cx="733266" cy="978117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2" idx="4"/>
            <a:endCxn id="110" idx="1"/>
          </p:cNvCxnSpPr>
          <p:nvPr/>
        </p:nvCxnSpPr>
        <p:spPr>
          <a:xfrm>
            <a:off x="6397558" y="3332097"/>
            <a:ext cx="888382" cy="2110096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3" idx="4"/>
          </p:cNvCxnSpPr>
          <p:nvPr/>
        </p:nvCxnSpPr>
        <p:spPr>
          <a:xfrm>
            <a:off x="5744402" y="4445021"/>
            <a:ext cx="406862" cy="977112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805255" y="2074379"/>
            <a:ext cx="2546911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</a:t>
            </a:r>
            <a:r>
              <a:rPr lang="en-US" sz="2000" dirty="0" smtClean="0">
                <a:solidFill>
                  <a:schemeClr val="bg1"/>
                </a:solidFill>
              </a:rPr>
              <a:t>inimize the cores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835910" y="4787007"/>
            <a:ext cx="3910237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</a:t>
            </a:r>
            <a:r>
              <a:rPr lang="en-US" sz="2000" dirty="0" smtClean="0">
                <a:solidFill>
                  <a:schemeClr val="bg1"/>
                </a:solidFill>
              </a:rPr>
              <a:t>inimize the cores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22529" y="2912240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59506" y="2937490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298362" y="3979639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>
            <a:stCxn id="25" idx="4"/>
            <a:endCxn id="47" idx="0"/>
          </p:cNvCxnSpPr>
          <p:nvPr/>
        </p:nvCxnSpPr>
        <p:spPr>
          <a:xfrm flipH="1">
            <a:off x="2427906" y="2005376"/>
            <a:ext cx="2008309" cy="90686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4"/>
            <a:endCxn id="16" idx="0"/>
          </p:cNvCxnSpPr>
          <p:nvPr/>
        </p:nvCxnSpPr>
        <p:spPr>
          <a:xfrm flipH="1">
            <a:off x="3962227" y="2005376"/>
            <a:ext cx="473988" cy="89487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4"/>
            <a:endCxn id="49" idx="7"/>
          </p:cNvCxnSpPr>
          <p:nvPr/>
        </p:nvCxnSpPr>
        <p:spPr>
          <a:xfrm flipH="1">
            <a:off x="2648962" y="3342911"/>
            <a:ext cx="1313265" cy="70155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4"/>
            <a:endCxn id="23" idx="7"/>
          </p:cNvCxnSpPr>
          <p:nvPr/>
        </p:nvCxnSpPr>
        <p:spPr>
          <a:xfrm flipH="1">
            <a:off x="5889625" y="3325491"/>
            <a:ext cx="507933" cy="74426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1" idx="4"/>
            <a:endCxn id="97" idx="1"/>
          </p:cNvCxnSpPr>
          <p:nvPr/>
        </p:nvCxnSpPr>
        <p:spPr>
          <a:xfrm>
            <a:off x="3962165" y="3349516"/>
            <a:ext cx="994417" cy="725727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756788" y="2906851"/>
            <a:ext cx="410753" cy="442665"/>
          </a:xfrm>
          <a:prstGeom prst="ellipse">
            <a:avLst/>
          </a:prstGeom>
          <a:solidFill>
            <a:srgbClr val="FFFF71">
              <a:alpha val="15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192181" y="2889432"/>
            <a:ext cx="410753" cy="442665"/>
          </a:xfrm>
          <a:prstGeom prst="ellipse">
            <a:avLst/>
          </a:prstGeom>
          <a:solidFill>
            <a:srgbClr val="FFFF71">
              <a:alpha val="15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539025" y="4002356"/>
            <a:ext cx="410753" cy="442665"/>
          </a:xfrm>
          <a:prstGeom prst="ellipse">
            <a:avLst/>
          </a:prstGeom>
          <a:solidFill>
            <a:srgbClr val="FFFF71">
              <a:alpha val="15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298362" y="3978903"/>
            <a:ext cx="410753" cy="442665"/>
          </a:xfrm>
          <a:prstGeom prst="ellipse">
            <a:avLst/>
          </a:prstGeom>
          <a:solidFill>
            <a:srgbClr val="FFFF71">
              <a:alpha val="15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7225787" y="5377366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908792" y="5384969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286691" y="5392586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cxnSp>
        <p:nvCxnSpPr>
          <p:cNvPr id="115" name="Straight Arrow Connector 114"/>
          <p:cNvCxnSpPr>
            <a:stCxn id="49" idx="4"/>
            <a:endCxn id="27" idx="0"/>
          </p:cNvCxnSpPr>
          <p:nvPr/>
        </p:nvCxnSpPr>
        <p:spPr>
          <a:xfrm>
            <a:off x="2503739" y="4422304"/>
            <a:ext cx="1445209" cy="994950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9" idx="4"/>
            <a:endCxn id="28" idx="0"/>
          </p:cNvCxnSpPr>
          <p:nvPr/>
        </p:nvCxnSpPr>
        <p:spPr>
          <a:xfrm>
            <a:off x="2503739" y="4422304"/>
            <a:ext cx="2157152" cy="960176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3" idx="4"/>
            <a:endCxn id="28" idx="0"/>
          </p:cNvCxnSpPr>
          <p:nvPr/>
        </p:nvCxnSpPr>
        <p:spPr>
          <a:xfrm flipH="1">
            <a:off x="4660891" y="4445021"/>
            <a:ext cx="1083511" cy="937459"/>
          </a:xfrm>
          <a:prstGeom prst="straightConnector1">
            <a:avLst/>
          </a:prstGeom>
          <a:ln w="38100">
            <a:solidFill>
              <a:srgbClr val="FFAF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031629" y="5407027"/>
            <a:ext cx="415576" cy="442665"/>
          </a:xfrm>
          <a:prstGeom prst="ellipse">
            <a:avLst/>
          </a:prstGeom>
          <a:solidFill>
            <a:srgbClr val="FF4F4F">
              <a:alpha val="15000"/>
            </a:srgbClr>
          </a:solidFill>
          <a:ln w="38100">
            <a:solidFill>
              <a:srgbClr val="F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455079" y="5389086"/>
            <a:ext cx="415576" cy="442665"/>
          </a:xfrm>
          <a:prstGeom prst="ellipse">
            <a:avLst/>
          </a:prstGeom>
          <a:solidFill>
            <a:srgbClr val="FF4F4F">
              <a:alpha val="15000"/>
            </a:srgbClr>
          </a:solidFill>
          <a:ln w="38100">
            <a:solidFill>
              <a:srgbClr val="F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461214" y="4004186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5" name="Curved Connector 54"/>
          <p:cNvCxnSpPr>
            <a:stCxn id="83" idx="1"/>
            <a:endCxn id="12" idx="1"/>
          </p:cNvCxnSpPr>
          <p:nvPr/>
        </p:nvCxnSpPr>
        <p:spPr>
          <a:xfrm rot="10800000" flipH="1">
            <a:off x="7805254" y="1743370"/>
            <a:ext cx="3" cy="531065"/>
          </a:xfrm>
          <a:prstGeom prst="curvedConnector3">
            <a:avLst>
              <a:gd name="adj1" fmla="val -762000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2" idx="3"/>
            <a:endCxn id="83" idx="3"/>
          </p:cNvCxnSpPr>
          <p:nvPr/>
        </p:nvCxnSpPr>
        <p:spPr>
          <a:xfrm>
            <a:off x="10194512" y="1743369"/>
            <a:ext cx="157654" cy="531065"/>
          </a:xfrm>
          <a:prstGeom prst="curvedConnector3">
            <a:avLst>
              <a:gd name="adj1" fmla="val 245001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944906" y="2912239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896429" y="4010416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104"/>
          <p:cNvCxnSpPr>
            <a:endCxn id="97" idx="7"/>
          </p:cNvCxnSpPr>
          <p:nvPr/>
        </p:nvCxnSpPr>
        <p:spPr>
          <a:xfrm flipH="1">
            <a:off x="5247029" y="3322544"/>
            <a:ext cx="1105723" cy="752699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83" grpId="0"/>
      <p:bldP spid="84" grpId="0"/>
      <p:bldP spid="101" grpId="0" animBg="1"/>
      <p:bldP spid="102" grpId="0" animBg="1"/>
      <p:bldP spid="103" grpId="0" animBg="1"/>
      <p:bldP spid="104" grpId="0" animBg="1"/>
      <p:bldP spid="138" grpId="0" animBg="1"/>
      <p:bldP spid="1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516" y="1624690"/>
            <a:ext cx="2727213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property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25" idx="4"/>
            <a:endCxn id="16" idx="0"/>
          </p:cNvCxnSpPr>
          <p:nvPr/>
        </p:nvCxnSpPr>
        <p:spPr>
          <a:xfrm flipH="1">
            <a:off x="3831317" y="2067355"/>
            <a:ext cx="967664" cy="8800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25940" y="2947375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71000" y="2929955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77440" y="2929955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2380" y="2706347"/>
            <a:ext cx="4796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…</a:t>
            </a:r>
            <a:endParaRPr lang="en-US" sz="4400" dirty="0"/>
          </a:p>
        </p:txBody>
      </p:sp>
      <p:sp>
        <p:nvSpPr>
          <p:cNvPr id="21" name="Rectangle 20"/>
          <p:cNvSpPr/>
          <p:nvPr/>
        </p:nvSpPr>
        <p:spPr>
          <a:xfrm>
            <a:off x="4534212" y="3827781"/>
            <a:ext cx="4796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…</a:t>
            </a:r>
            <a:endParaRPr lang="en-US" sz="4400" dirty="0"/>
          </a:p>
        </p:txBody>
      </p:sp>
      <p:sp>
        <p:nvSpPr>
          <p:cNvPr id="22" name="Oval 21"/>
          <p:cNvSpPr/>
          <p:nvPr/>
        </p:nvSpPr>
        <p:spPr>
          <a:xfrm>
            <a:off x="3784844" y="4060791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77131" y="4109470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73294" y="4096040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93604" y="1624690"/>
            <a:ext cx="410753" cy="44266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74091" y="5420110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40773" y="5429609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8652" y="3572311"/>
            <a:ext cx="4708831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lemmas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8652" y="5295764"/>
            <a:ext cx="2156080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FF"/>
                </a:solidFill>
              </a:rPr>
              <a:t>model elements</a:t>
            </a:r>
            <a:endParaRPr lang="en-US" sz="2400" dirty="0">
              <a:solidFill>
                <a:srgbClr val="FF99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22892" y="5186874"/>
            <a:ext cx="4796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99FF"/>
                </a:solidFill>
              </a:rPr>
              <a:t>…</a:t>
            </a:r>
          </a:p>
        </p:txBody>
      </p:sp>
      <p:sp>
        <p:nvSpPr>
          <p:cNvPr id="32" name="Oval 31"/>
          <p:cNvSpPr/>
          <p:nvPr/>
        </p:nvSpPr>
        <p:spPr>
          <a:xfrm>
            <a:off x="5698547" y="5457649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cxnSp>
        <p:nvCxnSpPr>
          <p:cNvPr id="46" name="Straight Arrow Connector 45"/>
          <p:cNvCxnSpPr>
            <a:endCxn id="27" idx="0"/>
          </p:cNvCxnSpPr>
          <p:nvPr/>
        </p:nvCxnSpPr>
        <p:spPr>
          <a:xfrm flipH="1">
            <a:off x="3579468" y="4494596"/>
            <a:ext cx="452855" cy="925514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4"/>
          </p:cNvCxnSpPr>
          <p:nvPr/>
        </p:nvCxnSpPr>
        <p:spPr>
          <a:xfrm>
            <a:off x="3831317" y="3390040"/>
            <a:ext cx="155049" cy="66189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053852" y="4060790"/>
            <a:ext cx="410753" cy="442665"/>
          </a:xfrm>
          <a:prstGeom prst="ellipse">
            <a:avLst/>
          </a:prstGeom>
          <a:solidFill>
            <a:schemeClr val="bg1">
              <a:lumMod val="75000"/>
              <a:alpha val="1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92396" y="5461675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513751" y="5457649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642872" y="5420108"/>
            <a:ext cx="410753" cy="442665"/>
          </a:xfrm>
          <a:prstGeom prst="ellipse">
            <a:avLst/>
          </a:prstGeom>
          <a:solidFill>
            <a:srgbClr val="FF99FF">
              <a:alpha val="15000"/>
            </a:srgbClr>
          </a:solidFill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cxnSp>
        <p:nvCxnSpPr>
          <p:cNvPr id="56" name="Straight Arrow Connector 55"/>
          <p:cNvCxnSpPr>
            <a:stCxn id="22" idx="4"/>
            <a:endCxn id="28" idx="0"/>
          </p:cNvCxnSpPr>
          <p:nvPr/>
        </p:nvCxnSpPr>
        <p:spPr>
          <a:xfrm>
            <a:off x="3990221" y="4503456"/>
            <a:ext cx="455929" cy="92615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5"/>
            <a:endCxn id="52" idx="7"/>
          </p:cNvCxnSpPr>
          <p:nvPr/>
        </p:nvCxnSpPr>
        <p:spPr>
          <a:xfrm>
            <a:off x="6328040" y="3307793"/>
            <a:ext cx="536311" cy="221468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5" idx="4"/>
            <a:endCxn id="18" idx="0"/>
          </p:cNvCxnSpPr>
          <p:nvPr/>
        </p:nvCxnSpPr>
        <p:spPr>
          <a:xfrm>
            <a:off x="4798981" y="2067355"/>
            <a:ext cx="1383836" cy="86260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5" idx="4"/>
            <a:endCxn id="17" idx="0"/>
          </p:cNvCxnSpPr>
          <p:nvPr/>
        </p:nvCxnSpPr>
        <p:spPr>
          <a:xfrm flipH="1">
            <a:off x="4676377" y="2067355"/>
            <a:ext cx="122604" cy="86260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5" idx="4"/>
            <a:endCxn id="18" idx="2"/>
          </p:cNvCxnSpPr>
          <p:nvPr/>
        </p:nvCxnSpPr>
        <p:spPr>
          <a:xfrm>
            <a:off x="4798981" y="2067355"/>
            <a:ext cx="1178459" cy="1083933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4"/>
            <a:endCxn id="28" idx="0"/>
          </p:cNvCxnSpPr>
          <p:nvPr/>
        </p:nvCxnSpPr>
        <p:spPr>
          <a:xfrm flipH="1">
            <a:off x="4446150" y="3372620"/>
            <a:ext cx="230227" cy="2056989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8" idx="4"/>
            <a:endCxn id="52" idx="0"/>
          </p:cNvCxnSpPr>
          <p:nvPr/>
        </p:nvCxnSpPr>
        <p:spPr>
          <a:xfrm>
            <a:off x="6182817" y="3372620"/>
            <a:ext cx="536311" cy="2085029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651904" y="2970038"/>
            <a:ext cx="360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6044451" y="2943368"/>
            <a:ext cx="360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3805868" y="4053343"/>
            <a:ext cx="360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410452" y="5389634"/>
            <a:ext cx="360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x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4261859" y="5410609"/>
            <a:ext cx="360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6551900" y="5438436"/>
            <a:ext cx="360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z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576515" y="1704726"/>
            <a:ext cx="1917908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roof paths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9669447" y="2408740"/>
            <a:ext cx="0" cy="3048696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481473" y="2706347"/>
            <a:ext cx="2161694" cy="236988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lemmas 1,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IVC: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{x, y, z}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205758" y="2706346"/>
            <a:ext cx="2161694" cy="236988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lemmas 2,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IVC: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{y, z}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48649" y="2925795"/>
            <a:ext cx="360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9529119" y="4061529"/>
            <a:ext cx="12700" cy="2410604"/>
          </a:xfrm>
          <a:prstGeom prst="curvedConnector3">
            <a:avLst>
              <a:gd name="adj1" fmla="val 4034480"/>
            </a:avLst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flipH="1">
            <a:off x="9416252" y="5872274"/>
            <a:ext cx="412684" cy="458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⊇</a:t>
            </a:r>
            <a:endParaRPr lang="en-US" sz="2400" dirty="0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618652" y="1491896"/>
            <a:ext cx="11164188" cy="4587462"/>
          </a:xfrm>
        </p:spPr>
        <p:txBody>
          <a:bodyPr/>
          <a:lstStyle/>
          <a:p>
            <a:r>
              <a:rPr lang="en-US" dirty="0" smtClean="0"/>
              <a:t> Is it possible to compute “</a:t>
            </a:r>
            <a:r>
              <a:rPr lang="en-US" dirty="0" smtClean="0">
                <a:solidFill>
                  <a:srgbClr val="FFFFA3"/>
                </a:solidFill>
              </a:rPr>
              <a:t>truly</a:t>
            </a:r>
            <a:r>
              <a:rPr lang="en-US" dirty="0" smtClean="0"/>
              <a:t>” minimal IVC sets?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YES with a brute force approach, but </a:t>
            </a:r>
            <a:r>
              <a:rPr lang="en-US" dirty="0" smtClean="0">
                <a:solidFill>
                  <a:srgbClr val="FFBDFF"/>
                </a:solidFill>
              </a:rPr>
              <a:t>expensive</a:t>
            </a:r>
          </a:p>
          <a:p>
            <a:endParaRPr lang="en-US" dirty="0" smtClean="0"/>
          </a:p>
          <a:p>
            <a:r>
              <a:rPr lang="en-US" dirty="0" smtClean="0"/>
              <a:t>Our algorithm is </a:t>
            </a:r>
            <a:r>
              <a:rPr lang="en-US" dirty="0" smtClean="0">
                <a:solidFill>
                  <a:srgbClr val="FFBDFF"/>
                </a:solidFill>
              </a:rPr>
              <a:t>a lot faster </a:t>
            </a:r>
            <a:r>
              <a:rPr lang="en-US" dirty="0" smtClean="0"/>
              <a:t>than the brute force approach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 yields “</a:t>
            </a:r>
            <a:r>
              <a:rPr lang="en-US" dirty="0" smtClean="0">
                <a:solidFill>
                  <a:srgbClr val="FFFFA3"/>
                </a:solidFill>
              </a:rPr>
              <a:t>nearly</a:t>
            </a:r>
            <a:r>
              <a:rPr lang="en-US" dirty="0" smtClean="0"/>
              <a:t>” minimal IVC sets.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18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  <p:bldP spid="30" grpId="0"/>
      <p:bldP spid="31" grpId="0"/>
      <p:bldP spid="32" grpId="0" animBg="1"/>
      <p:bldP spid="49" grpId="0" animBg="1"/>
      <p:bldP spid="50" grpId="0" animBg="1"/>
      <p:bldP spid="52" grpId="0" animBg="1"/>
      <p:bldP spid="53" grpId="0" animBg="1"/>
      <p:bldP spid="90" grpId="0"/>
      <p:bldP spid="91" grpId="0"/>
      <p:bldP spid="92" grpId="0"/>
      <p:bldP spid="94" grpId="0"/>
      <p:bldP spid="95" grpId="0"/>
      <p:bldP spid="97" grpId="0"/>
      <p:bldP spid="106" grpId="0"/>
      <p:bldP spid="106" grpId="1"/>
      <p:bldP spid="109" grpId="0"/>
      <p:bldP spid="109" grpId="1"/>
      <p:bldP spid="111" grpId="0"/>
      <p:bldP spid="111" grpId="1"/>
      <p:bldP spid="112" grpId="0"/>
      <p:bldP spid="34" grpId="0"/>
      <p:bldP spid="34" grpId="1"/>
      <p:bldP spid="7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3" y="1062221"/>
            <a:ext cx="11728129" cy="5795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5C30-FED6-44AE-B4D8-46A298887475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888" y="873555"/>
            <a:ext cx="559604" cy="559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31" y="6174374"/>
            <a:ext cx="559604" cy="55960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43200" y="3759200"/>
            <a:ext cx="734017" cy="26988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84337" y="1240577"/>
            <a:ext cx="4293935" cy="5892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680" y="1240577"/>
            <a:ext cx="457200" cy="455311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6044" y="1538048"/>
            <a:ext cx="4861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Slices are </a:t>
            </a:r>
            <a:r>
              <a:rPr lang="en-US" sz="2400" dirty="0">
                <a:latin typeface="MV Boli" panose="02000500030200090000" pitchFamily="2" charset="0"/>
                <a:cs typeface="MV Boli" panose="02000500030200090000" pitchFamily="2" charset="0"/>
              </a:rPr>
              <a:t>(mean) 406% larger than </a:t>
            </a:r>
            <a:r>
              <a:rPr lang="en-US" sz="2400" b="1" dirty="0" smtClean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nearly</a:t>
            </a: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 minimal IVCs</a:t>
            </a:r>
            <a:endParaRPr lang="en-US" sz="2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8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100012"/>
            <a:ext cx="124301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090245" y="5757216"/>
            <a:ext cx="679509" cy="365125"/>
          </a:xfrm>
        </p:spPr>
        <p:txBody>
          <a:bodyPr/>
          <a:lstStyle/>
          <a:p>
            <a:fld id="{04196A34-485E-483A-BC0B-533329AE677C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" t="3554" r="827" b="1369"/>
          <a:stretch/>
        </p:blipFill>
        <p:spPr bwMode="auto">
          <a:xfrm>
            <a:off x="336320" y="1095153"/>
            <a:ext cx="11331442" cy="576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60" y="6150040"/>
            <a:ext cx="559604" cy="559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18" y="787652"/>
            <a:ext cx="559604" cy="55960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825766" y="6122341"/>
            <a:ext cx="683172" cy="26312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42427" y="5958033"/>
            <a:ext cx="921182" cy="19200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96522" y="4901782"/>
            <a:ext cx="921182" cy="19200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94827" y="4183117"/>
            <a:ext cx="308191" cy="91067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156136" y="823689"/>
            <a:ext cx="938347" cy="41432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rot="20340673">
            <a:off x="5326401" y="4623230"/>
            <a:ext cx="5220629" cy="749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new approach for measuring </a:t>
            </a:r>
            <a:r>
              <a:rPr lang="en-US" dirty="0" smtClean="0"/>
              <a:t>property </a:t>
            </a:r>
            <a:r>
              <a:rPr lang="en-US" dirty="0"/>
              <a:t>completeness based on proof rather than </a:t>
            </a:r>
            <a:r>
              <a:rPr lang="en-US" dirty="0" smtClean="0"/>
              <a:t>mutation</a:t>
            </a:r>
          </a:p>
          <a:p>
            <a:r>
              <a:rPr lang="en-US" dirty="0" smtClean="0"/>
              <a:t>Coverage </a:t>
            </a:r>
            <a:r>
              <a:rPr lang="en-US" dirty="0"/>
              <a:t>metrics </a:t>
            </a:r>
            <a:r>
              <a:rPr lang="en-US" dirty="0" smtClean="0"/>
              <a:t>based on a set of </a:t>
            </a:r>
            <a:r>
              <a:rPr lang="en-US" dirty="0" smtClean="0">
                <a:solidFill>
                  <a:srgbClr val="FFFFA3"/>
                </a:solidFill>
              </a:rPr>
              <a:t>minimal proofs</a:t>
            </a:r>
          </a:p>
          <a:p>
            <a:r>
              <a:rPr lang="en-US" dirty="0" smtClean="0"/>
              <a:t>Provide algorithm to compute those metrics</a:t>
            </a:r>
          </a:p>
          <a:p>
            <a:r>
              <a:rPr lang="en-US" dirty="0" smtClean="0"/>
              <a:t>Implementation &amp; evaluation</a:t>
            </a:r>
          </a:p>
          <a:p>
            <a:endParaRPr lang="en-US" dirty="0">
              <a:solidFill>
                <a:srgbClr val="FFFFA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ractical?! Useful?!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NASA CVFCS on the Quad-redundant flight controller</a:t>
            </a:r>
          </a:p>
          <a:p>
            <a:r>
              <a:rPr lang="en-US" dirty="0" smtClean="0"/>
              <a:t> Rockwell </a:t>
            </a:r>
            <a:r>
              <a:rPr lang="en-US" dirty="0"/>
              <a:t>Collins, part of the AFRL </a:t>
            </a:r>
            <a:r>
              <a:rPr lang="en-US" dirty="0" err="1"/>
              <a:t>SpEAR</a:t>
            </a:r>
            <a:r>
              <a:rPr lang="en-US" dirty="0"/>
              <a:t> </a:t>
            </a:r>
            <a:r>
              <a:rPr lang="en-US" dirty="0" smtClean="0"/>
              <a:t>project</a:t>
            </a:r>
          </a:p>
          <a:p>
            <a:r>
              <a:rPr lang="en-US" dirty="0"/>
              <a:t> Helicopter architecture proofs in the DARPA HACMS project</a:t>
            </a:r>
          </a:p>
          <a:p>
            <a:r>
              <a:rPr lang="en-US" dirty="0" smtClean="0"/>
              <a:t> NSF </a:t>
            </a:r>
            <a:r>
              <a:rPr lang="en-US" dirty="0"/>
              <a:t>Medical device project on the GPCA model</a:t>
            </a:r>
          </a:p>
          <a:p>
            <a:r>
              <a:rPr lang="en-US" dirty="0"/>
              <a:t> AGREE Symbolic Simulator, Part of DARPA SOSITE project</a:t>
            </a:r>
          </a:p>
          <a:p>
            <a:r>
              <a:rPr lang="en-US" dirty="0" smtClean="0"/>
              <a:t>AGREE/JKind </a:t>
            </a:r>
            <a:r>
              <a:rPr lang="en-US" dirty="0"/>
              <a:t>Test-Case </a:t>
            </a:r>
            <a:r>
              <a:rPr lang="en-US" dirty="0" smtClean="0"/>
              <a:t>Generator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5C30-FED6-44AE-B4D8-46A29888747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37069" y="5776853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B9FF"/>
                </a:solidFill>
                <a:latin typeface="Comic Sans MS" panose="030F0702030302020204" pitchFamily="66" charset="0"/>
              </a:rPr>
              <a:t>Since Jan, 2016</a:t>
            </a:r>
            <a:endParaRPr lang="en-US" sz="2000" dirty="0">
              <a:solidFill>
                <a:srgbClr val="FFB9FF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42260" y="6385467"/>
            <a:ext cx="8038214" cy="370355"/>
          </a:xfrm>
        </p:spPr>
        <p:txBody>
          <a:bodyPr/>
          <a:lstStyle/>
          <a:p>
            <a:r>
              <a:rPr lang="en-US" smtClean="0"/>
              <a:t>Spring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Mutation-based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different kinds of </a:t>
            </a:r>
            <a:r>
              <a:rPr lang="en-US" dirty="0" smtClean="0"/>
              <a:t>mutations</a:t>
            </a:r>
          </a:p>
          <a:p>
            <a:pPr lvl="1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State-based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mutations</a:t>
            </a:r>
          </a:p>
          <a:p>
            <a:pPr lvl="2"/>
            <a:r>
              <a:rPr lang="en-US" sz="2400" dirty="0" smtClean="0"/>
              <a:t>flip </a:t>
            </a:r>
            <a:r>
              <a:rPr lang="en-US" sz="2400" dirty="0"/>
              <a:t>the value </a:t>
            </a:r>
            <a:r>
              <a:rPr lang="en-US" sz="2400" dirty="0" smtClean="0"/>
              <a:t>of one </a:t>
            </a:r>
            <a:r>
              <a:rPr lang="en-US" sz="2400" dirty="0"/>
              <a:t>of the bits in the </a:t>
            </a:r>
            <a:r>
              <a:rPr lang="en-US" sz="2400" dirty="0" smtClean="0"/>
              <a:t>state</a:t>
            </a:r>
          </a:p>
          <a:p>
            <a:pPr lvl="1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Logic-based mutations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fix the value of </a:t>
            </a:r>
            <a:r>
              <a:rPr lang="en-US" sz="2400" dirty="0" smtClean="0"/>
              <a:t>a bit </a:t>
            </a:r>
            <a:r>
              <a:rPr lang="en-US" sz="2400" dirty="0"/>
              <a:t>to constant </a:t>
            </a:r>
            <a:r>
              <a:rPr lang="en-US" sz="2400" dirty="0" smtClean="0"/>
              <a:t>: </a:t>
            </a:r>
            <a:r>
              <a:rPr lang="en-US" sz="2400" dirty="0"/>
              <a:t>find stuck-at faults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Syntactic mutations </a:t>
            </a:r>
            <a:endParaRPr lang="en-US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2400" dirty="0" smtClean="0"/>
              <a:t>remove states </a:t>
            </a:r>
            <a:r>
              <a:rPr lang="en-US" sz="2400" dirty="0"/>
              <a:t>in a control flow graph representation of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system </a:t>
            </a:r>
            <a:r>
              <a:rPr lang="en-US" dirty="0">
                <a:solidFill>
                  <a:srgbClr val="FFBDFF"/>
                </a:solidFill>
              </a:rPr>
              <a:t>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FFFF71"/>
                </a:solidFill>
              </a:rPr>
              <a:t>T</a:t>
            </a:r>
            <a:r>
              <a:rPr lang="en-US" sz="2800" dirty="0">
                <a:solidFill>
                  <a:prstClr val="white"/>
                </a:solidFill>
              </a:rPr>
              <a:t> is a conjunction of a collection of terms:  </a:t>
            </a:r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4400" dirty="0">
                <a:solidFill>
                  <a:srgbClr val="92D050"/>
                </a:solidFill>
                <a:ea typeface="Meiryo" panose="020B0604030504040204" pitchFamily="34" charset="-128"/>
              </a:rPr>
              <a:t>⋀</a:t>
            </a:r>
            <a:r>
              <a:rPr lang="en-US" dirty="0">
                <a:solidFill>
                  <a:prstClr val="white"/>
                </a:solidFill>
                <a:ea typeface="Meiryo" panose="020B0604030504040204" pitchFamily="34" charset="-128"/>
              </a:rPr>
              <a:t>j</a:t>
            </a:r>
            <a:r>
              <a:rPr lang="en-US" sz="2800" dirty="0">
                <a:solidFill>
                  <a:prstClr val="white"/>
                </a:solidFill>
                <a:ea typeface="Meiryo" panose="020B0604030504040204" pitchFamily="34" charset="-128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ea typeface="Meiryo" panose="020B0604030504040204" pitchFamily="34" charset="-128"/>
              </a:rPr>
              <a:t>T</a:t>
            </a:r>
            <a:r>
              <a:rPr lang="en-US" dirty="0" err="1" smtClean="0">
                <a:solidFill>
                  <a:prstClr val="white"/>
                </a:solidFill>
                <a:ea typeface="Meiryo" panose="020B0604030504040204" pitchFamily="34" charset="-128"/>
              </a:rPr>
              <a:t>j</a:t>
            </a:r>
            <a:endParaRPr lang="en-US" dirty="0" smtClean="0">
              <a:solidFill>
                <a:prstClr val="white"/>
              </a:solidFill>
              <a:ea typeface="Meiryo" panose="020B0604030504040204" pitchFamily="34" charset="-128"/>
            </a:endParaRPr>
          </a:p>
          <a:p>
            <a:pPr lvl="1"/>
            <a:endParaRPr lang="en-US" sz="2800" dirty="0">
              <a:solidFill>
                <a:prstClr val="white"/>
              </a:solidFill>
              <a:ea typeface="Meiryo" panose="020B0604030504040204" pitchFamily="34" charset="-128"/>
            </a:endParaRPr>
          </a:p>
          <a:p>
            <a:r>
              <a:rPr lang="en-US" sz="3200" dirty="0" smtClean="0"/>
              <a:t> </a:t>
            </a:r>
            <a:r>
              <a:rPr lang="en-US" dirty="0" smtClean="0"/>
              <a:t>Net-list </a:t>
            </a:r>
            <a:r>
              <a:rPr lang="en-US" dirty="0" smtClean="0">
                <a:solidFill>
                  <a:srgbClr val="FFBDFF"/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= (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µ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),   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µ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→ { </a:t>
            </a:r>
            <a:r>
              <a:rPr lang="en-US" dirty="0">
                <a:solidFill>
                  <a:srgbClr val="FFFFA3"/>
                </a:solidFill>
              </a:rPr>
              <a:t>AND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, </a:t>
            </a:r>
            <a:r>
              <a:rPr lang="en-US" dirty="0">
                <a:solidFill>
                  <a:srgbClr val="FFFFA3"/>
                </a:solidFill>
              </a:rPr>
              <a:t>INV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, </a:t>
            </a:r>
            <a:r>
              <a:rPr lang="en-US" dirty="0">
                <a:solidFill>
                  <a:srgbClr val="FFFFA3"/>
                </a:solidFill>
              </a:rPr>
              <a:t>REG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, </a:t>
            </a:r>
            <a:r>
              <a:rPr lang="en-US" dirty="0">
                <a:solidFill>
                  <a:srgbClr val="FFFFA3"/>
                </a:solidFill>
              </a:rPr>
              <a:t>INP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}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2"/>
            <a:endParaRPr lang="en-US" sz="2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Nondeterministic C</a:t>
            </a:r>
            <a:r>
              <a:rPr lang="en-US" dirty="0" smtClean="0"/>
              <a:t>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Chockler</a:t>
            </a:r>
            <a:r>
              <a:rPr lang="en-US" dirty="0" smtClean="0"/>
              <a:t> </a:t>
            </a:r>
            <a:r>
              <a:rPr lang="en-US" dirty="0"/>
              <a:t>et al., </a:t>
            </a:r>
            <a:r>
              <a:rPr lang="en-US" dirty="0">
                <a:solidFill>
                  <a:srgbClr val="FDFDBF"/>
                </a:solidFill>
              </a:rPr>
              <a:t>Coverage </a:t>
            </a:r>
            <a:r>
              <a:rPr lang="en-US" dirty="0" smtClean="0">
                <a:solidFill>
                  <a:srgbClr val="FDFDBF"/>
                </a:solidFill>
              </a:rPr>
              <a:t>in interpolation-based </a:t>
            </a:r>
            <a:r>
              <a:rPr lang="en-US" dirty="0">
                <a:solidFill>
                  <a:srgbClr val="FDFDBF"/>
                </a:solidFill>
              </a:rPr>
              <a:t>model checking</a:t>
            </a:r>
            <a:r>
              <a:rPr lang="en-US" dirty="0"/>
              <a:t>, </a:t>
            </a:r>
            <a:r>
              <a:rPr lang="en-US" dirty="0" smtClean="0"/>
              <a:t>Design Automation Conference (DAC) </a:t>
            </a:r>
            <a:r>
              <a:rPr lang="en-US" dirty="0"/>
              <a:t>2010</a:t>
            </a:r>
          </a:p>
          <a:p>
            <a:pPr lvl="1"/>
            <a:r>
              <a:rPr lang="en-US" dirty="0" smtClean="0"/>
              <a:t>System is modeled in terms of a </a:t>
            </a:r>
            <a:r>
              <a:rPr lang="en-US" dirty="0" smtClean="0">
                <a:solidFill>
                  <a:srgbClr val="FDFDBF"/>
                </a:solidFill>
              </a:rPr>
              <a:t>net-list </a:t>
            </a:r>
            <a:r>
              <a:rPr lang="en-US" dirty="0" smtClean="0">
                <a:solidFill>
                  <a:srgbClr val="FFBDFF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rgbClr val="FFBDFF"/>
                </a:solidFill>
              </a:rPr>
              <a:t>mutations </a:t>
            </a:r>
            <a:r>
              <a:rPr lang="en-US" dirty="0" smtClean="0">
                <a:solidFill>
                  <a:srgbClr val="FFBDFF"/>
                </a:solidFill>
              </a:rPr>
              <a:t>of a </a:t>
            </a:r>
            <a:r>
              <a:rPr lang="en-US" dirty="0">
                <a:solidFill>
                  <a:srgbClr val="FFBDFF"/>
                </a:solidFill>
              </a:rPr>
              <a:t>single vertex: either stuck-at-zero, stuck-at-one, </a:t>
            </a:r>
            <a:r>
              <a:rPr lang="en-US">
                <a:solidFill>
                  <a:srgbClr val="FFBDFF"/>
                </a:solidFill>
              </a:rPr>
              <a:t>or </a:t>
            </a:r>
            <a:r>
              <a:rPr lang="en-US" smtClean="0">
                <a:solidFill>
                  <a:srgbClr val="FFBDFF"/>
                </a:solidFill>
              </a:rPr>
              <a:t>nondeterministic</a:t>
            </a:r>
            <a:r>
              <a:rPr lang="en-US" dirty="0">
                <a:solidFill>
                  <a:srgbClr val="FFBDFF"/>
                </a:solidFill>
              </a:rPr>
              <a:t>.</a:t>
            </a:r>
            <a:endParaRPr lang="en-US" dirty="0" smtClean="0">
              <a:solidFill>
                <a:srgbClr val="FFBD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695" y="1728220"/>
            <a:ext cx="11164188" cy="45874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esign elements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Wingdings" panose="05000000000000000000" pitchFamily="2" charset="2"/>
              </a:rPr>
              <a:t></a:t>
            </a:r>
            <a:r>
              <a:rPr lang="en-US" dirty="0" smtClean="0"/>
              <a:t> proof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5729" y="4190932"/>
            <a:ext cx="2238804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property #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 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12" idx="4"/>
            <a:endCxn id="10" idx="0"/>
          </p:cNvCxnSpPr>
          <p:nvPr/>
        </p:nvCxnSpPr>
        <p:spPr>
          <a:xfrm flipH="1">
            <a:off x="6332695" y="4569490"/>
            <a:ext cx="1608486" cy="90852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92246" y="5478019"/>
            <a:ext cx="277219" cy="329534"/>
          </a:xfrm>
          <a:prstGeom prst="ellipse">
            <a:avLst/>
          </a:prstGeom>
          <a:solidFill>
            <a:srgbClr val="FDFDBF">
              <a:alpha val="15000"/>
            </a:srgbClr>
          </a:solidFill>
          <a:ln w="38100">
            <a:solidFill>
              <a:srgbClr val="FF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94085" y="5478019"/>
            <a:ext cx="277219" cy="329534"/>
          </a:xfrm>
          <a:prstGeom prst="ellipse">
            <a:avLst/>
          </a:prstGeom>
          <a:solidFill>
            <a:srgbClr val="FDFDBF">
              <a:alpha val="15000"/>
            </a:srgbClr>
          </a:solidFill>
          <a:ln w="38100">
            <a:solidFill>
              <a:srgbClr val="FF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2651" y="5113890"/>
            <a:ext cx="526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A3"/>
                </a:solidFill>
              </a:rPr>
              <a:t>…</a:t>
            </a:r>
          </a:p>
        </p:txBody>
      </p:sp>
      <p:sp>
        <p:nvSpPr>
          <p:cNvPr id="12" name="Oval 11"/>
          <p:cNvSpPr/>
          <p:nvPr/>
        </p:nvSpPr>
        <p:spPr>
          <a:xfrm>
            <a:off x="7802571" y="4239956"/>
            <a:ext cx="277219" cy="32953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681" y="5414487"/>
            <a:ext cx="2754145" cy="403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model elements: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33323" y="5478019"/>
            <a:ext cx="277219" cy="329534"/>
          </a:xfrm>
          <a:prstGeom prst="ellipse">
            <a:avLst/>
          </a:prstGeom>
          <a:solidFill>
            <a:srgbClr val="FDFDBF">
              <a:alpha val="15000"/>
            </a:srgbClr>
          </a:solidFill>
          <a:ln w="38100">
            <a:solidFill>
              <a:srgbClr val="FF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50563" y="5478019"/>
            <a:ext cx="277219" cy="329534"/>
          </a:xfrm>
          <a:prstGeom prst="ellipse">
            <a:avLst/>
          </a:prstGeom>
          <a:solidFill>
            <a:srgbClr val="FDFDBF">
              <a:alpha val="15000"/>
            </a:srgbClr>
          </a:solidFill>
          <a:ln w="38100">
            <a:solidFill>
              <a:srgbClr val="FF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778081" y="5478019"/>
            <a:ext cx="277219" cy="329534"/>
          </a:xfrm>
          <a:prstGeom prst="ellipse">
            <a:avLst/>
          </a:prstGeom>
          <a:solidFill>
            <a:srgbClr val="FDFDBF">
              <a:alpha val="15000"/>
            </a:srgbClr>
          </a:solidFill>
          <a:ln w="38100">
            <a:solidFill>
              <a:srgbClr val="FF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15" idx="0"/>
          </p:cNvCxnSpPr>
          <p:nvPr/>
        </p:nvCxnSpPr>
        <p:spPr>
          <a:xfrm>
            <a:off x="7941181" y="4569490"/>
            <a:ext cx="447992" cy="90852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73783" y="5478019"/>
            <a:ext cx="277219" cy="329534"/>
          </a:xfrm>
          <a:prstGeom prst="ellipse">
            <a:avLst/>
          </a:prstGeom>
          <a:solidFill>
            <a:srgbClr val="FDFDBF">
              <a:alpha val="15000"/>
            </a:srgbClr>
          </a:solidFill>
          <a:ln w="38100">
            <a:solidFill>
              <a:srgbClr val="FF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3818" y="5478019"/>
            <a:ext cx="277219" cy="329534"/>
          </a:xfrm>
          <a:prstGeom prst="ellipse">
            <a:avLst/>
          </a:prstGeom>
          <a:solidFill>
            <a:srgbClr val="FDFDBF">
              <a:alpha val="15000"/>
            </a:srgbClr>
          </a:solidFill>
          <a:ln w="38100">
            <a:solidFill>
              <a:srgbClr val="FF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2550" y="6056862"/>
            <a:ext cx="275414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BDFF"/>
                </a:solidFill>
              </a:rPr>
              <a:t>IVCs for property #</a:t>
            </a:r>
            <a:r>
              <a:rPr lang="en-US" sz="2000" dirty="0" err="1" smtClean="0">
                <a:solidFill>
                  <a:srgbClr val="FFBDFF"/>
                </a:solidFill>
              </a:rPr>
              <a:t>i</a:t>
            </a:r>
            <a:endParaRPr lang="en-US" sz="2000" dirty="0">
              <a:solidFill>
                <a:srgbClr val="FFBD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10485" y="5124059"/>
            <a:ext cx="526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A3"/>
                </a:solidFill>
              </a:rPr>
              <a:t>…</a:t>
            </a:r>
          </a:p>
        </p:txBody>
      </p:sp>
      <p:sp>
        <p:nvSpPr>
          <p:cNvPr id="22" name="Oval 21"/>
          <p:cNvSpPr/>
          <p:nvPr/>
        </p:nvSpPr>
        <p:spPr>
          <a:xfrm>
            <a:off x="4056575" y="5478527"/>
            <a:ext cx="277219" cy="329534"/>
          </a:xfrm>
          <a:prstGeom prst="ellipse">
            <a:avLst/>
          </a:prstGeom>
          <a:solidFill>
            <a:srgbClr val="FDFDBF">
              <a:alpha val="15000"/>
            </a:srgbClr>
          </a:solidFill>
          <a:ln w="38100">
            <a:solidFill>
              <a:srgbClr val="FFF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91941" y="4265324"/>
            <a:ext cx="277219" cy="32953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6520" y="4161802"/>
            <a:ext cx="2238804" cy="4039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property #1  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22" idx="0"/>
          </p:cNvCxnSpPr>
          <p:nvPr/>
        </p:nvCxnSpPr>
        <p:spPr>
          <a:xfrm flipH="1">
            <a:off x="4195185" y="4594858"/>
            <a:ext cx="535367" cy="88366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4"/>
            <a:endCxn id="10" idx="0"/>
          </p:cNvCxnSpPr>
          <p:nvPr/>
        </p:nvCxnSpPr>
        <p:spPr>
          <a:xfrm>
            <a:off x="4730552" y="4594858"/>
            <a:ext cx="1602143" cy="88316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3378" y="6115627"/>
            <a:ext cx="2822272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BDFF"/>
                </a:solidFill>
              </a:rPr>
              <a:t>IVCs for property #1</a:t>
            </a:r>
            <a:endParaRPr lang="en-US" sz="2000" dirty="0">
              <a:solidFill>
                <a:srgbClr val="FFBDF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19798" y="3838637"/>
            <a:ext cx="526723" cy="774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…</a:t>
            </a:r>
            <a:endParaRPr lang="en-US" sz="4000" dirty="0"/>
          </a:p>
        </p:txBody>
      </p:sp>
      <p:cxnSp>
        <p:nvCxnSpPr>
          <p:cNvPr id="29" name="Straight Arrow Connector 28"/>
          <p:cNvCxnSpPr>
            <a:stCxn id="23" idx="4"/>
            <a:endCxn id="19" idx="0"/>
          </p:cNvCxnSpPr>
          <p:nvPr/>
        </p:nvCxnSpPr>
        <p:spPr>
          <a:xfrm>
            <a:off x="4730551" y="4594858"/>
            <a:ext cx="21876" cy="883161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209280" y="4583254"/>
            <a:ext cx="535367" cy="883669"/>
          </a:xfrm>
          <a:prstGeom prst="straightConnector1">
            <a:avLst/>
          </a:prstGeom>
          <a:ln w="28575">
            <a:solidFill>
              <a:srgbClr val="FFBD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19" idx="0"/>
          </p:cNvCxnSpPr>
          <p:nvPr/>
        </p:nvCxnSpPr>
        <p:spPr>
          <a:xfrm>
            <a:off x="4730551" y="4594858"/>
            <a:ext cx="21877" cy="883161"/>
          </a:xfrm>
          <a:prstGeom prst="straightConnector1">
            <a:avLst/>
          </a:prstGeom>
          <a:ln w="28575">
            <a:solidFill>
              <a:srgbClr val="FFBD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4"/>
            <a:endCxn id="10" idx="0"/>
          </p:cNvCxnSpPr>
          <p:nvPr/>
        </p:nvCxnSpPr>
        <p:spPr>
          <a:xfrm>
            <a:off x="4730551" y="4594858"/>
            <a:ext cx="1602144" cy="883161"/>
          </a:xfrm>
          <a:prstGeom prst="straightConnector1">
            <a:avLst/>
          </a:prstGeom>
          <a:ln w="28575">
            <a:solidFill>
              <a:srgbClr val="FFBD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56574" y="5483285"/>
            <a:ext cx="277219" cy="329534"/>
          </a:xfrm>
          <a:prstGeom prst="ellipse">
            <a:avLst/>
          </a:prstGeom>
          <a:solidFill>
            <a:srgbClr val="FFBDFF">
              <a:alpha val="15000"/>
            </a:srgbClr>
          </a:solidFill>
          <a:ln w="38100">
            <a:solidFill>
              <a:srgbClr val="F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14913" y="5483285"/>
            <a:ext cx="277219" cy="329534"/>
          </a:xfrm>
          <a:prstGeom prst="ellipse">
            <a:avLst/>
          </a:prstGeom>
          <a:solidFill>
            <a:srgbClr val="FFBDFF">
              <a:alpha val="15000"/>
            </a:srgbClr>
          </a:solidFill>
          <a:ln w="38100">
            <a:solidFill>
              <a:srgbClr val="F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97680" y="5483285"/>
            <a:ext cx="277219" cy="329534"/>
          </a:xfrm>
          <a:prstGeom prst="ellipse">
            <a:avLst/>
          </a:prstGeom>
          <a:solidFill>
            <a:srgbClr val="FFBDFF">
              <a:alpha val="15000"/>
            </a:srgbClr>
          </a:solidFill>
          <a:ln w="38100">
            <a:solidFill>
              <a:srgbClr val="F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12" idx="4"/>
            <a:endCxn id="10" idx="0"/>
          </p:cNvCxnSpPr>
          <p:nvPr/>
        </p:nvCxnSpPr>
        <p:spPr>
          <a:xfrm flipH="1">
            <a:off x="6332695" y="4569490"/>
            <a:ext cx="1608486" cy="908529"/>
          </a:xfrm>
          <a:prstGeom prst="straightConnector1">
            <a:avLst/>
          </a:prstGeom>
          <a:ln w="28575">
            <a:solidFill>
              <a:srgbClr val="FFBD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4"/>
            <a:endCxn id="15" idx="0"/>
          </p:cNvCxnSpPr>
          <p:nvPr/>
        </p:nvCxnSpPr>
        <p:spPr>
          <a:xfrm>
            <a:off x="7941181" y="4569490"/>
            <a:ext cx="447992" cy="908529"/>
          </a:xfrm>
          <a:prstGeom prst="straightConnector1">
            <a:avLst/>
          </a:prstGeom>
          <a:ln w="28575">
            <a:solidFill>
              <a:srgbClr val="FFBD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250562" y="5483285"/>
            <a:ext cx="277219" cy="329534"/>
          </a:xfrm>
          <a:prstGeom prst="ellipse">
            <a:avLst/>
          </a:prstGeom>
          <a:solidFill>
            <a:srgbClr val="FFBDFF">
              <a:alpha val="15000"/>
            </a:srgbClr>
          </a:solidFill>
          <a:ln w="38100">
            <a:solidFill>
              <a:srgbClr val="F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97845" y="5483285"/>
            <a:ext cx="277219" cy="329534"/>
          </a:xfrm>
          <a:prstGeom prst="ellipse">
            <a:avLst/>
          </a:prstGeom>
          <a:solidFill>
            <a:srgbClr val="FFBDFF">
              <a:alpha val="15000"/>
            </a:srgbClr>
          </a:solidFill>
          <a:ln w="38100">
            <a:solidFill>
              <a:srgbClr val="FFB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54514" y="2858015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traceability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Left Brace 41"/>
          <p:cNvSpPr/>
          <p:nvPr/>
        </p:nvSpPr>
        <p:spPr>
          <a:xfrm rot="16200000">
            <a:off x="5742987" y="-2562232"/>
            <a:ext cx="381929" cy="10164782"/>
          </a:xfrm>
          <a:prstGeom prst="leftBrace">
            <a:avLst>
              <a:gd name="adj1" fmla="val 55765"/>
              <a:gd name="adj2" fmla="val 5257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99034" y="1639614"/>
            <a:ext cx="4831092" cy="581301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353537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49921" y="1730791"/>
            <a:ext cx="5194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71"/>
                </a:solidFill>
                <a:latin typeface="Comic Sans MS" panose="030F0702030302020204" pitchFamily="66" charset="0"/>
              </a:rPr>
              <a:t>Inductive Validity Core (IVC) </a:t>
            </a:r>
            <a:endParaRPr lang="en-US" dirty="0">
              <a:solidFill>
                <a:srgbClr val="FFF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7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3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Given transition system (</a:t>
            </a:r>
            <a:r>
              <a:rPr lang="en-US" dirty="0" smtClean="0">
                <a:solidFill>
                  <a:srgbClr val="FFFF71"/>
                </a:solidFill>
                <a:latin typeface="+mn-lt"/>
              </a:rPr>
              <a:t>I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solidFill>
                  <a:srgbClr val="FFFF71"/>
                </a:solidFill>
                <a:latin typeface="+mn-lt"/>
              </a:rPr>
              <a:t>T</a:t>
            </a:r>
            <a:r>
              <a:rPr lang="en-US" dirty="0" smtClean="0">
                <a:latin typeface="+mn-lt"/>
              </a:rPr>
              <a:t>)  &amp; safety property </a:t>
            </a:r>
            <a:r>
              <a:rPr lang="en-US" dirty="0" smtClean="0">
                <a:solidFill>
                  <a:srgbClr val="FFFF71"/>
                </a:solidFill>
                <a:latin typeface="+mn-lt"/>
              </a:rPr>
              <a:t>P</a:t>
            </a:r>
          </a:p>
          <a:p>
            <a:pPr marL="0" indent="0">
              <a:buNone/>
            </a:pPr>
            <a:endParaRPr lang="en-US" sz="2800" dirty="0" smtClean="0">
              <a:latin typeface="+mn-lt"/>
              <a:ea typeface="Meiryo" panose="020B0604030504040204" pitchFamily="34" charset="-128"/>
            </a:endParaRPr>
          </a:p>
          <a:p>
            <a:pPr lvl="1"/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Meiryo" panose="020B0604030504040204" pitchFamily="34" charset="-128"/>
              </a:rPr>
              <a:t>S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</a:t>
            </a:r>
            <a:r>
              <a:rPr lang="en-US" sz="2800" b="1" dirty="0" smtClean="0">
                <a:solidFill>
                  <a:srgbClr val="92D050"/>
                </a:solidFill>
                <a:latin typeface="+mn-lt"/>
                <a:ea typeface="Meiryo" panose="020B0604030504040204" pitchFamily="34" charset="-128"/>
              </a:rPr>
              <a:t>⊆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Meiryo" panose="020B0604030504040204" pitchFamily="34" charset="-128"/>
              </a:rPr>
              <a:t>T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is an </a:t>
            </a:r>
            <a:r>
              <a:rPr lang="en-US" sz="2800" dirty="0" smtClean="0">
                <a:solidFill>
                  <a:srgbClr val="FFBDFF"/>
                </a:solidFill>
                <a:latin typeface="+mn-lt"/>
                <a:ea typeface="Meiryo" panose="020B0604030504040204" pitchFamily="34" charset="-128"/>
              </a:rPr>
              <a:t>IVC set </a:t>
            </a:r>
            <a:r>
              <a:rPr lang="en-US" sz="2800" b="1" i="1" dirty="0" err="1" smtClean="0">
                <a:latin typeface="Aparajita" panose="020B0604020202020204" pitchFamily="34" charset="0"/>
                <a:ea typeface="Meiryo" panose="020B0604030504040204" pitchFamily="34" charset="-128"/>
                <a:cs typeface="Aparajita" panose="020B0604020202020204" pitchFamily="34" charset="0"/>
              </a:rPr>
              <a:t>iff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(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Meiryo" panose="020B0604030504040204" pitchFamily="34" charset="-128"/>
              </a:rPr>
              <a:t>I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, 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Meiryo" panose="020B0604030504040204" pitchFamily="34" charset="-128"/>
              </a:rPr>
              <a:t>S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) </a:t>
            </a:r>
            <a:r>
              <a:rPr lang="en-US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Meiryo" panose="020B0604030504040204" pitchFamily="34" charset="-128"/>
              </a:rPr>
              <a:t>⊦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Meiryo" panose="020B0604030504040204" pitchFamily="34" charset="-128"/>
              </a:rPr>
              <a:t>P</a:t>
            </a:r>
          </a:p>
          <a:p>
            <a:pPr lvl="1"/>
            <a:r>
              <a:rPr lang="en-US" sz="2800" dirty="0">
                <a:latin typeface="+mn-lt"/>
                <a:ea typeface="Meiryo" panose="020B0604030504040204" pitchFamily="34" charset="-128"/>
              </a:rPr>
              <a:t> 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Meiryo" panose="020B0604030504040204" pitchFamily="34" charset="-128"/>
              </a:rPr>
              <a:t>S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is </a:t>
            </a:r>
            <a:r>
              <a:rPr lang="en-US" sz="2800" dirty="0" smtClean="0">
                <a:solidFill>
                  <a:srgbClr val="FFBDFF"/>
                </a:solidFill>
                <a:latin typeface="+mn-lt"/>
                <a:ea typeface="Meiryo" panose="020B0604030504040204" pitchFamily="34" charset="-128"/>
              </a:rPr>
              <a:t>minimal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</a:t>
            </a:r>
            <a:r>
              <a:rPr lang="en-US" sz="2800" b="1" i="1" dirty="0" err="1" smtClean="0">
                <a:latin typeface="Aparajita" panose="020B0604020202020204" pitchFamily="34" charset="0"/>
                <a:ea typeface="Meiryo" panose="020B0604030504040204" pitchFamily="34" charset="-128"/>
                <a:cs typeface="Aparajita" panose="020B0604020202020204" pitchFamily="34" charset="0"/>
              </a:rPr>
              <a:t>iff</a:t>
            </a:r>
            <a:r>
              <a:rPr lang="en-US" sz="2800" i="1" dirty="0" smtClean="0">
                <a:latin typeface="Aparajita" panose="020B0604020202020204" pitchFamily="34" charset="0"/>
                <a:ea typeface="Meiryo" panose="020B0604030504040204" pitchFamily="34" charset="-128"/>
                <a:cs typeface="Aparajita" panose="020B0604020202020204" pitchFamily="34" charset="0"/>
              </a:rPr>
              <a:t> 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</a:t>
            </a:r>
          </a:p>
          <a:p>
            <a:pPr lvl="2"/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2800" dirty="0" smtClean="0">
                <a:solidFill>
                  <a:srgbClr val="92D050"/>
                </a:solidFill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¬</a:t>
            </a:r>
            <a:r>
              <a:rPr lang="en-US" sz="2800" spc="-185" dirty="0" smtClean="0">
                <a:solidFill>
                  <a:srgbClr val="92D050"/>
                </a:solidFill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∃</a:t>
            </a:r>
            <a:r>
              <a:rPr lang="en-US" sz="2800" spc="-185" dirty="0">
                <a:solidFill>
                  <a:srgbClr val="92D050"/>
                </a:solidFill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 </a:t>
            </a:r>
            <a:r>
              <a:rPr lang="en-US" sz="2800" spc="1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</a:rPr>
              <a:t>’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</a:rPr>
              <a:t>.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  </a:t>
            </a:r>
            <a:r>
              <a:rPr lang="en-US" sz="2800" spc="125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spc="1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</a:rPr>
              <a:t>’</a:t>
            </a:r>
            <a:r>
              <a:rPr lang="en-US" sz="2800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spc="-25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⊂</a:t>
            </a:r>
            <a:r>
              <a:rPr lang="en-US" sz="2800" spc="-10" dirty="0"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 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</a:rPr>
              <a:t>S</a:t>
            </a:r>
            <a:r>
              <a:rPr lang="en-US" sz="2800" spc="-80" dirty="0" smtClean="0">
                <a:latin typeface="+mn-lt"/>
                <a:ea typeface="Times New Roman" panose="02020603050405020304" pitchFamily="18" charset="0"/>
              </a:rPr>
              <a:t>  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∧</a:t>
            </a:r>
            <a:r>
              <a:rPr lang="en-US" sz="2800" spc="-120" dirty="0"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   </a:t>
            </a:r>
            <a:r>
              <a:rPr lang="en-US" sz="2800" spc="-120" dirty="0" smtClean="0"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(</a:t>
            </a:r>
            <a:r>
              <a:rPr lang="en-US" sz="2800" spc="-12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I</a:t>
            </a:r>
            <a:r>
              <a:rPr lang="en-US" sz="2800" spc="-120" dirty="0" smtClean="0">
                <a:latin typeface="+mn-lt"/>
                <a:ea typeface="Times New Roman" panose="02020603050405020304" pitchFamily="18" charset="0"/>
                <a:cs typeface="Malgun Gothic" panose="020B0503020000020004" pitchFamily="34" charset="-127"/>
              </a:rPr>
              <a:t>, </a:t>
            </a:r>
            <a:r>
              <a:rPr lang="en-US" sz="2800" spc="1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Times New Roman" panose="02020603050405020304" pitchFamily="18" charset="0"/>
              </a:rPr>
              <a:t>’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) </a:t>
            </a:r>
            <a:r>
              <a:rPr lang="en-US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ea typeface="Meiryo" panose="020B0604030504040204" pitchFamily="34" charset="-128"/>
              </a:rPr>
              <a:t>⊦</a:t>
            </a:r>
            <a:r>
              <a:rPr lang="en-US" sz="2800" dirty="0" smtClean="0">
                <a:latin typeface="+mn-lt"/>
                <a:ea typeface="Meiryo" panose="020B0604030504040204" pitchFamily="34" charset="-128"/>
              </a:rPr>
              <a:t> </a:t>
            </a:r>
            <a:r>
              <a:rPr lang="en-US" sz="2800" dirty="0" smtClean="0">
                <a:solidFill>
                  <a:srgbClr val="FFFF71"/>
                </a:solidFill>
                <a:latin typeface="+mn-lt"/>
                <a:ea typeface="Meiryo" panose="020B0604030504040204" pitchFamily="34" charset="-128"/>
              </a:rPr>
              <a:t>P</a:t>
            </a:r>
            <a:endParaRPr lang="en-US" sz="2800" dirty="0">
              <a:solidFill>
                <a:srgbClr val="FFFF71"/>
              </a:solidFill>
              <a:latin typeface="+mn-lt"/>
              <a:ea typeface="Times New Roman" panose="02020603050405020304" pitchFamily="18" charset="0"/>
            </a:endParaRP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F7D68-95CE-4687-84A7-107B32B22E7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reeform 12"/>
          <p:cNvSpPr/>
          <p:nvPr/>
        </p:nvSpPr>
        <p:spPr>
          <a:xfrm>
            <a:off x="7897166" y="3117013"/>
            <a:ext cx="3431471" cy="2586069"/>
          </a:xfrm>
          <a:custGeom>
            <a:avLst/>
            <a:gdLst>
              <a:gd name="connsiteX0" fmla="*/ 2575931 w 6233531"/>
              <a:gd name="connsiteY0" fmla="*/ 579864 h 5006898"/>
              <a:gd name="connsiteX1" fmla="*/ 2509024 w 6233531"/>
              <a:gd name="connsiteY1" fmla="*/ 524108 h 5006898"/>
              <a:gd name="connsiteX2" fmla="*/ 2475570 w 6233531"/>
              <a:gd name="connsiteY2" fmla="*/ 512956 h 5006898"/>
              <a:gd name="connsiteX3" fmla="*/ 2442117 w 6233531"/>
              <a:gd name="connsiteY3" fmla="*/ 479503 h 5006898"/>
              <a:gd name="connsiteX4" fmla="*/ 2386361 w 6233531"/>
              <a:gd name="connsiteY4" fmla="*/ 457200 h 5006898"/>
              <a:gd name="connsiteX5" fmla="*/ 2297151 w 6233531"/>
              <a:gd name="connsiteY5" fmla="*/ 401444 h 5006898"/>
              <a:gd name="connsiteX6" fmla="*/ 2196790 w 6233531"/>
              <a:gd name="connsiteY6" fmla="*/ 367991 h 5006898"/>
              <a:gd name="connsiteX7" fmla="*/ 2107580 w 6233531"/>
              <a:gd name="connsiteY7" fmla="*/ 323386 h 5006898"/>
              <a:gd name="connsiteX8" fmla="*/ 2029522 w 6233531"/>
              <a:gd name="connsiteY8" fmla="*/ 289932 h 5006898"/>
              <a:gd name="connsiteX9" fmla="*/ 1973766 w 6233531"/>
              <a:gd name="connsiteY9" fmla="*/ 245327 h 5006898"/>
              <a:gd name="connsiteX10" fmla="*/ 1851102 w 6233531"/>
              <a:gd name="connsiteY10" fmla="*/ 200722 h 5006898"/>
              <a:gd name="connsiteX11" fmla="*/ 1717287 w 6233531"/>
              <a:gd name="connsiteY11" fmla="*/ 156117 h 5006898"/>
              <a:gd name="connsiteX12" fmla="*/ 1605775 w 6233531"/>
              <a:gd name="connsiteY12" fmla="*/ 111513 h 5006898"/>
              <a:gd name="connsiteX13" fmla="*/ 1527717 w 6233531"/>
              <a:gd name="connsiteY13" fmla="*/ 66908 h 5006898"/>
              <a:gd name="connsiteX14" fmla="*/ 1449658 w 6233531"/>
              <a:gd name="connsiteY14" fmla="*/ 55756 h 5006898"/>
              <a:gd name="connsiteX15" fmla="*/ 1338146 w 6233531"/>
              <a:gd name="connsiteY15" fmla="*/ 33454 h 5006898"/>
              <a:gd name="connsiteX16" fmla="*/ 1293541 w 6233531"/>
              <a:gd name="connsiteY16" fmla="*/ 11152 h 5006898"/>
              <a:gd name="connsiteX17" fmla="*/ 1260087 w 6233531"/>
              <a:gd name="connsiteY17" fmla="*/ 0 h 5006898"/>
              <a:gd name="connsiteX18" fmla="*/ 947853 w 6233531"/>
              <a:gd name="connsiteY18" fmla="*/ 11152 h 5006898"/>
              <a:gd name="connsiteX19" fmla="*/ 724829 w 6233531"/>
              <a:gd name="connsiteY19" fmla="*/ 122664 h 5006898"/>
              <a:gd name="connsiteX20" fmla="*/ 669073 w 6233531"/>
              <a:gd name="connsiteY20" fmla="*/ 167269 h 5006898"/>
              <a:gd name="connsiteX21" fmla="*/ 546409 w 6233531"/>
              <a:gd name="connsiteY21" fmla="*/ 223025 h 5006898"/>
              <a:gd name="connsiteX22" fmla="*/ 457200 w 6233531"/>
              <a:gd name="connsiteY22" fmla="*/ 301083 h 5006898"/>
              <a:gd name="connsiteX23" fmla="*/ 401444 w 6233531"/>
              <a:gd name="connsiteY23" fmla="*/ 323386 h 5006898"/>
              <a:gd name="connsiteX24" fmla="*/ 345687 w 6233531"/>
              <a:gd name="connsiteY24" fmla="*/ 356839 h 5006898"/>
              <a:gd name="connsiteX25" fmla="*/ 301083 w 6233531"/>
              <a:gd name="connsiteY25" fmla="*/ 379142 h 5006898"/>
              <a:gd name="connsiteX26" fmla="*/ 200722 w 6233531"/>
              <a:gd name="connsiteY26" fmla="*/ 434898 h 5006898"/>
              <a:gd name="connsiteX27" fmla="*/ 167268 w 6233531"/>
              <a:gd name="connsiteY27" fmla="*/ 446049 h 5006898"/>
              <a:gd name="connsiteX28" fmla="*/ 122663 w 6233531"/>
              <a:gd name="connsiteY28" fmla="*/ 501805 h 5006898"/>
              <a:gd name="connsiteX29" fmla="*/ 55756 w 6233531"/>
              <a:gd name="connsiteY29" fmla="*/ 557561 h 5006898"/>
              <a:gd name="connsiteX30" fmla="*/ 11151 w 6233531"/>
              <a:gd name="connsiteY30" fmla="*/ 657922 h 5006898"/>
              <a:gd name="connsiteX31" fmla="*/ 0 w 6233531"/>
              <a:gd name="connsiteY31" fmla="*/ 691376 h 5006898"/>
              <a:gd name="connsiteX32" fmla="*/ 11151 w 6233531"/>
              <a:gd name="connsiteY32" fmla="*/ 914400 h 5006898"/>
              <a:gd name="connsiteX33" fmla="*/ 22302 w 6233531"/>
              <a:gd name="connsiteY33" fmla="*/ 959005 h 5006898"/>
              <a:gd name="connsiteX34" fmla="*/ 44605 w 6233531"/>
              <a:gd name="connsiteY34" fmla="*/ 992459 h 5006898"/>
              <a:gd name="connsiteX35" fmla="*/ 55756 w 6233531"/>
              <a:gd name="connsiteY35" fmla="*/ 1025913 h 5006898"/>
              <a:gd name="connsiteX36" fmla="*/ 100361 w 6233531"/>
              <a:gd name="connsiteY36" fmla="*/ 1081669 h 5006898"/>
              <a:gd name="connsiteX37" fmla="*/ 144966 w 6233531"/>
              <a:gd name="connsiteY37" fmla="*/ 1159727 h 5006898"/>
              <a:gd name="connsiteX38" fmla="*/ 234175 w 6233531"/>
              <a:gd name="connsiteY38" fmla="*/ 1260088 h 5006898"/>
              <a:gd name="connsiteX39" fmla="*/ 323385 w 6233531"/>
              <a:gd name="connsiteY39" fmla="*/ 1282391 h 5006898"/>
              <a:gd name="connsiteX40" fmla="*/ 367990 w 6233531"/>
              <a:gd name="connsiteY40" fmla="*/ 1304693 h 5006898"/>
              <a:gd name="connsiteX41" fmla="*/ 434897 w 6233531"/>
              <a:gd name="connsiteY41" fmla="*/ 1349298 h 5006898"/>
              <a:gd name="connsiteX42" fmla="*/ 457200 w 6233531"/>
              <a:gd name="connsiteY42" fmla="*/ 1438508 h 5006898"/>
              <a:gd name="connsiteX43" fmla="*/ 479502 w 6233531"/>
              <a:gd name="connsiteY43" fmla="*/ 1527717 h 5006898"/>
              <a:gd name="connsiteX44" fmla="*/ 501805 w 6233531"/>
              <a:gd name="connsiteY44" fmla="*/ 1661532 h 5006898"/>
              <a:gd name="connsiteX45" fmla="*/ 512956 w 6233531"/>
              <a:gd name="connsiteY45" fmla="*/ 1739591 h 5006898"/>
              <a:gd name="connsiteX46" fmla="*/ 535258 w 6233531"/>
              <a:gd name="connsiteY46" fmla="*/ 1806498 h 5006898"/>
              <a:gd name="connsiteX47" fmla="*/ 546409 w 6233531"/>
              <a:gd name="connsiteY47" fmla="*/ 1918010 h 5006898"/>
              <a:gd name="connsiteX48" fmla="*/ 557561 w 6233531"/>
              <a:gd name="connsiteY48" fmla="*/ 1973766 h 5006898"/>
              <a:gd name="connsiteX49" fmla="*/ 568712 w 6233531"/>
              <a:gd name="connsiteY49" fmla="*/ 2062976 h 5006898"/>
              <a:gd name="connsiteX50" fmla="*/ 557561 w 6233531"/>
              <a:gd name="connsiteY50" fmla="*/ 2286000 h 5006898"/>
              <a:gd name="connsiteX51" fmla="*/ 512956 w 6233531"/>
              <a:gd name="connsiteY51" fmla="*/ 2352908 h 5006898"/>
              <a:gd name="connsiteX52" fmla="*/ 479502 w 6233531"/>
              <a:gd name="connsiteY52" fmla="*/ 2419815 h 5006898"/>
              <a:gd name="connsiteX53" fmla="*/ 446048 w 6233531"/>
              <a:gd name="connsiteY53" fmla="*/ 2531327 h 5006898"/>
              <a:gd name="connsiteX54" fmla="*/ 423746 w 6233531"/>
              <a:gd name="connsiteY54" fmla="*/ 2598235 h 5006898"/>
              <a:gd name="connsiteX55" fmla="*/ 412595 w 6233531"/>
              <a:gd name="connsiteY55" fmla="*/ 2631688 h 5006898"/>
              <a:gd name="connsiteX56" fmla="*/ 390292 w 6233531"/>
              <a:gd name="connsiteY56" fmla="*/ 2687444 h 5006898"/>
              <a:gd name="connsiteX57" fmla="*/ 379141 w 6233531"/>
              <a:gd name="connsiteY57" fmla="*/ 2754352 h 5006898"/>
              <a:gd name="connsiteX58" fmla="*/ 367990 w 6233531"/>
              <a:gd name="connsiteY58" fmla="*/ 2810108 h 5006898"/>
              <a:gd name="connsiteX59" fmla="*/ 390292 w 6233531"/>
              <a:gd name="connsiteY59" fmla="*/ 3345366 h 5006898"/>
              <a:gd name="connsiteX60" fmla="*/ 379141 w 6233531"/>
              <a:gd name="connsiteY60" fmla="*/ 3501483 h 5006898"/>
              <a:gd name="connsiteX61" fmla="*/ 356839 w 6233531"/>
              <a:gd name="connsiteY61" fmla="*/ 3601844 h 5006898"/>
              <a:gd name="connsiteX62" fmla="*/ 345687 w 6233531"/>
              <a:gd name="connsiteY62" fmla="*/ 3791415 h 5006898"/>
              <a:gd name="connsiteX63" fmla="*/ 323385 w 6233531"/>
              <a:gd name="connsiteY63" fmla="*/ 3914078 h 5006898"/>
              <a:gd name="connsiteX64" fmla="*/ 301083 w 6233531"/>
              <a:gd name="connsiteY64" fmla="*/ 4059044 h 5006898"/>
              <a:gd name="connsiteX65" fmla="*/ 289931 w 6233531"/>
              <a:gd name="connsiteY65" fmla="*/ 4181708 h 5006898"/>
              <a:gd name="connsiteX66" fmla="*/ 234175 w 6233531"/>
              <a:gd name="connsiteY66" fmla="*/ 4460488 h 5006898"/>
              <a:gd name="connsiteX67" fmla="*/ 256478 w 6233531"/>
              <a:gd name="connsiteY67" fmla="*/ 4795025 h 5006898"/>
              <a:gd name="connsiteX68" fmla="*/ 278780 w 6233531"/>
              <a:gd name="connsiteY68" fmla="*/ 4828478 h 5006898"/>
              <a:gd name="connsiteX69" fmla="*/ 312234 w 6233531"/>
              <a:gd name="connsiteY69" fmla="*/ 4895386 h 5006898"/>
              <a:gd name="connsiteX70" fmla="*/ 356839 w 6233531"/>
              <a:gd name="connsiteY70" fmla="*/ 4928839 h 5006898"/>
              <a:gd name="connsiteX71" fmla="*/ 446048 w 6233531"/>
              <a:gd name="connsiteY71" fmla="*/ 4973444 h 5006898"/>
              <a:gd name="connsiteX72" fmla="*/ 479502 w 6233531"/>
              <a:gd name="connsiteY72" fmla="*/ 4984595 h 5006898"/>
              <a:gd name="connsiteX73" fmla="*/ 579863 w 6233531"/>
              <a:gd name="connsiteY73" fmla="*/ 5006898 h 5006898"/>
              <a:gd name="connsiteX74" fmla="*/ 869795 w 6233531"/>
              <a:gd name="connsiteY74" fmla="*/ 4995747 h 5006898"/>
              <a:gd name="connsiteX75" fmla="*/ 936702 w 6233531"/>
              <a:gd name="connsiteY75" fmla="*/ 4973444 h 5006898"/>
              <a:gd name="connsiteX76" fmla="*/ 1048214 w 6233531"/>
              <a:gd name="connsiteY76" fmla="*/ 4951142 h 5006898"/>
              <a:gd name="connsiteX77" fmla="*/ 1271239 w 6233531"/>
              <a:gd name="connsiteY77" fmla="*/ 4928839 h 5006898"/>
              <a:gd name="connsiteX78" fmla="*/ 1360448 w 6233531"/>
              <a:gd name="connsiteY78" fmla="*/ 4917688 h 5006898"/>
              <a:gd name="connsiteX79" fmla="*/ 1483112 w 6233531"/>
              <a:gd name="connsiteY79" fmla="*/ 4895386 h 5006898"/>
              <a:gd name="connsiteX80" fmla="*/ 1561170 w 6233531"/>
              <a:gd name="connsiteY80" fmla="*/ 4873083 h 5006898"/>
              <a:gd name="connsiteX81" fmla="*/ 1605775 w 6233531"/>
              <a:gd name="connsiteY81" fmla="*/ 4861932 h 5006898"/>
              <a:gd name="connsiteX82" fmla="*/ 2107580 w 6233531"/>
              <a:gd name="connsiteY82" fmla="*/ 4850781 h 5006898"/>
              <a:gd name="connsiteX83" fmla="*/ 2575931 w 6233531"/>
              <a:gd name="connsiteY83" fmla="*/ 4817327 h 5006898"/>
              <a:gd name="connsiteX84" fmla="*/ 3066585 w 6233531"/>
              <a:gd name="connsiteY84" fmla="*/ 4772722 h 5006898"/>
              <a:gd name="connsiteX85" fmla="*/ 3189248 w 6233531"/>
              <a:gd name="connsiteY85" fmla="*/ 4750420 h 5006898"/>
              <a:gd name="connsiteX86" fmla="*/ 3345366 w 6233531"/>
              <a:gd name="connsiteY86" fmla="*/ 4728117 h 5006898"/>
              <a:gd name="connsiteX87" fmla="*/ 3534936 w 6233531"/>
              <a:gd name="connsiteY87" fmla="*/ 4694664 h 5006898"/>
              <a:gd name="connsiteX88" fmla="*/ 3568390 w 6233531"/>
              <a:gd name="connsiteY88" fmla="*/ 4683513 h 5006898"/>
              <a:gd name="connsiteX89" fmla="*/ 3646448 w 6233531"/>
              <a:gd name="connsiteY89" fmla="*/ 4672361 h 5006898"/>
              <a:gd name="connsiteX90" fmla="*/ 3702205 w 6233531"/>
              <a:gd name="connsiteY90" fmla="*/ 4661210 h 5006898"/>
              <a:gd name="connsiteX91" fmla="*/ 3813717 w 6233531"/>
              <a:gd name="connsiteY91" fmla="*/ 4627756 h 5006898"/>
              <a:gd name="connsiteX92" fmla="*/ 4014439 w 6233531"/>
              <a:gd name="connsiteY92" fmla="*/ 4572000 h 5006898"/>
              <a:gd name="connsiteX93" fmla="*/ 4170556 w 6233531"/>
              <a:gd name="connsiteY93" fmla="*/ 4527395 h 5006898"/>
              <a:gd name="connsiteX94" fmla="*/ 4415883 w 6233531"/>
              <a:gd name="connsiteY94" fmla="*/ 4438186 h 5006898"/>
              <a:gd name="connsiteX95" fmla="*/ 4605453 w 6233531"/>
              <a:gd name="connsiteY95" fmla="*/ 4371278 h 5006898"/>
              <a:gd name="connsiteX96" fmla="*/ 4739268 w 6233531"/>
              <a:gd name="connsiteY96" fmla="*/ 4293220 h 5006898"/>
              <a:gd name="connsiteX97" fmla="*/ 4861931 w 6233531"/>
              <a:gd name="connsiteY97" fmla="*/ 4192859 h 5006898"/>
              <a:gd name="connsiteX98" fmla="*/ 4906536 w 6233531"/>
              <a:gd name="connsiteY98" fmla="*/ 4170556 h 5006898"/>
              <a:gd name="connsiteX99" fmla="*/ 4995746 w 6233531"/>
              <a:gd name="connsiteY99" fmla="*/ 4114800 h 5006898"/>
              <a:gd name="connsiteX100" fmla="*/ 5051502 w 6233531"/>
              <a:gd name="connsiteY100" fmla="*/ 4059044 h 5006898"/>
              <a:gd name="connsiteX101" fmla="*/ 5140712 w 6233531"/>
              <a:gd name="connsiteY101" fmla="*/ 4003288 h 5006898"/>
              <a:gd name="connsiteX102" fmla="*/ 5218770 w 6233531"/>
              <a:gd name="connsiteY102" fmla="*/ 3925230 h 5006898"/>
              <a:gd name="connsiteX103" fmla="*/ 5341434 w 6233531"/>
              <a:gd name="connsiteY103" fmla="*/ 3836020 h 5006898"/>
              <a:gd name="connsiteX104" fmla="*/ 5386039 w 6233531"/>
              <a:gd name="connsiteY104" fmla="*/ 3791415 h 5006898"/>
              <a:gd name="connsiteX105" fmla="*/ 5441795 w 6233531"/>
              <a:gd name="connsiteY105" fmla="*/ 3757961 h 5006898"/>
              <a:gd name="connsiteX106" fmla="*/ 5497551 w 6233531"/>
              <a:gd name="connsiteY106" fmla="*/ 3713356 h 5006898"/>
              <a:gd name="connsiteX107" fmla="*/ 5508702 w 6233531"/>
              <a:gd name="connsiteY107" fmla="*/ 3679903 h 5006898"/>
              <a:gd name="connsiteX108" fmla="*/ 5564458 w 6233531"/>
              <a:gd name="connsiteY108" fmla="*/ 3624147 h 5006898"/>
              <a:gd name="connsiteX109" fmla="*/ 5597912 w 6233531"/>
              <a:gd name="connsiteY109" fmla="*/ 3546088 h 5006898"/>
              <a:gd name="connsiteX110" fmla="*/ 5631366 w 6233531"/>
              <a:gd name="connsiteY110" fmla="*/ 3512635 h 5006898"/>
              <a:gd name="connsiteX111" fmla="*/ 5664819 w 6233531"/>
              <a:gd name="connsiteY111" fmla="*/ 3401122 h 5006898"/>
              <a:gd name="connsiteX112" fmla="*/ 5675970 w 6233531"/>
              <a:gd name="connsiteY112" fmla="*/ 3345366 h 5006898"/>
              <a:gd name="connsiteX113" fmla="*/ 5698273 w 6233531"/>
              <a:gd name="connsiteY113" fmla="*/ 3311913 h 5006898"/>
              <a:gd name="connsiteX114" fmla="*/ 5720575 w 6233531"/>
              <a:gd name="connsiteY114" fmla="*/ 3233854 h 5006898"/>
              <a:gd name="connsiteX115" fmla="*/ 5742878 w 6233531"/>
              <a:gd name="connsiteY115" fmla="*/ 3178098 h 5006898"/>
              <a:gd name="connsiteX116" fmla="*/ 5754029 w 6233531"/>
              <a:gd name="connsiteY116" fmla="*/ 3133493 h 5006898"/>
              <a:gd name="connsiteX117" fmla="*/ 5765180 w 6233531"/>
              <a:gd name="connsiteY117" fmla="*/ 3100039 h 5006898"/>
              <a:gd name="connsiteX118" fmla="*/ 5776331 w 6233531"/>
              <a:gd name="connsiteY118" fmla="*/ 3044283 h 5006898"/>
              <a:gd name="connsiteX119" fmla="*/ 5809785 w 6233531"/>
              <a:gd name="connsiteY119" fmla="*/ 2988527 h 5006898"/>
              <a:gd name="connsiteX120" fmla="*/ 5820936 w 6233531"/>
              <a:gd name="connsiteY120" fmla="*/ 2955074 h 5006898"/>
              <a:gd name="connsiteX121" fmla="*/ 5887844 w 6233531"/>
              <a:gd name="connsiteY121" fmla="*/ 2865864 h 5006898"/>
              <a:gd name="connsiteX122" fmla="*/ 5921297 w 6233531"/>
              <a:gd name="connsiteY122" fmla="*/ 2787805 h 5006898"/>
              <a:gd name="connsiteX123" fmla="*/ 5965902 w 6233531"/>
              <a:gd name="connsiteY123" fmla="*/ 2676293 h 5006898"/>
              <a:gd name="connsiteX124" fmla="*/ 6077414 w 6233531"/>
              <a:gd name="connsiteY124" fmla="*/ 2442117 h 5006898"/>
              <a:gd name="connsiteX125" fmla="*/ 6166624 w 6233531"/>
              <a:gd name="connsiteY125" fmla="*/ 2118732 h 5006898"/>
              <a:gd name="connsiteX126" fmla="*/ 6200078 w 6233531"/>
              <a:gd name="connsiteY126" fmla="*/ 2040674 h 5006898"/>
              <a:gd name="connsiteX127" fmla="*/ 6233531 w 6233531"/>
              <a:gd name="connsiteY127" fmla="*/ 1895708 h 5006898"/>
              <a:gd name="connsiteX128" fmla="*/ 6222380 w 6233531"/>
              <a:gd name="connsiteY128" fmla="*/ 1215483 h 5006898"/>
              <a:gd name="connsiteX129" fmla="*/ 6200078 w 6233531"/>
              <a:gd name="connsiteY129" fmla="*/ 1182030 h 5006898"/>
              <a:gd name="connsiteX130" fmla="*/ 6166624 w 6233531"/>
              <a:gd name="connsiteY130" fmla="*/ 1126274 h 5006898"/>
              <a:gd name="connsiteX131" fmla="*/ 6122019 w 6233531"/>
              <a:gd name="connsiteY131" fmla="*/ 959005 h 5006898"/>
              <a:gd name="connsiteX132" fmla="*/ 6088566 w 6233531"/>
              <a:gd name="connsiteY132" fmla="*/ 903249 h 5006898"/>
              <a:gd name="connsiteX133" fmla="*/ 6055112 w 6233531"/>
              <a:gd name="connsiteY133" fmla="*/ 880947 h 5006898"/>
              <a:gd name="connsiteX134" fmla="*/ 6010507 w 6233531"/>
              <a:gd name="connsiteY134" fmla="*/ 814039 h 5006898"/>
              <a:gd name="connsiteX135" fmla="*/ 5954751 w 6233531"/>
              <a:gd name="connsiteY135" fmla="*/ 769435 h 5006898"/>
              <a:gd name="connsiteX136" fmla="*/ 5921297 w 6233531"/>
              <a:gd name="connsiteY136" fmla="*/ 747132 h 5006898"/>
              <a:gd name="connsiteX137" fmla="*/ 5865541 w 6233531"/>
              <a:gd name="connsiteY137" fmla="*/ 702527 h 5006898"/>
              <a:gd name="connsiteX138" fmla="*/ 5787483 w 6233531"/>
              <a:gd name="connsiteY138" fmla="*/ 669074 h 5006898"/>
              <a:gd name="connsiteX139" fmla="*/ 5742878 w 6233531"/>
              <a:gd name="connsiteY139" fmla="*/ 657922 h 5006898"/>
              <a:gd name="connsiteX140" fmla="*/ 5609063 w 6233531"/>
              <a:gd name="connsiteY140" fmla="*/ 602166 h 5006898"/>
              <a:gd name="connsiteX141" fmla="*/ 5564458 w 6233531"/>
              <a:gd name="connsiteY141" fmla="*/ 579864 h 5006898"/>
              <a:gd name="connsiteX142" fmla="*/ 5475248 w 6233531"/>
              <a:gd name="connsiteY142" fmla="*/ 557561 h 5006898"/>
              <a:gd name="connsiteX143" fmla="*/ 5419492 w 6233531"/>
              <a:gd name="connsiteY143" fmla="*/ 546410 h 5006898"/>
              <a:gd name="connsiteX144" fmla="*/ 5363736 w 6233531"/>
              <a:gd name="connsiteY144" fmla="*/ 524108 h 5006898"/>
              <a:gd name="connsiteX145" fmla="*/ 5319131 w 6233531"/>
              <a:gd name="connsiteY145" fmla="*/ 512956 h 5006898"/>
              <a:gd name="connsiteX146" fmla="*/ 5285678 w 6233531"/>
              <a:gd name="connsiteY146" fmla="*/ 501805 h 5006898"/>
              <a:gd name="connsiteX147" fmla="*/ 5241073 w 6233531"/>
              <a:gd name="connsiteY147" fmla="*/ 490654 h 5006898"/>
              <a:gd name="connsiteX148" fmla="*/ 5163014 w 6233531"/>
              <a:gd name="connsiteY148" fmla="*/ 468352 h 5006898"/>
              <a:gd name="connsiteX149" fmla="*/ 5096107 w 6233531"/>
              <a:gd name="connsiteY149" fmla="*/ 434898 h 5006898"/>
              <a:gd name="connsiteX150" fmla="*/ 5040351 w 6233531"/>
              <a:gd name="connsiteY150" fmla="*/ 423747 h 5006898"/>
              <a:gd name="connsiteX151" fmla="*/ 5006897 w 6233531"/>
              <a:gd name="connsiteY151" fmla="*/ 412595 h 5006898"/>
              <a:gd name="connsiteX152" fmla="*/ 4962292 w 6233531"/>
              <a:gd name="connsiteY152" fmla="*/ 401444 h 5006898"/>
              <a:gd name="connsiteX153" fmla="*/ 4861931 w 6233531"/>
              <a:gd name="connsiteY153" fmla="*/ 356839 h 5006898"/>
              <a:gd name="connsiteX154" fmla="*/ 4772722 w 6233531"/>
              <a:gd name="connsiteY154" fmla="*/ 334537 h 5006898"/>
              <a:gd name="connsiteX155" fmla="*/ 4728117 w 6233531"/>
              <a:gd name="connsiteY155" fmla="*/ 323386 h 5006898"/>
              <a:gd name="connsiteX156" fmla="*/ 4672361 w 6233531"/>
              <a:gd name="connsiteY156" fmla="*/ 289932 h 5006898"/>
              <a:gd name="connsiteX157" fmla="*/ 4560848 w 6233531"/>
              <a:gd name="connsiteY157" fmla="*/ 267630 h 5006898"/>
              <a:gd name="connsiteX158" fmla="*/ 4516244 w 6233531"/>
              <a:gd name="connsiteY158" fmla="*/ 245327 h 5006898"/>
              <a:gd name="connsiteX159" fmla="*/ 4482790 w 6233531"/>
              <a:gd name="connsiteY159" fmla="*/ 223025 h 5006898"/>
              <a:gd name="connsiteX160" fmla="*/ 4438185 w 6233531"/>
              <a:gd name="connsiteY160" fmla="*/ 211874 h 5006898"/>
              <a:gd name="connsiteX161" fmla="*/ 4404731 w 6233531"/>
              <a:gd name="connsiteY161" fmla="*/ 200722 h 5006898"/>
              <a:gd name="connsiteX162" fmla="*/ 4315522 w 6233531"/>
              <a:gd name="connsiteY162" fmla="*/ 178420 h 5006898"/>
              <a:gd name="connsiteX163" fmla="*/ 4215161 w 6233531"/>
              <a:gd name="connsiteY163" fmla="*/ 111513 h 5006898"/>
              <a:gd name="connsiteX164" fmla="*/ 4181707 w 6233531"/>
              <a:gd name="connsiteY164" fmla="*/ 89210 h 5006898"/>
              <a:gd name="connsiteX165" fmla="*/ 4148253 w 6233531"/>
              <a:gd name="connsiteY165" fmla="*/ 78059 h 5006898"/>
              <a:gd name="connsiteX166" fmla="*/ 3858322 w 6233531"/>
              <a:gd name="connsiteY166" fmla="*/ 89210 h 5006898"/>
              <a:gd name="connsiteX167" fmla="*/ 3757961 w 6233531"/>
              <a:gd name="connsiteY167" fmla="*/ 122664 h 5006898"/>
              <a:gd name="connsiteX168" fmla="*/ 3668751 w 6233531"/>
              <a:gd name="connsiteY168" fmla="*/ 144966 h 5006898"/>
              <a:gd name="connsiteX169" fmla="*/ 3624146 w 6233531"/>
              <a:gd name="connsiteY169" fmla="*/ 178420 h 5006898"/>
              <a:gd name="connsiteX170" fmla="*/ 3590692 w 6233531"/>
              <a:gd name="connsiteY170" fmla="*/ 189571 h 5006898"/>
              <a:gd name="connsiteX171" fmla="*/ 3501483 w 6233531"/>
              <a:gd name="connsiteY171" fmla="*/ 234176 h 5006898"/>
              <a:gd name="connsiteX172" fmla="*/ 3445727 w 6233531"/>
              <a:gd name="connsiteY172" fmla="*/ 256478 h 5006898"/>
              <a:gd name="connsiteX173" fmla="*/ 3345366 w 6233531"/>
              <a:gd name="connsiteY173" fmla="*/ 312235 h 5006898"/>
              <a:gd name="connsiteX174" fmla="*/ 3300761 w 6233531"/>
              <a:gd name="connsiteY174" fmla="*/ 323386 h 5006898"/>
              <a:gd name="connsiteX175" fmla="*/ 3222702 w 6233531"/>
              <a:gd name="connsiteY175" fmla="*/ 345688 h 5006898"/>
              <a:gd name="connsiteX176" fmla="*/ 3189248 w 6233531"/>
              <a:gd name="connsiteY176" fmla="*/ 367991 h 5006898"/>
              <a:gd name="connsiteX177" fmla="*/ 3088887 w 6233531"/>
              <a:gd name="connsiteY177" fmla="*/ 390293 h 5006898"/>
              <a:gd name="connsiteX178" fmla="*/ 3044283 w 6233531"/>
              <a:gd name="connsiteY178" fmla="*/ 401444 h 5006898"/>
              <a:gd name="connsiteX179" fmla="*/ 3010829 w 6233531"/>
              <a:gd name="connsiteY179" fmla="*/ 412595 h 5006898"/>
              <a:gd name="connsiteX180" fmla="*/ 2955073 w 6233531"/>
              <a:gd name="connsiteY180" fmla="*/ 423747 h 5006898"/>
              <a:gd name="connsiteX181" fmla="*/ 2921619 w 6233531"/>
              <a:gd name="connsiteY181" fmla="*/ 434898 h 5006898"/>
              <a:gd name="connsiteX182" fmla="*/ 2843561 w 6233531"/>
              <a:gd name="connsiteY182" fmla="*/ 446049 h 5006898"/>
              <a:gd name="connsiteX183" fmla="*/ 2687444 w 6233531"/>
              <a:gd name="connsiteY183" fmla="*/ 479503 h 5006898"/>
              <a:gd name="connsiteX184" fmla="*/ 2653990 w 6233531"/>
              <a:gd name="connsiteY184" fmla="*/ 490654 h 5006898"/>
              <a:gd name="connsiteX185" fmla="*/ 2620536 w 6233531"/>
              <a:gd name="connsiteY185" fmla="*/ 546410 h 5006898"/>
              <a:gd name="connsiteX186" fmla="*/ 2598234 w 6233531"/>
              <a:gd name="connsiteY186" fmla="*/ 568713 h 5006898"/>
              <a:gd name="connsiteX187" fmla="*/ 2575931 w 6233531"/>
              <a:gd name="connsiteY187" fmla="*/ 579864 h 50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233531" h="5006898">
                <a:moveTo>
                  <a:pt x="2575931" y="579864"/>
                </a:moveTo>
                <a:cubicBezTo>
                  <a:pt x="2561063" y="572430"/>
                  <a:pt x="2533179" y="540212"/>
                  <a:pt x="2509024" y="524108"/>
                </a:cubicBezTo>
                <a:cubicBezTo>
                  <a:pt x="2499244" y="517588"/>
                  <a:pt x="2485350" y="519476"/>
                  <a:pt x="2475570" y="512956"/>
                </a:cubicBezTo>
                <a:cubicBezTo>
                  <a:pt x="2462449" y="504208"/>
                  <a:pt x="2455490" y="487861"/>
                  <a:pt x="2442117" y="479503"/>
                </a:cubicBezTo>
                <a:cubicBezTo>
                  <a:pt x="2425143" y="468894"/>
                  <a:pt x="2403985" y="466690"/>
                  <a:pt x="2386361" y="457200"/>
                </a:cubicBezTo>
                <a:cubicBezTo>
                  <a:pt x="2355486" y="440575"/>
                  <a:pt x="2328880" y="416375"/>
                  <a:pt x="2297151" y="401444"/>
                </a:cubicBezTo>
                <a:cubicBezTo>
                  <a:pt x="2265244" y="386429"/>
                  <a:pt x="2229397" y="381417"/>
                  <a:pt x="2196790" y="367991"/>
                </a:cubicBezTo>
                <a:cubicBezTo>
                  <a:pt x="2166048" y="355332"/>
                  <a:pt x="2137707" y="337446"/>
                  <a:pt x="2107580" y="323386"/>
                </a:cubicBezTo>
                <a:cubicBezTo>
                  <a:pt x="2081928" y="311415"/>
                  <a:pt x="2053974" y="304196"/>
                  <a:pt x="2029522" y="289932"/>
                </a:cubicBezTo>
                <a:cubicBezTo>
                  <a:pt x="2008963" y="277939"/>
                  <a:pt x="1994175" y="257572"/>
                  <a:pt x="1973766" y="245327"/>
                </a:cubicBezTo>
                <a:cubicBezTo>
                  <a:pt x="1949394" y="230704"/>
                  <a:pt x="1874505" y="210083"/>
                  <a:pt x="1851102" y="200722"/>
                </a:cubicBezTo>
                <a:cubicBezTo>
                  <a:pt x="1731072" y="152710"/>
                  <a:pt x="1911149" y="204583"/>
                  <a:pt x="1717287" y="156117"/>
                </a:cubicBezTo>
                <a:cubicBezTo>
                  <a:pt x="1576776" y="71812"/>
                  <a:pt x="1742688" y="162856"/>
                  <a:pt x="1605775" y="111513"/>
                </a:cubicBezTo>
                <a:cubicBezTo>
                  <a:pt x="1525020" y="81229"/>
                  <a:pt x="1625825" y="93665"/>
                  <a:pt x="1527717" y="66908"/>
                </a:cubicBezTo>
                <a:cubicBezTo>
                  <a:pt x="1502359" y="59992"/>
                  <a:pt x="1475636" y="59753"/>
                  <a:pt x="1449658" y="55756"/>
                </a:cubicBezTo>
                <a:cubicBezTo>
                  <a:pt x="1427873" y="52404"/>
                  <a:pt x="1363853" y="43094"/>
                  <a:pt x="1338146" y="33454"/>
                </a:cubicBezTo>
                <a:cubicBezTo>
                  <a:pt x="1322581" y="27617"/>
                  <a:pt x="1308820" y="17700"/>
                  <a:pt x="1293541" y="11152"/>
                </a:cubicBezTo>
                <a:cubicBezTo>
                  <a:pt x="1282737" y="6522"/>
                  <a:pt x="1271238" y="3717"/>
                  <a:pt x="1260087" y="0"/>
                </a:cubicBezTo>
                <a:cubicBezTo>
                  <a:pt x="1156009" y="3717"/>
                  <a:pt x="1051394" y="-42"/>
                  <a:pt x="947853" y="11152"/>
                </a:cubicBezTo>
                <a:cubicBezTo>
                  <a:pt x="875376" y="18987"/>
                  <a:pt x="775729" y="81944"/>
                  <a:pt x="724829" y="122664"/>
                </a:cubicBezTo>
                <a:cubicBezTo>
                  <a:pt x="706244" y="137532"/>
                  <a:pt x="689153" y="154491"/>
                  <a:pt x="669073" y="167269"/>
                </a:cubicBezTo>
                <a:cubicBezTo>
                  <a:pt x="633194" y="190101"/>
                  <a:pt x="586034" y="207175"/>
                  <a:pt x="546409" y="223025"/>
                </a:cubicBezTo>
                <a:cubicBezTo>
                  <a:pt x="516673" y="249044"/>
                  <a:pt x="489687" y="278592"/>
                  <a:pt x="457200" y="301083"/>
                </a:cubicBezTo>
                <a:cubicBezTo>
                  <a:pt x="440742" y="312477"/>
                  <a:pt x="419348" y="314434"/>
                  <a:pt x="401444" y="323386"/>
                </a:cubicBezTo>
                <a:cubicBezTo>
                  <a:pt x="382058" y="333079"/>
                  <a:pt x="364634" y="346313"/>
                  <a:pt x="345687" y="356839"/>
                </a:cubicBezTo>
                <a:cubicBezTo>
                  <a:pt x="331156" y="364912"/>
                  <a:pt x="315614" y="371069"/>
                  <a:pt x="301083" y="379142"/>
                </a:cubicBezTo>
                <a:cubicBezTo>
                  <a:pt x="253514" y="405570"/>
                  <a:pt x="247501" y="414850"/>
                  <a:pt x="200722" y="434898"/>
                </a:cubicBezTo>
                <a:cubicBezTo>
                  <a:pt x="189918" y="439528"/>
                  <a:pt x="178419" y="442332"/>
                  <a:pt x="167268" y="446049"/>
                </a:cubicBezTo>
                <a:cubicBezTo>
                  <a:pt x="102376" y="510944"/>
                  <a:pt x="193009" y="417391"/>
                  <a:pt x="122663" y="501805"/>
                </a:cubicBezTo>
                <a:cubicBezTo>
                  <a:pt x="95830" y="534004"/>
                  <a:pt x="88651" y="535631"/>
                  <a:pt x="55756" y="557561"/>
                </a:cubicBezTo>
                <a:cubicBezTo>
                  <a:pt x="20413" y="610575"/>
                  <a:pt x="37691" y="578301"/>
                  <a:pt x="11151" y="657922"/>
                </a:cubicBezTo>
                <a:lnTo>
                  <a:pt x="0" y="691376"/>
                </a:lnTo>
                <a:cubicBezTo>
                  <a:pt x="3717" y="765717"/>
                  <a:pt x="4970" y="840223"/>
                  <a:pt x="11151" y="914400"/>
                </a:cubicBezTo>
                <a:cubicBezTo>
                  <a:pt x="12424" y="929673"/>
                  <a:pt x="16265" y="944918"/>
                  <a:pt x="22302" y="959005"/>
                </a:cubicBezTo>
                <a:cubicBezTo>
                  <a:pt x="27581" y="971324"/>
                  <a:pt x="37171" y="981308"/>
                  <a:pt x="44605" y="992459"/>
                </a:cubicBezTo>
                <a:cubicBezTo>
                  <a:pt x="48322" y="1003610"/>
                  <a:pt x="50499" y="1015399"/>
                  <a:pt x="55756" y="1025913"/>
                </a:cubicBezTo>
                <a:cubicBezTo>
                  <a:pt x="69823" y="1054047"/>
                  <a:pt x="79617" y="1060925"/>
                  <a:pt x="100361" y="1081669"/>
                </a:cubicBezTo>
                <a:cubicBezTo>
                  <a:pt x="119868" y="1159699"/>
                  <a:pt x="96012" y="1096786"/>
                  <a:pt x="144966" y="1159727"/>
                </a:cubicBezTo>
                <a:cubicBezTo>
                  <a:pt x="176886" y="1200768"/>
                  <a:pt x="184069" y="1239211"/>
                  <a:pt x="234175" y="1260088"/>
                </a:cubicBezTo>
                <a:cubicBezTo>
                  <a:pt x="262469" y="1271877"/>
                  <a:pt x="295969" y="1268683"/>
                  <a:pt x="323385" y="1282391"/>
                </a:cubicBezTo>
                <a:cubicBezTo>
                  <a:pt x="338253" y="1289825"/>
                  <a:pt x="353736" y="1296140"/>
                  <a:pt x="367990" y="1304693"/>
                </a:cubicBezTo>
                <a:cubicBezTo>
                  <a:pt x="390974" y="1318484"/>
                  <a:pt x="434897" y="1349298"/>
                  <a:pt x="434897" y="1349298"/>
                </a:cubicBezTo>
                <a:cubicBezTo>
                  <a:pt x="442331" y="1379035"/>
                  <a:pt x="451189" y="1408451"/>
                  <a:pt x="457200" y="1438508"/>
                </a:cubicBezTo>
                <a:cubicBezTo>
                  <a:pt x="470656" y="1505790"/>
                  <a:pt x="462357" y="1476283"/>
                  <a:pt x="479502" y="1527717"/>
                </a:cubicBezTo>
                <a:cubicBezTo>
                  <a:pt x="486936" y="1572322"/>
                  <a:pt x="495410" y="1616766"/>
                  <a:pt x="501805" y="1661532"/>
                </a:cubicBezTo>
                <a:cubicBezTo>
                  <a:pt x="505522" y="1687552"/>
                  <a:pt x="507046" y="1713980"/>
                  <a:pt x="512956" y="1739591"/>
                </a:cubicBezTo>
                <a:cubicBezTo>
                  <a:pt x="518242" y="1762498"/>
                  <a:pt x="527824" y="1784196"/>
                  <a:pt x="535258" y="1806498"/>
                </a:cubicBezTo>
                <a:cubicBezTo>
                  <a:pt x="538975" y="1843669"/>
                  <a:pt x="541472" y="1880982"/>
                  <a:pt x="546409" y="1918010"/>
                </a:cubicBezTo>
                <a:cubicBezTo>
                  <a:pt x="548914" y="1936797"/>
                  <a:pt x="554679" y="1955033"/>
                  <a:pt x="557561" y="1973766"/>
                </a:cubicBezTo>
                <a:cubicBezTo>
                  <a:pt x="562118" y="2003386"/>
                  <a:pt x="564995" y="2033239"/>
                  <a:pt x="568712" y="2062976"/>
                </a:cubicBezTo>
                <a:cubicBezTo>
                  <a:pt x="564995" y="2137317"/>
                  <a:pt x="571618" y="2212905"/>
                  <a:pt x="557561" y="2286000"/>
                </a:cubicBezTo>
                <a:cubicBezTo>
                  <a:pt x="552499" y="2312322"/>
                  <a:pt x="524943" y="2328933"/>
                  <a:pt x="512956" y="2352908"/>
                </a:cubicBezTo>
                <a:lnTo>
                  <a:pt x="479502" y="2419815"/>
                </a:lnTo>
                <a:cubicBezTo>
                  <a:pt x="459319" y="2540913"/>
                  <a:pt x="483094" y="2438712"/>
                  <a:pt x="446048" y="2531327"/>
                </a:cubicBezTo>
                <a:cubicBezTo>
                  <a:pt x="437317" y="2553155"/>
                  <a:pt x="431180" y="2575932"/>
                  <a:pt x="423746" y="2598235"/>
                </a:cubicBezTo>
                <a:cubicBezTo>
                  <a:pt x="420029" y="2609386"/>
                  <a:pt x="416960" y="2620775"/>
                  <a:pt x="412595" y="2631688"/>
                </a:cubicBezTo>
                <a:lnTo>
                  <a:pt x="390292" y="2687444"/>
                </a:lnTo>
                <a:cubicBezTo>
                  <a:pt x="386575" y="2709747"/>
                  <a:pt x="383186" y="2732106"/>
                  <a:pt x="379141" y="2754352"/>
                </a:cubicBezTo>
                <a:cubicBezTo>
                  <a:pt x="375751" y="2773000"/>
                  <a:pt x="367990" y="2791155"/>
                  <a:pt x="367990" y="2810108"/>
                </a:cubicBezTo>
                <a:cubicBezTo>
                  <a:pt x="367990" y="3289428"/>
                  <a:pt x="327035" y="3155594"/>
                  <a:pt x="390292" y="3345366"/>
                </a:cubicBezTo>
                <a:cubicBezTo>
                  <a:pt x="386575" y="3397405"/>
                  <a:pt x="385889" y="3449750"/>
                  <a:pt x="379141" y="3501483"/>
                </a:cubicBezTo>
                <a:cubicBezTo>
                  <a:pt x="374709" y="3535465"/>
                  <a:pt x="360767" y="3567800"/>
                  <a:pt x="356839" y="3601844"/>
                </a:cubicBezTo>
                <a:cubicBezTo>
                  <a:pt x="349583" y="3664726"/>
                  <a:pt x="352431" y="3728476"/>
                  <a:pt x="345687" y="3791415"/>
                </a:cubicBezTo>
                <a:cubicBezTo>
                  <a:pt x="341260" y="3832736"/>
                  <a:pt x="330217" y="3873085"/>
                  <a:pt x="323385" y="3914078"/>
                </a:cubicBezTo>
                <a:cubicBezTo>
                  <a:pt x="315348" y="3962303"/>
                  <a:pt x="307147" y="4010531"/>
                  <a:pt x="301083" y="4059044"/>
                </a:cubicBezTo>
                <a:cubicBezTo>
                  <a:pt x="295991" y="4099784"/>
                  <a:pt x="295541" y="4141036"/>
                  <a:pt x="289931" y="4181708"/>
                </a:cubicBezTo>
                <a:cubicBezTo>
                  <a:pt x="264662" y="4364911"/>
                  <a:pt x="270073" y="4334848"/>
                  <a:pt x="234175" y="4460488"/>
                </a:cubicBezTo>
                <a:cubicBezTo>
                  <a:pt x="241609" y="4572000"/>
                  <a:pt x="243030" y="4684077"/>
                  <a:pt x="256478" y="4795025"/>
                </a:cubicBezTo>
                <a:cubicBezTo>
                  <a:pt x="258091" y="4808329"/>
                  <a:pt x="272272" y="4816763"/>
                  <a:pt x="278780" y="4828478"/>
                </a:cubicBezTo>
                <a:cubicBezTo>
                  <a:pt x="290890" y="4850275"/>
                  <a:pt x="296925" y="4875703"/>
                  <a:pt x="312234" y="4895386"/>
                </a:cubicBezTo>
                <a:cubicBezTo>
                  <a:pt x="323644" y="4910056"/>
                  <a:pt x="341716" y="4918036"/>
                  <a:pt x="356839" y="4928839"/>
                </a:cubicBezTo>
                <a:cubicBezTo>
                  <a:pt x="396554" y="4957207"/>
                  <a:pt x="393372" y="4953691"/>
                  <a:pt x="446048" y="4973444"/>
                </a:cubicBezTo>
                <a:cubicBezTo>
                  <a:pt x="457054" y="4977571"/>
                  <a:pt x="468027" y="4982045"/>
                  <a:pt x="479502" y="4984595"/>
                </a:cubicBezTo>
                <a:cubicBezTo>
                  <a:pt x="597255" y="5010763"/>
                  <a:pt x="504553" y="4981795"/>
                  <a:pt x="579863" y="5006898"/>
                </a:cubicBezTo>
                <a:cubicBezTo>
                  <a:pt x="676507" y="5003181"/>
                  <a:pt x="773502" y="5004775"/>
                  <a:pt x="869795" y="4995747"/>
                </a:cubicBezTo>
                <a:cubicBezTo>
                  <a:pt x="893201" y="4993553"/>
                  <a:pt x="913895" y="4979146"/>
                  <a:pt x="936702" y="4973444"/>
                </a:cubicBezTo>
                <a:cubicBezTo>
                  <a:pt x="990886" y="4959898"/>
                  <a:pt x="984418" y="4960256"/>
                  <a:pt x="1048214" y="4951142"/>
                </a:cubicBezTo>
                <a:cubicBezTo>
                  <a:pt x="1168770" y="4933920"/>
                  <a:pt x="1127078" y="4943256"/>
                  <a:pt x="1271239" y="4928839"/>
                </a:cubicBezTo>
                <a:cubicBezTo>
                  <a:pt x="1301058" y="4925857"/>
                  <a:pt x="1330781" y="4921926"/>
                  <a:pt x="1360448" y="4917688"/>
                </a:cubicBezTo>
                <a:cubicBezTo>
                  <a:pt x="1383645" y="4914374"/>
                  <a:pt x="1457498" y="4901790"/>
                  <a:pt x="1483112" y="4895386"/>
                </a:cubicBezTo>
                <a:cubicBezTo>
                  <a:pt x="1509365" y="4888823"/>
                  <a:pt x="1535063" y="4880203"/>
                  <a:pt x="1561170" y="4873083"/>
                </a:cubicBezTo>
                <a:cubicBezTo>
                  <a:pt x="1575956" y="4869050"/>
                  <a:pt x="1590462" y="4862557"/>
                  <a:pt x="1605775" y="4861932"/>
                </a:cubicBezTo>
                <a:cubicBezTo>
                  <a:pt x="1772945" y="4855109"/>
                  <a:pt x="1940312" y="4854498"/>
                  <a:pt x="2107580" y="4850781"/>
                </a:cubicBezTo>
                <a:cubicBezTo>
                  <a:pt x="2563055" y="4828008"/>
                  <a:pt x="2090518" y="4854667"/>
                  <a:pt x="2575931" y="4817327"/>
                </a:cubicBezTo>
                <a:cubicBezTo>
                  <a:pt x="2762615" y="4802967"/>
                  <a:pt x="2868004" y="4808827"/>
                  <a:pt x="3066585" y="4772722"/>
                </a:cubicBezTo>
                <a:cubicBezTo>
                  <a:pt x="3107473" y="4765288"/>
                  <a:pt x="3148212" y="4756986"/>
                  <a:pt x="3189248" y="4750420"/>
                </a:cubicBezTo>
                <a:cubicBezTo>
                  <a:pt x="3241155" y="4742115"/>
                  <a:pt x="3293819" y="4738426"/>
                  <a:pt x="3345366" y="4728117"/>
                </a:cubicBezTo>
                <a:cubicBezTo>
                  <a:pt x="3482651" y="4700660"/>
                  <a:pt x="3419352" y="4711176"/>
                  <a:pt x="3534936" y="4694664"/>
                </a:cubicBezTo>
                <a:cubicBezTo>
                  <a:pt x="3546087" y="4690947"/>
                  <a:pt x="3556864" y="4685818"/>
                  <a:pt x="3568390" y="4683513"/>
                </a:cubicBezTo>
                <a:cubicBezTo>
                  <a:pt x="3594163" y="4678358"/>
                  <a:pt x="3620522" y="4676682"/>
                  <a:pt x="3646448" y="4672361"/>
                </a:cubicBezTo>
                <a:cubicBezTo>
                  <a:pt x="3665144" y="4669245"/>
                  <a:pt x="3683619" y="4664927"/>
                  <a:pt x="3702205" y="4661210"/>
                </a:cubicBezTo>
                <a:cubicBezTo>
                  <a:pt x="3768129" y="4617261"/>
                  <a:pt x="3701599" y="4654664"/>
                  <a:pt x="3813717" y="4627756"/>
                </a:cubicBezTo>
                <a:cubicBezTo>
                  <a:pt x="3881240" y="4611550"/>
                  <a:pt x="3949965" y="4597789"/>
                  <a:pt x="4014439" y="4572000"/>
                </a:cubicBezTo>
                <a:cubicBezTo>
                  <a:pt x="4146909" y="4519013"/>
                  <a:pt x="3973792" y="4584785"/>
                  <a:pt x="4170556" y="4527395"/>
                </a:cubicBezTo>
                <a:cubicBezTo>
                  <a:pt x="4443880" y="4447675"/>
                  <a:pt x="4245656" y="4502021"/>
                  <a:pt x="4415883" y="4438186"/>
                </a:cubicBezTo>
                <a:cubicBezTo>
                  <a:pt x="4454157" y="4423833"/>
                  <a:pt x="4566277" y="4390866"/>
                  <a:pt x="4605453" y="4371278"/>
                </a:cubicBezTo>
                <a:cubicBezTo>
                  <a:pt x="4651641" y="4348184"/>
                  <a:pt x="4699301" y="4325920"/>
                  <a:pt x="4739268" y="4293220"/>
                </a:cubicBezTo>
                <a:cubicBezTo>
                  <a:pt x="4780156" y="4259766"/>
                  <a:pt x="4814679" y="4216485"/>
                  <a:pt x="4861931" y="4192859"/>
                </a:cubicBezTo>
                <a:cubicBezTo>
                  <a:pt x="4876799" y="4185425"/>
                  <a:pt x="4892704" y="4179777"/>
                  <a:pt x="4906536" y="4170556"/>
                </a:cubicBezTo>
                <a:cubicBezTo>
                  <a:pt x="4997444" y="4109951"/>
                  <a:pt x="4926885" y="4137755"/>
                  <a:pt x="4995746" y="4114800"/>
                </a:cubicBezTo>
                <a:cubicBezTo>
                  <a:pt x="5014331" y="4096215"/>
                  <a:pt x="5029213" y="4072974"/>
                  <a:pt x="5051502" y="4059044"/>
                </a:cubicBezTo>
                <a:cubicBezTo>
                  <a:pt x="5081239" y="4040459"/>
                  <a:pt x="5115916" y="4028084"/>
                  <a:pt x="5140712" y="4003288"/>
                </a:cubicBezTo>
                <a:cubicBezTo>
                  <a:pt x="5166731" y="3977269"/>
                  <a:pt x="5188153" y="3945641"/>
                  <a:pt x="5218770" y="3925230"/>
                </a:cubicBezTo>
                <a:cubicBezTo>
                  <a:pt x="5270938" y="3890452"/>
                  <a:pt x="5295421" y="3876921"/>
                  <a:pt x="5341434" y="3836020"/>
                </a:cubicBezTo>
                <a:cubicBezTo>
                  <a:pt x="5357150" y="3822050"/>
                  <a:pt x="5369441" y="3804324"/>
                  <a:pt x="5386039" y="3791415"/>
                </a:cubicBezTo>
                <a:cubicBezTo>
                  <a:pt x="5403147" y="3778108"/>
                  <a:pt x="5423415" y="3769448"/>
                  <a:pt x="5441795" y="3757961"/>
                </a:cubicBezTo>
                <a:cubicBezTo>
                  <a:pt x="5479307" y="3734516"/>
                  <a:pt x="5469450" y="3741457"/>
                  <a:pt x="5497551" y="3713356"/>
                </a:cubicBezTo>
                <a:cubicBezTo>
                  <a:pt x="5501268" y="3702205"/>
                  <a:pt x="5501649" y="3689306"/>
                  <a:pt x="5508702" y="3679903"/>
                </a:cubicBezTo>
                <a:cubicBezTo>
                  <a:pt x="5524472" y="3658876"/>
                  <a:pt x="5564458" y="3624147"/>
                  <a:pt x="5564458" y="3624147"/>
                </a:cubicBezTo>
                <a:cubicBezTo>
                  <a:pt x="5573558" y="3596845"/>
                  <a:pt x="5580686" y="3570204"/>
                  <a:pt x="5597912" y="3546088"/>
                </a:cubicBezTo>
                <a:cubicBezTo>
                  <a:pt x="5607078" y="3533255"/>
                  <a:pt x="5620215" y="3523786"/>
                  <a:pt x="5631366" y="3512635"/>
                </a:cubicBezTo>
                <a:cubicBezTo>
                  <a:pt x="5649897" y="3457039"/>
                  <a:pt x="5653584" y="3451681"/>
                  <a:pt x="5664819" y="3401122"/>
                </a:cubicBezTo>
                <a:cubicBezTo>
                  <a:pt x="5668930" y="3382620"/>
                  <a:pt x="5669315" y="3363113"/>
                  <a:pt x="5675970" y="3345366"/>
                </a:cubicBezTo>
                <a:cubicBezTo>
                  <a:pt x="5680676" y="3332817"/>
                  <a:pt x="5690839" y="3323064"/>
                  <a:pt x="5698273" y="3311913"/>
                </a:cubicBezTo>
                <a:cubicBezTo>
                  <a:pt x="5707059" y="3276768"/>
                  <a:pt x="5708578" y="3265846"/>
                  <a:pt x="5720575" y="3233854"/>
                </a:cubicBezTo>
                <a:cubicBezTo>
                  <a:pt x="5727604" y="3215111"/>
                  <a:pt x="5736548" y="3197088"/>
                  <a:pt x="5742878" y="3178098"/>
                </a:cubicBezTo>
                <a:cubicBezTo>
                  <a:pt x="5747725" y="3163559"/>
                  <a:pt x="5749819" y="3148229"/>
                  <a:pt x="5754029" y="3133493"/>
                </a:cubicBezTo>
                <a:cubicBezTo>
                  <a:pt x="5757258" y="3122191"/>
                  <a:pt x="5762329" y="3111443"/>
                  <a:pt x="5765180" y="3100039"/>
                </a:cubicBezTo>
                <a:cubicBezTo>
                  <a:pt x="5769777" y="3081651"/>
                  <a:pt x="5769292" y="3061881"/>
                  <a:pt x="5776331" y="3044283"/>
                </a:cubicBezTo>
                <a:cubicBezTo>
                  <a:pt x="5784381" y="3024159"/>
                  <a:pt x="5800092" y="3007913"/>
                  <a:pt x="5809785" y="2988527"/>
                </a:cubicBezTo>
                <a:cubicBezTo>
                  <a:pt x="5815042" y="2978014"/>
                  <a:pt x="5815679" y="2965587"/>
                  <a:pt x="5820936" y="2955074"/>
                </a:cubicBezTo>
                <a:cubicBezTo>
                  <a:pt x="5832771" y="2931405"/>
                  <a:pt x="5876903" y="2879540"/>
                  <a:pt x="5887844" y="2865864"/>
                </a:cubicBezTo>
                <a:cubicBezTo>
                  <a:pt x="5913993" y="2787415"/>
                  <a:pt x="5879962" y="2884254"/>
                  <a:pt x="5921297" y="2787805"/>
                </a:cubicBezTo>
                <a:cubicBezTo>
                  <a:pt x="5937067" y="2751008"/>
                  <a:pt x="5949473" y="2712801"/>
                  <a:pt x="5965902" y="2676293"/>
                </a:cubicBezTo>
                <a:cubicBezTo>
                  <a:pt x="6014885" y="2567441"/>
                  <a:pt x="6033489" y="2556323"/>
                  <a:pt x="6077414" y="2442117"/>
                </a:cubicBezTo>
                <a:cubicBezTo>
                  <a:pt x="6183260" y="2166916"/>
                  <a:pt x="6090737" y="2384334"/>
                  <a:pt x="6166624" y="2118732"/>
                </a:cubicBezTo>
                <a:cubicBezTo>
                  <a:pt x="6174401" y="2091513"/>
                  <a:pt x="6190557" y="2067333"/>
                  <a:pt x="6200078" y="2040674"/>
                </a:cubicBezTo>
                <a:cubicBezTo>
                  <a:pt x="6222353" y="1978303"/>
                  <a:pt x="6223143" y="1958036"/>
                  <a:pt x="6233531" y="1895708"/>
                </a:cubicBezTo>
                <a:cubicBezTo>
                  <a:pt x="6229814" y="1668966"/>
                  <a:pt x="6232998" y="1442006"/>
                  <a:pt x="6222380" y="1215483"/>
                </a:cubicBezTo>
                <a:cubicBezTo>
                  <a:pt x="6221752" y="1202096"/>
                  <a:pt x="6206071" y="1194017"/>
                  <a:pt x="6200078" y="1182030"/>
                </a:cubicBezTo>
                <a:cubicBezTo>
                  <a:pt x="6171127" y="1124127"/>
                  <a:pt x="6210186" y="1169834"/>
                  <a:pt x="6166624" y="1126274"/>
                </a:cubicBezTo>
                <a:cubicBezTo>
                  <a:pt x="6161954" y="1105259"/>
                  <a:pt x="6139565" y="988249"/>
                  <a:pt x="6122019" y="959005"/>
                </a:cubicBezTo>
                <a:cubicBezTo>
                  <a:pt x="6110868" y="940420"/>
                  <a:pt x="6102671" y="919705"/>
                  <a:pt x="6088566" y="903249"/>
                </a:cubicBezTo>
                <a:cubicBezTo>
                  <a:pt x="6079844" y="893073"/>
                  <a:pt x="6066263" y="888381"/>
                  <a:pt x="6055112" y="880947"/>
                </a:cubicBezTo>
                <a:cubicBezTo>
                  <a:pt x="6040244" y="858644"/>
                  <a:pt x="6031438" y="830783"/>
                  <a:pt x="6010507" y="814039"/>
                </a:cubicBezTo>
                <a:cubicBezTo>
                  <a:pt x="5991922" y="799171"/>
                  <a:pt x="5973792" y="783715"/>
                  <a:pt x="5954751" y="769435"/>
                </a:cubicBezTo>
                <a:cubicBezTo>
                  <a:pt x="5944029" y="761394"/>
                  <a:pt x="5932019" y="755173"/>
                  <a:pt x="5921297" y="747132"/>
                </a:cubicBezTo>
                <a:cubicBezTo>
                  <a:pt x="5902256" y="732851"/>
                  <a:pt x="5885345" y="715729"/>
                  <a:pt x="5865541" y="702527"/>
                </a:cubicBezTo>
                <a:cubicBezTo>
                  <a:pt x="5843239" y="687659"/>
                  <a:pt x="5813502" y="676508"/>
                  <a:pt x="5787483" y="669074"/>
                </a:cubicBezTo>
                <a:cubicBezTo>
                  <a:pt x="5772747" y="664864"/>
                  <a:pt x="5757746" y="661639"/>
                  <a:pt x="5742878" y="657922"/>
                </a:cubicBezTo>
                <a:cubicBezTo>
                  <a:pt x="5637109" y="587412"/>
                  <a:pt x="5835210" y="715237"/>
                  <a:pt x="5609063" y="602166"/>
                </a:cubicBezTo>
                <a:cubicBezTo>
                  <a:pt x="5594195" y="594732"/>
                  <a:pt x="5580228" y="585121"/>
                  <a:pt x="5564458" y="579864"/>
                </a:cubicBezTo>
                <a:cubicBezTo>
                  <a:pt x="5535379" y="570171"/>
                  <a:pt x="5505115" y="564453"/>
                  <a:pt x="5475248" y="557561"/>
                </a:cubicBezTo>
                <a:cubicBezTo>
                  <a:pt x="5456780" y="553299"/>
                  <a:pt x="5437646" y="551856"/>
                  <a:pt x="5419492" y="546410"/>
                </a:cubicBezTo>
                <a:cubicBezTo>
                  <a:pt x="5400319" y="540658"/>
                  <a:pt x="5382726" y="530438"/>
                  <a:pt x="5363736" y="524108"/>
                </a:cubicBezTo>
                <a:cubicBezTo>
                  <a:pt x="5349197" y="519261"/>
                  <a:pt x="5333867" y="517166"/>
                  <a:pt x="5319131" y="512956"/>
                </a:cubicBezTo>
                <a:cubicBezTo>
                  <a:pt x="5307829" y="509727"/>
                  <a:pt x="5296980" y="505034"/>
                  <a:pt x="5285678" y="501805"/>
                </a:cubicBezTo>
                <a:cubicBezTo>
                  <a:pt x="5270942" y="497595"/>
                  <a:pt x="5255809" y="494864"/>
                  <a:pt x="5241073" y="490654"/>
                </a:cubicBezTo>
                <a:cubicBezTo>
                  <a:pt x="5129089" y="458659"/>
                  <a:pt x="5302456" y="503212"/>
                  <a:pt x="5163014" y="468352"/>
                </a:cubicBezTo>
                <a:cubicBezTo>
                  <a:pt x="5140712" y="457201"/>
                  <a:pt x="5119541" y="443419"/>
                  <a:pt x="5096107" y="434898"/>
                </a:cubicBezTo>
                <a:cubicBezTo>
                  <a:pt x="5078295" y="428421"/>
                  <a:pt x="5058738" y="428344"/>
                  <a:pt x="5040351" y="423747"/>
                </a:cubicBezTo>
                <a:cubicBezTo>
                  <a:pt x="5028947" y="420896"/>
                  <a:pt x="5018199" y="415824"/>
                  <a:pt x="5006897" y="412595"/>
                </a:cubicBezTo>
                <a:cubicBezTo>
                  <a:pt x="4992161" y="408385"/>
                  <a:pt x="4977028" y="405654"/>
                  <a:pt x="4962292" y="401444"/>
                </a:cubicBezTo>
                <a:cubicBezTo>
                  <a:pt x="4870269" y="375152"/>
                  <a:pt x="5013420" y="410942"/>
                  <a:pt x="4861931" y="356839"/>
                </a:cubicBezTo>
                <a:cubicBezTo>
                  <a:pt x="4833065" y="346530"/>
                  <a:pt x="4802458" y="341971"/>
                  <a:pt x="4772722" y="334537"/>
                </a:cubicBezTo>
                <a:lnTo>
                  <a:pt x="4728117" y="323386"/>
                </a:lnTo>
                <a:cubicBezTo>
                  <a:pt x="4709532" y="312235"/>
                  <a:pt x="4692923" y="296786"/>
                  <a:pt x="4672361" y="289932"/>
                </a:cubicBezTo>
                <a:cubicBezTo>
                  <a:pt x="4533861" y="243765"/>
                  <a:pt x="4641063" y="302009"/>
                  <a:pt x="4560848" y="267630"/>
                </a:cubicBezTo>
                <a:cubicBezTo>
                  <a:pt x="4545569" y="261082"/>
                  <a:pt x="4530677" y="253574"/>
                  <a:pt x="4516244" y="245327"/>
                </a:cubicBezTo>
                <a:cubicBezTo>
                  <a:pt x="4504608" y="238678"/>
                  <a:pt x="4495109" y="228304"/>
                  <a:pt x="4482790" y="223025"/>
                </a:cubicBezTo>
                <a:cubicBezTo>
                  <a:pt x="4468703" y="216988"/>
                  <a:pt x="4452921" y="216084"/>
                  <a:pt x="4438185" y="211874"/>
                </a:cubicBezTo>
                <a:cubicBezTo>
                  <a:pt x="4426883" y="208645"/>
                  <a:pt x="4416071" y="203815"/>
                  <a:pt x="4404731" y="200722"/>
                </a:cubicBezTo>
                <a:cubicBezTo>
                  <a:pt x="4375160" y="192657"/>
                  <a:pt x="4315522" y="178420"/>
                  <a:pt x="4315522" y="178420"/>
                </a:cubicBezTo>
                <a:lnTo>
                  <a:pt x="4215161" y="111513"/>
                </a:lnTo>
                <a:cubicBezTo>
                  <a:pt x="4204010" y="104079"/>
                  <a:pt x="4194422" y="93448"/>
                  <a:pt x="4181707" y="89210"/>
                </a:cubicBezTo>
                <a:lnTo>
                  <a:pt x="4148253" y="78059"/>
                </a:lnTo>
                <a:cubicBezTo>
                  <a:pt x="4051609" y="81776"/>
                  <a:pt x="3954615" y="80182"/>
                  <a:pt x="3858322" y="89210"/>
                </a:cubicBezTo>
                <a:cubicBezTo>
                  <a:pt x="3840479" y="90883"/>
                  <a:pt x="3783609" y="116252"/>
                  <a:pt x="3757961" y="122664"/>
                </a:cubicBezTo>
                <a:lnTo>
                  <a:pt x="3668751" y="144966"/>
                </a:lnTo>
                <a:cubicBezTo>
                  <a:pt x="3653883" y="156117"/>
                  <a:pt x="3640283" y="169199"/>
                  <a:pt x="3624146" y="178420"/>
                </a:cubicBezTo>
                <a:cubicBezTo>
                  <a:pt x="3613940" y="184252"/>
                  <a:pt x="3601393" y="184707"/>
                  <a:pt x="3590692" y="189571"/>
                </a:cubicBezTo>
                <a:cubicBezTo>
                  <a:pt x="3560426" y="203328"/>
                  <a:pt x="3532351" y="221829"/>
                  <a:pt x="3501483" y="234176"/>
                </a:cubicBezTo>
                <a:cubicBezTo>
                  <a:pt x="3482898" y="241610"/>
                  <a:pt x="3463631" y="247526"/>
                  <a:pt x="3445727" y="256478"/>
                </a:cubicBezTo>
                <a:cubicBezTo>
                  <a:pt x="3403154" y="277764"/>
                  <a:pt x="3388312" y="296130"/>
                  <a:pt x="3345366" y="312235"/>
                </a:cubicBezTo>
                <a:cubicBezTo>
                  <a:pt x="3331016" y="317616"/>
                  <a:pt x="3315497" y="319176"/>
                  <a:pt x="3300761" y="323386"/>
                </a:cubicBezTo>
                <a:cubicBezTo>
                  <a:pt x="3188777" y="355381"/>
                  <a:pt x="3362144" y="310828"/>
                  <a:pt x="3222702" y="345688"/>
                </a:cubicBezTo>
                <a:cubicBezTo>
                  <a:pt x="3211551" y="353122"/>
                  <a:pt x="3201567" y="362712"/>
                  <a:pt x="3189248" y="367991"/>
                </a:cubicBezTo>
                <a:cubicBezTo>
                  <a:pt x="3174603" y="374267"/>
                  <a:pt x="3099879" y="387850"/>
                  <a:pt x="3088887" y="390293"/>
                </a:cubicBezTo>
                <a:cubicBezTo>
                  <a:pt x="3073926" y="393618"/>
                  <a:pt x="3059019" y="397234"/>
                  <a:pt x="3044283" y="401444"/>
                </a:cubicBezTo>
                <a:cubicBezTo>
                  <a:pt x="3032981" y="404673"/>
                  <a:pt x="3022233" y="409744"/>
                  <a:pt x="3010829" y="412595"/>
                </a:cubicBezTo>
                <a:cubicBezTo>
                  <a:pt x="2992441" y="417192"/>
                  <a:pt x="2973461" y="419150"/>
                  <a:pt x="2955073" y="423747"/>
                </a:cubicBezTo>
                <a:cubicBezTo>
                  <a:pt x="2943669" y="426598"/>
                  <a:pt x="2933145" y="432593"/>
                  <a:pt x="2921619" y="434898"/>
                </a:cubicBezTo>
                <a:cubicBezTo>
                  <a:pt x="2895846" y="440053"/>
                  <a:pt x="2869580" y="442332"/>
                  <a:pt x="2843561" y="446049"/>
                </a:cubicBezTo>
                <a:cubicBezTo>
                  <a:pt x="2748223" y="477829"/>
                  <a:pt x="2799981" y="465436"/>
                  <a:pt x="2687444" y="479503"/>
                </a:cubicBezTo>
                <a:cubicBezTo>
                  <a:pt x="2676293" y="483220"/>
                  <a:pt x="2664069" y="484607"/>
                  <a:pt x="2653990" y="490654"/>
                </a:cubicBezTo>
                <a:cubicBezTo>
                  <a:pt x="2618671" y="511845"/>
                  <a:pt x="2640271" y="513517"/>
                  <a:pt x="2620536" y="546410"/>
                </a:cubicBezTo>
                <a:cubicBezTo>
                  <a:pt x="2615127" y="555425"/>
                  <a:pt x="2605668" y="561279"/>
                  <a:pt x="2598234" y="568713"/>
                </a:cubicBezTo>
                <a:cubicBezTo>
                  <a:pt x="2561254" y="556386"/>
                  <a:pt x="2590799" y="587298"/>
                  <a:pt x="2575931" y="579864"/>
                </a:cubicBezTo>
                <a:close/>
              </a:path>
            </a:pathLst>
          </a:custGeom>
          <a:noFill/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03455" y="2708272"/>
            <a:ext cx="557149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P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0741" y="4667943"/>
            <a:ext cx="1091289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99FF"/>
                </a:solidFill>
              </a:rPr>
              <a:t>T</a:t>
            </a:r>
            <a:endParaRPr lang="en-US" sz="3200" dirty="0">
              <a:solidFill>
                <a:srgbClr val="FF99FF"/>
              </a:solidFill>
            </a:endParaRPr>
          </a:p>
        </p:txBody>
      </p:sp>
      <p:cxnSp>
        <p:nvCxnSpPr>
          <p:cNvPr id="12" name="Straight Arrow Connector 11"/>
          <p:cNvCxnSpPr>
            <a:endCxn id="13" idx="7"/>
          </p:cNvCxnSpPr>
          <p:nvPr/>
        </p:nvCxnSpPr>
        <p:spPr>
          <a:xfrm flipH="1">
            <a:off x="9557553" y="2933054"/>
            <a:ext cx="1334269" cy="119541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277588">
            <a:off x="8796148" y="3818577"/>
            <a:ext cx="720758" cy="1274214"/>
          </a:xfrm>
          <a:prstGeom prst="ellipse">
            <a:avLst/>
          </a:prstGeom>
          <a:solidFill>
            <a:schemeClr val="bg1">
              <a:lumMod val="75000"/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99FF"/>
              </a:solidFill>
              <a:latin typeface="Papyrus" panose="03070502060502030205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8878069" y="4163296"/>
            <a:ext cx="2433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1277588">
            <a:off x="8587136" y="3604076"/>
            <a:ext cx="1357108" cy="1795424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99FF"/>
              </a:solidFill>
              <a:latin typeface="Papyrus" panose="03070502060502030205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833" y="2072311"/>
            <a:ext cx="241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0"/>
              </a:spcBef>
              <a:spcAft>
                <a:spcPts val="1200"/>
              </a:spcAft>
            </a:pPr>
            <a:r>
              <a:rPr lang="en-US" sz="2800" dirty="0" err="1">
                <a:solidFill>
                  <a:prstClr val="white"/>
                </a:solidFill>
              </a:rPr>
              <a:t>s.t.</a:t>
            </a:r>
            <a:r>
              <a:rPr lang="en-US" sz="2800" dirty="0">
                <a:solidFill>
                  <a:prstClr val="white"/>
                </a:solidFill>
              </a:rPr>
              <a:t>  (</a:t>
            </a:r>
            <a:r>
              <a:rPr lang="en-US" sz="2800" dirty="0">
                <a:solidFill>
                  <a:srgbClr val="FFFF71"/>
                </a:solidFill>
              </a:rPr>
              <a:t>I</a:t>
            </a:r>
            <a:r>
              <a:rPr lang="en-US" sz="2800" dirty="0">
                <a:solidFill>
                  <a:prstClr val="white"/>
                </a:solidFill>
              </a:rPr>
              <a:t>, </a:t>
            </a:r>
            <a:r>
              <a:rPr lang="en-US" sz="2800" dirty="0">
                <a:solidFill>
                  <a:srgbClr val="FFFF71"/>
                </a:solidFill>
              </a:rPr>
              <a:t>T</a:t>
            </a:r>
            <a:r>
              <a:rPr lang="en-US" sz="2800" dirty="0">
                <a:solidFill>
                  <a:prstClr val="white"/>
                </a:solidFill>
              </a:rPr>
              <a:t>) </a:t>
            </a:r>
            <a:r>
              <a:rPr lang="en-US" sz="2800" b="1" dirty="0">
                <a:solidFill>
                  <a:srgbClr val="92D050"/>
                </a:solidFill>
                <a:ea typeface="Meiryo" panose="020B0604030504040204" pitchFamily="34" charset="-128"/>
              </a:rPr>
              <a:t>⊦</a:t>
            </a:r>
            <a:r>
              <a:rPr lang="en-US" sz="2800" dirty="0">
                <a:solidFill>
                  <a:prstClr val="white"/>
                </a:solidFill>
                <a:ea typeface="Meiryo" panose="020B0604030504040204" pitchFamily="34" charset="-128"/>
              </a:rPr>
              <a:t> </a:t>
            </a:r>
            <a:r>
              <a:rPr lang="en-US" sz="2800" dirty="0">
                <a:solidFill>
                  <a:srgbClr val="FFFF71"/>
                </a:solidFill>
                <a:ea typeface="Meiryo" panose="020B0604030504040204" pitchFamily="34" charset="-128"/>
              </a:rPr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89988" y="3209719"/>
                <a:ext cx="797516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78460" marR="409575" lvl="0"/>
                <a:r>
                  <a:rPr lang="en-US" sz="2800" dirty="0" smtClean="0">
                    <a:solidFill>
                      <a:srgbClr val="FFB9FF"/>
                    </a:solidFill>
                    <a:ea typeface="Times New Roman" panose="02020603050405020304" pitchFamily="18" charset="0"/>
                  </a:rPr>
                  <a:t>IVC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(</a:t>
                </a:r>
                <a:r>
                  <a:rPr lang="en-US" sz="3200" spc="25" dirty="0" smtClean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P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,</a:t>
                </a:r>
                <a:r>
                  <a:rPr lang="en-US" sz="3200" spc="-80" dirty="0" smtClean="0">
                    <a:solidFill>
                      <a:srgbClr val="007E39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3200" spc="10" dirty="0" smtClean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S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)</a:t>
                </a:r>
                <a:r>
                  <a:rPr lang="en-US" sz="3200" spc="20" dirty="0" smtClean="0">
                    <a:solidFill>
                      <a:srgbClr val="007E39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3200" dirty="0">
                    <a:solidFill>
                      <a:srgbClr val="70AD47">
                        <a:lumMod val="40000"/>
                        <a:lumOff val="60000"/>
                      </a:srgb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  <a:cs typeface="Malgun Gothic" panose="020B0503020000020004" pitchFamily="34" charset="-127"/>
                  </a:rPr>
                  <a:t>≡</a:t>
                </a:r>
                <a:r>
                  <a:rPr lang="en-US" sz="3200" spc="15" dirty="0">
                    <a:solidFill>
                      <a:prstClr val="black"/>
                    </a:solidFill>
                    <a:ea typeface="Times New Roman" panose="02020603050405020304" pitchFamily="18" charset="0"/>
                    <a:cs typeface="Malgun Gothic" panose="020B0503020000020004" pitchFamily="34" charset="-127"/>
                  </a:rPr>
                  <a:t>  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(</a:t>
                </a:r>
                <a:r>
                  <a:rPr lang="en-US" sz="3200" dirty="0" smtClean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I, S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)</a:t>
                </a:r>
                <a:r>
                  <a:rPr lang="en-US" sz="3200" spc="-25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3200" dirty="0" smtClean="0">
                    <a:ln w="0"/>
                    <a:solidFill>
                      <a:srgbClr val="92D05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ea typeface="Meiryo" panose="020B0604030504040204" pitchFamily="34" charset="-128"/>
                  </a:rPr>
                  <a:t>⊦</a:t>
                </a:r>
                <a:r>
                  <a:rPr lang="en-US" sz="320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3200" dirty="0" smtClean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P</a:t>
                </a:r>
                <a:r>
                  <a:rPr lang="en-US" sz="3200" dirty="0" smtClean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3200" spc="205" dirty="0" smtClean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3200" dirty="0"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  <a:cs typeface="Malgun Gothic" panose="020B0503020000020004" pitchFamily="34" charset="-127"/>
                  </a:rPr>
                  <a:t>∧</a:t>
                </a:r>
                <a:r>
                  <a:rPr lang="en-US" sz="3200" spc="-95" dirty="0">
                    <a:solidFill>
                      <a:prstClr val="black"/>
                    </a:solidFill>
                    <a:ea typeface="Times New Roman" panose="02020603050405020304" pitchFamily="18" charset="0"/>
                    <a:cs typeface="Malgun Gothic" panose="020B0503020000020004" pitchFamily="34" charset="-127"/>
                  </a:rPr>
                  <a:t> </a:t>
                </a:r>
                <a:endParaRPr lang="en-US" sz="3200" spc="-95" dirty="0" smtClean="0">
                  <a:solidFill>
                    <a:prstClr val="black"/>
                  </a:solidFill>
                  <a:ea typeface="Times New Roman" panose="02020603050405020304" pitchFamily="18" charset="0"/>
                  <a:cs typeface="Malgun Gothic" panose="020B0503020000020004" pitchFamily="34" charset="-127"/>
                </a:endParaRPr>
              </a:p>
              <a:p>
                <a:pPr marL="378460" marR="409575" lvl="0"/>
                <a:r>
                  <a:rPr lang="en-US" sz="3200" spc="-95" dirty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3200" spc="-95" dirty="0" smtClean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               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(</a:t>
                </a:r>
                <a:r>
                  <a:rPr lang="en-US" sz="3200" dirty="0">
                    <a:solidFill>
                      <a:srgbClr val="92D050"/>
                    </a:solidFill>
                    <a:ea typeface="Times New Roman" panose="02020603050405020304" pitchFamily="18" charset="0"/>
                    <a:cs typeface="Malgun Gothic" panose="020B0503020000020004" pitchFamily="34" charset="-127"/>
                  </a:rPr>
                  <a:t>∀</a:t>
                </a:r>
                <a:r>
                  <a:rPr lang="en-US" sz="3200" spc="-185" dirty="0" smtClean="0">
                    <a:solidFill>
                      <a:srgbClr val="92D050"/>
                    </a:solidFill>
                    <a:ea typeface="Times New Roman" panose="02020603050405020304" pitchFamily="18" charset="0"/>
                    <a:cs typeface="Malgun Gothic" panose="020B0503020000020004" pitchFamily="34" charset="-127"/>
                  </a:rPr>
                  <a:t> </a:t>
                </a:r>
                <a:r>
                  <a:rPr lang="en-US" sz="3200" spc="10" dirty="0" err="1" smtClean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T</a:t>
                </a:r>
                <a:r>
                  <a:rPr lang="en-US" sz="2800" spc="10" dirty="0" err="1" smtClean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i</a:t>
                </a:r>
                <a:r>
                  <a:rPr lang="en-US" sz="1100" spc="50" dirty="0" smtClean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92D050"/>
                        </a:solidFill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spc="-80" dirty="0" smtClean="0">
                    <a:solidFill>
                      <a:prstClr val="black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sz="3200" spc="-80" dirty="0" smtClean="0">
                    <a:solidFill>
                      <a:schemeClr val="bg1"/>
                    </a:solidFill>
                    <a:ea typeface="Times New Roman" panose="02020603050405020304" pitchFamily="18" charset="0"/>
                  </a:rPr>
                  <a:t>S </a:t>
                </a:r>
                <a:r>
                  <a:rPr lang="en-US" sz="4000" dirty="0" smtClean="0"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  <a:cs typeface="Malgun Gothic" panose="020B0503020000020004" pitchFamily="34" charset="-127"/>
                  </a:rPr>
                  <a:t>.</a:t>
                </a:r>
                <a:r>
                  <a:rPr lang="en-US" sz="3200" spc="-120" dirty="0" smtClean="0">
                    <a:solidFill>
                      <a:prstClr val="black"/>
                    </a:solidFill>
                    <a:ea typeface="Times New Roman" panose="02020603050405020304" pitchFamily="18" charset="0"/>
                    <a:cs typeface="Malgun Gothic" panose="020B0503020000020004" pitchFamily="34" charset="-127"/>
                  </a:rPr>
                  <a:t> </a:t>
                </a:r>
                <a:r>
                  <a:rPr lang="en-US" sz="3200" dirty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(</a:t>
                </a:r>
                <a:r>
                  <a:rPr lang="en-US" sz="3200" dirty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I, </a:t>
                </a:r>
                <a:r>
                  <a:rPr lang="en-US" sz="3200" dirty="0" smtClean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S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\{</a:t>
                </a:r>
                <a:r>
                  <a:rPr lang="en-US" sz="3200" spc="10" dirty="0" err="1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T</a:t>
                </a:r>
                <a:r>
                  <a:rPr lang="en-US" sz="2800" spc="10" dirty="0" err="1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i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})</a:t>
                </a:r>
                <a:r>
                  <a:rPr lang="en-US" sz="3200" spc="-25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92D050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⊬</m:t>
                    </m:r>
                  </m:oMath>
                </a14:m>
                <a:r>
                  <a:rPr lang="en-US" sz="32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3200" dirty="0" smtClean="0">
                    <a:solidFill>
                      <a:prstClr val="white"/>
                    </a:solidFill>
                    <a:ea typeface="Times New Roman" panose="02020603050405020304" pitchFamily="18" charset="0"/>
                  </a:rPr>
                  <a:t>P</a:t>
                </a:r>
                <a:r>
                  <a:rPr lang="en-US" sz="3200" dirty="0" smtClean="0">
                    <a:solidFill>
                      <a:srgbClr val="92D050"/>
                    </a:solidFill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solidFill>
                    <a:srgbClr val="92D050"/>
                  </a:solidFill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88" y="3209719"/>
                <a:ext cx="7975169" cy="1200329"/>
              </a:xfrm>
              <a:prstGeom prst="rect">
                <a:avLst/>
              </a:prstGeom>
              <a:blipFill>
                <a:blip r:embed="rId3"/>
                <a:stretch>
                  <a:fillRect t="-86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6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4" grpId="0" animBg="1"/>
      <p:bldP spid="7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/>
              <a:t> IVCs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could be many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IVCs </a:t>
            </a:r>
            <a:r>
              <a:rPr lang="en-US" dirty="0"/>
              <a:t>for a </a:t>
            </a:r>
            <a:r>
              <a:rPr lang="en-US" dirty="0" smtClean="0"/>
              <a:t>property</a:t>
            </a:r>
            <a:r>
              <a:rPr lang="en-US" dirty="0" smtClean="0"/>
              <a:t>:</a:t>
            </a:r>
            <a:endParaRPr lang="en-US" dirty="0">
              <a:solidFill>
                <a:srgbClr val="5BD4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5C30-FED6-44AE-B4D8-46A29888747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260" y="2369808"/>
            <a:ext cx="692369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en-US" sz="3100" dirty="0" smtClean="0">
                <a:solidFill>
                  <a:srgbClr val="5BD4FF"/>
                </a:solidFill>
              </a:rPr>
              <a:t>AIVC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(</a:t>
            </a:r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rgbClr val="92D050"/>
                </a:solidFill>
              </a:rPr>
              <a:t>) </a:t>
            </a:r>
            <a:r>
              <a:rPr lang="en-US" sz="3200" dirty="0" smtClean="0">
                <a:solidFill>
                  <a:srgbClr val="92D050"/>
                </a:solidFill>
              </a:rPr>
              <a:t>≡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{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rgbClr val="92D050"/>
                </a:solidFill>
              </a:rPr>
              <a:t>|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S </a:t>
            </a:r>
            <a:r>
              <a:rPr lang="en-US" sz="3200" dirty="0" smtClean="0">
                <a:solidFill>
                  <a:srgbClr val="92D050"/>
                </a:solidFill>
              </a:rPr>
              <a:t>⊆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T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∧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>
                <a:solidFill>
                  <a:srgbClr val="FFB9FF"/>
                </a:solidFill>
              </a:rPr>
              <a:t>IVC </a:t>
            </a:r>
            <a:r>
              <a:rPr lang="en-US" sz="3200" dirty="0" smtClean="0">
                <a:solidFill>
                  <a:srgbClr val="92D050"/>
                </a:solidFill>
              </a:rPr>
              <a:t>(</a:t>
            </a:r>
            <a:r>
              <a:rPr lang="en-US" sz="3200" dirty="0" smtClean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rgbClr val="92D050"/>
                </a:solidFill>
              </a:rPr>
              <a:t>, </a:t>
            </a: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rgbClr val="92D050"/>
                </a:solidFill>
              </a:rPr>
              <a:t>)</a:t>
            </a:r>
            <a:r>
              <a:rPr lang="en-US" sz="3200" dirty="0" smtClean="0">
                <a:solidFill>
                  <a:srgbClr val="007E39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}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260" y="6385467"/>
            <a:ext cx="8038214" cy="370355"/>
          </a:xfrm>
        </p:spPr>
        <p:txBody>
          <a:bodyPr/>
          <a:lstStyle/>
          <a:p>
            <a:r>
              <a:rPr lang="en-US" smtClean="0"/>
              <a:t>Spring 2017</a:t>
            </a:r>
            <a:endParaRPr lang="en-US" dirty="0"/>
          </a:p>
        </p:txBody>
      </p:sp>
      <p:sp>
        <p:nvSpPr>
          <p:cNvPr id="10" name="Freeform 12"/>
          <p:cNvSpPr/>
          <p:nvPr/>
        </p:nvSpPr>
        <p:spPr>
          <a:xfrm>
            <a:off x="3655413" y="3651399"/>
            <a:ext cx="4341704" cy="2725006"/>
          </a:xfrm>
          <a:custGeom>
            <a:avLst/>
            <a:gdLst>
              <a:gd name="connsiteX0" fmla="*/ 2575931 w 6233531"/>
              <a:gd name="connsiteY0" fmla="*/ 579864 h 5006898"/>
              <a:gd name="connsiteX1" fmla="*/ 2509024 w 6233531"/>
              <a:gd name="connsiteY1" fmla="*/ 524108 h 5006898"/>
              <a:gd name="connsiteX2" fmla="*/ 2475570 w 6233531"/>
              <a:gd name="connsiteY2" fmla="*/ 512956 h 5006898"/>
              <a:gd name="connsiteX3" fmla="*/ 2442117 w 6233531"/>
              <a:gd name="connsiteY3" fmla="*/ 479503 h 5006898"/>
              <a:gd name="connsiteX4" fmla="*/ 2386361 w 6233531"/>
              <a:gd name="connsiteY4" fmla="*/ 457200 h 5006898"/>
              <a:gd name="connsiteX5" fmla="*/ 2297151 w 6233531"/>
              <a:gd name="connsiteY5" fmla="*/ 401444 h 5006898"/>
              <a:gd name="connsiteX6" fmla="*/ 2196790 w 6233531"/>
              <a:gd name="connsiteY6" fmla="*/ 367991 h 5006898"/>
              <a:gd name="connsiteX7" fmla="*/ 2107580 w 6233531"/>
              <a:gd name="connsiteY7" fmla="*/ 323386 h 5006898"/>
              <a:gd name="connsiteX8" fmla="*/ 2029522 w 6233531"/>
              <a:gd name="connsiteY8" fmla="*/ 289932 h 5006898"/>
              <a:gd name="connsiteX9" fmla="*/ 1973766 w 6233531"/>
              <a:gd name="connsiteY9" fmla="*/ 245327 h 5006898"/>
              <a:gd name="connsiteX10" fmla="*/ 1851102 w 6233531"/>
              <a:gd name="connsiteY10" fmla="*/ 200722 h 5006898"/>
              <a:gd name="connsiteX11" fmla="*/ 1717287 w 6233531"/>
              <a:gd name="connsiteY11" fmla="*/ 156117 h 5006898"/>
              <a:gd name="connsiteX12" fmla="*/ 1605775 w 6233531"/>
              <a:gd name="connsiteY12" fmla="*/ 111513 h 5006898"/>
              <a:gd name="connsiteX13" fmla="*/ 1527717 w 6233531"/>
              <a:gd name="connsiteY13" fmla="*/ 66908 h 5006898"/>
              <a:gd name="connsiteX14" fmla="*/ 1449658 w 6233531"/>
              <a:gd name="connsiteY14" fmla="*/ 55756 h 5006898"/>
              <a:gd name="connsiteX15" fmla="*/ 1338146 w 6233531"/>
              <a:gd name="connsiteY15" fmla="*/ 33454 h 5006898"/>
              <a:gd name="connsiteX16" fmla="*/ 1293541 w 6233531"/>
              <a:gd name="connsiteY16" fmla="*/ 11152 h 5006898"/>
              <a:gd name="connsiteX17" fmla="*/ 1260087 w 6233531"/>
              <a:gd name="connsiteY17" fmla="*/ 0 h 5006898"/>
              <a:gd name="connsiteX18" fmla="*/ 947853 w 6233531"/>
              <a:gd name="connsiteY18" fmla="*/ 11152 h 5006898"/>
              <a:gd name="connsiteX19" fmla="*/ 724829 w 6233531"/>
              <a:gd name="connsiteY19" fmla="*/ 122664 h 5006898"/>
              <a:gd name="connsiteX20" fmla="*/ 669073 w 6233531"/>
              <a:gd name="connsiteY20" fmla="*/ 167269 h 5006898"/>
              <a:gd name="connsiteX21" fmla="*/ 546409 w 6233531"/>
              <a:gd name="connsiteY21" fmla="*/ 223025 h 5006898"/>
              <a:gd name="connsiteX22" fmla="*/ 457200 w 6233531"/>
              <a:gd name="connsiteY22" fmla="*/ 301083 h 5006898"/>
              <a:gd name="connsiteX23" fmla="*/ 401444 w 6233531"/>
              <a:gd name="connsiteY23" fmla="*/ 323386 h 5006898"/>
              <a:gd name="connsiteX24" fmla="*/ 345687 w 6233531"/>
              <a:gd name="connsiteY24" fmla="*/ 356839 h 5006898"/>
              <a:gd name="connsiteX25" fmla="*/ 301083 w 6233531"/>
              <a:gd name="connsiteY25" fmla="*/ 379142 h 5006898"/>
              <a:gd name="connsiteX26" fmla="*/ 200722 w 6233531"/>
              <a:gd name="connsiteY26" fmla="*/ 434898 h 5006898"/>
              <a:gd name="connsiteX27" fmla="*/ 167268 w 6233531"/>
              <a:gd name="connsiteY27" fmla="*/ 446049 h 5006898"/>
              <a:gd name="connsiteX28" fmla="*/ 122663 w 6233531"/>
              <a:gd name="connsiteY28" fmla="*/ 501805 h 5006898"/>
              <a:gd name="connsiteX29" fmla="*/ 55756 w 6233531"/>
              <a:gd name="connsiteY29" fmla="*/ 557561 h 5006898"/>
              <a:gd name="connsiteX30" fmla="*/ 11151 w 6233531"/>
              <a:gd name="connsiteY30" fmla="*/ 657922 h 5006898"/>
              <a:gd name="connsiteX31" fmla="*/ 0 w 6233531"/>
              <a:gd name="connsiteY31" fmla="*/ 691376 h 5006898"/>
              <a:gd name="connsiteX32" fmla="*/ 11151 w 6233531"/>
              <a:gd name="connsiteY32" fmla="*/ 914400 h 5006898"/>
              <a:gd name="connsiteX33" fmla="*/ 22302 w 6233531"/>
              <a:gd name="connsiteY33" fmla="*/ 959005 h 5006898"/>
              <a:gd name="connsiteX34" fmla="*/ 44605 w 6233531"/>
              <a:gd name="connsiteY34" fmla="*/ 992459 h 5006898"/>
              <a:gd name="connsiteX35" fmla="*/ 55756 w 6233531"/>
              <a:gd name="connsiteY35" fmla="*/ 1025913 h 5006898"/>
              <a:gd name="connsiteX36" fmla="*/ 100361 w 6233531"/>
              <a:gd name="connsiteY36" fmla="*/ 1081669 h 5006898"/>
              <a:gd name="connsiteX37" fmla="*/ 144966 w 6233531"/>
              <a:gd name="connsiteY37" fmla="*/ 1159727 h 5006898"/>
              <a:gd name="connsiteX38" fmla="*/ 234175 w 6233531"/>
              <a:gd name="connsiteY38" fmla="*/ 1260088 h 5006898"/>
              <a:gd name="connsiteX39" fmla="*/ 323385 w 6233531"/>
              <a:gd name="connsiteY39" fmla="*/ 1282391 h 5006898"/>
              <a:gd name="connsiteX40" fmla="*/ 367990 w 6233531"/>
              <a:gd name="connsiteY40" fmla="*/ 1304693 h 5006898"/>
              <a:gd name="connsiteX41" fmla="*/ 434897 w 6233531"/>
              <a:gd name="connsiteY41" fmla="*/ 1349298 h 5006898"/>
              <a:gd name="connsiteX42" fmla="*/ 457200 w 6233531"/>
              <a:gd name="connsiteY42" fmla="*/ 1438508 h 5006898"/>
              <a:gd name="connsiteX43" fmla="*/ 479502 w 6233531"/>
              <a:gd name="connsiteY43" fmla="*/ 1527717 h 5006898"/>
              <a:gd name="connsiteX44" fmla="*/ 501805 w 6233531"/>
              <a:gd name="connsiteY44" fmla="*/ 1661532 h 5006898"/>
              <a:gd name="connsiteX45" fmla="*/ 512956 w 6233531"/>
              <a:gd name="connsiteY45" fmla="*/ 1739591 h 5006898"/>
              <a:gd name="connsiteX46" fmla="*/ 535258 w 6233531"/>
              <a:gd name="connsiteY46" fmla="*/ 1806498 h 5006898"/>
              <a:gd name="connsiteX47" fmla="*/ 546409 w 6233531"/>
              <a:gd name="connsiteY47" fmla="*/ 1918010 h 5006898"/>
              <a:gd name="connsiteX48" fmla="*/ 557561 w 6233531"/>
              <a:gd name="connsiteY48" fmla="*/ 1973766 h 5006898"/>
              <a:gd name="connsiteX49" fmla="*/ 568712 w 6233531"/>
              <a:gd name="connsiteY49" fmla="*/ 2062976 h 5006898"/>
              <a:gd name="connsiteX50" fmla="*/ 557561 w 6233531"/>
              <a:gd name="connsiteY50" fmla="*/ 2286000 h 5006898"/>
              <a:gd name="connsiteX51" fmla="*/ 512956 w 6233531"/>
              <a:gd name="connsiteY51" fmla="*/ 2352908 h 5006898"/>
              <a:gd name="connsiteX52" fmla="*/ 479502 w 6233531"/>
              <a:gd name="connsiteY52" fmla="*/ 2419815 h 5006898"/>
              <a:gd name="connsiteX53" fmla="*/ 446048 w 6233531"/>
              <a:gd name="connsiteY53" fmla="*/ 2531327 h 5006898"/>
              <a:gd name="connsiteX54" fmla="*/ 423746 w 6233531"/>
              <a:gd name="connsiteY54" fmla="*/ 2598235 h 5006898"/>
              <a:gd name="connsiteX55" fmla="*/ 412595 w 6233531"/>
              <a:gd name="connsiteY55" fmla="*/ 2631688 h 5006898"/>
              <a:gd name="connsiteX56" fmla="*/ 390292 w 6233531"/>
              <a:gd name="connsiteY56" fmla="*/ 2687444 h 5006898"/>
              <a:gd name="connsiteX57" fmla="*/ 379141 w 6233531"/>
              <a:gd name="connsiteY57" fmla="*/ 2754352 h 5006898"/>
              <a:gd name="connsiteX58" fmla="*/ 367990 w 6233531"/>
              <a:gd name="connsiteY58" fmla="*/ 2810108 h 5006898"/>
              <a:gd name="connsiteX59" fmla="*/ 390292 w 6233531"/>
              <a:gd name="connsiteY59" fmla="*/ 3345366 h 5006898"/>
              <a:gd name="connsiteX60" fmla="*/ 379141 w 6233531"/>
              <a:gd name="connsiteY60" fmla="*/ 3501483 h 5006898"/>
              <a:gd name="connsiteX61" fmla="*/ 356839 w 6233531"/>
              <a:gd name="connsiteY61" fmla="*/ 3601844 h 5006898"/>
              <a:gd name="connsiteX62" fmla="*/ 345687 w 6233531"/>
              <a:gd name="connsiteY62" fmla="*/ 3791415 h 5006898"/>
              <a:gd name="connsiteX63" fmla="*/ 323385 w 6233531"/>
              <a:gd name="connsiteY63" fmla="*/ 3914078 h 5006898"/>
              <a:gd name="connsiteX64" fmla="*/ 301083 w 6233531"/>
              <a:gd name="connsiteY64" fmla="*/ 4059044 h 5006898"/>
              <a:gd name="connsiteX65" fmla="*/ 289931 w 6233531"/>
              <a:gd name="connsiteY65" fmla="*/ 4181708 h 5006898"/>
              <a:gd name="connsiteX66" fmla="*/ 234175 w 6233531"/>
              <a:gd name="connsiteY66" fmla="*/ 4460488 h 5006898"/>
              <a:gd name="connsiteX67" fmla="*/ 256478 w 6233531"/>
              <a:gd name="connsiteY67" fmla="*/ 4795025 h 5006898"/>
              <a:gd name="connsiteX68" fmla="*/ 278780 w 6233531"/>
              <a:gd name="connsiteY68" fmla="*/ 4828478 h 5006898"/>
              <a:gd name="connsiteX69" fmla="*/ 312234 w 6233531"/>
              <a:gd name="connsiteY69" fmla="*/ 4895386 h 5006898"/>
              <a:gd name="connsiteX70" fmla="*/ 356839 w 6233531"/>
              <a:gd name="connsiteY70" fmla="*/ 4928839 h 5006898"/>
              <a:gd name="connsiteX71" fmla="*/ 446048 w 6233531"/>
              <a:gd name="connsiteY71" fmla="*/ 4973444 h 5006898"/>
              <a:gd name="connsiteX72" fmla="*/ 479502 w 6233531"/>
              <a:gd name="connsiteY72" fmla="*/ 4984595 h 5006898"/>
              <a:gd name="connsiteX73" fmla="*/ 579863 w 6233531"/>
              <a:gd name="connsiteY73" fmla="*/ 5006898 h 5006898"/>
              <a:gd name="connsiteX74" fmla="*/ 869795 w 6233531"/>
              <a:gd name="connsiteY74" fmla="*/ 4995747 h 5006898"/>
              <a:gd name="connsiteX75" fmla="*/ 936702 w 6233531"/>
              <a:gd name="connsiteY75" fmla="*/ 4973444 h 5006898"/>
              <a:gd name="connsiteX76" fmla="*/ 1048214 w 6233531"/>
              <a:gd name="connsiteY76" fmla="*/ 4951142 h 5006898"/>
              <a:gd name="connsiteX77" fmla="*/ 1271239 w 6233531"/>
              <a:gd name="connsiteY77" fmla="*/ 4928839 h 5006898"/>
              <a:gd name="connsiteX78" fmla="*/ 1360448 w 6233531"/>
              <a:gd name="connsiteY78" fmla="*/ 4917688 h 5006898"/>
              <a:gd name="connsiteX79" fmla="*/ 1483112 w 6233531"/>
              <a:gd name="connsiteY79" fmla="*/ 4895386 h 5006898"/>
              <a:gd name="connsiteX80" fmla="*/ 1561170 w 6233531"/>
              <a:gd name="connsiteY80" fmla="*/ 4873083 h 5006898"/>
              <a:gd name="connsiteX81" fmla="*/ 1605775 w 6233531"/>
              <a:gd name="connsiteY81" fmla="*/ 4861932 h 5006898"/>
              <a:gd name="connsiteX82" fmla="*/ 2107580 w 6233531"/>
              <a:gd name="connsiteY82" fmla="*/ 4850781 h 5006898"/>
              <a:gd name="connsiteX83" fmla="*/ 2575931 w 6233531"/>
              <a:gd name="connsiteY83" fmla="*/ 4817327 h 5006898"/>
              <a:gd name="connsiteX84" fmla="*/ 3066585 w 6233531"/>
              <a:gd name="connsiteY84" fmla="*/ 4772722 h 5006898"/>
              <a:gd name="connsiteX85" fmla="*/ 3189248 w 6233531"/>
              <a:gd name="connsiteY85" fmla="*/ 4750420 h 5006898"/>
              <a:gd name="connsiteX86" fmla="*/ 3345366 w 6233531"/>
              <a:gd name="connsiteY86" fmla="*/ 4728117 h 5006898"/>
              <a:gd name="connsiteX87" fmla="*/ 3534936 w 6233531"/>
              <a:gd name="connsiteY87" fmla="*/ 4694664 h 5006898"/>
              <a:gd name="connsiteX88" fmla="*/ 3568390 w 6233531"/>
              <a:gd name="connsiteY88" fmla="*/ 4683513 h 5006898"/>
              <a:gd name="connsiteX89" fmla="*/ 3646448 w 6233531"/>
              <a:gd name="connsiteY89" fmla="*/ 4672361 h 5006898"/>
              <a:gd name="connsiteX90" fmla="*/ 3702205 w 6233531"/>
              <a:gd name="connsiteY90" fmla="*/ 4661210 h 5006898"/>
              <a:gd name="connsiteX91" fmla="*/ 3813717 w 6233531"/>
              <a:gd name="connsiteY91" fmla="*/ 4627756 h 5006898"/>
              <a:gd name="connsiteX92" fmla="*/ 4014439 w 6233531"/>
              <a:gd name="connsiteY92" fmla="*/ 4572000 h 5006898"/>
              <a:gd name="connsiteX93" fmla="*/ 4170556 w 6233531"/>
              <a:gd name="connsiteY93" fmla="*/ 4527395 h 5006898"/>
              <a:gd name="connsiteX94" fmla="*/ 4415883 w 6233531"/>
              <a:gd name="connsiteY94" fmla="*/ 4438186 h 5006898"/>
              <a:gd name="connsiteX95" fmla="*/ 4605453 w 6233531"/>
              <a:gd name="connsiteY95" fmla="*/ 4371278 h 5006898"/>
              <a:gd name="connsiteX96" fmla="*/ 4739268 w 6233531"/>
              <a:gd name="connsiteY96" fmla="*/ 4293220 h 5006898"/>
              <a:gd name="connsiteX97" fmla="*/ 4861931 w 6233531"/>
              <a:gd name="connsiteY97" fmla="*/ 4192859 h 5006898"/>
              <a:gd name="connsiteX98" fmla="*/ 4906536 w 6233531"/>
              <a:gd name="connsiteY98" fmla="*/ 4170556 h 5006898"/>
              <a:gd name="connsiteX99" fmla="*/ 4995746 w 6233531"/>
              <a:gd name="connsiteY99" fmla="*/ 4114800 h 5006898"/>
              <a:gd name="connsiteX100" fmla="*/ 5051502 w 6233531"/>
              <a:gd name="connsiteY100" fmla="*/ 4059044 h 5006898"/>
              <a:gd name="connsiteX101" fmla="*/ 5140712 w 6233531"/>
              <a:gd name="connsiteY101" fmla="*/ 4003288 h 5006898"/>
              <a:gd name="connsiteX102" fmla="*/ 5218770 w 6233531"/>
              <a:gd name="connsiteY102" fmla="*/ 3925230 h 5006898"/>
              <a:gd name="connsiteX103" fmla="*/ 5341434 w 6233531"/>
              <a:gd name="connsiteY103" fmla="*/ 3836020 h 5006898"/>
              <a:gd name="connsiteX104" fmla="*/ 5386039 w 6233531"/>
              <a:gd name="connsiteY104" fmla="*/ 3791415 h 5006898"/>
              <a:gd name="connsiteX105" fmla="*/ 5441795 w 6233531"/>
              <a:gd name="connsiteY105" fmla="*/ 3757961 h 5006898"/>
              <a:gd name="connsiteX106" fmla="*/ 5497551 w 6233531"/>
              <a:gd name="connsiteY106" fmla="*/ 3713356 h 5006898"/>
              <a:gd name="connsiteX107" fmla="*/ 5508702 w 6233531"/>
              <a:gd name="connsiteY107" fmla="*/ 3679903 h 5006898"/>
              <a:gd name="connsiteX108" fmla="*/ 5564458 w 6233531"/>
              <a:gd name="connsiteY108" fmla="*/ 3624147 h 5006898"/>
              <a:gd name="connsiteX109" fmla="*/ 5597912 w 6233531"/>
              <a:gd name="connsiteY109" fmla="*/ 3546088 h 5006898"/>
              <a:gd name="connsiteX110" fmla="*/ 5631366 w 6233531"/>
              <a:gd name="connsiteY110" fmla="*/ 3512635 h 5006898"/>
              <a:gd name="connsiteX111" fmla="*/ 5664819 w 6233531"/>
              <a:gd name="connsiteY111" fmla="*/ 3401122 h 5006898"/>
              <a:gd name="connsiteX112" fmla="*/ 5675970 w 6233531"/>
              <a:gd name="connsiteY112" fmla="*/ 3345366 h 5006898"/>
              <a:gd name="connsiteX113" fmla="*/ 5698273 w 6233531"/>
              <a:gd name="connsiteY113" fmla="*/ 3311913 h 5006898"/>
              <a:gd name="connsiteX114" fmla="*/ 5720575 w 6233531"/>
              <a:gd name="connsiteY114" fmla="*/ 3233854 h 5006898"/>
              <a:gd name="connsiteX115" fmla="*/ 5742878 w 6233531"/>
              <a:gd name="connsiteY115" fmla="*/ 3178098 h 5006898"/>
              <a:gd name="connsiteX116" fmla="*/ 5754029 w 6233531"/>
              <a:gd name="connsiteY116" fmla="*/ 3133493 h 5006898"/>
              <a:gd name="connsiteX117" fmla="*/ 5765180 w 6233531"/>
              <a:gd name="connsiteY117" fmla="*/ 3100039 h 5006898"/>
              <a:gd name="connsiteX118" fmla="*/ 5776331 w 6233531"/>
              <a:gd name="connsiteY118" fmla="*/ 3044283 h 5006898"/>
              <a:gd name="connsiteX119" fmla="*/ 5809785 w 6233531"/>
              <a:gd name="connsiteY119" fmla="*/ 2988527 h 5006898"/>
              <a:gd name="connsiteX120" fmla="*/ 5820936 w 6233531"/>
              <a:gd name="connsiteY120" fmla="*/ 2955074 h 5006898"/>
              <a:gd name="connsiteX121" fmla="*/ 5887844 w 6233531"/>
              <a:gd name="connsiteY121" fmla="*/ 2865864 h 5006898"/>
              <a:gd name="connsiteX122" fmla="*/ 5921297 w 6233531"/>
              <a:gd name="connsiteY122" fmla="*/ 2787805 h 5006898"/>
              <a:gd name="connsiteX123" fmla="*/ 5965902 w 6233531"/>
              <a:gd name="connsiteY123" fmla="*/ 2676293 h 5006898"/>
              <a:gd name="connsiteX124" fmla="*/ 6077414 w 6233531"/>
              <a:gd name="connsiteY124" fmla="*/ 2442117 h 5006898"/>
              <a:gd name="connsiteX125" fmla="*/ 6166624 w 6233531"/>
              <a:gd name="connsiteY125" fmla="*/ 2118732 h 5006898"/>
              <a:gd name="connsiteX126" fmla="*/ 6200078 w 6233531"/>
              <a:gd name="connsiteY126" fmla="*/ 2040674 h 5006898"/>
              <a:gd name="connsiteX127" fmla="*/ 6233531 w 6233531"/>
              <a:gd name="connsiteY127" fmla="*/ 1895708 h 5006898"/>
              <a:gd name="connsiteX128" fmla="*/ 6222380 w 6233531"/>
              <a:gd name="connsiteY128" fmla="*/ 1215483 h 5006898"/>
              <a:gd name="connsiteX129" fmla="*/ 6200078 w 6233531"/>
              <a:gd name="connsiteY129" fmla="*/ 1182030 h 5006898"/>
              <a:gd name="connsiteX130" fmla="*/ 6166624 w 6233531"/>
              <a:gd name="connsiteY130" fmla="*/ 1126274 h 5006898"/>
              <a:gd name="connsiteX131" fmla="*/ 6122019 w 6233531"/>
              <a:gd name="connsiteY131" fmla="*/ 959005 h 5006898"/>
              <a:gd name="connsiteX132" fmla="*/ 6088566 w 6233531"/>
              <a:gd name="connsiteY132" fmla="*/ 903249 h 5006898"/>
              <a:gd name="connsiteX133" fmla="*/ 6055112 w 6233531"/>
              <a:gd name="connsiteY133" fmla="*/ 880947 h 5006898"/>
              <a:gd name="connsiteX134" fmla="*/ 6010507 w 6233531"/>
              <a:gd name="connsiteY134" fmla="*/ 814039 h 5006898"/>
              <a:gd name="connsiteX135" fmla="*/ 5954751 w 6233531"/>
              <a:gd name="connsiteY135" fmla="*/ 769435 h 5006898"/>
              <a:gd name="connsiteX136" fmla="*/ 5921297 w 6233531"/>
              <a:gd name="connsiteY136" fmla="*/ 747132 h 5006898"/>
              <a:gd name="connsiteX137" fmla="*/ 5865541 w 6233531"/>
              <a:gd name="connsiteY137" fmla="*/ 702527 h 5006898"/>
              <a:gd name="connsiteX138" fmla="*/ 5787483 w 6233531"/>
              <a:gd name="connsiteY138" fmla="*/ 669074 h 5006898"/>
              <a:gd name="connsiteX139" fmla="*/ 5742878 w 6233531"/>
              <a:gd name="connsiteY139" fmla="*/ 657922 h 5006898"/>
              <a:gd name="connsiteX140" fmla="*/ 5609063 w 6233531"/>
              <a:gd name="connsiteY140" fmla="*/ 602166 h 5006898"/>
              <a:gd name="connsiteX141" fmla="*/ 5564458 w 6233531"/>
              <a:gd name="connsiteY141" fmla="*/ 579864 h 5006898"/>
              <a:gd name="connsiteX142" fmla="*/ 5475248 w 6233531"/>
              <a:gd name="connsiteY142" fmla="*/ 557561 h 5006898"/>
              <a:gd name="connsiteX143" fmla="*/ 5419492 w 6233531"/>
              <a:gd name="connsiteY143" fmla="*/ 546410 h 5006898"/>
              <a:gd name="connsiteX144" fmla="*/ 5363736 w 6233531"/>
              <a:gd name="connsiteY144" fmla="*/ 524108 h 5006898"/>
              <a:gd name="connsiteX145" fmla="*/ 5319131 w 6233531"/>
              <a:gd name="connsiteY145" fmla="*/ 512956 h 5006898"/>
              <a:gd name="connsiteX146" fmla="*/ 5285678 w 6233531"/>
              <a:gd name="connsiteY146" fmla="*/ 501805 h 5006898"/>
              <a:gd name="connsiteX147" fmla="*/ 5241073 w 6233531"/>
              <a:gd name="connsiteY147" fmla="*/ 490654 h 5006898"/>
              <a:gd name="connsiteX148" fmla="*/ 5163014 w 6233531"/>
              <a:gd name="connsiteY148" fmla="*/ 468352 h 5006898"/>
              <a:gd name="connsiteX149" fmla="*/ 5096107 w 6233531"/>
              <a:gd name="connsiteY149" fmla="*/ 434898 h 5006898"/>
              <a:gd name="connsiteX150" fmla="*/ 5040351 w 6233531"/>
              <a:gd name="connsiteY150" fmla="*/ 423747 h 5006898"/>
              <a:gd name="connsiteX151" fmla="*/ 5006897 w 6233531"/>
              <a:gd name="connsiteY151" fmla="*/ 412595 h 5006898"/>
              <a:gd name="connsiteX152" fmla="*/ 4962292 w 6233531"/>
              <a:gd name="connsiteY152" fmla="*/ 401444 h 5006898"/>
              <a:gd name="connsiteX153" fmla="*/ 4861931 w 6233531"/>
              <a:gd name="connsiteY153" fmla="*/ 356839 h 5006898"/>
              <a:gd name="connsiteX154" fmla="*/ 4772722 w 6233531"/>
              <a:gd name="connsiteY154" fmla="*/ 334537 h 5006898"/>
              <a:gd name="connsiteX155" fmla="*/ 4728117 w 6233531"/>
              <a:gd name="connsiteY155" fmla="*/ 323386 h 5006898"/>
              <a:gd name="connsiteX156" fmla="*/ 4672361 w 6233531"/>
              <a:gd name="connsiteY156" fmla="*/ 289932 h 5006898"/>
              <a:gd name="connsiteX157" fmla="*/ 4560848 w 6233531"/>
              <a:gd name="connsiteY157" fmla="*/ 267630 h 5006898"/>
              <a:gd name="connsiteX158" fmla="*/ 4516244 w 6233531"/>
              <a:gd name="connsiteY158" fmla="*/ 245327 h 5006898"/>
              <a:gd name="connsiteX159" fmla="*/ 4482790 w 6233531"/>
              <a:gd name="connsiteY159" fmla="*/ 223025 h 5006898"/>
              <a:gd name="connsiteX160" fmla="*/ 4438185 w 6233531"/>
              <a:gd name="connsiteY160" fmla="*/ 211874 h 5006898"/>
              <a:gd name="connsiteX161" fmla="*/ 4404731 w 6233531"/>
              <a:gd name="connsiteY161" fmla="*/ 200722 h 5006898"/>
              <a:gd name="connsiteX162" fmla="*/ 4315522 w 6233531"/>
              <a:gd name="connsiteY162" fmla="*/ 178420 h 5006898"/>
              <a:gd name="connsiteX163" fmla="*/ 4215161 w 6233531"/>
              <a:gd name="connsiteY163" fmla="*/ 111513 h 5006898"/>
              <a:gd name="connsiteX164" fmla="*/ 4181707 w 6233531"/>
              <a:gd name="connsiteY164" fmla="*/ 89210 h 5006898"/>
              <a:gd name="connsiteX165" fmla="*/ 4148253 w 6233531"/>
              <a:gd name="connsiteY165" fmla="*/ 78059 h 5006898"/>
              <a:gd name="connsiteX166" fmla="*/ 3858322 w 6233531"/>
              <a:gd name="connsiteY166" fmla="*/ 89210 h 5006898"/>
              <a:gd name="connsiteX167" fmla="*/ 3757961 w 6233531"/>
              <a:gd name="connsiteY167" fmla="*/ 122664 h 5006898"/>
              <a:gd name="connsiteX168" fmla="*/ 3668751 w 6233531"/>
              <a:gd name="connsiteY168" fmla="*/ 144966 h 5006898"/>
              <a:gd name="connsiteX169" fmla="*/ 3624146 w 6233531"/>
              <a:gd name="connsiteY169" fmla="*/ 178420 h 5006898"/>
              <a:gd name="connsiteX170" fmla="*/ 3590692 w 6233531"/>
              <a:gd name="connsiteY170" fmla="*/ 189571 h 5006898"/>
              <a:gd name="connsiteX171" fmla="*/ 3501483 w 6233531"/>
              <a:gd name="connsiteY171" fmla="*/ 234176 h 5006898"/>
              <a:gd name="connsiteX172" fmla="*/ 3445727 w 6233531"/>
              <a:gd name="connsiteY172" fmla="*/ 256478 h 5006898"/>
              <a:gd name="connsiteX173" fmla="*/ 3345366 w 6233531"/>
              <a:gd name="connsiteY173" fmla="*/ 312235 h 5006898"/>
              <a:gd name="connsiteX174" fmla="*/ 3300761 w 6233531"/>
              <a:gd name="connsiteY174" fmla="*/ 323386 h 5006898"/>
              <a:gd name="connsiteX175" fmla="*/ 3222702 w 6233531"/>
              <a:gd name="connsiteY175" fmla="*/ 345688 h 5006898"/>
              <a:gd name="connsiteX176" fmla="*/ 3189248 w 6233531"/>
              <a:gd name="connsiteY176" fmla="*/ 367991 h 5006898"/>
              <a:gd name="connsiteX177" fmla="*/ 3088887 w 6233531"/>
              <a:gd name="connsiteY177" fmla="*/ 390293 h 5006898"/>
              <a:gd name="connsiteX178" fmla="*/ 3044283 w 6233531"/>
              <a:gd name="connsiteY178" fmla="*/ 401444 h 5006898"/>
              <a:gd name="connsiteX179" fmla="*/ 3010829 w 6233531"/>
              <a:gd name="connsiteY179" fmla="*/ 412595 h 5006898"/>
              <a:gd name="connsiteX180" fmla="*/ 2955073 w 6233531"/>
              <a:gd name="connsiteY180" fmla="*/ 423747 h 5006898"/>
              <a:gd name="connsiteX181" fmla="*/ 2921619 w 6233531"/>
              <a:gd name="connsiteY181" fmla="*/ 434898 h 5006898"/>
              <a:gd name="connsiteX182" fmla="*/ 2843561 w 6233531"/>
              <a:gd name="connsiteY182" fmla="*/ 446049 h 5006898"/>
              <a:gd name="connsiteX183" fmla="*/ 2687444 w 6233531"/>
              <a:gd name="connsiteY183" fmla="*/ 479503 h 5006898"/>
              <a:gd name="connsiteX184" fmla="*/ 2653990 w 6233531"/>
              <a:gd name="connsiteY184" fmla="*/ 490654 h 5006898"/>
              <a:gd name="connsiteX185" fmla="*/ 2620536 w 6233531"/>
              <a:gd name="connsiteY185" fmla="*/ 546410 h 5006898"/>
              <a:gd name="connsiteX186" fmla="*/ 2598234 w 6233531"/>
              <a:gd name="connsiteY186" fmla="*/ 568713 h 5006898"/>
              <a:gd name="connsiteX187" fmla="*/ 2575931 w 6233531"/>
              <a:gd name="connsiteY187" fmla="*/ 579864 h 50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6233531" h="5006898">
                <a:moveTo>
                  <a:pt x="2575931" y="579864"/>
                </a:moveTo>
                <a:cubicBezTo>
                  <a:pt x="2561063" y="572430"/>
                  <a:pt x="2533179" y="540212"/>
                  <a:pt x="2509024" y="524108"/>
                </a:cubicBezTo>
                <a:cubicBezTo>
                  <a:pt x="2499244" y="517588"/>
                  <a:pt x="2485350" y="519476"/>
                  <a:pt x="2475570" y="512956"/>
                </a:cubicBezTo>
                <a:cubicBezTo>
                  <a:pt x="2462449" y="504208"/>
                  <a:pt x="2455490" y="487861"/>
                  <a:pt x="2442117" y="479503"/>
                </a:cubicBezTo>
                <a:cubicBezTo>
                  <a:pt x="2425143" y="468894"/>
                  <a:pt x="2403985" y="466690"/>
                  <a:pt x="2386361" y="457200"/>
                </a:cubicBezTo>
                <a:cubicBezTo>
                  <a:pt x="2355486" y="440575"/>
                  <a:pt x="2328880" y="416375"/>
                  <a:pt x="2297151" y="401444"/>
                </a:cubicBezTo>
                <a:cubicBezTo>
                  <a:pt x="2265244" y="386429"/>
                  <a:pt x="2229397" y="381417"/>
                  <a:pt x="2196790" y="367991"/>
                </a:cubicBezTo>
                <a:cubicBezTo>
                  <a:pt x="2166048" y="355332"/>
                  <a:pt x="2137707" y="337446"/>
                  <a:pt x="2107580" y="323386"/>
                </a:cubicBezTo>
                <a:cubicBezTo>
                  <a:pt x="2081928" y="311415"/>
                  <a:pt x="2053974" y="304196"/>
                  <a:pt x="2029522" y="289932"/>
                </a:cubicBezTo>
                <a:cubicBezTo>
                  <a:pt x="2008963" y="277939"/>
                  <a:pt x="1994175" y="257572"/>
                  <a:pt x="1973766" y="245327"/>
                </a:cubicBezTo>
                <a:cubicBezTo>
                  <a:pt x="1949394" y="230704"/>
                  <a:pt x="1874505" y="210083"/>
                  <a:pt x="1851102" y="200722"/>
                </a:cubicBezTo>
                <a:cubicBezTo>
                  <a:pt x="1731072" y="152710"/>
                  <a:pt x="1911149" y="204583"/>
                  <a:pt x="1717287" y="156117"/>
                </a:cubicBezTo>
                <a:cubicBezTo>
                  <a:pt x="1576776" y="71812"/>
                  <a:pt x="1742688" y="162856"/>
                  <a:pt x="1605775" y="111513"/>
                </a:cubicBezTo>
                <a:cubicBezTo>
                  <a:pt x="1525020" y="81229"/>
                  <a:pt x="1625825" y="93665"/>
                  <a:pt x="1527717" y="66908"/>
                </a:cubicBezTo>
                <a:cubicBezTo>
                  <a:pt x="1502359" y="59992"/>
                  <a:pt x="1475636" y="59753"/>
                  <a:pt x="1449658" y="55756"/>
                </a:cubicBezTo>
                <a:cubicBezTo>
                  <a:pt x="1427873" y="52404"/>
                  <a:pt x="1363853" y="43094"/>
                  <a:pt x="1338146" y="33454"/>
                </a:cubicBezTo>
                <a:cubicBezTo>
                  <a:pt x="1322581" y="27617"/>
                  <a:pt x="1308820" y="17700"/>
                  <a:pt x="1293541" y="11152"/>
                </a:cubicBezTo>
                <a:cubicBezTo>
                  <a:pt x="1282737" y="6522"/>
                  <a:pt x="1271238" y="3717"/>
                  <a:pt x="1260087" y="0"/>
                </a:cubicBezTo>
                <a:cubicBezTo>
                  <a:pt x="1156009" y="3717"/>
                  <a:pt x="1051394" y="-42"/>
                  <a:pt x="947853" y="11152"/>
                </a:cubicBezTo>
                <a:cubicBezTo>
                  <a:pt x="875376" y="18987"/>
                  <a:pt x="775729" y="81944"/>
                  <a:pt x="724829" y="122664"/>
                </a:cubicBezTo>
                <a:cubicBezTo>
                  <a:pt x="706244" y="137532"/>
                  <a:pt x="689153" y="154491"/>
                  <a:pt x="669073" y="167269"/>
                </a:cubicBezTo>
                <a:cubicBezTo>
                  <a:pt x="633194" y="190101"/>
                  <a:pt x="586034" y="207175"/>
                  <a:pt x="546409" y="223025"/>
                </a:cubicBezTo>
                <a:cubicBezTo>
                  <a:pt x="516673" y="249044"/>
                  <a:pt x="489687" y="278592"/>
                  <a:pt x="457200" y="301083"/>
                </a:cubicBezTo>
                <a:cubicBezTo>
                  <a:pt x="440742" y="312477"/>
                  <a:pt x="419348" y="314434"/>
                  <a:pt x="401444" y="323386"/>
                </a:cubicBezTo>
                <a:cubicBezTo>
                  <a:pt x="382058" y="333079"/>
                  <a:pt x="364634" y="346313"/>
                  <a:pt x="345687" y="356839"/>
                </a:cubicBezTo>
                <a:cubicBezTo>
                  <a:pt x="331156" y="364912"/>
                  <a:pt x="315614" y="371069"/>
                  <a:pt x="301083" y="379142"/>
                </a:cubicBezTo>
                <a:cubicBezTo>
                  <a:pt x="253514" y="405570"/>
                  <a:pt x="247501" y="414850"/>
                  <a:pt x="200722" y="434898"/>
                </a:cubicBezTo>
                <a:cubicBezTo>
                  <a:pt x="189918" y="439528"/>
                  <a:pt x="178419" y="442332"/>
                  <a:pt x="167268" y="446049"/>
                </a:cubicBezTo>
                <a:cubicBezTo>
                  <a:pt x="102376" y="510944"/>
                  <a:pt x="193009" y="417391"/>
                  <a:pt x="122663" y="501805"/>
                </a:cubicBezTo>
                <a:cubicBezTo>
                  <a:pt x="95830" y="534004"/>
                  <a:pt x="88651" y="535631"/>
                  <a:pt x="55756" y="557561"/>
                </a:cubicBezTo>
                <a:cubicBezTo>
                  <a:pt x="20413" y="610575"/>
                  <a:pt x="37691" y="578301"/>
                  <a:pt x="11151" y="657922"/>
                </a:cubicBezTo>
                <a:lnTo>
                  <a:pt x="0" y="691376"/>
                </a:lnTo>
                <a:cubicBezTo>
                  <a:pt x="3717" y="765717"/>
                  <a:pt x="4970" y="840223"/>
                  <a:pt x="11151" y="914400"/>
                </a:cubicBezTo>
                <a:cubicBezTo>
                  <a:pt x="12424" y="929673"/>
                  <a:pt x="16265" y="944918"/>
                  <a:pt x="22302" y="959005"/>
                </a:cubicBezTo>
                <a:cubicBezTo>
                  <a:pt x="27581" y="971324"/>
                  <a:pt x="37171" y="981308"/>
                  <a:pt x="44605" y="992459"/>
                </a:cubicBezTo>
                <a:cubicBezTo>
                  <a:pt x="48322" y="1003610"/>
                  <a:pt x="50499" y="1015399"/>
                  <a:pt x="55756" y="1025913"/>
                </a:cubicBezTo>
                <a:cubicBezTo>
                  <a:pt x="69823" y="1054047"/>
                  <a:pt x="79617" y="1060925"/>
                  <a:pt x="100361" y="1081669"/>
                </a:cubicBezTo>
                <a:cubicBezTo>
                  <a:pt x="119868" y="1159699"/>
                  <a:pt x="96012" y="1096786"/>
                  <a:pt x="144966" y="1159727"/>
                </a:cubicBezTo>
                <a:cubicBezTo>
                  <a:pt x="176886" y="1200768"/>
                  <a:pt x="184069" y="1239211"/>
                  <a:pt x="234175" y="1260088"/>
                </a:cubicBezTo>
                <a:cubicBezTo>
                  <a:pt x="262469" y="1271877"/>
                  <a:pt x="295969" y="1268683"/>
                  <a:pt x="323385" y="1282391"/>
                </a:cubicBezTo>
                <a:cubicBezTo>
                  <a:pt x="338253" y="1289825"/>
                  <a:pt x="353736" y="1296140"/>
                  <a:pt x="367990" y="1304693"/>
                </a:cubicBezTo>
                <a:cubicBezTo>
                  <a:pt x="390974" y="1318484"/>
                  <a:pt x="434897" y="1349298"/>
                  <a:pt x="434897" y="1349298"/>
                </a:cubicBezTo>
                <a:cubicBezTo>
                  <a:pt x="442331" y="1379035"/>
                  <a:pt x="451189" y="1408451"/>
                  <a:pt x="457200" y="1438508"/>
                </a:cubicBezTo>
                <a:cubicBezTo>
                  <a:pt x="470656" y="1505790"/>
                  <a:pt x="462357" y="1476283"/>
                  <a:pt x="479502" y="1527717"/>
                </a:cubicBezTo>
                <a:cubicBezTo>
                  <a:pt x="486936" y="1572322"/>
                  <a:pt x="495410" y="1616766"/>
                  <a:pt x="501805" y="1661532"/>
                </a:cubicBezTo>
                <a:cubicBezTo>
                  <a:pt x="505522" y="1687552"/>
                  <a:pt x="507046" y="1713980"/>
                  <a:pt x="512956" y="1739591"/>
                </a:cubicBezTo>
                <a:cubicBezTo>
                  <a:pt x="518242" y="1762498"/>
                  <a:pt x="527824" y="1784196"/>
                  <a:pt x="535258" y="1806498"/>
                </a:cubicBezTo>
                <a:cubicBezTo>
                  <a:pt x="538975" y="1843669"/>
                  <a:pt x="541472" y="1880982"/>
                  <a:pt x="546409" y="1918010"/>
                </a:cubicBezTo>
                <a:cubicBezTo>
                  <a:pt x="548914" y="1936797"/>
                  <a:pt x="554679" y="1955033"/>
                  <a:pt x="557561" y="1973766"/>
                </a:cubicBezTo>
                <a:cubicBezTo>
                  <a:pt x="562118" y="2003386"/>
                  <a:pt x="564995" y="2033239"/>
                  <a:pt x="568712" y="2062976"/>
                </a:cubicBezTo>
                <a:cubicBezTo>
                  <a:pt x="564995" y="2137317"/>
                  <a:pt x="571618" y="2212905"/>
                  <a:pt x="557561" y="2286000"/>
                </a:cubicBezTo>
                <a:cubicBezTo>
                  <a:pt x="552499" y="2312322"/>
                  <a:pt x="524943" y="2328933"/>
                  <a:pt x="512956" y="2352908"/>
                </a:cubicBezTo>
                <a:lnTo>
                  <a:pt x="479502" y="2419815"/>
                </a:lnTo>
                <a:cubicBezTo>
                  <a:pt x="459319" y="2540913"/>
                  <a:pt x="483094" y="2438712"/>
                  <a:pt x="446048" y="2531327"/>
                </a:cubicBezTo>
                <a:cubicBezTo>
                  <a:pt x="437317" y="2553155"/>
                  <a:pt x="431180" y="2575932"/>
                  <a:pt x="423746" y="2598235"/>
                </a:cubicBezTo>
                <a:cubicBezTo>
                  <a:pt x="420029" y="2609386"/>
                  <a:pt x="416960" y="2620775"/>
                  <a:pt x="412595" y="2631688"/>
                </a:cubicBezTo>
                <a:lnTo>
                  <a:pt x="390292" y="2687444"/>
                </a:lnTo>
                <a:cubicBezTo>
                  <a:pt x="386575" y="2709747"/>
                  <a:pt x="383186" y="2732106"/>
                  <a:pt x="379141" y="2754352"/>
                </a:cubicBezTo>
                <a:cubicBezTo>
                  <a:pt x="375751" y="2773000"/>
                  <a:pt x="367990" y="2791155"/>
                  <a:pt x="367990" y="2810108"/>
                </a:cubicBezTo>
                <a:cubicBezTo>
                  <a:pt x="367990" y="3289428"/>
                  <a:pt x="327035" y="3155594"/>
                  <a:pt x="390292" y="3345366"/>
                </a:cubicBezTo>
                <a:cubicBezTo>
                  <a:pt x="386575" y="3397405"/>
                  <a:pt x="385889" y="3449750"/>
                  <a:pt x="379141" y="3501483"/>
                </a:cubicBezTo>
                <a:cubicBezTo>
                  <a:pt x="374709" y="3535465"/>
                  <a:pt x="360767" y="3567800"/>
                  <a:pt x="356839" y="3601844"/>
                </a:cubicBezTo>
                <a:cubicBezTo>
                  <a:pt x="349583" y="3664726"/>
                  <a:pt x="352431" y="3728476"/>
                  <a:pt x="345687" y="3791415"/>
                </a:cubicBezTo>
                <a:cubicBezTo>
                  <a:pt x="341260" y="3832736"/>
                  <a:pt x="330217" y="3873085"/>
                  <a:pt x="323385" y="3914078"/>
                </a:cubicBezTo>
                <a:cubicBezTo>
                  <a:pt x="315348" y="3962303"/>
                  <a:pt x="307147" y="4010531"/>
                  <a:pt x="301083" y="4059044"/>
                </a:cubicBezTo>
                <a:cubicBezTo>
                  <a:pt x="295991" y="4099784"/>
                  <a:pt x="295541" y="4141036"/>
                  <a:pt x="289931" y="4181708"/>
                </a:cubicBezTo>
                <a:cubicBezTo>
                  <a:pt x="264662" y="4364911"/>
                  <a:pt x="270073" y="4334848"/>
                  <a:pt x="234175" y="4460488"/>
                </a:cubicBezTo>
                <a:cubicBezTo>
                  <a:pt x="241609" y="4572000"/>
                  <a:pt x="243030" y="4684077"/>
                  <a:pt x="256478" y="4795025"/>
                </a:cubicBezTo>
                <a:cubicBezTo>
                  <a:pt x="258091" y="4808329"/>
                  <a:pt x="272272" y="4816763"/>
                  <a:pt x="278780" y="4828478"/>
                </a:cubicBezTo>
                <a:cubicBezTo>
                  <a:pt x="290890" y="4850275"/>
                  <a:pt x="296925" y="4875703"/>
                  <a:pt x="312234" y="4895386"/>
                </a:cubicBezTo>
                <a:cubicBezTo>
                  <a:pt x="323644" y="4910056"/>
                  <a:pt x="341716" y="4918036"/>
                  <a:pt x="356839" y="4928839"/>
                </a:cubicBezTo>
                <a:cubicBezTo>
                  <a:pt x="396554" y="4957207"/>
                  <a:pt x="393372" y="4953691"/>
                  <a:pt x="446048" y="4973444"/>
                </a:cubicBezTo>
                <a:cubicBezTo>
                  <a:pt x="457054" y="4977571"/>
                  <a:pt x="468027" y="4982045"/>
                  <a:pt x="479502" y="4984595"/>
                </a:cubicBezTo>
                <a:cubicBezTo>
                  <a:pt x="597255" y="5010763"/>
                  <a:pt x="504553" y="4981795"/>
                  <a:pt x="579863" y="5006898"/>
                </a:cubicBezTo>
                <a:cubicBezTo>
                  <a:pt x="676507" y="5003181"/>
                  <a:pt x="773502" y="5004775"/>
                  <a:pt x="869795" y="4995747"/>
                </a:cubicBezTo>
                <a:cubicBezTo>
                  <a:pt x="893201" y="4993553"/>
                  <a:pt x="913895" y="4979146"/>
                  <a:pt x="936702" y="4973444"/>
                </a:cubicBezTo>
                <a:cubicBezTo>
                  <a:pt x="990886" y="4959898"/>
                  <a:pt x="984418" y="4960256"/>
                  <a:pt x="1048214" y="4951142"/>
                </a:cubicBezTo>
                <a:cubicBezTo>
                  <a:pt x="1168770" y="4933920"/>
                  <a:pt x="1127078" y="4943256"/>
                  <a:pt x="1271239" y="4928839"/>
                </a:cubicBezTo>
                <a:cubicBezTo>
                  <a:pt x="1301058" y="4925857"/>
                  <a:pt x="1330781" y="4921926"/>
                  <a:pt x="1360448" y="4917688"/>
                </a:cubicBezTo>
                <a:cubicBezTo>
                  <a:pt x="1383645" y="4914374"/>
                  <a:pt x="1457498" y="4901790"/>
                  <a:pt x="1483112" y="4895386"/>
                </a:cubicBezTo>
                <a:cubicBezTo>
                  <a:pt x="1509365" y="4888823"/>
                  <a:pt x="1535063" y="4880203"/>
                  <a:pt x="1561170" y="4873083"/>
                </a:cubicBezTo>
                <a:cubicBezTo>
                  <a:pt x="1575956" y="4869050"/>
                  <a:pt x="1590462" y="4862557"/>
                  <a:pt x="1605775" y="4861932"/>
                </a:cubicBezTo>
                <a:cubicBezTo>
                  <a:pt x="1772945" y="4855109"/>
                  <a:pt x="1940312" y="4854498"/>
                  <a:pt x="2107580" y="4850781"/>
                </a:cubicBezTo>
                <a:cubicBezTo>
                  <a:pt x="2563055" y="4828008"/>
                  <a:pt x="2090518" y="4854667"/>
                  <a:pt x="2575931" y="4817327"/>
                </a:cubicBezTo>
                <a:cubicBezTo>
                  <a:pt x="2762615" y="4802967"/>
                  <a:pt x="2868004" y="4808827"/>
                  <a:pt x="3066585" y="4772722"/>
                </a:cubicBezTo>
                <a:cubicBezTo>
                  <a:pt x="3107473" y="4765288"/>
                  <a:pt x="3148212" y="4756986"/>
                  <a:pt x="3189248" y="4750420"/>
                </a:cubicBezTo>
                <a:cubicBezTo>
                  <a:pt x="3241155" y="4742115"/>
                  <a:pt x="3293819" y="4738426"/>
                  <a:pt x="3345366" y="4728117"/>
                </a:cubicBezTo>
                <a:cubicBezTo>
                  <a:pt x="3482651" y="4700660"/>
                  <a:pt x="3419352" y="4711176"/>
                  <a:pt x="3534936" y="4694664"/>
                </a:cubicBezTo>
                <a:cubicBezTo>
                  <a:pt x="3546087" y="4690947"/>
                  <a:pt x="3556864" y="4685818"/>
                  <a:pt x="3568390" y="4683513"/>
                </a:cubicBezTo>
                <a:cubicBezTo>
                  <a:pt x="3594163" y="4678358"/>
                  <a:pt x="3620522" y="4676682"/>
                  <a:pt x="3646448" y="4672361"/>
                </a:cubicBezTo>
                <a:cubicBezTo>
                  <a:pt x="3665144" y="4669245"/>
                  <a:pt x="3683619" y="4664927"/>
                  <a:pt x="3702205" y="4661210"/>
                </a:cubicBezTo>
                <a:cubicBezTo>
                  <a:pt x="3768129" y="4617261"/>
                  <a:pt x="3701599" y="4654664"/>
                  <a:pt x="3813717" y="4627756"/>
                </a:cubicBezTo>
                <a:cubicBezTo>
                  <a:pt x="3881240" y="4611550"/>
                  <a:pt x="3949965" y="4597789"/>
                  <a:pt x="4014439" y="4572000"/>
                </a:cubicBezTo>
                <a:cubicBezTo>
                  <a:pt x="4146909" y="4519013"/>
                  <a:pt x="3973792" y="4584785"/>
                  <a:pt x="4170556" y="4527395"/>
                </a:cubicBezTo>
                <a:cubicBezTo>
                  <a:pt x="4443880" y="4447675"/>
                  <a:pt x="4245656" y="4502021"/>
                  <a:pt x="4415883" y="4438186"/>
                </a:cubicBezTo>
                <a:cubicBezTo>
                  <a:pt x="4454157" y="4423833"/>
                  <a:pt x="4566277" y="4390866"/>
                  <a:pt x="4605453" y="4371278"/>
                </a:cubicBezTo>
                <a:cubicBezTo>
                  <a:pt x="4651641" y="4348184"/>
                  <a:pt x="4699301" y="4325920"/>
                  <a:pt x="4739268" y="4293220"/>
                </a:cubicBezTo>
                <a:cubicBezTo>
                  <a:pt x="4780156" y="4259766"/>
                  <a:pt x="4814679" y="4216485"/>
                  <a:pt x="4861931" y="4192859"/>
                </a:cubicBezTo>
                <a:cubicBezTo>
                  <a:pt x="4876799" y="4185425"/>
                  <a:pt x="4892704" y="4179777"/>
                  <a:pt x="4906536" y="4170556"/>
                </a:cubicBezTo>
                <a:cubicBezTo>
                  <a:pt x="4997444" y="4109951"/>
                  <a:pt x="4926885" y="4137755"/>
                  <a:pt x="4995746" y="4114800"/>
                </a:cubicBezTo>
                <a:cubicBezTo>
                  <a:pt x="5014331" y="4096215"/>
                  <a:pt x="5029213" y="4072974"/>
                  <a:pt x="5051502" y="4059044"/>
                </a:cubicBezTo>
                <a:cubicBezTo>
                  <a:pt x="5081239" y="4040459"/>
                  <a:pt x="5115916" y="4028084"/>
                  <a:pt x="5140712" y="4003288"/>
                </a:cubicBezTo>
                <a:cubicBezTo>
                  <a:pt x="5166731" y="3977269"/>
                  <a:pt x="5188153" y="3945641"/>
                  <a:pt x="5218770" y="3925230"/>
                </a:cubicBezTo>
                <a:cubicBezTo>
                  <a:pt x="5270938" y="3890452"/>
                  <a:pt x="5295421" y="3876921"/>
                  <a:pt x="5341434" y="3836020"/>
                </a:cubicBezTo>
                <a:cubicBezTo>
                  <a:pt x="5357150" y="3822050"/>
                  <a:pt x="5369441" y="3804324"/>
                  <a:pt x="5386039" y="3791415"/>
                </a:cubicBezTo>
                <a:cubicBezTo>
                  <a:pt x="5403147" y="3778108"/>
                  <a:pt x="5423415" y="3769448"/>
                  <a:pt x="5441795" y="3757961"/>
                </a:cubicBezTo>
                <a:cubicBezTo>
                  <a:pt x="5479307" y="3734516"/>
                  <a:pt x="5469450" y="3741457"/>
                  <a:pt x="5497551" y="3713356"/>
                </a:cubicBezTo>
                <a:cubicBezTo>
                  <a:pt x="5501268" y="3702205"/>
                  <a:pt x="5501649" y="3689306"/>
                  <a:pt x="5508702" y="3679903"/>
                </a:cubicBezTo>
                <a:cubicBezTo>
                  <a:pt x="5524472" y="3658876"/>
                  <a:pt x="5564458" y="3624147"/>
                  <a:pt x="5564458" y="3624147"/>
                </a:cubicBezTo>
                <a:cubicBezTo>
                  <a:pt x="5573558" y="3596845"/>
                  <a:pt x="5580686" y="3570204"/>
                  <a:pt x="5597912" y="3546088"/>
                </a:cubicBezTo>
                <a:cubicBezTo>
                  <a:pt x="5607078" y="3533255"/>
                  <a:pt x="5620215" y="3523786"/>
                  <a:pt x="5631366" y="3512635"/>
                </a:cubicBezTo>
                <a:cubicBezTo>
                  <a:pt x="5649897" y="3457039"/>
                  <a:pt x="5653584" y="3451681"/>
                  <a:pt x="5664819" y="3401122"/>
                </a:cubicBezTo>
                <a:cubicBezTo>
                  <a:pt x="5668930" y="3382620"/>
                  <a:pt x="5669315" y="3363113"/>
                  <a:pt x="5675970" y="3345366"/>
                </a:cubicBezTo>
                <a:cubicBezTo>
                  <a:pt x="5680676" y="3332817"/>
                  <a:pt x="5690839" y="3323064"/>
                  <a:pt x="5698273" y="3311913"/>
                </a:cubicBezTo>
                <a:cubicBezTo>
                  <a:pt x="5707059" y="3276768"/>
                  <a:pt x="5708578" y="3265846"/>
                  <a:pt x="5720575" y="3233854"/>
                </a:cubicBezTo>
                <a:cubicBezTo>
                  <a:pt x="5727604" y="3215111"/>
                  <a:pt x="5736548" y="3197088"/>
                  <a:pt x="5742878" y="3178098"/>
                </a:cubicBezTo>
                <a:cubicBezTo>
                  <a:pt x="5747725" y="3163559"/>
                  <a:pt x="5749819" y="3148229"/>
                  <a:pt x="5754029" y="3133493"/>
                </a:cubicBezTo>
                <a:cubicBezTo>
                  <a:pt x="5757258" y="3122191"/>
                  <a:pt x="5762329" y="3111443"/>
                  <a:pt x="5765180" y="3100039"/>
                </a:cubicBezTo>
                <a:cubicBezTo>
                  <a:pt x="5769777" y="3081651"/>
                  <a:pt x="5769292" y="3061881"/>
                  <a:pt x="5776331" y="3044283"/>
                </a:cubicBezTo>
                <a:cubicBezTo>
                  <a:pt x="5784381" y="3024159"/>
                  <a:pt x="5800092" y="3007913"/>
                  <a:pt x="5809785" y="2988527"/>
                </a:cubicBezTo>
                <a:cubicBezTo>
                  <a:pt x="5815042" y="2978014"/>
                  <a:pt x="5815679" y="2965587"/>
                  <a:pt x="5820936" y="2955074"/>
                </a:cubicBezTo>
                <a:cubicBezTo>
                  <a:pt x="5832771" y="2931405"/>
                  <a:pt x="5876903" y="2879540"/>
                  <a:pt x="5887844" y="2865864"/>
                </a:cubicBezTo>
                <a:cubicBezTo>
                  <a:pt x="5913993" y="2787415"/>
                  <a:pt x="5879962" y="2884254"/>
                  <a:pt x="5921297" y="2787805"/>
                </a:cubicBezTo>
                <a:cubicBezTo>
                  <a:pt x="5937067" y="2751008"/>
                  <a:pt x="5949473" y="2712801"/>
                  <a:pt x="5965902" y="2676293"/>
                </a:cubicBezTo>
                <a:cubicBezTo>
                  <a:pt x="6014885" y="2567441"/>
                  <a:pt x="6033489" y="2556323"/>
                  <a:pt x="6077414" y="2442117"/>
                </a:cubicBezTo>
                <a:cubicBezTo>
                  <a:pt x="6183260" y="2166916"/>
                  <a:pt x="6090737" y="2384334"/>
                  <a:pt x="6166624" y="2118732"/>
                </a:cubicBezTo>
                <a:cubicBezTo>
                  <a:pt x="6174401" y="2091513"/>
                  <a:pt x="6190557" y="2067333"/>
                  <a:pt x="6200078" y="2040674"/>
                </a:cubicBezTo>
                <a:cubicBezTo>
                  <a:pt x="6222353" y="1978303"/>
                  <a:pt x="6223143" y="1958036"/>
                  <a:pt x="6233531" y="1895708"/>
                </a:cubicBezTo>
                <a:cubicBezTo>
                  <a:pt x="6229814" y="1668966"/>
                  <a:pt x="6232998" y="1442006"/>
                  <a:pt x="6222380" y="1215483"/>
                </a:cubicBezTo>
                <a:cubicBezTo>
                  <a:pt x="6221752" y="1202096"/>
                  <a:pt x="6206071" y="1194017"/>
                  <a:pt x="6200078" y="1182030"/>
                </a:cubicBezTo>
                <a:cubicBezTo>
                  <a:pt x="6171127" y="1124127"/>
                  <a:pt x="6210186" y="1169834"/>
                  <a:pt x="6166624" y="1126274"/>
                </a:cubicBezTo>
                <a:cubicBezTo>
                  <a:pt x="6161954" y="1105259"/>
                  <a:pt x="6139565" y="988249"/>
                  <a:pt x="6122019" y="959005"/>
                </a:cubicBezTo>
                <a:cubicBezTo>
                  <a:pt x="6110868" y="940420"/>
                  <a:pt x="6102671" y="919705"/>
                  <a:pt x="6088566" y="903249"/>
                </a:cubicBezTo>
                <a:cubicBezTo>
                  <a:pt x="6079844" y="893073"/>
                  <a:pt x="6066263" y="888381"/>
                  <a:pt x="6055112" y="880947"/>
                </a:cubicBezTo>
                <a:cubicBezTo>
                  <a:pt x="6040244" y="858644"/>
                  <a:pt x="6031438" y="830783"/>
                  <a:pt x="6010507" y="814039"/>
                </a:cubicBezTo>
                <a:cubicBezTo>
                  <a:pt x="5991922" y="799171"/>
                  <a:pt x="5973792" y="783715"/>
                  <a:pt x="5954751" y="769435"/>
                </a:cubicBezTo>
                <a:cubicBezTo>
                  <a:pt x="5944029" y="761394"/>
                  <a:pt x="5932019" y="755173"/>
                  <a:pt x="5921297" y="747132"/>
                </a:cubicBezTo>
                <a:cubicBezTo>
                  <a:pt x="5902256" y="732851"/>
                  <a:pt x="5885345" y="715729"/>
                  <a:pt x="5865541" y="702527"/>
                </a:cubicBezTo>
                <a:cubicBezTo>
                  <a:pt x="5843239" y="687659"/>
                  <a:pt x="5813502" y="676508"/>
                  <a:pt x="5787483" y="669074"/>
                </a:cubicBezTo>
                <a:cubicBezTo>
                  <a:pt x="5772747" y="664864"/>
                  <a:pt x="5757746" y="661639"/>
                  <a:pt x="5742878" y="657922"/>
                </a:cubicBezTo>
                <a:cubicBezTo>
                  <a:pt x="5637109" y="587412"/>
                  <a:pt x="5835210" y="715237"/>
                  <a:pt x="5609063" y="602166"/>
                </a:cubicBezTo>
                <a:cubicBezTo>
                  <a:pt x="5594195" y="594732"/>
                  <a:pt x="5580228" y="585121"/>
                  <a:pt x="5564458" y="579864"/>
                </a:cubicBezTo>
                <a:cubicBezTo>
                  <a:pt x="5535379" y="570171"/>
                  <a:pt x="5505115" y="564453"/>
                  <a:pt x="5475248" y="557561"/>
                </a:cubicBezTo>
                <a:cubicBezTo>
                  <a:pt x="5456780" y="553299"/>
                  <a:pt x="5437646" y="551856"/>
                  <a:pt x="5419492" y="546410"/>
                </a:cubicBezTo>
                <a:cubicBezTo>
                  <a:pt x="5400319" y="540658"/>
                  <a:pt x="5382726" y="530438"/>
                  <a:pt x="5363736" y="524108"/>
                </a:cubicBezTo>
                <a:cubicBezTo>
                  <a:pt x="5349197" y="519261"/>
                  <a:pt x="5333867" y="517166"/>
                  <a:pt x="5319131" y="512956"/>
                </a:cubicBezTo>
                <a:cubicBezTo>
                  <a:pt x="5307829" y="509727"/>
                  <a:pt x="5296980" y="505034"/>
                  <a:pt x="5285678" y="501805"/>
                </a:cubicBezTo>
                <a:cubicBezTo>
                  <a:pt x="5270942" y="497595"/>
                  <a:pt x="5255809" y="494864"/>
                  <a:pt x="5241073" y="490654"/>
                </a:cubicBezTo>
                <a:cubicBezTo>
                  <a:pt x="5129089" y="458659"/>
                  <a:pt x="5302456" y="503212"/>
                  <a:pt x="5163014" y="468352"/>
                </a:cubicBezTo>
                <a:cubicBezTo>
                  <a:pt x="5140712" y="457201"/>
                  <a:pt x="5119541" y="443419"/>
                  <a:pt x="5096107" y="434898"/>
                </a:cubicBezTo>
                <a:cubicBezTo>
                  <a:pt x="5078295" y="428421"/>
                  <a:pt x="5058738" y="428344"/>
                  <a:pt x="5040351" y="423747"/>
                </a:cubicBezTo>
                <a:cubicBezTo>
                  <a:pt x="5028947" y="420896"/>
                  <a:pt x="5018199" y="415824"/>
                  <a:pt x="5006897" y="412595"/>
                </a:cubicBezTo>
                <a:cubicBezTo>
                  <a:pt x="4992161" y="408385"/>
                  <a:pt x="4977028" y="405654"/>
                  <a:pt x="4962292" y="401444"/>
                </a:cubicBezTo>
                <a:cubicBezTo>
                  <a:pt x="4870269" y="375152"/>
                  <a:pt x="5013420" y="410942"/>
                  <a:pt x="4861931" y="356839"/>
                </a:cubicBezTo>
                <a:cubicBezTo>
                  <a:pt x="4833065" y="346530"/>
                  <a:pt x="4802458" y="341971"/>
                  <a:pt x="4772722" y="334537"/>
                </a:cubicBezTo>
                <a:lnTo>
                  <a:pt x="4728117" y="323386"/>
                </a:lnTo>
                <a:cubicBezTo>
                  <a:pt x="4709532" y="312235"/>
                  <a:pt x="4692923" y="296786"/>
                  <a:pt x="4672361" y="289932"/>
                </a:cubicBezTo>
                <a:cubicBezTo>
                  <a:pt x="4533861" y="243765"/>
                  <a:pt x="4641063" y="302009"/>
                  <a:pt x="4560848" y="267630"/>
                </a:cubicBezTo>
                <a:cubicBezTo>
                  <a:pt x="4545569" y="261082"/>
                  <a:pt x="4530677" y="253574"/>
                  <a:pt x="4516244" y="245327"/>
                </a:cubicBezTo>
                <a:cubicBezTo>
                  <a:pt x="4504608" y="238678"/>
                  <a:pt x="4495109" y="228304"/>
                  <a:pt x="4482790" y="223025"/>
                </a:cubicBezTo>
                <a:cubicBezTo>
                  <a:pt x="4468703" y="216988"/>
                  <a:pt x="4452921" y="216084"/>
                  <a:pt x="4438185" y="211874"/>
                </a:cubicBezTo>
                <a:cubicBezTo>
                  <a:pt x="4426883" y="208645"/>
                  <a:pt x="4416071" y="203815"/>
                  <a:pt x="4404731" y="200722"/>
                </a:cubicBezTo>
                <a:cubicBezTo>
                  <a:pt x="4375160" y="192657"/>
                  <a:pt x="4315522" y="178420"/>
                  <a:pt x="4315522" y="178420"/>
                </a:cubicBezTo>
                <a:lnTo>
                  <a:pt x="4215161" y="111513"/>
                </a:lnTo>
                <a:cubicBezTo>
                  <a:pt x="4204010" y="104079"/>
                  <a:pt x="4194422" y="93448"/>
                  <a:pt x="4181707" y="89210"/>
                </a:cubicBezTo>
                <a:lnTo>
                  <a:pt x="4148253" y="78059"/>
                </a:lnTo>
                <a:cubicBezTo>
                  <a:pt x="4051609" y="81776"/>
                  <a:pt x="3954615" y="80182"/>
                  <a:pt x="3858322" y="89210"/>
                </a:cubicBezTo>
                <a:cubicBezTo>
                  <a:pt x="3840479" y="90883"/>
                  <a:pt x="3783609" y="116252"/>
                  <a:pt x="3757961" y="122664"/>
                </a:cubicBezTo>
                <a:lnTo>
                  <a:pt x="3668751" y="144966"/>
                </a:lnTo>
                <a:cubicBezTo>
                  <a:pt x="3653883" y="156117"/>
                  <a:pt x="3640283" y="169199"/>
                  <a:pt x="3624146" y="178420"/>
                </a:cubicBezTo>
                <a:cubicBezTo>
                  <a:pt x="3613940" y="184252"/>
                  <a:pt x="3601393" y="184707"/>
                  <a:pt x="3590692" y="189571"/>
                </a:cubicBezTo>
                <a:cubicBezTo>
                  <a:pt x="3560426" y="203328"/>
                  <a:pt x="3532351" y="221829"/>
                  <a:pt x="3501483" y="234176"/>
                </a:cubicBezTo>
                <a:cubicBezTo>
                  <a:pt x="3482898" y="241610"/>
                  <a:pt x="3463631" y="247526"/>
                  <a:pt x="3445727" y="256478"/>
                </a:cubicBezTo>
                <a:cubicBezTo>
                  <a:pt x="3403154" y="277764"/>
                  <a:pt x="3388312" y="296130"/>
                  <a:pt x="3345366" y="312235"/>
                </a:cubicBezTo>
                <a:cubicBezTo>
                  <a:pt x="3331016" y="317616"/>
                  <a:pt x="3315497" y="319176"/>
                  <a:pt x="3300761" y="323386"/>
                </a:cubicBezTo>
                <a:cubicBezTo>
                  <a:pt x="3188777" y="355381"/>
                  <a:pt x="3362144" y="310828"/>
                  <a:pt x="3222702" y="345688"/>
                </a:cubicBezTo>
                <a:cubicBezTo>
                  <a:pt x="3211551" y="353122"/>
                  <a:pt x="3201567" y="362712"/>
                  <a:pt x="3189248" y="367991"/>
                </a:cubicBezTo>
                <a:cubicBezTo>
                  <a:pt x="3174603" y="374267"/>
                  <a:pt x="3099879" y="387850"/>
                  <a:pt x="3088887" y="390293"/>
                </a:cubicBezTo>
                <a:cubicBezTo>
                  <a:pt x="3073926" y="393618"/>
                  <a:pt x="3059019" y="397234"/>
                  <a:pt x="3044283" y="401444"/>
                </a:cubicBezTo>
                <a:cubicBezTo>
                  <a:pt x="3032981" y="404673"/>
                  <a:pt x="3022233" y="409744"/>
                  <a:pt x="3010829" y="412595"/>
                </a:cubicBezTo>
                <a:cubicBezTo>
                  <a:pt x="2992441" y="417192"/>
                  <a:pt x="2973461" y="419150"/>
                  <a:pt x="2955073" y="423747"/>
                </a:cubicBezTo>
                <a:cubicBezTo>
                  <a:pt x="2943669" y="426598"/>
                  <a:pt x="2933145" y="432593"/>
                  <a:pt x="2921619" y="434898"/>
                </a:cubicBezTo>
                <a:cubicBezTo>
                  <a:pt x="2895846" y="440053"/>
                  <a:pt x="2869580" y="442332"/>
                  <a:pt x="2843561" y="446049"/>
                </a:cubicBezTo>
                <a:cubicBezTo>
                  <a:pt x="2748223" y="477829"/>
                  <a:pt x="2799981" y="465436"/>
                  <a:pt x="2687444" y="479503"/>
                </a:cubicBezTo>
                <a:cubicBezTo>
                  <a:pt x="2676293" y="483220"/>
                  <a:pt x="2664069" y="484607"/>
                  <a:pt x="2653990" y="490654"/>
                </a:cubicBezTo>
                <a:cubicBezTo>
                  <a:pt x="2618671" y="511845"/>
                  <a:pt x="2640271" y="513517"/>
                  <a:pt x="2620536" y="546410"/>
                </a:cubicBezTo>
                <a:cubicBezTo>
                  <a:pt x="2615127" y="555425"/>
                  <a:pt x="2605668" y="561279"/>
                  <a:pt x="2598234" y="568713"/>
                </a:cubicBezTo>
                <a:cubicBezTo>
                  <a:pt x="2561254" y="556386"/>
                  <a:pt x="2590799" y="587298"/>
                  <a:pt x="2575931" y="579864"/>
                </a:cubicBezTo>
                <a:close/>
              </a:path>
            </a:pathLst>
          </a:custGeom>
          <a:noFill/>
          <a:ln w="38100">
            <a:solidFill>
              <a:srgbClr val="F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 rot="1277588">
            <a:off x="4694236" y="4161194"/>
            <a:ext cx="1658432" cy="67849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 rot="3538708">
            <a:off x="5286700" y="4213539"/>
            <a:ext cx="837703" cy="155344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92308" y="4247010"/>
            <a:ext cx="1499129" cy="137111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apyrus" panose="03070502060502030205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29494" y="3866930"/>
            <a:ext cx="765195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Papyrus" panose="03070502060502030205" pitchFamily="66" charset="0"/>
              </a:rPr>
              <a:t>P</a:t>
            </a:r>
            <a:endParaRPr lang="en-US" sz="2400" b="1" dirty="0">
              <a:solidFill>
                <a:srgbClr val="FFFF00"/>
              </a:solidFill>
              <a:latin typeface="Papyrus" panose="03070502060502030205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5298" y="4829607"/>
            <a:ext cx="172543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  <a:latin typeface="Papyrus" panose="03070502060502030205" pitchFamily="66" charset="0"/>
              </a:rPr>
              <a:t>model</a:t>
            </a:r>
          </a:p>
        </p:txBody>
      </p:sp>
      <p:sp>
        <p:nvSpPr>
          <p:cNvPr id="16" name="Freeform: Shape 31"/>
          <p:cNvSpPr/>
          <p:nvPr/>
        </p:nvSpPr>
        <p:spPr>
          <a:xfrm>
            <a:off x="8547789" y="3552086"/>
            <a:ext cx="1642297" cy="1565561"/>
          </a:xfrm>
          <a:custGeom>
            <a:avLst/>
            <a:gdLst>
              <a:gd name="connsiteX0" fmla="*/ 1440493 w 2655518"/>
              <a:gd name="connsiteY0" fmla="*/ 2217107 h 2505206"/>
              <a:gd name="connsiteX1" fmla="*/ 1277655 w 2655518"/>
              <a:gd name="connsiteY1" fmla="*/ 2217107 h 2505206"/>
              <a:gd name="connsiteX2" fmla="*/ 1215025 w 2655518"/>
              <a:gd name="connsiteY2" fmla="*/ 2192055 h 2505206"/>
              <a:gd name="connsiteX3" fmla="*/ 1152395 w 2655518"/>
              <a:gd name="connsiteY3" fmla="*/ 2179529 h 2505206"/>
              <a:gd name="connsiteX4" fmla="*/ 1064713 w 2655518"/>
              <a:gd name="connsiteY4" fmla="*/ 2154477 h 2505206"/>
              <a:gd name="connsiteX5" fmla="*/ 1002082 w 2655518"/>
              <a:gd name="connsiteY5" fmla="*/ 2129425 h 2505206"/>
              <a:gd name="connsiteX6" fmla="*/ 889348 w 2655518"/>
              <a:gd name="connsiteY6" fmla="*/ 2104373 h 2505206"/>
              <a:gd name="connsiteX7" fmla="*/ 739036 w 2655518"/>
              <a:gd name="connsiteY7" fmla="*/ 2066795 h 2505206"/>
              <a:gd name="connsiteX8" fmla="*/ 613776 w 2655518"/>
              <a:gd name="connsiteY8" fmla="*/ 2016691 h 2505206"/>
              <a:gd name="connsiteX9" fmla="*/ 526093 w 2655518"/>
              <a:gd name="connsiteY9" fmla="*/ 1979113 h 2505206"/>
              <a:gd name="connsiteX10" fmla="*/ 413359 w 2655518"/>
              <a:gd name="connsiteY10" fmla="*/ 1891430 h 2505206"/>
              <a:gd name="connsiteX11" fmla="*/ 338203 w 2655518"/>
              <a:gd name="connsiteY11" fmla="*/ 1841326 h 2505206"/>
              <a:gd name="connsiteX12" fmla="*/ 300625 w 2655518"/>
              <a:gd name="connsiteY12" fmla="*/ 1803748 h 2505206"/>
              <a:gd name="connsiteX13" fmla="*/ 250521 w 2655518"/>
              <a:gd name="connsiteY13" fmla="*/ 1766170 h 2505206"/>
              <a:gd name="connsiteX14" fmla="*/ 237995 w 2655518"/>
              <a:gd name="connsiteY14" fmla="*/ 1152395 h 2505206"/>
              <a:gd name="connsiteX15" fmla="*/ 187891 w 2655518"/>
              <a:gd name="connsiteY15" fmla="*/ 814192 h 2505206"/>
              <a:gd name="connsiteX16" fmla="*/ 137786 w 2655518"/>
              <a:gd name="connsiteY16" fmla="*/ 726510 h 2505206"/>
              <a:gd name="connsiteX17" fmla="*/ 125260 w 2655518"/>
              <a:gd name="connsiteY17" fmla="*/ 688932 h 2505206"/>
              <a:gd name="connsiteX18" fmla="*/ 100208 w 2655518"/>
              <a:gd name="connsiteY18" fmla="*/ 638828 h 2505206"/>
              <a:gd name="connsiteX19" fmla="*/ 50104 w 2655518"/>
              <a:gd name="connsiteY19" fmla="*/ 513567 h 2505206"/>
              <a:gd name="connsiteX20" fmla="*/ 12526 w 2655518"/>
              <a:gd name="connsiteY20" fmla="*/ 400833 h 2505206"/>
              <a:gd name="connsiteX21" fmla="*/ 0 w 2655518"/>
              <a:gd name="connsiteY21" fmla="*/ 363255 h 2505206"/>
              <a:gd name="connsiteX22" fmla="*/ 12526 w 2655518"/>
              <a:gd name="connsiteY22" fmla="*/ 187891 h 2505206"/>
              <a:gd name="connsiteX23" fmla="*/ 25052 w 2655518"/>
              <a:gd name="connsiteY23" fmla="*/ 150313 h 2505206"/>
              <a:gd name="connsiteX24" fmla="*/ 100208 w 2655518"/>
              <a:gd name="connsiteY24" fmla="*/ 100209 h 2505206"/>
              <a:gd name="connsiteX25" fmla="*/ 175365 w 2655518"/>
              <a:gd name="connsiteY25" fmla="*/ 75157 h 2505206"/>
              <a:gd name="connsiteX26" fmla="*/ 200417 w 2655518"/>
              <a:gd name="connsiteY26" fmla="*/ 50104 h 2505206"/>
              <a:gd name="connsiteX27" fmla="*/ 350729 w 2655518"/>
              <a:gd name="connsiteY27" fmla="*/ 25052 h 2505206"/>
              <a:gd name="connsiteX28" fmla="*/ 513567 w 2655518"/>
              <a:gd name="connsiteY28" fmla="*/ 0 h 2505206"/>
              <a:gd name="connsiteX29" fmla="*/ 2041743 w 2655518"/>
              <a:gd name="connsiteY29" fmla="*/ 12526 h 2505206"/>
              <a:gd name="connsiteX30" fmla="*/ 2192055 w 2655518"/>
              <a:gd name="connsiteY30" fmla="*/ 37578 h 2505206"/>
              <a:gd name="connsiteX31" fmla="*/ 2229633 w 2655518"/>
              <a:gd name="connsiteY31" fmla="*/ 62630 h 2505206"/>
              <a:gd name="connsiteX32" fmla="*/ 2279737 w 2655518"/>
              <a:gd name="connsiteY32" fmla="*/ 87683 h 2505206"/>
              <a:gd name="connsiteX33" fmla="*/ 2354893 w 2655518"/>
              <a:gd name="connsiteY33" fmla="*/ 162839 h 2505206"/>
              <a:gd name="connsiteX34" fmla="*/ 2379945 w 2655518"/>
              <a:gd name="connsiteY34" fmla="*/ 200417 h 2505206"/>
              <a:gd name="connsiteX35" fmla="*/ 2430049 w 2655518"/>
              <a:gd name="connsiteY35" fmla="*/ 250521 h 2505206"/>
              <a:gd name="connsiteX36" fmla="*/ 2442576 w 2655518"/>
              <a:gd name="connsiteY36" fmla="*/ 288099 h 2505206"/>
              <a:gd name="connsiteX37" fmla="*/ 2505206 w 2655518"/>
              <a:gd name="connsiteY37" fmla="*/ 375781 h 2505206"/>
              <a:gd name="connsiteX38" fmla="*/ 2530258 w 2655518"/>
              <a:gd name="connsiteY38" fmla="*/ 425885 h 2505206"/>
              <a:gd name="connsiteX39" fmla="*/ 2555310 w 2655518"/>
              <a:gd name="connsiteY39" fmla="*/ 463463 h 2505206"/>
              <a:gd name="connsiteX40" fmla="*/ 2605414 w 2655518"/>
              <a:gd name="connsiteY40" fmla="*/ 576198 h 2505206"/>
              <a:gd name="connsiteX41" fmla="*/ 2630466 w 2655518"/>
              <a:gd name="connsiteY41" fmla="*/ 651354 h 2505206"/>
              <a:gd name="connsiteX42" fmla="*/ 2655518 w 2655518"/>
              <a:gd name="connsiteY42" fmla="*/ 701458 h 2505206"/>
              <a:gd name="connsiteX43" fmla="*/ 2617940 w 2655518"/>
              <a:gd name="connsiteY43" fmla="*/ 1077239 h 2505206"/>
              <a:gd name="connsiteX44" fmla="*/ 2592888 w 2655518"/>
              <a:gd name="connsiteY44" fmla="*/ 1164921 h 2505206"/>
              <a:gd name="connsiteX45" fmla="*/ 2555310 w 2655518"/>
              <a:gd name="connsiteY45" fmla="*/ 1189973 h 2505206"/>
              <a:gd name="connsiteX46" fmla="*/ 2530258 w 2655518"/>
              <a:gd name="connsiteY46" fmla="*/ 1240077 h 2505206"/>
              <a:gd name="connsiteX47" fmla="*/ 2455102 w 2655518"/>
              <a:gd name="connsiteY47" fmla="*/ 1327759 h 2505206"/>
              <a:gd name="connsiteX48" fmla="*/ 2379945 w 2655518"/>
              <a:gd name="connsiteY48" fmla="*/ 1377863 h 2505206"/>
              <a:gd name="connsiteX49" fmla="*/ 2342367 w 2655518"/>
              <a:gd name="connsiteY49" fmla="*/ 1402915 h 2505206"/>
              <a:gd name="connsiteX50" fmla="*/ 2267211 w 2655518"/>
              <a:gd name="connsiteY50" fmla="*/ 1453020 h 2505206"/>
              <a:gd name="connsiteX51" fmla="*/ 2217107 w 2655518"/>
              <a:gd name="connsiteY51" fmla="*/ 1503124 h 2505206"/>
              <a:gd name="connsiteX52" fmla="*/ 2167003 w 2655518"/>
              <a:gd name="connsiteY52" fmla="*/ 1528176 h 2505206"/>
              <a:gd name="connsiteX53" fmla="*/ 2091847 w 2655518"/>
              <a:gd name="connsiteY53" fmla="*/ 1603332 h 2505206"/>
              <a:gd name="connsiteX54" fmla="*/ 2054269 w 2655518"/>
              <a:gd name="connsiteY54" fmla="*/ 1703540 h 2505206"/>
              <a:gd name="connsiteX55" fmla="*/ 2041743 w 2655518"/>
              <a:gd name="connsiteY55" fmla="*/ 1753644 h 2505206"/>
              <a:gd name="connsiteX56" fmla="*/ 2054269 w 2655518"/>
              <a:gd name="connsiteY56" fmla="*/ 1941535 h 2505206"/>
              <a:gd name="connsiteX57" fmla="*/ 2129425 w 2655518"/>
              <a:gd name="connsiteY57" fmla="*/ 2066795 h 2505206"/>
              <a:gd name="connsiteX58" fmla="*/ 2167003 w 2655518"/>
              <a:gd name="connsiteY58" fmla="*/ 2129425 h 2505206"/>
              <a:gd name="connsiteX59" fmla="*/ 2192055 w 2655518"/>
              <a:gd name="connsiteY59" fmla="*/ 2179529 h 2505206"/>
              <a:gd name="connsiteX60" fmla="*/ 2229633 w 2655518"/>
              <a:gd name="connsiteY60" fmla="*/ 2254685 h 2505206"/>
              <a:gd name="connsiteX61" fmla="*/ 2167003 w 2655518"/>
              <a:gd name="connsiteY61" fmla="*/ 2492680 h 2505206"/>
              <a:gd name="connsiteX62" fmla="*/ 2116899 w 2655518"/>
              <a:gd name="connsiteY62" fmla="*/ 2505206 h 2505206"/>
              <a:gd name="connsiteX63" fmla="*/ 1866378 w 2655518"/>
              <a:gd name="connsiteY63" fmla="*/ 2492680 h 2505206"/>
              <a:gd name="connsiteX64" fmla="*/ 1816274 w 2655518"/>
              <a:gd name="connsiteY64" fmla="*/ 2480154 h 2505206"/>
              <a:gd name="connsiteX65" fmla="*/ 1791222 w 2655518"/>
              <a:gd name="connsiteY65" fmla="*/ 2442576 h 2505206"/>
              <a:gd name="connsiteX66" fmla="*/ 1741118 w 2655518"/>
              <a:gd name="connsiteY66" fmla="*/ 2430050 h 2505206"/>
              <a:gd name="connsiteX67" fmla="*/ 1691014 w 2655518"/>
              <a:gd name="connsiteY67" fmla="*/ 2404998 h 2505206"/>
              <a:gd name="connsiteX68" fmla="*/ 1603332 w 2655518"/>
              <a:gd name="connsiteY68" fmla="*/ 2342367 h 2505206"/>
              <a:gd name="connsiteX69" fmla="*/ 1528176 w 2655518"/>
              <a:gd name="connsiteY69" fmla="*/ 2292263 h 2505206"/>
              <a:gd name="connsiteX70" fmla="*/ 1503123 w 2655518"/>
              <a:gd name="connsiteY70" fmla="*/ 2267211 h 2505206"/>
              <a:gd name="connsiteX71" fmla="*/ 1440493 w 2655518"/>
              <a:gd name="connsiteY71" fmla="*/ 2217107 h 250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55518" h="2505206">
                <a:moveTo>
                  <a:pt x="1440493" y="2217107"/>
                </a:moveTo>
                <a:cubicBezTo>
                  <a:pt x="1402915" y="2208756"/>
                  <a:pt x="1369197" y="2238232"/>
                  <a:pt x="1277655" y="2217107"/>
                </a:cubicBezTo>
                <a:cubicBezTo>
                  <a:pt x="1255746" y="2212051"/>
                  <a:pt x="1236562" y="2198516"/>
                  <a:pt x="1215025" y="2192055"/>
                </a:cubicBezTo>
                <a:cubicBezTo>
                  <a:pt x="1194633" y="2185937"/>
                  <a:pt x="1173049" y="2184693"/>
                  <a:pt x="1152395" y="2179529"/>
                </a:cubicBezTo>
                <a:cubicBezTo>
                  <a:pt x="1122906" y="2172157"/>
                  <a:pt x="1093550" y="2164089"/>
                  <a:pt x="1064713" y="2154477"/>
                </a:cubicBezTo>
                <a:cubicBezTo>
                  <a:pt x="1043382" y="2147367"/>
                  <a:pt x="1023702" y="2135602"/>
                  <a:pt x="1002082" y="2129425"/>
                </a:cubicBezTo>
                <a:cubicBezTo>
                  <a:pt x="965068" y="2118850"/>
                  <a:pt x="926543" y="2114292"/>
                  <a:pt x="889348" y="2104373"/>
                </a:cubicBezTo>
                <a:cubicBezTo>
                  <a:pt x="723931" y="2060262"/>
                  <a:pt x="903877" y="2094269"/>
                  <a:pt x="739036" y="2066795"/>
                </a:cubicBezTo>
                <a:cubicBezTo>
                  <a:pt x="654484" y="2010427"/>
                  <a:pt x="759713" y="2075065"/>
                  <a:pt x="613776" y="2016691"/>
                </a:cubicBezTo>
                <a:cubicBezTo>
                  <a:pt x="469604" y="1959023"/>
                  <a:pt x="696314" y="2021668"/>
                  <a:pt x="526093" y="1979113"/>
                </a:cubicBezTo>
                <a:cubicBezTo>
                  <a:pt x="488515" y="1949885"/>
                  <a:pt x="452970" y="1917837"/>
                  <a:pt x="413359" y="1891430"/>
                </a:cubicBezTo>
                <a:cubicBezTo>
                  <a:pt x="388307" y="1874729"/>
                  <a:pt x="361969" y="1859811"/>
                  <a:pt x="338203" y="1841326"/>
                </a:cubicBezTo>
                <a:cubicBezTo>
                  <a:pt x="324220" y="1830450"/>
                  <a:pt x="314075" y="1815276"/>
                  <a:pt x="300625" y="1803748"/>
                </a:cubicBezTo>
                <a:cubicBezTo>
                  <a:pt x="284774" y="1790162"/>
                  <a:pt x="267222" y="1778696"/>
                  <a:pt x="250521" y="1766170"/>
                </a:cubicBezTo>
                <a:cubicBezTo>
                  <a:pt x="168678" y="1520642"/>
                  <a:pt x="224855" y="1717414"/>
                  <a:pt x="237995" y="1152395"/>
                </a:cubicBezTo>
                <a:cubicBezTo>
                  <a:pt x="219020" y="734945"/>
                  <a:pt x="274193" y="986796"/>
                  <a:pt x="187891" y="814192"/>
                </a:cubicBezTo>
                <a:cubicBezTo>
                  <a:pt x="143734" y="725879"/>
                  <a:pt x="186469" y="775191"/>
                  <a:pt x="137786" y="726510"/>
                </a:cubicBezTo>
                <a:cubicBezTo>
                  <a:pt x="133611" y="713984"/>
                  <a:pt x="130461" y="701068"/>
                  <a:pt x="125260" y="688932"/>
                </a:cubicBezTo>
                <a:cubicBezTo>
                  <a:pt x="117904" y="671769"/>
                  <a:pt x="106113" y="656542"/>
                  <a:pt x="100208" y="638828"/>
                </a:cubicBezTo>
                <a:cubicBezTo>
                  <a:pt x="58333" y="513204"/>
                  <a:pt x="104289" y="567755"/>
                  <a:pt x="50104" y="513567"/>
                </a:cubicBezTo>
                <a:lnTo>
                  <a:pt x="12526" y="400833"/>
                </a:lnTo>
                <a:lnTo>
                  <a:pt x="0" y="363255"/>
                </a:lnTo>
                <a:cubicBezTo>
                  <a:pt x="4175" y="304800"/>
                  <a:pt x="5679" y="246093"/>
                  <a:pt x="12526" y="187891"/>
                </a:cubicBezTo>
                <a:cubicBezTo>
                  <a:pt x="14069" y="174778"/>
                  <a:pt x="15716" y="159649"/>
                  <a:pt x="25052" y="150313"/>
                </a:cubicBezTo>
                <a:cubicBezTo>
                  <a:pt x="46342" y="129023"/>
                  <a:pt x="71644" y="109730"/>
                  <a:pt x="100208" y="100209"/>
                </a:cubicBezTo>
                <a:lnTo>
                  <a:pt x="175365" y="75157"/>
                </a:lnTo>
                <a:cubicBezTo>
                  <a:pt x="183716" y="66806"/>
                  <a:pt x="189854" y="55386"/>
                  <a:pt x="200417" y="50104"/>
                </a:cubicBezTo>
                <a:cubicBezTo>
                  <a:pt x="228003" y="36311"/>
                  <a:pt x="341328" y="26227"/>
                  <a:pt x="350729" y="25052"/>
                </a:cubicBezTo>
                <a:cubicBezTo>
                  <a:pt x="415051" y="3611"/>
                  <a:pt x="416688" y="0"/>
                  <a:pt x="513567" y="0"/>
                </a:cubicBezTo>
                <a:lnTo>
                  <a:pt x="2041743" y="12526"/>
                </a:lnTo>
                <a:cubicBezTo>
                  <a:pt x="2054763" y="14386"/>
                  <a:pt x="2169512" y="29124"/>
                  <a:pt x="2192055" y="37578"/>
                </a:cubicBezTo>
                <a:cubicBezTo>
                  <a:pt x="2206151" y="42864"/>
                  <a:pt x="2216562" y="55161"/>
                  <a:pt x="2229633" y="62630"/>
                </a:cubicBezTo>
                <a:cubicBezTo>
                  <a:pt x="2245845" y="71894"/>
                  <a:pt x="2263036" y="79332"/>
                  <a:pt x="2279737" y="87683"/>
                </a:cubicBezTo>
                <a:cubicBezTo>
                  <a:pt x="2402547" y="251430"/>
                  <a:pt x="2244996" y="52942"/>
                  <a:pt x="2354893" y="162839"/>
                </a:cubicBezTo>
                <a:cubicBezTo>
                  <a:pt x="2365538" y="173484"/>
                  <a:pt x="2370148" y="188987"/>
                  <a:pt x="2379945" y="200417"/>
                </a:cubicBezTo>
                <a:cubicBezTo>
                  <a:pt x="2395316" y="218350"/>
                  <a:pt x="2413348" y="233820"/>
                  <a:pt x="2430049" y="250521"/>
                </a:cubicBezTo>
                <a:cubicBezTo>
                  <a:pt x="2434225" y="263047"/>
                  <a:pt x="2436671" y="276289"/>
                  <a:pt x="2442576" y="288099"/>
                </a:cubicBezTo>
                <a:cubicBezTo>
                  <a:pt x="2455827" y="314601"/>
                  <a:pt x="2491019" y="353082"/>
                  <a:pt x="2505206" y="375781"/>
                </a:cubicBezTo>
                <a:cubicBezTo>
                  <a:pt x="2515102" y="391615"/>
                  <a:pt x="2520994" y="409673"/>
                  <a:pt x="2530258" y="425885"/>
                </a:cubicBezTo>
                <a:cubicBezTo>
                  <a:pt x="2537727" y="438956"/>
                  <a:pt x="2547841" y="450392"/>
                  <a:pt x="2555310" y="463463"/>
                </a:cubicBezTo>
                <a:cubicBezTo>
                  <a:pt x="2575001" y="497922"/>
                  <a:pt x="2591992" y="539287"/>
                  <a:pt x="2605414" y="576198"/>
                </a:cubicBezTo>
                <a:cubicBezTo>
                  <a:pt x="2614438" y="601015"/>
                  <a:pt x="2618656" y="627735"/>
                  <a:pt x="2630466" y="651354"/>
                </a:cubicBezTo>
                <a:lnTo>
                  <a:pt x="2655518" y="701458"/>
                </a:lnTo>
                <a:cubicBezTo>
                  <a:pt x="2635351" y="1205630"/>
                  <a:pt x="2683241" y="881335"/>
                  <a:pt x="2617940" y="1077239"/>
                </a:cubicBezTo>
                <a:cubicBezTo>
                  <a:pt x="2616654" y="1081097"/>
                  <a:pt x="2599781" y="1156305"/>
                  <a:pt x="2592888" y="1164921"/>
                </a:cubicBezTo>
                <a:cubicBezTo>
                  <a:pt x="2583484" y="1176676"/>
                  <a:pt x="2567836" y="1181622"/>
                  <a:pt x="2555310" y="1189973"/>
                </a:cubicBezTo>
                <a:cubicBezTo>
                  <a:pt x="2546959" y="1206674"/>
                  <a:pt x="2540154" y="1224243"/>
                  <a:pt x="2530258" y="1240077"/>
                </a:cubicBezTo>
                <a:cubicBezTo>
                  <a:pt x="2514357" y="1265518"/>
                  <a:pt x="2480029" y="1308371"/>
                  <a:pt x="2455102" y="1327759"/>
                </a:cubicBezTo>
                <a:cubicBezTo>
                  <a:pt x="2431335" y="1346244"/>
                  <a:pt x="2404997" y="1361162"/>
                  <a:pt x="2379945" y="1377863"/>
                </a:cubicBezTo>
                <a:cubicBezTo>
                  <a:pt x="2367419" y="1386214"/>
                  <a:pt x="2353012" y="1392270"/>
                  <a:pt x="2342367" y="1402915"/>
                </a:cubicBezTo>
                <a:cubicBezTo>
                  <a:pt x="2295453" y="1449830"/>
                  <a:pt x="2321595" y="1434892"/>
                  <a:pt x="2267211" y="1453020"/>
                </a:cubicBezTo>
                <a:cubicBezTo>
                  <a:pt x="2250510" y="1469721"/>
                  <a:pt x="2236002" y="1488952"/>
                  <a:pt x="2217107" y="1503124"/>
                </a:cubicBezTo>
                <a:cubicBezTo>
                  <a:pt x="2202169" y="1514328"/>
                  <a:pt x="2181584" y="1516511"/>
                  <a:pt x="2167003" y="1528176"/>
                </a:cubicBezTo>
                <a:cubicBezTo>
                  <a:pt x="2139338" y="1550308"/>
                  <a:pt x="2091847" y="1603332"/>
                  <a:pt x="2091847" y="1603332"/>
                </a:cubicBezTo>
                <a:cubicBezTo>
                  <a:pt x="2078611" y="1636422"/>
                  <a:pt x="2064087" y="1669176"/>
                  <a:pt x="2054269" y="1703540"/>
                </a:cubicBezTo>
                <a:cubicBezTo>
                  <a:pt x="2049540" y="1720093"/>
                  <a:pt x="2045918" y="1736943"/>
                  <a:pt x="2041743" y="1753644"/>
                </a:cubicBezTo>
                <a:cubicBezTo>
                  <a:pt x="2045918" y="1816274"/>
                  <a:pt x="2044479" y="1879534"/>
                  <a:pt x="2054269" y="1941535"/>
                </a:cubicBezTo>
                <a:cubicBezTo>
                  <a:pt x="2058359" y="1967441"/>
                  <a:pt x="2124475" y="2058544"/>
                  <a:pt x="2129425" y="2066795"/>
                </a:cubicBezTo>
                <a:cubicBezTo>
                  <a:pt x="2141951" y="2087672"/>
                  <a:pt x="2155179" y="2108143"/>
                  <a:pt x="2167003" y="2129425"/>
                </a:cubicBezTo>
                <a:cubicBezTo>
                  <a:pt x="2176071" y="2145748"/>
                  <a:pt x="2182791" y="2163317"/>
                  <a:pt x="2192055" y="2179529"/>
                </a:cubicBezTo>
                <a:cubicBezTo>
                  <a:pt x="2230906" y="2247519"/>
                  <a:pt x="2206667" y="2185788"/>
                  <a:pt x="2229633" y="2254685"/>
                </a:cubicBezTo>
                <a:cubicBezTo>
                  <a:pt x="2229032" y="2262492"/>
                  <a:pt x="2239432" y="2474573"/>
                  <a:pt x="2167003" y="2492680"/>
                </a:cubicBezTo>
                <a:lnTo>
                  <a:pt x="2116899" y="2505206"/>
                </a:lnTo>
                <a:cubicBezTo>
                  <a:pt x="2033392" y="2501031"/>
                  <a:pt x="1949701" y="2499624"/>
                  <a:pt x="1866378" y="2492680"/>
                </a:cubicBezTo>
                <a:cubicBezTo>
                  <a:pt x="1849222" y="2491250"/>
                  <a:pt x="1830598" y="2489703"/>
                  <a:pt x="1816274" y="2480154"/>
                </a:cubicBezTo>
                <a:cubicBezTo>
                  <a:pt x="1803748" y="2471803"/>
                  <a:pt x="1803748" y="2450927"/>
                  <a:pt x="1791222" y="2442576"/>
                </a:cubicBezTo>
                <a:cubicBezTo>
                  <a:pt x="1776898" y="2433027"/>
                  <a:pt x="1757237" y="2436095"/>
                  <a:pt x="1741118" y="2430050"/>
                </a:cubicBezTo>
                <a:cubicBezTo>
                  <a:pt x="1723634" y="2423494"/>
                  <a:pt x="1707337" y="2414066"/>
                  <a:pt x="1691014" y="2404998"/>
                </a:cubicBezTo>
                <a:cubicBezTo>
                  <a:pt x="1522849" y="2311573"/>
                  <a:pt x="1691879" y="2408778"/>
                  <a:pt x="1603332" y="2342367"/>
                </a:cubicBezTo>
                <a:cubicBezTo>
                  <a:pt x="1579245" y="2324302"/>
                  <a:pt x="1549467" y="2313553"/>
                  <a:pt x="1528176" y="2292263"/>
                </a:cubicBezTo>
                <a:cubicBezTo>
                  <a:pt x="1519825" y="2283912"/>
                  <a:pt x="1512571" y="2274297"/>
                  <a:pt x="1503123" y="2267211"/>
                </a:cubicBezTo>
                <a:cubicBezTo>
                  <a:pt x="1396367" y="2187145"/>
                  <a:pt x="1478071" y="2225458"/>
                  <a:pt x="1440493" y="2217107"/>
                </a:cubicBezTo>
                <a:close/>
              </a:path>
            </a:pathLst>
          </a:custGeom>
          <a:noFill/>
          <a:ln w="38100">
            <a:solidFill>
              <a:srgbClr val="FFF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74788" y="5212062"/>
            <a:ext cx="193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8F"/>
                </a:solidFill>
                <a:latin typeface="Papyrus" panose="03070502060502030205" pitchFamily="66" charset="0"/>
              </a:rPr>
              <a:t>specification</a:t>
            </a:r>
            <a:endParaRPr lang="en-US" sz="2400" dirty="0">
              <a:solidFill>
                <a:srgbClr val="FFFF8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9574" y="4205667"/>
            <a:ext cx="241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apyrus" panose="03070502060502030205" pitchFamily="66" charset="0"/>
              </a:rPr>
              <a:t>…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88686" y="5615382"/>
            <a:ext cx="1427073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pyrus" panose="03070502060502030205" pitchFamily="66" charset="0"/>
              </a:rPr>
              <a:t>proof 1</a:t>
            </a:r>
          </a:p>
        </p:txBody>
      </p:sp>
      <p:sp>
        <p:nvSpPr>
          <p:cNvPr id="20" name="TextBox 19"/>
          <p:cNvSpPr txBox="1"/>
          <p:nvPr/>
        </p:nvSpPr>
        <p:spPr>
          <a:xfrm rot="21248379">
            <a:off x="4473431" y="5035881"/>
            <a:ext cx="145636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pyrus" panose="03070502060502030205" pitchFamily="66" charset="0"/>
              </a:rPr>
              <a:t>proof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161" y="4159060"/>
            <a:ext cx="1259427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apyrus" panose="03070502060502030205" pitchFamily="66" charset="0"/>
              </a:rPr>
              <a:t>proof 3</a:t>
            </a:r>
          </a:p>
        </p:txBody>
      </p:sp>
      <p:cxnSp>
        <p:nvCxnSpPr>
          <p:cNvPr id="22" name="Straight Arrow Connector 21"/>
          <p:cNvCxnSpPr>
            <a:stCxn id="14" idx="1"/>
            <a:endCxn id="12" idx="0"/>
          </p:cNvCxnSpPr>
          <p:nvPr/>
        </p:nvCxnSpPr>
        <p:spPr>
          <a:xfrm flipH="1">
            <a:off x="6371181" y="4097763"/>
            <a:ext cx="2658313" cy="492206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11" idx="0"/>
          </p:cNvCxnSpPr>
          <p:nvPr/>
        </p:nvCxnSpPr>
        <p:spPr>
          <a:xfrm flipH="1">
            <a:off x="5646645" y="4097763"/>
            <a:ext cx="3382849" cy="8659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13" idx="6"/>
          </p:cNvCxnSpPr>
          <p:nvPr/>
        </p:nvCxnSpPr>
        <p:spPr>
          <a:xfrm flipH="1">
            <a:off x="7191437" y="4097763"/>
            <a:ext cx="1838057" cy="834806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oard_ela_um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K Cool Crayon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board_ela_umn" id="{76ED5DDD-28E4-41CD-9DFC-27C717B3BA8B}" vid="{8EE4741F-E371-4C58-9B8D-E5A43F879F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7548</TotalTime>
  <Words>1960</Words>
  <Application>Microsoft Office PowerPoint</Application>
  <PresentationFormat>Widescreen</PresentationFormat>
  <Paragraphs>457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Malgun Gothic</vt:lpstr>
      <vt:lpstr>ＭＳ Ｐゴシック</vt:lpstr>
      <vt:lpstr>Aparajita</vt:lpstr>
      <vt:lpstr>Arial</vt:lpstr>
      <vt:lpstr>Calibri</vt:lpstr>
      <vt:lpstr>Cambria Math</vt:lpstr>
      <vt:lpstr>CF Marie Eve</vt:lpstr>
      <vt:lpstr>Chalk Line Outline</vt:lpstr>
      <vt:lpstr>Comic Sans MS</vt:lpstr>
      <vt:lpstr>DustyErasers</vt:lpstr>
      <vt:lpstr>Gisha</vt:lpstr>
      <vt:lpstr>Meiryo</vt:lpstr>
      <vt:lpstr>MoolBoran</vt:lpstr>
      <vt:lpstr>MV Boli</vt:lpstr>
      <vt:lpstr>Papyrus</vt:lpstr>
      <vt:lpstr>Times New Roman</vt:lpstr>
      <vt:lpstr>Wingdings</vt:lpstr>
      <vt:lpstr>blackboard_ela_umn</vt:lpstr>
      <vt:lpstr>Proof - based Coverage Metrics for Formal Verification</vt:lpstr>
      <vt:lpstr>Coverage</vt:lpstr>
      <vt:lpstr>Contribution</vt:lpstr>
      <vt:lpstr>Mutation-based Coverage</vt:lpstr>
      <vt:lpstr>Notations</vt:lpstr>
      <vt:lpstr>Nondeterministic Coverage</vt:lpstr>
      <vt:lpstr>Minimal Proofs</vt:lpstr>
      <vt:lpstr>IVC</vt:lpstr>
      <vt:lpstr>All  IVCs</vt:lpstr>
      <vt:lpstr>Coverage in Formal Verification</vt:lpstr>
      <vt:lpstr>IVCs?</vt:lpstr>
      <vt:lpstr>Implementation</vt:lpstr>
      <vt:lpstr>Research Questions</vt:lpstr>
      <vt:lpstr>Overhead of different algorithms</vt:lpstr>
      <vt:lpstr>Coverage of different algorithms</vt:lpstr>
      <vt:lpstr>Minimality</vt:lpstr>
      <vt:lpstr>Overhead of different algorithms</vt:lpstr>
      <vt:lpstr>Experiments</vt:lpstr>
      <vt:lpstr>Conclusion</vt:lpstr>
      <vt:lpstr>Thank You!</vt:lpstr>
      <vt:lpstr>Notations</vt:lpstr>
      <vt:lpstr>How?</vt:lpstr>
      <vt:lpstr>Computing IVC Set</vt:lpstr>
      <vt:lpstr>General Idea</vt:lpstr>
      <vt:lpstr>Algorithm</vt:lpstr>
      <vt:lpstr>Minimality</vt:lpstr>
      <vt:lpstr>Minimality</vt:lpstr>
      <vt:lpstr>PowerPoint Presentation</vt:lpstr>
      <vt:lpstr>Performance</vt:lpstr>
      <vt:lpstr>Practical?! Useful?!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Validity Cores for Formal Verification</dc:title>
  <dc:creator>Elaheh</dc:creator>
  <cp:lastModifiedBy>Elaheh</cp:lastModifiedBy>
  <cp:revision>288</cp:revision>
  <dcterms:created xsi:type="dcterms:W3CDTF">2016-10-25T17:09:10Z</dcterms:created>
  <dcterms:modified xsi:type="dcterms:W3CDTF">2017-01-19T19:33:03Z</dcterms:modified>
</cp:coreProperties>
</file>