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333" r:id="rId3"/>
    <p:sldId id="337" r:id="rId4"/>
    <p:sldId id="306" r:id="rId5"/>
    <p:sldId id="282" r:id="rId6"/>
    <p:sldId id="351" r:id="rId7"/>
    <p:sldId id="314" r:id="rId8"/>
    <p:sldId id="296" r:id="rId9"/>
    <p:sldId id="304" r:id="rId10"/>
    <p:sldId id="341" r:id="rId11"/>
    <p:sldId id="308" r:id="rId12"/>
    <p:sldId id="290" r:id="rId13"/>
    <p:sldId id="297" r:id="rId14"/>
    <p:sldId id="342" r:id="rId15"/>
    <p:sldId id="284" r:id="rId16"/>
    <p:sldId id="312" r:id="rId17"/>
    <p:sldId id="316" r:id="rId18"/>
    <p:sldId id="317" r:id="rId19"/>
    <p:sldId id="343" r:id="rId20"/>
    <p:sldId id="319" r:id="rId21"/>
    <p:sldId id="318" r:id="rId22"/>
    <p:sldId id="344" r:id="rId23"/>
    <p:sldId id="345" r:id="rId24"/>
    <p:sldId id="320" r:id="rId25"/>
    <p:sldId id="293" r:id="rId26"/>
    <p:sldId id="334" r:id="rId27"/>
    <p:sldId id="335" r:id="rId28"/>
    <p:sldId id="336" r:id="rId29"/>
    <p:sldId id="259" r:id="rId30"/>
    <p:sldId id="315" r:id="rId31"/>
    <p:sldId id="278" r:id="rId32"/>
    <p:sldId id="295" r:id="rId33"/>
    <p:sldId id="321" r:id="rId34"/>
    <p:sldId id="322" r:id="rId35"/>
    <p:sldId id="346" r:id="rId36"/>
    <p:sldId id="347" r:id="rId37"/>
    <p:sldId id="348" r:id="rId38"/>
    <p:sldId id="349" r:id="rId39"/>
    <p:sldId id="350" r:id="rId40"/>
    <p:sldId id="270" r:id="rId41"/>
    <p:sldId id="271" r:id="rId42"/>
    <p:sldId id="331" r:id="rId43"/>
    <p:sldId id="288" r:id="rId44"/>
    <p:sldId id="287" r:id="rId45"/>
    <p:sldId id="279" r:id="rId46"/>
    <p:sldId id="269" r:id="rId47"/>
    <p:sldId id="267" r:id="rId48"/>
    <p:sldId id="298" r:id="rId49"/>
    <p:sldId id="263" r:id="rId50"/>
    <p:sldId id="27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halen" initials="w" lastIdx="2" clrIdx="0">
    <p:extLst>
      <p:ext uri="{19B8F6BF-5375-455C-9EA6-DF929625EA0E}">
        <p15:presenceInfo xmlns:p15="http://schemas.microsoft.com/office/powerpoint/2012/main" userId="whal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AFFF"/>
    <a:srgbClr val="43CEFF"/>
    <a:srgbClr val="FFFF71"/>
    <a:srgbClr val="302E2F"/>
    <a:srgbClr val="2A2829"/>
    <a:srgbClr val="252323"/>
    <a:srgbClr val="2F2F2F"/>
    <a:srgbClr val="343434"/>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1" autoAdjust="0"/>
    <p:restoredTop sz="76428" autoAdjust="0"/>
  </p:normalViewPr>
  <p:slideViewPr>
    <p:cSldViewPr snapToGrid="0">
      <p:cViewPr varScale="1">
        <p:scale>
          <a:sx n="56" d="100"/>
          <a:sy n="56" d="100"/>
        </p:scale>
        <p:origin x="884" y="52"/>
      </p:cViewPr>
      <p:guideLst/>
    </p:cSldViewPr>
  </p:slideViewPr>
  <p:notesTextViewPr>
    <p:cViewPr>
      <p:scale>
        <a:sx n="1" d="1"/>
        <a:sy n="1" d="1"/>
      </p:scale>
      <p:origin x="0" y="0"/>
    </p:cViewPr>
  </p:notesTextViewPr>
  <p:notesViewPr>
    <p:cSldViewPr snapToGrid="0">
      <p:cViewPr varScale="1">
        <p:scale>
          <a:sx n="56" d="100"/>
          <a:sy n="56" d="100"/>
        </p:scale>
        <p:origin x="240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FA6CD7-3B73-4FF4-A057-89BC5AE1CCCC}" type="datetimeFigureOut">
              <a:rPr lang="en-US" smtClean="0"/>
              <a:t>1/27/2017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CB50B-0281-4C90-A2F3-3E4E0E730F94}" type="slidenum">
              <a:rPr lang="en-US" smtClean="0"/>
              <a:t>‹#›</a:t>
            </a:fld>
            <a:endParaRPr lang="en-US"/>
          </a:p>
        </p:txBody>
      </p:sp>
    </p:spTree>
    <p:extLst>
      <p:ext uri="{BB962C8B-B14F-4D97-AF65-F5344CB8AC3E}">
        <p14:creationId xmlns:p14="http://schemas.microsoft.com/office/powerpoint/2010/main" val="3533134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CB50B-0281-4C90-A2F3-3E4E0E730F94}" type="slidenum">
              <a:rPr lang="en-US" smtClean="0"/>
              <a:t>1</a:t>
            </a:fld>
            <a:endParaRPr lang="en-US"/>
          </a:p>
        </p:txBody>
      </p:sp>
    </p:spTree>
    <p:extLst>
      <p:ext uri="{BB962C8B-B14F-4D97-AF65-F5344CB8AC3E}">
        <p14:creationId xmlns:p14="http://schemas.microsoft.com/office/powerpoint/2010/main" val="4074303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CB50B-0281-4C90-A2F3-3E4E0E730F94}" type="slidenum">
              <a:rPr lang="en-US" smtClean="0"/>
              <a:t>12</a:t>
            </a:fld>
            <a:endParaRPr lang="en-US"/>
          </a:p>
        </p:txBody>
      </p:sp>
    </p:spTree>
    <p:extLst>
      <p:ext uri="{BB962C8B-B14F-4D97-AF65-F5344CB8AC3E}">
        <p14:creationId xmlns:p14="http://schemas.microsoft.com/office/powerpoint/2010/main" val="4198734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doesn’t preserve provability!!!!</a:t>
            </a:r>
            <a:endParaRPr lang="en-US" dirty="0"/>
          </a:p>
        </p:txBody>
      </p:sp>
      <p:sp>
        <p:nvSpPr>
          <p:cNvPr id="4" name="Slide Number Placeholder 3"/>
          <p:cNvSpPr>
            <a:spLocks noGrp="1"/>
          </p:cNvSpPr>
          <p:nvPr>
            <p:ph type="sldNum" sz="quarter" idx="10"/>
          </p:nvPr>
        </p:nvSpPr>
        <p:spPr/>
        <p:txBody>
          <a:bodyPr/>
          <a:lstStyle/>
          <a:p>
            <a:fld id="{01ECB50B-0281-4C90-A2F3-3E4E0E730F94}" type="slidenum">
              <a:rPr lang="en-US" smtClean="0"/>
              <a:t>21</a:t>
            </a:fld>
            <a:endParaRPr lang="en-US"/>
          </a:p>
        </p:txBody>
      </p:sp>
    </p:spTree>
    <p:extLst>
      <p:ext uri="{BB962C8B-B14F-4D97-AF65-F5344CB8AC3E}">
        <p14:creationId xmlns:p14="http://schemas.microsoft.com/office/powerpoint/2010/main" val="3077017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to some degree</a:t>
            </a:r>
            <a:r>
              <a:rPr lang="en-US" baseline="0" dirty="0" smtClean="0"/>
              <a:t> the requirements we want in the SW depends on the criticality </a:t>
            </a:r>
          </a:p>
          <a:p>
            <a:r>
              <a:rPr lang="en-US" baseline="0" dirty="0" smtClean="0"/>
              <a:t>In testing, for certain kind of programs statement coverage is enough, and for other programs you have to be really rigorous like with MCDC.</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The proposed coverage metrics can be ranked in terms of their scores as follows: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IVC-C OV and N ONDET -C OV * are equivalent when all elements</a:t>
            </a:r>
            <a:r>
              <a:rPr lang="en-US" baseline="0" dirty="0" smtClean="0">
                <a:solidFill>
                  <a:schemeClr val="bg1"/>
                </a:solidFill>
              </a:rPr>
              <a:t> </a:t>
            </a:r>
            <a:r>
              <a:rPr lang="en-US" dirty="0" smtClean="0">
                <a:solidFill>
                  <a:schemeClr val="bg1"/>
                </a:solidFill>
              </a:rPr>
              <a:t>within the model are covered: if all model elements are MUST</a:t>
            </a:r>
            <a:r>
              <a:rPr lang="en-US" baseline="0" dirty="0" smtClean="0">
                <a:solidFill>
                  <a:schemeClr val="bg1"/>
                </a:solidFill>
              </a:rPr>
              <a:t> </a:t>
            </a:r>
            <a:r>
              <a:rPr lang="en-US" dirty="0" smtClean="0">
                <a:solidFill>
                  <a:schemeClr val="bg1"/>
                </a:solidFill>
              </a:rPr>
              <a:t>elements, then there can only be one IVC, and this IVC uses all of</a:t>
            </a:r>
            <a:r>
              <a:rPr lang="en-US" baseline="0" dirty="0" smtClean="0">
                <a:solidFill>
                  <a:schemeClr val="bg1"/>
                </a:solidFill>
              </a:rPr>
              <a:t> </a:t>
            </a:r>
            <a:r>
              <a:rPr lang="en-US" dirty="0" smtClean="0">
                <a:solidFill>
                  <a:schemeClr val="bg1"/>
                </a:solidFill>
              </a:rPr>
              <a:t>the model elements.</a:t>
            </a:r>
          </a:p>
          <a:p>
            <a:endParaRPr lang="en-US" dirty="0"/>
          </a:p>
        </p:txBody>
      </p:sp>
      <p:sp>
        <p:nvSpPr>
          <p:cNvPr id="4" name="Slide Number Placeholder 3"/>
          <p:cNvSpPr>
            <a:spLocks noGrp="1"/>
          </p:cNvSpPr>
          <p:nvPr>
            <p:ph type="sldNum" sz="quarter" idx="10"/>
          </p:nvPr>
        </p:nvSpPr>
        <p:spPr/>
        <p:txBody>
          <a:bodyPr/>
          <a:lstStyle/>
          <a:p>
            <a:fld id="{01ECB50B-0281-4C90-A2F3-3E4E0E730F94}" type="slidenum">
              <a:rPr lang="en-US" smtClean="0"/>
              <a:t>23</a:t>
            </a:fld>
            <a:endParaRPr lang="en-US"/>
          </a:p>
        </p:txBody>
      </p:sp>
    </p:spTree>
    <p:extLst>
      <p:ext uri="{BB962C8B-B14F-4D97-AF65-F5344CB8AC3E}">
        <p14:creationId xmlns:p14="http://schemas.microsoft.com/office/powerpoint/2010/main" val="694694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Generalization of work on UNSAT Cores in SMT Solvers for Inductive Proofs</a:t>
            </a:r>
          </a:p>
          <a:p>
            <a:pPr lvl="1"/>
            <a:r>
              <a:rPr lang="en-US" sz="1800" dirty="0"/>
              <a:t>Alloy uses UNSAT Cores for similar purposes</a:t>
            </a:r>
          </a:p>
          <a:p>
            <a:pPr lvl="1"/>
            <a:r>
              <a:rPr lang="en-US" sz="1800" dirty="0"/>
              <a:t>We extend this idea to </a:t>
            </a:r>
            <a:r>
              <a:rPr lang="en-US" sz="1800" i="1" dirty="0"/>
              <a:t>inductive proofs </a:t>
            </a:r>
            <a:r>
              <a:rPr lang="en-US" sz="1800" dirty="0"/>
              <a:t>and this allows additional uses.</a:t>
            </a:r>
          </a:p>
          <a:p>
            <a:endParaRPr lang="en-US" sz="2000" dirty="0"/>
          </a:p>
          <a:p>
            <a:r>
              <a:rPr lang="en-US" sz="2000" dirty="0"/>
              <a:t>Iterated use of UNSAT Core </a:t>
            </a:r>
            <a:r>
              <a:rPr lang="en-US" sz="2000" dirty="0" smtClean="0"/>
              <a:t>Algorithm</a:t>
            </a:r>
          </a:p>
          <a:p>
            <a:endParaRPr lang="en-US" sz="2000" dirty="0" smtClean="0"/>
          </a:p>
          <a:p>
            <a:r>
              <a:rPr lang="en-US" sz="2000" dirty="0" smtClean="0"/>
              <a:t>Find satisfying</a:t>
            </a:r>
            <a:r>
              <a:rPr lang="en-US" sz="2000" baseline="0" dirty="0" smtClean="0"/>
              <a:t> assignment for the Boolean formula</a:t>
            </a:r>
            <a:endParaRPr lang="en-US" sz="2000" dirty="0"/>
          </a:p>
          <a:p>
            <a:endParaRPr lang="en-US" sz="2000" dirty="0"/>
          </a:p>
          <a:p>
            <a:r>
              <a:rPr lang="en-US" sz="2000" dirty="0"/>
              <a:t>Claims = expressions within the model.</a:t>
            </a:r>
          </a:p>
          <a:p>
            <a:endParaRPr lang="en-US" sz="2000" dirty="0"/>
          </a:p>
          <a:p>
            <a:r>
              <a:rPr lang="en-US" sz="2000" dirty="0"/>
              <a:t>For AGREE, these are any equations or properties defined within the contracts.</a:t>
            </a:r>
          </a:p>
          <a:p>
            <a:endParaRPr lang="en-US" dirty="0"/>
          </a:p>
        </p:txBody>
      </p:sp>
      <p:sp>
        <p:nvSpPr>
          <p:cNvPr id="4" name="Slide Number Placeholder 3"/>
          <p:cNvSpPr>
            <a:spLocks noGrp="1"/>
          </p:cNvSpPr>
          <p:nvPr>
            <p:ph type="sldNum" sz="quarter" idx="10"/>
          </p:nvPr>
        </p:nvSpPr>
        <p:spPr/>
        <p:txBody>
          <a:bodyPr/>
          <a:lstStyle/>
          <a:p>
            <a:fld id="{01ECB50B-0281-4C90-A2F3-3E4E0E730F94}" type="slidenum">
              <a:rPr lang="en-US" smtClean="0"/>
              <a:t>25</a:t>
            </a:fld>
            <a:endParaRPr lang="en-US"/>
          </a:p>
        </p:txBody>
      </p:sp>
    </p:spTree>
    <p:extLst>
      <p:ext uri="{BB962C8B-B14F-4D97-AF65-F5344CB8AC3E}">
        <p14:creationId xmlns:p14="http://schemas.microsoft.com/office/powerpoint/2010/main" val="1809773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CB50B-0281-4C90-A2F3-3E4E0E730F94}" type="slidenum">
              <a:rPr lang="en-US" smtClean="0"/>
              <a:t>26</a:t>
            </a:fld>
            <a:endParaRPr lang="en-US"/>
          </a:p>
        </p:txBody>
      </p:sp>
    </p:spTree>
    <p:extLst>
      <p:ext uri="{BB962C8B-B14F-4D97-AF65-F5344CB8AC3E}">
        <p14:creationId xmlns:p14="http://schemas.microsoft.com/office/powerpoint/2010/main" val="3605338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CB50B-0281-4C90-A2F3-3E4E0E730F94}" type="slidenum">
              <a:rPr lang="en-US" smtClean="0"/>
              <a:t>27</a:t>
            </a:fld>
            <a:endParaRPr lang="en-US"/>
          </a:p>
        </p:txBody>
      </p:sp>
    </p:spTree>
    <p:extLst>
      <p:ext uri="{BB962C8B-B14F-4D97-AF65-F5344CB8AC3E}">
        <p14:creationId xmlns:p14="http://schemas.microsoft.com/office/powerpoint/2010/main" val="3324119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ECB50B-0281-4C90-A2F3-3E4E0E730F94}" type="slidenum">
              <a:rPr lang="en-US" smtClean="0"/>
              <a:t>29</a:t>
            </a:fld>
            <a:endParaRPr lang="en-US"/>
          </a:p>
        </p:txBody>
      </p:sp>
    </p:spTree>
    <p:extLst>
      <p:ext uri="{BB962C8B-B14F-4D97-AF65-F5344CB8AC3E}">
        <p14:creationId xmlns:p14="http://schemas.microsoft.com/office/powerpoint/2010/main" val="2720933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p:txBody>
      </p:sp>
      <p:sp>
        <p:nvSpPr>
          <p:cNvPr id="4" name="Slide Number Placeholder 3"/>
          <p:cNvSpPr>
            <a:spLocks noGrp="1"/>
          </p:cNvSpPr>
          <p:nvPr>
            <p:ph type="sldNum" sz="quarter" idx="10"/>
          </p:nvPr>
        </p:nvSpPr>
        <p:spPr/>
        <p:txBody>
          <a:bodyPr/>
          <a:lstStyle/>
          <a:p>
            <a:fld id="{01ECB50B-0281-4C90-A2F3-3E4E0E730F94}" type="slidenum">
              <a:rPr lang="en-US" smtClean="0"/>
              <a:t>31</a:t>
            </a:fld>
            <a:endParaRPr lang="en-US"/>
          </a:p>
        </p:txBody>
      </p:sp>
    </p:spTree>
    <p:extLst>
      <p:ext uri="{BB962C8B-B14F-4D97-AF65-F5344CB8AC3E}">
        <p14:creationId xmlns:p14="http://schemas.microsoft.com/office/powerpoint/2010/main" val="154861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CB50B-0281-4C90-A2F3-3E4E0E730F94}" type="slidenum">
              <a:rPr lang="en-US" smtClean="0"/>
              <a:t>40</a:t>
            </a:fld>
            <a:endParaRPr lang="en-US"/>
          </a:p>
        </p:txBody>
      </p:sp>
    </p:spTree>
    <p:extLst>
      <p:ext uri="{BB962C8B-B14F-4D97-AF65-F5344CB8AC3E}">
        <p14:creationId xmlns:p14="http://schemas.microsoft.com/office/powerpoint/2010/main" val="3059894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Coverage testing is designed to check whether your test suites mee</a:t>
            </a:r>
            <a:r>
              <a:rPr lang="en-US" baseline="0" dirty="0" smtClean="0"/>
              <a:t>t some minimum level of “goodness”.  For structural coverage testing, the goodness factor is how well the tests execute the code structures in your program.  There are kinds of coverage, some I’ve put here.  &lt;Explain&gt;  </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The Future of Software Engineering</a:t>
            </a:r>
            <a:endParaRPr lang="en-US"/>
          </a:p>
        </p:txBody>
      </p:sp>
      <p:sp>
        <p:nvSpPr>
          <p:cNvPr id="5" name="Date Placeholder 4"/>
          <p:cNvSpPr>
            <a:spLocks noGrp="1"/>
          </p:cNvSpPr>
          <p:nvPr>
            <p:ph type="dt" idx="11"/>
          </p:nvPr>
        </p:nvSpPr>
        <p:spPr/>
        <p:txBody>
          <a:bodyPr/>
          <a:lstStyle/>
          <a:p>
            <a:r>
              <a:rPr lang="en-US" smtClean="0"/>
              <a:t>December 2010</a:t>
            </a:r>
            <a:endParaRPr lang="en-US"/>
          </a:p>
        </p:txBody>
      </p:sp>
      <p:sp>
        <p:nvSpPr>
          <p:cNvPr id="6" name="Footer Placeholder 5"/>
          <p:cNvSpPr>
            <a:spLocks noGrp="1"/>
          </p:cNvSpPr>
          <p:nvPr>
            <p:ph type="ftr" sz="quarter" idx="12"/>
          </p:nvPr>
        </p:nvSpPr>
        <p:spPr/>
        <p:txBody>
          <a:bodyPr/>
          <a:lstStyle/>
          <a:p>
            <a:r>
              <a:rPr lang="en-US" smtClean="0"/>
              <a:t>Twin-SPIN</a:t>
            </a:r>
            <a:endParaRPr lang="en-US"/>
          </a:p>
        </p:txBody>
      </p:sp>
      <p:sp>
        <p:nvSpPr>
          <p:cNvPr id="7" name="Slide Number Placeholder 6"/>
          <p:cNvSpPr>
            <a:spLocks noGrp="1"/>
          </p:cNvSpPr>
          <p:nvPr>
            <p:ph type="sldNum" sz="quarter" idx="13"/>
          </p:nvPr>
        </p:nvSpPr>
        <p:spPr/>
        <p:txBody>
          <a:bodyPr/>
          <a:lstStyle/>
          <a:p>
            <a:fld id="{D9CB0E98-E80B-4A42-BF02-E77AB449F810}" type="slidenum">
              <a:rPr lang="en-US" smtClean="0"/>
              <a:pPr/>
              <a:t>42</a:t>
            </a:fld>
            <a:endParaRPr lang="en-US"/>
          </a:p>
        </p:txBody>
      </p:sp>
    </p:spTree>
    <p:extLst>
      <p:ext uri="{BB962C8B-B14F-4D97-AF65-F5344CB8AC3E}">
        <p14:creationId xmlns:p14="http://schemas.microsoft.com/office/powerpoint/2010/main" val="127133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Idea: measure how well your tests cover your code as an approximation of “goodness” of your testing</a:t>
            </a:r>
          </a:p>
          <a:p>
            <a:pPr lvl="1"/>
            <a:r>
              <a:rPr lang="en-US" sz="2000" b="1" dirty="0" smtClean="0"/>
              <a:t>Statement coverage:</a:t>
            </a:r>
            <a:r>
              <a:rPr lang="en-US" sz="2000" dirty="0" smtClean="0"/>
              <a:t> Every statement in the code should be executed by some test</a:t>
            </a:r>
          </a:p>
          <a:p>
            <a:pPr lvl="1"/>
            <a:r>
              <a:rPr lang="en-US" sz="2000" b="1" dirty="0" smtClean="0"/>
              <a:t>Decision coverage:</a:t>
            </a:r>
            <a:r>
              <a:rPr lang="en-US" sz="2000" dirty="0" smtClean="0"/>
              <a:t> every Boolean expression should take on both true/false values</a:t>
            </a:r>
          </a:p>
          <a:p>
            <a:pPr lvl="1"/>
            <a:r>
              <a:rPr lang="en-US" sz="2000" b="1" dirty="0" smtClean="0"/>
              <a:t>Modified Decision Condition Coverage (MCDC):</a:t>
            </a:r>
            <a:r>
              <a:rPr lang="en-US" sz="2000" dirty="0" smtClean="0"/>
              <a:t> every simple Boolean condition should be shown to </a:t>
            </a:r>
            <a:r>
              <a:rPr lang="en-US" sz="2000" b="1" dirty="0" smtClean="0"/>
              <a:t>independently affect </a:t>
            </a:r>
            <a:r>
              <a:rPr lang="en-US" sz="2000" dirty="0" smtClean="0"/>
              <a:t>the outcome of compound Boolean expressions.</a:t>
            </a:r>
          </a:p>
          <a:p>
            <a:pPr lvl="1"/>
            <a:r>
              <a:rPr lang="en-US" sz="2000" b="1" dirty="0" smtClean="0"/>
              <a:t>Boundary Value Testing: </a:t>
            </a:r>
            <a:r>
              <a:rPr lang="en-US" sz="2000" dirty="0" smtClean="0"/>
              <a:t>Every relational operator should be tested at, immediately above, and immediately below the point-of-success.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01ECB50B-0281-4C90-A2F3-3E4E0E730F94}" type="slidenum">
              <a:rPr lang="en-US" smtClean="0"/>
              <a:t>2</a:t>
            </a:fld>
            <a:endParaRPr lang="en-US"/>
          </a:p>
        </p:txBody>
      </p:sp>
    </p:spTree>
    <p:extLst>
      <p:ext uri="{BB962C8B-B14F-4D97-AF65-F5344CB8AC3E}">
        <p14:creationId xmlns:p14="http://schemas.microsoft.com/office/powerpoint/2010/main" val="506852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9428F1-A656-4390-A6EF-A2602B435A3F}" type="slidenum">
              <a:rPr lang="en-US" smtClean="0"/>
              <a:t>43</a:t>
            </a:fld>
            <a:endParaRPr lang="en-US"/>
          </a:p>
        </p:txBody>
      </p:sp>
    </p:spTree>
    <p:extLst>
      <p:ext uri="{BB962C8B-B14F-4D97-AF65-F5344CB8AC3E}">
        <p14:creationId xmlns:p14="http://schemas.microsoft.com/office/powerpoint/2010/main" val="3966220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59546C-C6DB-46E0-BA91-AE7469EB8C45}" type="slidenum">
              <a:rPr lang="en-US" smtClean="0"/>
              <a:t>50</a:t>
            </a:fld>
            <a:endParaRPr lang="en-US" dirty="0"/>
          </a:p>
        </p:txBody>
      </p:sp>
    </p:spTree>
    <p:extLst>
      <p:ext uri="{BB962C8B-B14F-4D97-AF65-F5344CB8AC3E}">
        <p14:creationId xmlns:p14="http://schemas.microsoft.com/office/powerpoint/2010/main" val="67304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2296">
              <a:spcBef>
                <a:spcPts val="600"/>
              </a:spcBef>
              <a:buClr>
                <a:schemeClr val="accent1"/>
              </a:buClr>
              <a:buSzPct val="80000"/>
              <a:defRPr/>
            </a:pPr>
            <a:r>
              <a:rPr lang="en-US" dirty="0" smtClean="0">
                <a:solidFill>
                  <a:schemeClr val="bg1"/>
                </a:solidFill>
              </a:rPr>
              <a:t>SLOWWWW</a:t>
            </a:r>
          </a:p>
          <a:p>
            <a:pPr marL="82296">
              <a:spcBef>
                <a:spcPts val="600"/>
              </a:spcBef>
              <a:buClr>
                <a:schemeClr val="accent1"/>
              </a:buClr>
              <a:buSzPct val="80000"/>
              <a:defRPr/>
            </a:pPr>
            <a:r>
              <a:rPr lang="en-US" dirty="0" smtClean="0">
                <a:solidFill>
                  <a:schemeClr val="bg1"/>
                </a:solidFill>
              </a:rPr>
              <a:t>Even if we get statement coverage still there are lots of behaviors not covered</a:t>
            </a:r>
          </a:p>
          <a:p>
            <a:pPr marL="82296">
              <a:spcBef>
                <a:spcPts val="600"/>
              </a:spcBef>
              <a:buClr>
                <a:schemeClr val="accent1"/>
              </a:buClr>
              <a:buSzPct val="80000"/>
              <a:defRPr/>
            </a:pPr>
            <a:r>
              <a:rPr lang="en-US" dirty="0" smtClean="0">
                <a:solidFill>
                  <a:schemeClr val="bg1"/>
                </a:solidFill>
              </a:rPr>
              <a:t>Unlike physical systems, (where many engineers gained their experience), most software systems are </a:t>
            </a:r>
            <a:r>
              <a:rPr lang="en-US" b="1" dirty="0" smtClean="0">
                <a:solidFill>
                  <a:schemeClr val="bg1"/>
                </a:solidFill>
              </a:rPr>
              <a:t>discontinuous</a:t>
            </a:r>
          </a:p>
          <a:p>
            <a:pPr marL="82296">
              <a:spcBef>
                <a:spcPts val="600"/>
              </a:spcBef>
              <a:buClr>
                <a:schemeClr val="accent1"/>
              </a:buClr>
              <a:buSzPct val="80000"/>
              <a:defRPr/>
            </a:pPr>
            <a:r>
              <a:rPr lang="en-US" dirty="0" smtClean="0">
                <a:solidFill>
                  <a:schemeClr val="bg1"/>
                </a:solidFill>
              </a:rPr>
              <a:t>There is no sound basis for extrapolating from tested to untested cases</a:t>
            </a:r>
          </a:p>
          <a:p>
            <a:pPr marL="82296">
              <a:spcBef>
                <a:spcPts val="600"/>
              </a:spcBef>
              <a:buClr>
                <a:schemeClr val="accent1"/>
              </a:buClr>
              <a:buSzPct val="80000"/>
              <a:defRPr/>
            </a:pPr>
            <a:r>
              <a:rPr lang="en-US" dirty="0" smtClean="0">
                <a:solidFill>
                  <a:schemeClr val="bg1"/>
                </a:solidFill>
              </a:rPr>
              <a:t>So we need to consider all possible states of the system</a:t>
            </a:r>
          </a:p>
          <a:p>
            <a:endParaRPr lang="en-US" dirty="0"/>
          </a:p>
        </p:txBody>
      </p:sp>
      <p:sp>
        <p:nvSpPr>
          <p:cNvPr id="4" name="Slide Number Placeholder 3"/>
          <p:cNvSpPr>
            <a:spLocks noGrp="1"/>
          </p:cNvSpPr>
          <p:nvPr>
            <p:ph type="sldNum" sz="quarter" idx="10"/>
          </p:nvPr>
        </p:nvSpPr>
        <p:spPr/>
        <p:txBody>
          <a:bodyPr/>
          <a:lstStyle/>
          <a:p>
            <a:fld id="{01ECB50B-0281-4C90-A2F3-3E4E0E730F94}" type="slidenum">
              <a:rPr lang="en-US" smtClean="0"/>
              <a:t>3</a:t>
            </a:fld>
            <a:endParaRPr lang="en-US"/>
          </a:p>
        </p:txBody>
      </p:sp>
    </p:spTree>
    <p:extLst>
      <p:ext uri="{BB962C8B-B14F-4D97-AF65-F5344CB8AC3E}">
        <p14:creationId xmlns:p14="http://schemas.microsoft.com/office/powerpoint/2010/main" val="126494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Model checking is an automated technique that, given a finite-state model of a system and a formal property, systematically checks whether this property holds for (a given state in) that </a:t>
            </a:r>
            <a:r>
              <a:rPr lang="en-US" sz="1200" b="0" i="1" u="none" strike="noStrike" kern="1200" baseline="0" dirty="0" smtClean="0">
                <a:solidFill>
                  <a:schemeClr val="tx1"/>
                </a:solidFill>
                <a:latin typeface="+mn-lt"/>
                <a:ea typeface="+mn-ea"/>
                <a:cs typeface="+mn-cs"/>
              </a:rPr>
              <a:t>model </a:t>
            </a:r>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1ECB50B-0281-4C90-A2F3-3E4E0E730F94}" type="slidenum">
              <a:rPr lang="en-US" smtClean="0"/>
              <a:t>4</a:t>
            </a:fld>
            <a:endParaRPr lang="en-US"/>
          </a:p>
        </p:txBody>
      </p:sp>
    </p:spTree>
    <p:extLst>
      <p:ext uri="{BB962C8B-B14F-4D97-AF65-F5344CB8AC3E}">
        <p14:creationId xmlns:p14="http://schemas.microsoft.com/office/powerpoint/2010/main" val="2757384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motivation is clear: an erroneous behavior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of the design can escape the verification effort if this behavior</a:t>
            </a:r>
          </a:p>
          <a:p>
            <a:r>
              <a:rPr lang="en-US" sz="1200" kern="1200" dirty="0" smtClean="0">
                <a:solidFill>
                  <a:schemeClr val="tx1"/>
                </a:solidFill>
                <a:effectLst/>
                <a:latin typeface="+mn-lt"/>
                <a:ea typeface="+mn-ea"/>
                <a:cs typeface="+mn-cs"/>
              </a:rPr>
              <a:t>is not captured by the specification.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ECB50B-0281-4C90-A2F3-3E4E0E730F94}" type="slidenum">
              <a:rPr lang="en-US" smtClean="0"/>
              <a:t>5</a:t>
            </a:fld>
            <a:endParaRPr lang="en-US"/>
          </a:p>
        </p:txBody>
      </p:sp>
    </p:spTree>
    <p:extLst>
      <p:ext uri="{BB962C8B-B14F-4D97-AF65-F5344CB8AC3E}">
        <p14:creationId xmlns:p14="http://schemas.microsoft.com/office/powerpoint/2010/main" val="2809592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formal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verification,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as</a:t>
            </a:r>
            <a:r>
              <a:rPr lang="en-US" sz="1200" kern="1200" baseline="0" dirty="0" smtClean="0">
                <a:solidFill>
                  <a:schemeClr val="tx1"/>
                </a:solidFill>
                <a:effectLst/>
                <a:latin typeface="+mn-lt"/>
                <a:ea typeface="+mn-ea"/>
                <a:cs typeface="+mn-cs"/>
              </a:rPr>
              <a:t> i</a:t>
            </a:r>
            <a:r>
              <a:rPr lang="en-US" sz="1200" kern="1200" dirty="0" smtClean="0">
                <a:solidFill>
                  <a:schemeClr val="tx1"/>
                </a:solidFill>
                <a:effectLst/>
                <a:latin typeface="+mn-lt"/>
                <a:ea typeface="+mn-ea"/>
                <a:cs typeface="+mn-cs"/>
              </a:rPr>
              <a:t>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model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checking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reachable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parts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design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visited.</a:t>
            </a:r>
          </a:p>
          <a:p>
            <a:r>
              <a:rPr lang="en-US" sz="2000" b="0" dirty="0" smtClean="0"/>
              <a:t> </a:t>
            </a:r>
          </a:p>
          <a:p>
            <a:r>
              <a:rPr lang="en-US" sz="2000" b="0" dirty="0" smtClean="0"/>
              <a:t>In fact, the way that coverage is formalized plays a key part in the strength/ effectiveness of a method for</a:t>
            </a:r>
            <a:r>
              <a:rPr lang="en-US" sz="2000" b="0" baseline="0" dirty="0" smtClean="0"/>
              <a:t> </a:t>
            </a:r>
            <a:r>
              <a:rPr lang="en-US" sz="2000" b="0" dirty="0" smtClean="0"/>
              <a:t>the assessment of completeness.</a:t>
            </a:r>
          </a:p>
          <a:p>
            <a:r>
              <a:rPr lang="en-US" dirty="0" smtClean="0">
                <a:solidFill>
                  <a:srgbClr val="FDFDBF"/>
                </a:solidFill>
                <a:latin typeface="+mn-lt"/>
                <a:ea typeface="DustyErasers" panose="02000603000000000000" pitchFamily="2" charset="0"/>
                <a:cs typeface="Gisha" panose="020B0502040204020203" pitchFamily="34" charset="-79"/>
              </a:rPr>
              <a:t>the set of possible mutations depends on the notation that is</a:t>
            </a:r>
            <a:r>
              <a:rPr lang="en-US" baseline="0" dirty="0" smtClean="0">
                <a:solidFill>
                  <a:srgbClr val="FDFDBF"/>
                </a:solidFill>
                <a:latin typeface="+mn-lt"/>
                <a:ea typeface="DustyErasers" panose="02000603000000000000" pitchFamily="2" charset="0"/>
                <a:cs typeface="Gisha" panose="020B0502040204020203" pitchFamily="34" charset="-79"/>
              </a:rPr>
              <a:t> </a:t>
            </a:r>
            <a:r>
              <a:rPr lang="en-US" dirty="0" smtClean="0">
                <a:solidFill>
                  <a:srgbClr val="FDFDBF"/>
                </a:solidFill>
                <a:latin typeface="+mn-lt"/>
                <a:ea typeface="DustyErasers" panose="02000603000000000000" pitchFamily="2" charset="0"/>
                <a:cs typeface="Gisha" panose="020B0502040204020203" pitchFamily="34" charset="-79"/>
              </a:rPr>
              <a:t>used. </a:t>
            </a:r>
          </a:p>
          <a:p>
            <a:endParaRPr lang="en-US" b="0" dirty="0" smtClean="0">
              <a:solidFill>
                <a:srgbClr val="FDFDBF"/>
              </a:solidFill>
              <a:latin typeface="+mn-lt"/>
              <a:cs typeface="Gisha" panose="020B0502040204020203" pitchFamily="34" charset="-79"/>
            </a:endParaRPr>
          </a:p>
          <a:p>
            <a:r>
              <a:rPr lang="en-US" dirty="0" smtClean="0"/>
              <a:t>For these designs, State-based mutations flip the value of</a:t>
            </a:r>
            <a:r>
              <a:rPr lang="en-US" baseline="0" dirty="0" smtClean="0"/>
              <a:t> </a:t>
            </a:r>
            <a:r>
              <a:rPr lang="en-US" dirty="0" smtClean="0"/>
              <a:t>one of the bits in the state. There are several variations depending</a:t>
            </a:r>
            <a:r>
              <a:rPr lang="en-US" baseline="0" dirty="0" smtClean="0"/>
              <a:t> </a:t>
            </a:r>
            <a:r>
              <a:rPr lang="en-US" dirty="0" smtClean="0"/>
              <a:t>on whether the flip is performed on a single state within a </a:t>
            </a:r>
            <a:r>
              <a:rPr lang="en-US" dirty="0" err="1" smtClean="0"/>
              <a:t>Kripke</a:t>
            </a:r>
            <a:r>
              <a:rPr lang="en-US" baseline="0" dirty="0" smtClean="0"/>
              <a:t> </a:t>
            </a:r>
            <a:r>
              <a:rPr lang="en-US" dirty="0" smtClean="0"/>
              <a:t>structure [14], or in the description of the signal in the transition</a:t>
            </a:r>
            <a:r>
              <a:rPr lang="en-US" baseline="0" dirty="0" smtClean="0"/>
              <a:t> </a:t>
            </a:r>
            <a:r>
              <a:rPr lang="en-US" dirty="0" smtClean="0"/>
              <a:t>relation of the </a:t>
            </a:r>
            <a:r>
              <a:rPr lang="en-US" dirty="0" err="1" smtClean="0"/>
              <a:t>circui</a:t>
            </a:r>
            <a:endParaRPr lang="en-US" dirty="0" smtClean="0"/>
          </a:p>
          <a:p>
            <a:endParaRPr lang="en-US" dirty="0" smtClean="0"/>
          </a:p>
          <a:p>
            <a:r>
              <a:rPr lang="en-US" dirty="0" smtClean="0"/>
              <a:t>logic-based mutations fix the value of a</a:t>
            </a:r>
            <a:r>
              <a:rPr lang="en-US" baseline="0" dirty="0" smtClean="0"/>
              <a:t> </a:t>
            </a:r>
            <a:r>
              <a:rPr lang="en-US" dirty="0" smtClean="0"/>
              <a:t>bit to constant zero or one, and can be used to determine whether</a:t>
            </a:r>
          </a:p>
          <a:p>
            <a:r>
              <a:rPr lang="en-US" dirty="0" smtClean="0"/>
              <a:t>properties can find stuck-at faults.</a:t>
            </a:r>
          </a:p>
          <a:p>
            <a:endParaRPr lang="en-US" b="0" dirty="0" smtClean="0"/>
          </a:p>
          <a:p>
            <a:r>
              <a:rPr lang="en-US" b="0" dirty="0" smtClean="0"/>
              <a:t>Remove</a:t>
            </a:r>
            <a:r>
              <a:rPr lang="en-US" b="0" baseline="0" dirty="0" smtClean="0"/>
              <a:t> </a:t>
            </a:r>
            <a:r>
              <a:rPr lang="en-US" b="0" dirty="0" smtClean="0"/>
              <a:t>states in a control flow graph representation of hardware</a:t>
            </a:r>
            <a:endParaRPr lang="en-US" b="0" dirty="0"/>
          </a:p>
        </p:txBody>
      </p:sp>
      <p:sp>
        <p:nvSpPr>
          <p:cNvPr id="4" name="Slide Number Placeholder 3"/>
          <p:cNvSpPr>
            <a:spLocks noGrp="1"/>
          </p:cNvSpPr>
          <p:nvPr>
            <p:ph type="sldNum" sz="quarter" idx="10"/>
          </p:nvPr>
        </p:nvSpPr>
        <p:spPr/>
        <p:txBody>
          <a:bodyPr/>
          <a:lstStyle/>
          <a:p>
            <a:fld id="{01ECB50B-0281-4C90-A2F3-3E4E0E730F94}" type="slidenum">
              <a:rPr lang="en-US" smtClean="0"/>
              <a:t>6</a:t>
            </a:fld>
            <a:endParaRPr lang="en-US"/>
          </a:p>
        </p:txBody>
      </p:sp>
    </p:spTree>
    <p:extLst>
      <p:ext uri="{BB962C8B-B14F-4D97-AF65-F5344CB8AC3E}">
        <p14:creationId xmlns:p14="http://schemas.microsoft.com/office/powerpoint/2010/main" val="2458780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formal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verification,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as</a:t>
            </a:r>
            <a:r>
              <a:rPr lang="en-US" sz="1200" kern="1200" baseline="0" dirty="0" smtClean="0">
                <a:solidFill>
                  <a:schemeClr val="tx1"/>
                </a:solidFill>
                <a:effectLst/>
                <a:latin typeface="+mn-lt"/>
                <a:ea typeface="+mn-ea"/>
                <a:cs typeface="+mn-cs"/>
              </a:rPr>
              <a:t> i</a:t>
            </a:r>
            <a:r>
              <a:rPr lang="en-US" sz="1200" kern="1200" dirty="0" smtClean="0">
                <a:solidFill>
                  <a:schemeClr val="tx1"/>
                </a:solidFill>
                <a:effectLst/>
                <a:latin typeface="+mn-lt"/>
                <a:ea typeface="+mn-ea"/>
                <a:cs typeface="+mn-cs"/>
              </a:rPr>
              <a:t>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model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checking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reachable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parts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design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visited.</a:t>
            </a:r>
          </a:p>
          <a:p>
            <a:r>
              <a:rPr lang="en-US" sz="2000" b="0" dirty="0" smtClean="0"/>
              <a:t> </a:t>
            </a:r>
          </a:p>
          <a:p>
            <a:r>
              <a:rPr lang="en-US" sz="2000" b="0" dirty="0" smtClean="0"/>
              <a:t>In fact, the way that coverage is formalized plays a key part in the strength/ effectiveness of a method for</a:t>
            </a:r>
            <a:r>
              <a:rPr lang="en-US" sz="2000" b="0" baseline="0" dirty="0" smtClean="0"/>
              <a:t> </a:t>
            </a:r>
            <a:r>
              <a:rPr lang="en-US" sz="2000" b="0" dirty="0" smtClean="0"/>
              <a:t>the assessment of completeness.</a:t>
            </a:r>
          </a:p>
          <a:p>
            <a:r>
              <a:rPr lang="en-US" dirty="0" smtClean="0">
                <a:solidFill>
                  <a:srgbClr val="FDFDBF"/>
                </a:solidFill>
                <a:latin typeface="+mn-lt"/>
                <a:ea typeface="DustyErasers" panose="02000603000000000000" pitchFamily="2" charset="0"/>
                <a:cs typeface="Gisha" panose="020B0502040204020203" pitchFamily="34" charset="-79"/>
              </a:rPr>
              <a:t>the set of possible mutations depends on the notation that is</a:t>
            </a:r>
            <a:r>
              <a:rPr lang="en-US" baseline="0" dirty="0" smtClean="0">
                <a:solidFill>
                  <a:srgbClr val="FDFDBF"/>
                </a:solidFill>
                <a:latin typeface="+mn-lt"/>
                <a:ea typeface="DustyErasers" panose="02000603000000000000" pitchFamily="2" charset="0"/>
                <a:cs typeface="Gisha" panose="020B0502040204020203" pitchFamily="34" charset="-79"/>
              </a:rPr>
              <a:t> </a:t>
            </a:r>
            <a:r>
              <a:rPr lang="en-US" dirty="0" smtClean="0">
                <a:solidFill>
                  <a:srgbClr val="FDFDBF"/>
                </a:solidFill>
                <a:latin typeface="+mn-lt"/>
                <a:ea typeface="DustyErasers" panose="02000603000000000000" pitchFamily="2" charset="0"/>
                <a:cs typeface="Gisha" panose="020B0502040204020203" pitchFamily="34" charset="-79"/>
              </a:rPr>
              <a:t>used. </a:t>
            </a:r>
          </a:p>
          <a:p>
            <a:endParaRPr lang="en-US" b="0" dirty="0" smtClean="0">
              <a:solidFill>
                <a:srgbClr val="FDFDBF"/>
              </a:solidFill>
              <a:latin typeface="+mn-lt"/>
              <a:cs typeface="Gisha" panose="020B0502040204020203" pitchFamily="34" charset="-79"/>
            </a:endParaRPr>
          </a:p>
          <a:p>
            <a:r>
              <a:rPr lang="en-US" dirty="0" smtClean="0"/>
              <a:t>For these designs, State-based mutations flip the value of</a:t>
            </a:r>
            <a:r>
              <a:rPr lang="en-US" baseline="0" dirty="0" smtClean="0"/>
              <a:t> </a:t>
            </a:r>
            <a:r>
              <a:rPr lang="en-US" dirty="0" smtClean="0"/>
              <a:t>one of the bits in the state. There are several variations depending</a:t>
            </a:r>
            <a:r>
              <a:rPr lang="en-US" baseline="0" dirty="0" smtClean="0"/>
              <a:t> </a:t>
            </a:r>
            <a:r>
              <a:rPr lang="en-US" dirty="0" smtClean="0"/>
              <a:t>on whether the flip is performed on a single state within a </a:t>
            </a:r>
            <a:r>
              <a:rPr lang="en-US" dirty="0" err="1" smtClean="0"/>
              <a:t>Kripke</a:t>
            </a:r>
            <a:r>
              <a:rPr lang="en-US" baseline="0" dirty="0" smtClean="0"/>
              <a:t> </a:t>
            </a:r>
            <a:r>
              <a:rPr lang="en-US" dirty="0" smtClean="0"/>
              <a:t>structure [14], or in the description of the signal in the transition</a:t>
            </a:r>
            <a:r>
              <a:rPr lang="en-US" baseline="0" dirty="0" smtClean="0"/>
              <a:t> </a:t>
            </a:r>
            <a:r>
              <a:rPr lang="en-US" dirty="0" smtClean="0"/>
              <a:t>relation of the </a:t>
            </a:r>
            <a:r>
              <a:rPr lang="en-US" dirty="0" err="1" smtClean="0"/>
              <a:t>circui</a:t>
            </a:r>
            <a:endParaRPr lang="en-US" dirty="0" smtClean="0"/>
          </a:p>
          <a:p>
            <a:endParaRPr lang="en-US" dirty="0" smtClean="0"/>
          </a:p>
          <a:p>
            <a:r>
              <a:rPr lang="en-US" dirty="0" smtClean="0"/>
              <a:t>logic-based mutations fix the value of a</a:t>
            </a:r>
            <a:r>
              <a:rPr lang="en-US" baseline="0" dirty="0" smtClean="0"/>
              <a:t> </a:t>
            </a:r>
            <a:r>
              <a:rPr lang="en-US" dirty="0" smtClean="0"/>
              <a:t>bit to constant zero or one, and can be used to determine whether</a:t>
            </a:r>
          </a:p>
          <a:p>
            <a:r>
              <a:rPr lang="en-US" dirty="0" smtClean="0"/>
              <a:t>properties can find stuck-at faults.</a:t>
            </a:r>
          </a:p>
          <a:p>
            <a:endParaRPr lang="en-US" b="0" dirty="0" smtClean="0"/>
          </a:p>
          <a:p>
            <a:r>
              <a:rPr lang="en-US" b="0" dirty="0" smtClean="0"/>
              <a:t>Remove</a:t>
            </a:r>
            <a:r>
              <a:rPr lang="en-US" b="0" baseline="0" dirty="0" smtClean="0"/>
              <a:t> </a:t>
            </a:r>
            <a:r>
              <a:rPr lang="en-US" b="0" dirty="0" smtClean="0"/>
              <a:t>states in a control flow graph representation of hardware</a:t>
            </a:r>
            <a:endParaRPr lang="en-US" b="0" dirty="0"/>
          </a:p>
        </p:txBody>
      </p:sp>
      <p:sp>
        <p:nvSpPr>
          <p:cNvPr id="4" name="Slide Number Placeholder 3"/>
          <p:cNvSpPr>
            <a:spLocks noGrp="1"/>
          </p:cNvSpPr>
          <p:nvPr>
            <p:ph type="sldNum" sz="quarter" idx="10"/>
          </p:nvPr>
        </p:nvSpPr>
        <p:spPr/>
        <p:txBody>
          <a:bodyPr/>
          <a:lstStyle/>
          <a:p>
            <a:fld id="{01ECB50B-0281-4C90-A2F3-3E4E0E730F94}" type="slidenum">
              <a:rPr lang="en-US" smtClean="0"/>
              <a:t>7</a:t>
            </a:fld>
            <a:endParaRPr lang="en-US"/>
          </a:p>
        </p:txBody>
      </p:sp>
    </p:spTree>
    <p:extLst>
      <p:ext uri="{BB962C8B-B14F-4D97-AF65-F5344CB8AC3E}">
        <p14:creationId xmlns:p14="http://schemas.microsoft.com/office/powerpoint/2010/main" val="421200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CB50B-0281-4C90-A2F3-3E4E0E730F94}" type="slidenum">
              <a:rPr lang="en-US" smtClean="0"/>
              <a:t>9</a:t>
            </a:fld>
            <a:endParaRPr lang="en-US"/>
          </a:p>
        </p:txBody>
      </p:sp>
    </p:spTree>
    <p:extLst>
      <p:ext uri="{BB962C8B-B14F-4D97-AF65-F5344CB8AC3E}">
        <p14:creationId xmlns:p14="http://schemas.microsoft.com/office/powerpoint/2010/main" val="3145182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it holds on all reachable states, </a:t>
            </a:r>
            <a:r>
              <a:rPr lang="en-US" sz="1200" dirty="0" err="1" smtClean="0"/>
              <a:t>i.e</a:t>
            </a:r>
            <a:endParaRPr lang="en-US" dirty="0"/>
          </a:p>
        </p:txBody>
      </p:sp>
      <p:sp>
        <p:nvSpPr>
          <p:cNvPr id="4" name="Slide Number Placeholder 3"/>
          <p:cNvSpPr>
            <a:spLocks noGrp="1"/>
          </p:cNvSpPr>
          <p:nvPr>
            <p:ph type="sldNum" sz="quarter" idx="10"/>
          </p:nvPr>
        </p:nvSpPr>
        <p:spPr/>
        <p:txBody>
          <a:bodyPr/>
          <a:lstStyle/>
          <a:p>
            <a:fld id="{01ECB50B-0281-4C90-A2F3-3E4E0E730F94}" type="slidenum">
              <a:rPr lang="en-US" smtClean="0"/>
              <a:t>11</a:t>
            </a:fld>
            <a:endParaRPr lang="en-US"/>
          </a:p>
        </p:txBody>
      </p:sp>
    </p:spTree>
    <p:extLst>
      <p:ext uri="{BB962C8B-B14F-4D97-AF65-F5344CB8AC3E}">
        <p14:creationId xmlns:p14="http://schemas.microsoft.com/office/powerpoint/2010/main" val="38304851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7006856"/>
          </a:xfrm>
          <a:prstGeom prst="rect">
            <a:avLst/>
          </a:prstGeom>
        </p:spPr>
      </p:pic>
      <p:sp>
        <p:nvSpPr>
          <p:cNvPr id="2" name="Title 1"/>
          <p:cNvSpPr>
            <a:spLocks noGrp="1"/>
          </p:cNvSpPr>
          <p:nvPr>
            <p:ph type="ctrTitle"/>
          </p:nvPr>
        </p:nvSpPr>
        <p:spPr>
          <a:xfrm>
            <a:off x="624506" y="1076950"/>
            <a:ext cx="9019223" cy="2943376"/>
          </a:xfrm>
        </p:spPr>
        <p:txBody>
          <a:bodyPr anchor="b">
            <a:normAutofit/>
          </a:bodyPr>
          <a:lstStyle>
            <a:lvl1pPr algn="l">
              <a:defRPr sz="6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24507" y="4752753"/>
            <a:ext cx="10125008" cy="1834117"/>
          </a:xfrm>
        </p:spPr>
        <p:txBody>
          <a:bodyPr>
            <a:normAutofit/>
          </a:bodyPr>
          <a:lstStyle>
            <a:lvl1pPr marL="0" indent="0" algn="l">
              <a:buNone/>
              <a:defRPr sz="2800">
                <a:solidFill>
                  <a:srgbClr val="FFFFB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9" name="Picture 8"/>
          <p:cNvPicPr>
            <a:picLocks noChangeAspect="1"/>
          </p:cNvPicPr>
          <p:nvPr/>
        </p:nvPicPr>
        <p:blipFill rotWithShape="1">
          <a:blip r:embed="rId3" cstate="print">
            <a:duotone>
              <a:prstClr val="black"/>
              <a:srgbClr val="FFFFB3">
                <a:tint val="45000"/>
                <a:satMod val="400000"/>
              </a:srgbClr>
            </a:duotone>
            <a:extLst>
              <a:ext uri="{28A0092B-C50C-407E-A947-70E740481C1C}">
                <a14:useLocalDpi xmlns:a14="http://schemas.microsoft.com/office/drawing/2010/main" val="0"/>
              </a:ext>
            </a:extLst>
          </a:blip>
          <a:srcRect t="-1" r="7550" b="-3015"/>
          <a:stretch/>
        </p:blipFill>
        <p:spPr>
          <a:xfrm flipH="1">
            <a:off x="10268235" y="425086"/>
            <a:ext cx="1704025" cy="933639"/>
          </a:xfrm>
          <a:prstGeom prst="rect">
            <a:avLst/>
          </a:prstGeom>
        </p:spPr>
      </p:pic>
    </p:spTree>
    <p:extLst>
      <p:ext uri="{BB962C8B-B14F-4D97-AF65-F5344CB8AC3E}">
        <p14:creationId xmlns:p14="http://schemas.microsoft.com/office/powerpoint/2010/main" val="35791766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42260" y="6358393"/>
            <a:ext cx="1394637" cy="37558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Spring 2017</a:t>
            </a:r>
            <a:endParaRPr lang="en-US"/>
          </a:p>
        </p:txBody>
      </p:sp>
      <p:sp>
        <p:nvSpPr>
          <p:cNvPr id="6" name="Slide Number Placeholder 5"/>
          <p:cNvSpPr>
            <a:spLocks noGrp="1"/>
          </p:cNvSpPr>
          <p:nvPr>
            <p:ph type="sldNum" sz="quarter" idx="12"/>
          </p:nvPr>
        </p:nvSpPr>
        <p:spPr/>
        <p:txBody>
          <a:bodyPr/>
          <a:lstStyle/>
          <a:p>
            <a:fld id="{440F7D68-95CE-4687-84A7-107B32B22E70}" type="slidenum">
              <a:rPr lang="en-US" smtClean="0"/>
              <a:t>‹#›</a:t>
            </a:fld>
            <a:endParaRPr lang="en-US"/>
          </a:p>
        </p:txBody>
      </p:sp>
    </p:spTree>
    <p:extLst>
      <p:ext uri="{BB962C8B-B14F-4D97-AF65-F5344CB8AC3E}">
        <p14:creationId xmlns:p14="http://schemas.microsoft.com/office/powerpoint/2010/main" val="205472998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42260" y="6358393"/>
            <a:ext cx="1394637" cy="37558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Spring 2017</a:t>
            </a:r>
            <a:endParaRPr lang="en-US"/>
          </a:p>
        </p:txBody>
      </p:sp>
      <p:sp>
        <p:nvSpPr>
          <p:cNvPr id="6" name="Slide Number Placeholder 5"/>
          <p:cNvSpPr>
            <a:spLocks noGrp="1"/>
          </p:cNvSpPr>
          <p:nvPr>
            <p:ph type="sldNum" sz="quarter" idx="12"/>
          </p:nvPr>
        </p:nvSpPr>
        <p:spPr/>
        <p:txBody>
          <a:bodyPr/>
          <a:lstStyle/>
          <a:p>
            <a:fld id="{440F7D68-95CE-4687-84A7-107B32B22E70}" type="slidenum">
              <a:rPr lang="en-US" smtClean="0"/>
              <a:t>‹#›</a:t>
            </a:fld>
            <a:endParaRPr lang="en-US"/>
          </a:p>
        </p:txBody>
      </p:sp>
    </p:spTree>
    <p:extLst>
      <p:ext uri="{BB962C8B-B14F-4D97-AF65-F5344CB8AC3E}">
        <p14:creationId xmlns:p14="http://schemas.microsoft.com/office/powerpoint/2010/main" val="32407597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200">
                <a:latin typeface="Papyrus" panose="03070502060502030205" pitchFamily="66" charset="0"/>
              </a:defRPr>
            </a:lvl1pPr>
          </a:lstStyle>
          <a:p>
            <a:r>
              <a:rPr lang="en-US" dirty="0"/>
              <a:t>Click to edit Master title style</a:t>
            </a:r>
          </a:p>
        </p:txBody>
      </p:sp>
      <p:sp>
        <p:nvSpPr>
          <p:cNvPr id="3" name="Content Placeholder 2"/>
          <p:cNvSpPr>
            <a:spLocks noGrp="1"/>
          </p:cNvSpPr>
          <p:nvPr>
            <p:ph idx="1"/>
          </p:nvPr>
        </p:nvSpPr>
        <p:spPr/>
        <p:txBody>
          <a:bodyPr/>
          <a:lstStyle>
            <a:lvl1pPr marL="228600" indent="-228600">
              <a:buFont typeface="Wingdings" panose="05000000000000000000" pitchFamily="2" charset="2"/>
              <a:buChar char="§"/>
              <a:defRPr b="0">
                <a:latin typeface="Comic Sans MS" panose="030F0702030302020204" pitchFamily="66" charset="0"/>
              </a:defRPr>
            </a:lvl1pPr>
            <a:lvl2pPr marL="685800" indent="-228600">
              <a:buFont typeface="Wingdings" panose="05000000000000000000" pitchFamily="2" charset="2"/>
              <a:buChar char="§"/>
              <a:defRPr b="0">
                <a:latin typeface="Comic Sans MS" panose="030F0702030302020204" pitchFamily="66" charset="0"/>
              </a:defRPr>
            </a:lvl2pPr>
            <a:lvl3pPr marL="1143000" indent="-228600">
              <a:buFont typeface="Wingdings" panose="05000000000000000000" pitchFamily="2" charset="2"/>
              <a:buChar char="§"/>
              <a:defRPr b="0">
                <a:latin typeface="Comic Sans MS" panose="030F0702030302020204" pitchFamily="66" charset="0"/>
              </a:defRPr>
            </a:lvl3pPr>
            <a:lvl4pPr marL="1600200" indent="-228600">
              <a:buFont typeface="Wingdings" panose="05000000000000000000" pitchFamily="2" charset="2"/>
              <a:buChar char="§"/>
              <a:defRPr b="0">
                <a:latin typeface="Comic Sans MS" panose="030F0702030302020204" pitchFamily="66" charset="0"/>
              </a:defRPr>
            </a:lvl4pPr>
            <a:lvl5pPr marL="2057400" indent="-228600">
              <a:buFont typeface="Wingdings" panose="05000000000000000000" pitchFamily="2" charset="2"/>
              <a:buChar char="§"/>
              <a:defRPr b="0">
                <a:latin typeface="Comic Sans MS" panose="030F0702030302020204" pitchFamily="66"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lgn="l">
              <a:defRPr>
                <a:latin typeface="Papyrus" panose="03070502060502030205" pitchFamily="66" charset="0"/>
              </a:defRPr>
            </a:lvl1pPr>
          </a:lstStyle>
          <a:p>
            <a:r>
              <a:rPr lang="en-US" smtClean="0"/>
              <a:t>Spring 2017</a:t>
            </a:r>
            <a:endParaRPr lang="en-US" dirty="0"/>
          </a:p>
        </p:txBody>
      </p:sp>
      <p:sp>
        <p:nvSpPr>
          <p:cNvPr id="6" name="Slide Number Placeholder 5"/>
          <p:cNvSpPr>
            <a:spLocks noGrp="1"/>
          </p:cNvSpPr>
          <p:nvPr>
            <p:ph type="sldNum" sz="quarter" idx="12"/>
          </p:nvPr>
        </p:nvSpPr>
        <p:spPr/>
        <p:txBody>
          <a:bodyPr/>
          <a:lstStyle>
            <a:lvl1pPr>
              <a:defRPr>
                <a:latin typeface="Papyrus" panose="03070502060502030205" pitchFamily="66" charset="0"/>
              </a:defRPr>
            </a:lvl1pPr>
          </a:lstStyle>
          <a:p>
            <a:fld id="{440F7D68-95CE-4687-84A7-107B32B22E70}" type="slidenum">
              <a:rPr lang="en-US" smtClean="0"/>
              <a:pPr/>
              <a:t>‹#›</a:t>
            </a:fld>
            <a:endParaRPr lang="en-US" dirty="0"/>
          </a:p>
        </p:txBody>
      </p:sp>
    </p:spTree>
    <p:extLst>
      <p:ext uri="{BB962C8B-B14F-4D97-AF65-F5344CB8AC3E}">
        <p14:creationId xmlns:p14="http://schemas.microsoft.com/office/powerpoint/2010/main" val="9565637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Papyrus" panose="03070502060502030205" pitchFamily="66"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CF Marie Eve"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440F7D68-95CE-4687-84A7-107B32B22E70}" type="slidenum">
              <a:rPr lang="en-US" smtClean="0"/>
              <a:t>‹#›</a:t>
            </a:fld>
            <a:endParaRPr lang="en-US"/>
          </a:p>
        </p:txBody>
      </p:sp>
    </p:spTree>
    <p:extLst>
      <p:ext uri="{BB962C8B-B14F-4D97-AF65-F5344CB8AC3E}">
        <p14:creationId xmlns:p14="http://schemas.microsoft.com/office/powerpoint/2010/main" val="31887814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lvl1pPr>
              <a:defRPr/>
            </a:lvl1pPr>
          </a:lstStyle>
          <a:p>
            <a:r>
              <a:rPr lang="en-US" dirty="0" smtClean="0"/>
              <a:t>Spring 2017</a:t>
            </a:r>
            <a:endParaRPr lang="en-US" dirty="0"/>
          </a:p>
        </p:txBody>
      </p:sp>
      <p:sp>
        <p:nvSpPr>
          <p:cNvPr id="7" name="Slide Number Placeholder 6"/>
          <p:cNvSpPr>
            <a:spLocks noGrp="1"/>
          </p:cNvSpPr>
          <p:nvPr>
            <p:ph type="sldNum" sz="quarter" idx="12"/>
          </p:nvPr>
        </p:nvSpPr>
        <p:spPr/>
        <p:txBody>
          <a:bodyPr/>
          <a:lstStyle/>
          <a:p>
            <a:fld id="{440F7D68-95CE-4687-84A7-107B32B22E70}" type="slidenum">
              <a:rPr lang="en-US" smtClean="0"/>
              <a:t>‹#›</a:t>
            </a:fld>
            <a:endParaRPr lang="en-US"/>
          </a:p>
        </p:txBody>
      </p:sp>
    </p:spTree>
    <p:extLst>
      <p:ext uri="{BB962C8B-B14F-4D97-AF65-F5344CB8AC3E}">
        <p14:creationId xmlns:p14="http://schemas.microsoft.com/office/powerpoint/2010/main" val="42295779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lvl1pPr>
              <a:defRPr/>
            </a:lvl1pPr>
          </a:lstStyle>
          <a:p>
            <a:r>
              <a:rPr lang="en-US" dirty="0" smtClean="0"/>
              <a:t>Spring 2017</a:t>
            </a:r>
            <a:endParaRPr lang="en-US" dirty="0"/>
          </a:p>
        </p:txBody>
      </p:sp>
      <p:sp>
        <p:nvSpPr>
          <p:cNvPr id="9" name="Slide Number Placeholder 8"/>
          <p:cNvSpPr>
            <a:spLocks noGrp="1"/>
          </p:cNvSpPr>
          <p:nvPr>
            <p:ph type="sldNum" sz="quarter" idx="12"/>
          </p:nvPr>
        </p:nvSpPr>
        <p:spPr/>
        <p:txBody>
          <a:bodyPr/>
          <a:lstStyle/>
          <a:p>
            <a:fld id="{440F7D68-95CE-4687-84A7-107B32B22E70}" type="slidenum">
              <a:rPr lang="en-US" smtClean="0"/>
              <a:t>‹#›</a:t>
            </a:fld>
            <a:endParaRPr lang="en-US"/>
          </a:p>
        </p:txBody>
      </p:sp>
    </p:spTree>
    <p:extLst>
      <p:ext uri="{BB962C8B-B14F-4D97-AF65-F5344CB8AC3E}">
        <p14:creationId xmlns:p14="http://schemas.microsoft.com/office/powerpoint/2010/main" val="21639243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a:lvl1pPr>
          </a:lstStyle>
          <a:p>
            <a:r>
              <a:rPr lang="en-US" dirty="0"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t>‹#›</a:t>
            </a:fld>
            <a:endParaRPr lang="en-US"/>
          </a:p>
        </p:txBody>
      </p:sp>
    </p:spTree>
    <p:extLst>
      <p:ext uri="{BB962C8B-B14F-4D97-AF65-F5344CB8AC3E}">
        <p14:creationId xmlns:p14="http://schemas.microsoft.com/office/powerpoint/2010/main" val="29118653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en-US" dirty="0" smtClean="0"/>
              <a:t>Spring 2017</a:t>
            </a:r>
            <a:endParaRPr lang="en-US" dirty="0"/>
          </a:p>
        </p:txBody>
      </p:sp>
      <p:sp>
        <p:nvSpPr>
          <p:cNvPr id="4" name="Slide Number Placeholder 3"/>
          <p:cNvSpPr>
            <a:spLocks noGrp="1"/>
          </p:cNvSpPr>
          <p:nvPr>
            <p:ph type="sldNum" sz="quarter" idx="12"/>
          </p:nvPr>
        </p:nvSpPr>
        <p:spPr/>
        <p:txBody>
          <a:bodyPr/>
          <a:lstStyle/>
          <a:p>
            <a:fld id="{440F7D68-95CE-4687-84A7-107B32B22E70}" type="slidenum">
              <a:rPr lang="en-US" smtClean="0"/>
              <a:t>‹#›</a:t>
            </a:fld>
            <a:endParaRPr lang="en-US"/>
          </a:p>
        </p:txBody>
      </p:sp>
    </p:spTree>
    <p:extLst>
      <p:ext uri="{BB962C8B-B14F-4D97-AF65-F5344CB8AC3E}">
        <p14:creationId xmlns:p14="http://schemas.microsoft.com/office/powerpoint/2010/main" val="29469395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smtClean="0"/>
              <a:t>Spring 2017</a:t>
            </a:r>
            <a:endParaRPr lang="en-US"/>
          </a:p>
        </p:txBody>
      </p:sp>
      <p:sp>
        <p:nvSpPr>
          <p:cNvPr id="7" name="Slide Number Placeholder 6"/>
          <p:cNvSpPr>
            <a:spLocks noGrp="1"/>
          </p:cNvSpPr>
          <p:nvPr>
            <p:ph type="sldNum" sz="quarter" idx="12"/>
          </p:nvPr>
        </p:nvSpPr>
        <p:spPr/>
        <p:txBody>
          <a:bodyPr/>
          <a:lstStyle/>
          <a:p>
            <a:fld id="{440F7D68-95CE-4687-84A7-107B32B22E70}" type="slidenum">
              <a:rPr lang="en-US" smtClean="0"/>
              <a:t>‹#›</a:t>
            </a:fld>
            <a:endParaRPr lang="en-US"/>
          </a:p>
        </p:txBody>
      </p:sp>
    </p:spTree>
    <p:extLst>
      <p:ext uri="{BB962C8B-B14F-4D97-AF65-F5344CB8AC3E}">
        <p14:creationId xmlns:p14="http://schemas.microsoft.com/office/powerpoint/2010/main" val="17809356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42260" y="6358393"/>
            <a:ext cx="1394637" cy="37558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Spring 2017</a:t>
            </a:r>
            <a:endParaRPr lang="en-US"/>
          </a:p>
        </p:txBody>
      </p:sp>
      <p:sp>
        <p:nvSpPr>
          <p:cNvPr id="7" name="Slide Number Placeholder 6"/>
          <p:cNvSpPr>
            <a:spLocks noGrp="1"/>
          </p:cNvSpPr>
          <p:nvPr>
            <p:ph type="sldNum" sz="quarter" idx="12"/>
          </p:nvPr>
        </p:nvSpPr>
        <p:spPr/>
        <p:txBody>
          <a:bodyPr/>
          <a:lstStyle/>
          <a:p>
            <a:fld id="{440F7D68-95CE-4687-84A7-107B32B22E70}" type="slidenum">
              <a:rPr lang="en-US" smtClean="0"/>
              <a:t>‹#›</a:t>
            </a:fld>
            <a:endParaRPr lang="en-US"/>
          </a:p>
        </p:txBody>
      </p:sp>
    </p:spTree>
    <p:extLst>
      <p:ext uri="{BB962C8B-B14F-4D97-AF65-F5344CB8AC3E}">
        <p14:creationId xmlns:p14="http://schemas.microsoft.com/office/powerpoint/2010/main" val="34290274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964326"/>
          </a:xfrm>
          <a:prstGeom prst="rect">
            <a:avLst/>
          </a:prstGeom>
        </p:spPr>
      </p:pic>
      <p:sp>
        <p:nvSpPr>
          <p:cNvPr id="2" name="Title Placeholder 1"/>
          <p:cNvSpPr>
            <a:spLocks noGrp="1"/>
          </p:cNvSpPr>
          <p:nvPr>
            <p:ph type="title"/>
          </p:nvPr>
        </p:nvSpPr>
        <p:spPr>
          <a:xfrm>
            <a:off x="462516" y="220903"/>
            <a:ext cx="9912958" cy="101710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42260" y="1589501"/>
            <a:ext cx="11164188" cy="4587462"/>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5" name="Footer Placeholder 4"/>
          <p:cNvSpPr>
            <a:spLocks noGrp="1"/>
          </p:cNvSpPr>
          <p:nvPr>
            <p:ph type="ftr" sz="quarter" idx="3"/>
          </p:nvPr>
        </p:nvSpPr>
        <p:spPr>
          <a:xfrm>
            <a:off x="542260" y="6385467"/>
            <a:ext cx="8038214" cy="370355"/>
          </a:xfrm>
          <a:prstGeom prst="rect">
            <a:avLst/>
          </a:prstGeom>
        </p:spPr>
        <p:txBody>
          <a:bodyPr vert="horz" lIns="91440" tIns="45720" rIns="91440" bIns="45720" rtlCol="0" anchor="ctr"/>
          <a:lstStyle>
            <a:lvl1pPr algn="l">
              <a:defRPr sz="1600" b="1">
                <a:solidFill>
                  <a:schemeClr val="bg1"/>
                </a:solidFill>
                <a:latin typeface="Papyrus" panose="03070502060502030205" pitchFamily="66" charset="0"/>
              </a:defRPr>
            </a:lvl1pPr>
          </a:lstStyle>
          <a:p>
            <a:r>
              <a:rPr lang="en-US" smtClean="0"/>
              <a:t>Spring 2017</a:t>
            </a:r>
            <a:endParaRPr lang="en-US" dirty="0"/>
          </a:p>
        </p:txBody>
      </p:sp>
      <p:sp>
        <p:nvSpPr>
          <p:cNvPr id="6" name="Slide Number Placeholder 5"/>
          <p:cNvSpPr>
            <a:spLocks noGrp="1"/>
          </p:cNvSpPr>
          <p:nvPr>
            <p:ph type="sldNum" sz="quarter" idx="4"/>
          </p:nvPr>
        </p:nvSpPr>
        <p:spPr>
          <a:xfrm>
            <a:off x="10375474" y="6386414"/>
            <a:ext cx="1330974" cy="347564"/>
          </a:xfrm>
          <a:prstGeom prst="rect">
            <a:avLst/>
          </a:prstGeom>
        </p:spPr>
        <p:txBody>
          <a:bodyPr vert="horz" lIns="91440" tIns="45720" rIns="91440" bIns="45720" rtlCol="0" anchor="ctr"/>
          <a:lstStyle>
            <a:lvl1pPr algn="r">
              <a:defRPr sz="2000" b="1">
                <a:solidFill>
                  <a:schemeClr val="bg1"/>
                </a:solidFill>
                <a:latin typeface="Papyrus" panose="03070502060502030205" pitchFamily="66" charset="0"/>
              </a:defRPr>
            </a:lvl1pPr>
          </a:lstStyle>
          <a:p>
            <a:fld id="{440F7D68-95CE-4687-84A7-107B32B22E70}" type="slidenum">
              <a:rPr lang="en-US" smtClean="0"/>
              <a:pPr/>
              <a:t>‹#›</a:t>
            </a:fld>
            <a:endParaRPr lang="en-US" dirty="0"/>
          </a:p>
        </p:txBody>
      </p:sp>
      <p:pic>
        <p:nvPicPr>
          <p:cNvPr id="9" name="Picture 8"/>
          <p:cNvPicPr>
            <a:picLocks noChangeAspect="1"/>
          </p:cNvPicPr>
          <p:nvPr/>
        </p:nvPicPr>
        <p:blipFill rotWithShape="1">
          <a:blip r:embed="rId14" cstate="print">
            <a:duotone>
              <a:prstClr val="black"/>
              <a:srgbClr val="FFFFA3">
                <a:tint val="45000"/>
                <a:satMod val="400000"/>
              </a:srgbClr>
            </a:duotone>
            <a:extLst>
              <a:ext uri="{28A0092B-C50C-407E-A947-70E740481C1C}">
                <a14:useLocalDpi xmlns:a14="http://schemas.microsoft.com/office/drawing/2010/main" val="0"/>
              </a:ext>
            </a:extLst>
          </a:blip>
          <a:srcRect t="-1" r="7550" b="-3015"/>
          <a:stretch/>
        </p:blipFill>
        <p:spPr>
          <a:xfrm flipH="1">
            <a:off x="11283736" y="123987"/>
            <a:ext cx="812616" cy="427330"/>
          </a:xfrm>
          <a:prstGeom prst="rect">
            <a:avLst/>
          </a:prstGeom>
        </p:spPr>
      </p:pic>
    </p:spTree>
    <p:extLst>
      <p:ext uri="{BB962C8B-B14F-4D97-AF65-F5344CB8AC3E}">
        <p14:creationId xmlns:p14="http://schemas.microsoft.com/office/powerpoint/2010/main" val="1004753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200" b="1" kern="1200">
          <a:solidFill>
            <a:srgbClr val="CFE5C1"/>
          </a:solidFill>
          <a:effectLst/>
          <a:latin typeface="Papyrus" panose="03070502060502030205" pitchFamily="66" charset="0"/>
          <a:ea typeface="+mj-ea"/>
          <a:cs typeface="+mj-cs"/>
        </a:defRPr>
      </a:lvl1pPr>
    </p:titleStyle>
    <p:bodyStyle>
      <a:lvl1pPr marL="228600" indent="-228600" algn="l" defTabSz="914400" rtl="0" eaLnBrk="1" latinLnBrk="0" hangingPunct="1">
        <a:lnSpc>
          <a:spcPct val="100000"/>
        </a:lnSpc>
        <a:spcBef>
          <a:spcPts val="1000"/>
        </a:spcBef>
        <a:spcAft>
          <a:spcPts val="1200"/>
        </a:spcAft>
        <a:buFont typeface="Wingdings" panose="05000000000000000000" pitchFamily="2" charset="2"/>
        <a:buChar char="§"/>
        <a:defRPr sz="2800" b="0" kern="1200">
          <a:solidFill>
            <a:schemeClr val="bg1"/>
          </a:solidFill>
          <a:latin typeface="Comic Sans MS" panose="030F0702030302020204" pitchFamily="66" charset="0"/>
          <a:ea typeface="+mn-ea"/>
          <a:cs typeface="+mn-cs"/>
        </a:defRPr>
      </a:lvl1pPr>
      <a:lvl2pPr marL="685800" indent="-228600" algn="l" defTabSz="914400" rtl="0" eaLnBrk="1" latinLnBrk="0" hangingPunct="1">
        <a:lnSpc>
          <a:spcPct val="100000"/>
        </a:lnSpc>
        <a:spcBef>
          <a:spcPts val="500"/>
        </a:spcBef>
        <a:spcAft>
          <a:spcPts val="600"/>
        </a:spcAft>
        <a:buFont typeface="Wingdings" panose="05000000000000000000" pitchFamily="2" charset="2"/>
        <a:buChar char="§"/>
        <a:defRPr sz="2400" b="0" kern="1200">
          <a:solidFill>
            <a:schemeClr val="bg1"/>
          </a:solidFill>
          <a:latin typeface="Comic Sans MS" panose="030F0702030302020204" pitchFamily="66" charset="0"/>
          <a:ea typeface="+mn-ea"/>
          <a:cs typeface="+mn-cs"/>
        </a:defRPr>
      </a:lvl2pPr>
      <a:lvl3pPr marL="1143000" indent="-228600" algn="l" defTabSz="914400" rtl="0" eaLnBrk="1" latinLnBrk="0" hangingPunct="1">
        <a:lnSpc>
          <a:spcPct val="100000"/>
        </a:lnSpc>
        <a:spcBef>
          <a:spcPts val="600"/>
        </a:spcBef>
        <a:spcAft>
          <a:spcPts val="700"/>
        </a:spcAft>
        <a:buFont typeface="Wingdings" panose="05000000000000000000" pitchFamily="2" charset="2"/>
        <a:buChar char="§"/>
        <a:defRPr sz="2200" b="0" kern="1200">
          <a:solidFill>
            <a:schemeClr val="bg1"/>
          </a:solidFill>
          <a:latin typeface="Comic Sans MS" panose="030F0702030302020204" pitchFamily="66" charset="0"/>
          <a:ea typeface="+mn-ea"/>
          <a:cs typeface="+mn-cs"/>
        </a:defRPr>
      </a:lvl3pPr>
      <a:lvl4pPr marL="1600200" indent="-228600" algn="l" defTabSz="914400" rtl="0" eaLnBrk="1" latinLnBrk="0" hangingPunct="1">
        <a:lnSpc>
          <a:spcPct val="100000"/>
        </a:lnSpc>
        <a:spcBef>
          <a:spcPts val="600"/>
        </a:spcBef>
        <a:spcAft>
          <a:spcPts val="700"/>
        </a:spcAft>
        <a:buFont typeface="Wingdings" panose="05000000000000000000" pitchFamily="2" charset="2"/>
        <a:buChar char="§"/>
        <a:defRPr sz="2000" b="0" kern="1200">
          <a:solidFill>
            <a:schemeClr val="bg1"/>
          </a:solidFill>
          <a:latin typeface="Comic Sans MS" panose="030F0702030302020204" pitchFamily="66" charset="0"/>
          <a:ea typeface="+mn-ea"/>
          <a:cs typeface="+mn-cs"/>
        </a:defRPr>
      </a:lvl4pPr>
      <a:lvl5pPr marL="2057400" indent="-228600" algn="l" defTabSz="914400" rtl="0" eaLnBrk="1" latinLnBrk="0" hangingPunct="1">
        <a:lnSpc>
          <a:spcPct val="100000"/>
        </a:lnSpc>
        <a:spcBef>
          <a:spcPts val="500"/>
        </a:spcBef>
        <a:spcAft>
          <a:spcPts val="600"/>
        </a:spcAft>
        <a:buFont typeface="Wingdings" panose="05000000000000000000" pitchFamily="2" charset="2"/>
        <a:buChar char="§"/>
        <a:defRPr sz="2000" b="0" kern="1200">
          <a:solidFill>
            <a:schemeClr val="bg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18" Type="http://schemas.microsoft.com/office/2007/relationships/hdphoto" Target="../media/hdphoto5.wdp"/><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2.png"/><Relationship Id="rId17" Type="http://schemas.openxmlformats.org/officeDocument/2006/relationships/image" Target="../media/image16.png"/><Relationship Id="rId2" Type="http://schemas.openxmlformats.org/officeDocument/2006/relationships/notesSlide" Target="../notesSlides/notesSlide3.xml"/><Relationship Id="rId16" Type="http://schemas.microsoft.com/office/2007/relationships/hdphoto" Target="../media/hdphoto4.wdp"/><Relationship Id="rId1" Type="http://schemas.openxmlformats.org/officeDocument/2006/relationships/slideLayout" Target="../slideLayouts/slideLayout2.xml"/><Relationship Id="rId6" Type="http://schemas.microsoft.com/office/2007/relationships/hdphoto" Target="../media/hdphoto2.wdp"/><Relationship Id="rId11" Type="http://schemas.microsoft.com/office/2007/relationships/hdphoto" Target="../media/hdphoto3.wdp"/><Relationship Id="rId5" Type="http://schemas.openxmlformats.org/officeDocument/2006/relationships/image" Target="../media/image7.png"/><Relationship Id="rId15" Type="http://schemas.openxmlformats.org/officeDocument/2006/relationships/image" Target="../media/image15.png"/><Relationship Id="rId10" Type="http://schemas.openxmlformats.org/officeDocument/2006/relationships/image" Target="../media/image11.png"/><Relationship Id="rId4" Type="http://schemas.microsoft.com/office/2007/relationships/hdphoto" Target="../media/hdphoto1.wdp"/><Relationship Id="rId9" Type="http://schemas.openxmlformats.org/officeDocument/2006/relationships/image" Target="../media/image10.png"/><Relationship Id="rId1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507" y="572977"/>
            <a:ext cx="10547990" cy="3309126"/>
          </a:xfrm>
        </p:spPr>
        <p:txBody>
          <a:bodyPr>
            <a:noAutofit/>
          </a:bodyPr>
          <a:lstStyle/>
          <a:p>
            <a:pPr>
              <a:lnSpc>
                <a:spcPct val="125000"/>
              </a:lnSpc>
            </a:pPr>
            <a:r>
              <a:rPr lang="en-US" sz="4800" dirty="0" smtClean="0">
                <a:latin typeface="Papyrus" panose="03070502060502030205" pitchFamily="66" charset="0"/>
              </a:rPr>
              <a:t>Proof - based Coverage Metrics </a:t>
            </a:r>
            <a:r>
              <a:rPr lang="en-US" sz="4800" dirty="0">
                <a:latin typeface="Papyrus" panose="03070502060502030205" pitchFamily="66" charset="0"/>
              </a:rPr>
              <a:t>f</a:t>
            </a:r>
            <a:r>
              <a:rPr lang="en-US" sz="4800" dirty="0" smtClean="0">
                <a:latin typeface="Papyrus" panose="03070502060502030205" pitchFamily="66" charset="0"/>
              </a:rPr>
              <a:t>or</a:t>
            </a:r>
            <a:br>
              <a:rPr lang="en-US" sz="4800" dirty="0" smtClean="0">
                <a:latin typeface="Papyrus" panose="03070502060502030205" pitchFamily="66" charset="0"/>
              </a:rPr>
            </a:br>
            <a:r>
              <a:rPr lang="en-US" sz="4800" dirty="0" smtClean="0">
                <a:latin typeface="Papyrus" panose="03070502060502030205" pitchFamily="66" charset="0"/>
              </a:rPr>
              <a:t>Formal Verification</a:t>
            </a:r>
            <a:endParaRPr lang="en-US" sz="4400" dirty="0">
              <a:latin typeface="Papyrus" panose="03070502060502030205" pitchFamily="66" charset="0"/>
            </a:endParaRPr>
          </a:p>
        </p:txBody>
      </p:sp>
      <p:sp>
        <p:nvSpPr>
          <p:cNvPr id="3" name="Subtitle 2"/>
          <p:cNvSpPr>
            <a:spLocks noGrp="1"/>
          </p:cNvSpPr>
          <p:nvPr>
            <p:ph type="subTitle" idx="1"/>
          </p:nvPr>
        </p:nvSpPr>
        <p:spPr>
          <a:xfrm>
            <a:off x="624507" y="4550734"/>
            <a:ext cx="10125008" cy="2142461"/>
          </a:xfrm>
        </p:spPr>
        <p:txBody>
          <a:bodyPr>
            <a:normAutofit/>
          </a:bodyPr>
          <a:lstStyle/>
          <a:p>
            <a:r>
              <a:rPr lang="en-US" dirty="0">
                <a:solidFill>
                  <a:srgbClr val="FDFDBF"/>
                </a:solidFill>
              </a:rPr>
              <a:t>Elaheh </a:t>
            </a:r>
            <a:r>
              <a:rPr lang="en-US" dirty="0" err="1" smtClean="0">
                <a:solidFill>
                  <a:srgbClr val="FDFDBF"/>
                </a:solidFill>
              </a:rPr>
              <a:t>Ghassabani</a:t>
            </a:r>
            <a:r>
              <a:rPr lang="en-US" dirty="0" smtClean="0">
                <a:solidFill>
                  <a:schemeClr val="bg1"/>
                </a:solidFill>
              </a:rPr>
              <a:t> </a:t>
            </a:r>
          </a:p>
          <a:p>
            <a:r>
              <a:rPr lang="en-US" sz="2400" dirty="0" smtClean="0">
                <a:solidFill>
                  <a:schemeClr val="bg1"/>
                </a:solidFill>
              </a:rPr>
              <a:t>Oral Prelim Exam (OPE), </a:t>
            </a:r>
            <a:r>
              <a:rPr lang="en-US" sz="2600" dirty="0">
                <a:solidFill>
                  <a:prstClr val="white"/>
                </a:solidFill>
              </a:rPr>
              <a:t>Computer Science</a:t>
            </a:r>
            <a:endParaRPr lang="en-US" sz="100" dirty="0">
              <a:solidFill>
                <a:schemeClr val="bg1"/>
              </a:solidFill>
            </a:endParaRPr>
          </a:p>
          <a:p>
            <a:r>
              <a:rPr lang="en-US" sz="2600" dirty="0" smtClean="0">
                <a:solidFill>
                  <a:schemeClr val="bg1"/>
                </a:solidFill>
              </a:rPr>
              <a:t>University </a:t>
            </a:r>
            <a:r>
              <a:rPr lang="en-US" sz="2600" dirty="0">
                <a:solidFill>
                  <a:schemeClr val="bg1"/>
                </a:solidFill>
              </a:rPr>
              <a:t>of Minnesota </a:t>
            </a:r>
            <a:r>
              <a:rPr lang="en-US" sz="2600" dirty="0" smtClean="0">
                <a:solidFill>
                  <a:schemeClr val="bg1"/>
                </a:solidFill>
              </a:rPr>
              <a:t> </a:t>
            </a:r>
            <a:endParaRPr lang="en-US" sz="2600" dirty="0">
              <a:solidFill>
                <a:schemeClr val="bg1"/>
              </a:solidFill>
            </a:endParaRPr>
          </a:p>
        </p:txBody>
      </p:sp>
    </p:spTree>
    <p:extLst>
      <p:ext uri="{BB962C8B-B14F-4D97-AF65-F5344CB8AC3E}">
        <p14:creationId xmlns:p14="http://schemas.microsoft.com/office/powerpoint/2010/main" val="1100042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9420" y="308610"/>
            <a:ext cx="11512580" cy="5879783"/>
          </a:xfrm>
        </p:spPr>
        <p:txBody>
          <a:bodyPr>
            <a:noAutofit/>
          </a:bodyPr>
          <a:lstStyle/>
          <a:p>
            <a:pPr marL="0" indent="0">
              <a:spcBef>
                <a:spcPts val="600"/>
              </a:spcBef>
              <a:spcAft>
                <a:spcPts val="0"/>
              </a:spcAft>
              <a:buNone/>
            </a:pPr>
            <a:r>
              <a:rPr lang="en-US" sz="2200" dirty="0">
                <a:solidFill>
                  <a:srgbClr val="43CEFF"/>
                </a:solidFill>
              </a:rPr>
              <a:t>node</a:t>
            </a:r>
            <a:r>
              <a:rPr lang="en-US" sz="2200" dirty="0"/>
              <a:t> </a:t>
            </a:r>
            <a:r>
              <a:rPr lang="en-US" sz="2200" dirty="0" err="1" smtClean="0"/>
              <a:t>asw</a:t>
            </a:r>
            <a:r>
              <a:rPr lang="en-US" sz="2200" dirty="0" smtClean="0"/>
              <a:t> (</a:t>
            </a:r>
            <a:r>
              <a:rPr lang="en-US" sz="2200" dirty="0"/>
              <a:t>alt1, alt2: </a:t>
            </a:r>
            <a:r>
              <a:rPr lang="en-US" sz="2200" dirty="0" err="1">
                <a:solidFill>
                  <a:srgbClr val="43CEFF"/>
                </a:solidFill>
              </a:rPr>
              <a:t>int</a:t>
            </a:r>
            <a:r>
              <a:rPr lang="en-US" sz="2200" dirty="0"/>
              <a:t>; inhibit: </a:t>
            </a:r>
            <a:r>
              <a:rPr lang="en-US" sz="2200" dirty="0" smtClean="0">
                <a:solidFill>
                  <a:srgbClr val="43CEFF"/>
                </a:solidFill>
              </a:rPr>
              <a:t>bool</a:t>
            </a:r>
            <a:r>
              <a:rPr lang="en-US" sz="2200" dirty="0" smtClean="0"/>
              <a:t>)    </a:t>
            </a:r>
            <a:r>
              <a:rPr lang="en-US" sz="2200" dirty="0" smtClean="0">
                <a:solidFill>
                  <a:srgbClr val="43CEFF"/>
                </a:solidFill>
              </a:rPr>
              <a:t>returns </a:t>
            </a:r>
            <a:r>
              <a:rPr lang="en-US" sz="2200" dirty="0" smtClean="0"/>
              <a:t> </a:t>
            </a:r>
            <a:r>
              <a:rPr lang="en-US" sz="2200" dirty="0"/>
              <a:t>(</a:t>
            </a:r>
            <a:r>
              <a:rPr lang="en-US" sz="2200" dirty="0" err="1"/>
              <a:t>doi_on</a:t>
            </a:r>
            <a:r>
              <a:rPr lang="en-US" sz="2200" dirty="0"/>
              <a:t>: </a:t>
            </a:r>
            <a:r>
              <a:rPr lang="en-US" sz="2200" dirty="0">
                <a:solidFill>
                  <a:srgbClr val="43CEFF"/>
                </a:solidFill>
              </a:rPr>
              <a:t>bool</a:t>
            </a:r>
            <a:r>
              <a:rPr lang="en-US" sz="2200" dirty="0" smtClean="0"/>
              <a:t>); </a:t>
            </a:r>
          </a:p>
          <a:p>
            <a:pPr marL="0" indent="0">
              <a:spcBef>
                <a:spcPts val="600"/>
              </a:spcBef>
              <a:spcAft>
                <a:spcPts val="0"/>
              </a:spcAft>
              <a:buNone/>
            </a:pPr>
            <a:r>
              <a:rPr lang="en-US" sz="2200" dirty="0" smtClean="0"/>
              <a:t>        </a:t>
            </a:r>
            <a:r>
              <a:rPr lang="en-US" sz="2200" dirty="0" err="1" smtClean="0">
                <a:solidFill>
                  <a:srgbClr val="43CEFF"/>
                </a:solidFill>
              </a:rPr>
              <a:t>var</a:t>
            </a:r>
            <a:r>
              <a:rPr lang="en-US" sz="2200" dirty="0" smtClean="0"/>
              <a:t> a1_below</a:t>
            </a:r>
            <a:r>
              <a:rPr lang="en-US" sz="2200" dirty="0"/>
              <a:t>, a2_below, a1_above, </a:t>
            </a:r>
            <a:r>
              <a:rPr lang="en-US" sz="2200" dirty="0" smtClean="0"/>
              <a:t>a2_above, below</a:t>
            </a:r>
            <a:r>
              <a:rPr lang="en-US" sz="2200" dirty="0"/>
              <a:t>, </a:t>
            </a:r>
            <a:r>
              <a:rPr lang="en-US" sz="2200" dirty="0" err="1"/>
              <a:t>above_hyst</a:t>
            </a:r>
            <a:r>
              <a:rPr lang="en-US" sz="2200" dirty="0"/>
              <a:t>, d1, d2: </a:t>
            </a:r>
            <a:r>
              <a:rPr lang="en-US" sz="2200" dirty="0">
                <a:solidFill>
                  <a:srgbClr val="43CEFF"/>
                </a:solidFill>
              </a:rPr>
              <a:t>bool</a:t>
            </a:r>
            <a:r>
              <a:rPr lang="en-US" sz="2200" dirty="0"/>
              <a:t>;</a:t>
            </a:r>
          </a:p>
          <a:p>
            <a:pPr marL="0" indent="0">
              <a:spcBef>
                <a:spcPts val="600"/>
              </a:spcBef>
              <a:spcAft>
                <a:spcPts val="0"/>
              </a:spcAft>
              <a:buNone/>
            </a:pPr>
            <a:r>
              <a:rPr lang="en-US" sz="2200" dirty="0" smtClean="0"/>
              <a:t>        </a:t>
            </a:r>
            <a:r>
              <a:rPr lang="en-US" sz="2200" dirty="0" smtClean="0">
                <a:solidFill>
                  <a:srgbClr val="43CEFF"/>
                </a:solidFill>
              </a:rPr>
              <a:t>let</a:t>
            </a:r>
            <a:endParaRPr lang="en-US" sz="2200" dirty="0">
              <a:solidFill>
                <a:srgbClr val="43CEFF"/>
              </a:solidFill>
            </a:endParaRPr>
          </a:p>
          <a:p>
            <a:pPr marL="0" indent="0">
              <a:spcBef>
                <a:spcPts val="600"/>
              </a:spcBef>
              <a:spcAft>
                <a:spcPts val="0"/>
              </a:spcAft>
              <a:buNone/>
            </a:pPr>
            <a:r>
              <a:rPr lang="en-US" sz="2200" dirty="0" smtClean="0"/>
              <a:t>(1)          a1_below </a:t>
            </a:r>
            <a:r>
              <a:rPr lang="en-US" sz="2200" dirty="0">
                <a:solidFill>
                  <a:srgbClr val="FFC000"/>
                </a:solidFill>
              </a:rPr>
              <a:t>=</a:t>
            </a:r>
            <a:r>
              <a:rPr lang="en-US" sz="2200" dirty="0"/>
              <a:t> (alt1 </a:t>
            </a:r>
            <a:r>
              <a:rPr lang="en-US" sz="2200" dirty="0">
                <a:solidFill>
                  <a:srgbClr val="43CEFF"/>
                </a:solidFill>
              </a:rPr>
              <a:t>&lt;</a:t>
            </a:r>
            <a:r>
              <a:rPr lang="en-US" sz="2200" dirty="0"/>
              <a:t> THRESHOLD</a:t>
            </a:r>
            <a:r>
              <a:rPr lang="en-US" sz="2200" dirty="0" smtClean="0"/>
              <a:t>);                 </a:t>
            </a:r>
            <a:endParaRPr lang="en-US" sz="2200" dirty="0"/>
          </a:p>
          <a:p>
            <a:pPr marL="0" indent="0">
              <a:spcBef>
                <a:spcPts val="600"/>
              </a:spcBef>
              <a:spcAft>
                <a:spcPts val="0"/>
              </a:spcAft>
              <a:buNone/>
            </a:pPr>
            <a:r>
              <a:rPr lang="en-US" sz="2200" dirty="0" smtClean="0"/>
              <a:t>(2)         a2_below </a:t>
            </a:r>
            <a:r>
              <a:rPr lang="en-US" sz="2200" dirty="0">
                <a:solidFill>
                  <a:srgbClr val="FFC000"/>
                </a:solidFill>
              </a:rPr>
              <a:t>=</a:t>
            </a:r>
            <a:r>
              <a:rPr lang="en-US" sz="2200" dirty="0"/>
              <a:t> (alt2 </a:t>
            </a:r>
            <a:r>
              <a:rPr lang="en-US" sz="2200" dirty="0">
                <a:solidFill>
                  <a:srgbClr val="43CEFF"/>
                </a:solidFill>
              </a:rPr>
              <a:t>&lt;</a:t>
            </a:r>
            <a:r>
              <a:rPr lang="en-US" sz="2200" dirty="0"/>
              <a:t> THRESHOLD); </a:t>
            </a:r>
            <a:r>
              <a:rPr lang="en-US" sz="2200" dirty="0" smtClean="0"/>
              <a:t>              </a:t>
            </a:r>
            <a:endParaRPr lang="en-US" sz="2200" dirty="0"/>
          </a:p>
          <a:p>
            <a:pPr marL="0" indent="0">
              <a:spcBef>
                <a:spcPts val="600"/>
              </a:spcBef>
              <a:spcAft>
                <a:spcPts val="0"/>
              </a:spcAft>
              <a:buNone/>
            </a:pPr>
            <a:r>
              <a:rPr lang="en-US" sz="2200" dirty="0" smtClean="0"/>
              <a:t>(3)         a1_above </a:t>
            </a:r>
            <a:r>
              <a:rPr lang="en-US" sz="2200" dirty="0" smtClean="0">
                <a:solidFill>
                  <a:srgbClr val="FFC000"/>
                </a:solidFill>
              </a:rPr>
              <a:t>=</a:t>
            </a:r>
            <a:r>
              <a:rPr lang="en-US" sz="2200" dirty="0" smtClean="0"/>
              <a:t> </a:t>
            </a:r>
            <a:r>
              <a:rPr lang="en-US" sz="2200" dirty="0"/>
              <a:t>(alt1 </a:t>
            </a:r>
            <a:r>
              <a:rPr lang="en-US" sz="2200" dirty="0">
                <a:solidFill>
                  <a:srgbClr val="43CEFF"/>
                </a:solidFill>
              </a:rPr>
              <a:t>&gt;=</a:t>
            </a:r>
            <a:r>
              <a:rPr lang="en-US" sz="2200" dirty="0"/>
              <a:t> T_HYST</a:t>
            </a:r>
            <a:r>
              <a:rPr lang="en-US" sz="2200" dirty="0" smtClean="0"/>
              <a:t>);                      </a:t>
            </a:r>
            <a:endParaRPr lang="en-US" sz="2200" dirty="0"/>
          </a:p>
          <a:p>
            <a:pPr marL="0" indent="0">
              <a:spcBef>
                <a:spcPts val="600"/>
              </a:spcBef>
              <a:spcAft>
                <a:spcPts val="0"/>
              </a:spcAft>
              <a:buNone/>
            </a:pPr>
            <a:r>
              <a:rPr lang="en-US" sz="2200" dirty="0" smtClean="0"/>
              <a:t>(4)         a2_above </a:t>
            </a:r>
            <a:r>
              <a:rPr lang="en-US" sz="2200" dirty="0" smtClean="0">
                <a:solidFill>
                  <a:srgbClr val="FFC000"/>
                </a:solidFill>
              </a:rPr>
              <a:t>=</a:t>
            </a:r>
            <a:r>
              <a:rPr lang="en-US" sz="2200" dirty="0" smtClean="0"/>
              <a:t> </a:t>
            </a:r>
            <a:r>
              <a:rPr lang="en-US" sz="2200" dirty="0"/>
              <a:t>(alt2 </a:t>
            </a:r>
            <a:r>
              <a:rPr lang="en-US" sz="2200" dirty="0">
                <a:solidFill>
                  <a:srgbClr val="43CEFF"/>
                </a:solidFill>
              </a:rPr>
              <a:t>&gt;=</a:t>
            </a:r>
            <a:r>
              <a:rPr lang="en-US" sz="2200" dirty="0"/>
              <a:t> </a:t>
            </a:r>
            <a:r>
              <a:rPr lang="en-US" sz="2200" dirty="0" smtClean="0"/>
              <a:t>T_HYST);</a:t>
            </a:r>
            <a:endParaRPr lang="en-US" sz="2200" dirty="0"/>
          </a:p>
          <a:p>
            <a:pPr marL="0" indent="0">
              <a:spcBef>
                <a:spcPts val="600"/>
              </a:spcBef>
              <a:spcAft>
                <a:spcPts val="0"/>
              </a:spcAft>
              <a:buNone/>
            </a:pPr>
            <a:r>
              <a:rPr lang="en-US" sz="2200" dirty="0" smtClean="0"/>
              <a:t>(5)         below </a:t>
            </a:r>
            <a:r>
              <a:rPr lang="en-US" sz="2200" dirty="0" smtClean="0">
                <a:solidFill>
                  <a:srgbClr val="FFC000"/>
                </a:solidFill>
              </a:rPr>
              <a:t>=</a:t>
            </a:r>
            <a:r>
              <a:rPr lang="en-US" sz="2200" dirty="0" smtClean="0"/>
              <a:t> </a:t>
            </a:r>
            <a:r>
              <a:rPr lang="en-US" sz="2200" dirty="0"/>
              <a:t>a1_below </a:t>
            </a:r>
            <a:r>
              <a:rPr lang="en-US" sz="2200" dirty="0">
                <a:solidFill>
                  <a:srgbClr val="43CEFF"/>
                </a:solidFill>
              </a:rPr>
              <a:t>or</a:t>
            </a:r>
            <a:r>
              <a:rPr lang="en-US" sz="2200" dirty="0"/>
              <a:t> </a:t>
            </a:r>
            <a:r>
              <a:rPr lang="en-US" sz="2200" dirty="0" smtClean="0"/>
              <a:t>a2_below;</a:t>
            </a:r>
            <a:endParaRPr lang="en-US" sz="2200" dirty="0"/>
          </a:p>
          <a:p>
            <a:pPr marL="0" indent="0">
              <a:spcBef>
                <a:spcPts val="600"/>
              </a:spcBef>
              <a:spcAft>
                <a:spcPts val="0"/>
              </a:spcAft>
              <a:buNone/>
            </a:pPr>
            <a:r>
              <a:rPr lang="en-US" sz="2200" dirty="0" smtClean="0"/>
              <a:t>(6)         </a:t>
            </a:r>
            <a:r>
              <a:rPr lang="en-US" sz="2200" dirty="0" err="1" smtClean="0"/>
              <a:t>above_hyst</a:t>
            </a:r>
            <a:r>
              <a:rPr lang="en-US" sz="2200" dirty="0" smtClean="0"/>
              <a:t> </a:t>
            </a:r>
            <a:r>
              <a:rPr lang="en-US" sz="2200" dirty="0">
                <a:solidFill>
                  <a:srgbClr val="FFC000"/>
                </a:solidFill>
              </a:rPr>
              <a:t>= </a:t>
            </a:r>
            <a:r>
              <a:rPr lang="en-US" sz="2200" dirty="0"/>
              <a:t>a1_above </a:t>
            </a:r>
            <a:r>
              <a:rPr lang="en-US" sz="2200" dirty="0">
                <a:solidFill>
                  <a:srgbClr val="43CEFF"/>
                </a:solidFill>
              </a:rPr>
              <a:t>and</a:t>
            </a:r>
            <a:r>
              <a:rPr lang="en-US" sz="2200" dirty="0"/>
              <a:t> </a:t>
            </a:r>
            <a:r>
              <a:rPr lang="en-US" sz="2200" dirty="0" smtClean="0"/>
              <a:t>a2_above;</a:t>
            </a:r>
          </a:p>
          <a:p>
            <a:pPr marL="0" indent="0">
              <a:spcBef>
                <a:spcPts val="600"/>
              </a:spcBef>
              <a:spcAft>
                <a:spcPts val="0"/>
              </a:spcAft>
              <a:buNone/>
            </a:pPr>
            <a:r>
              <a:rPr lang="en-US" sz="2200" dirty="0" smtClean="0"/>
              <a:t>(7)         </a:t>
            </a:r>
            <a:r>
              <a:rPr lang="en-US" sz="2200" dirty="0" err="1" smtClean="0"/>
              <a:t>doi_on</a:t>
            </a:r>
            <a:r>
              <a:rPr lang="en-US" sz="2200" dirty="0" smtClean="0"/>
              <a:t> </a:t>
            </a:r>
            <a:r>
              <a:rPr lang="en-US" sz="2200" dirty="0">
                <a:solidFill>
                  <a:srgbClr val="FFC000"/>
                </a:solidFill>
              </a:rPr>
              <a:t>=</a:t>
            </a:r>
            <a:r>
              <a:rPr lang="en-US" sz="2200" dirty="0"/>
              <a:t> </a:t>
            </a:r>
            <a:r>
              <a:rPr lang="en-US" sz="2200" dirty="0">
                <a:solidFill>
                  <a:srgbClr val="43CEFF"/>
                </a:solidFill>
              </a:rPr>
              <a:t>if </a:t>
            </a:r>
            <a:r>
              <a:rPr lang="en-US" sz="2200" dirty="0"/>
              <a:t>(below </a:t>
            </a:r>
            <a:r>
              <a:rPr lang="en-US" sz="2200" dirty="0">
                <a:solidFill>
                  <a:srgbClr val="43CEFF"/>
                </a:solidFill>
              </a:rPr>
              <a:t>and not </a:t>
            </a:r>
            <a:r>
              <a:rPr lang="en-US" sz="2200" dirty="0"/>
              <a:t>inhibit)  </a:t>
            </a:r>
            <a:r>
              <a:rPr lang="en-US" sz="2200" dirty="0" smtClean="0">
                <a:solidFill>
                  <a:srgbClr val="43CEFF"/>
                </a:solidFill>
              </a:rPr>
              <a:t>then</a:t>
            </a:r>
            <a:r>
              <a:rPr lang="en-US" sz="2200" dirty="0" smtClean="0"/>
              <a:t> </a:t>
            </a:r>
            <a:r>
              <a:rPr lang="en-US" sz="2200" dirty="0">
                <a:solidFill>
                  <a:srgbClr val="99FF66"/>
                </a:solidFill>
              </a:rPr>
              <a:t>true</a:t>
            </a:r>
            <a:r>
              <a:rPr lang="en-US" sz="2200" dirty="0"/>
              <a:t> </a:t>
            </a:r>
            <a:r>
              <a:rPr lang="en-US" sz="2200" dirty="0">
                <a:solidFill>
                  <a:srgbClr val="43CEFF"/>
                </a:solidFill>
              </a:rPr>
              <a:t>else</a:t>
            </a:r>
            <a:r>
              <a:rPr lang="en-US" sz="2200" dirty="0"/>
              <a:t> d1;</a:t>
            </a:r>
          </a:p>
          <a:p>
            <a:pPr marL="0" indent="0">
              <a:spcBef>
                <a:spcPts val="600"/>
              </a:spcBef>
              <a:spcAft>
                <a:spcPts val="0"/>
              </a:spcAft>
              <a:buNone/>
            </a:pPr>
            <a:r>
              <a:rPr lang="en-US" sz="2200" dirty="0" smtClean="0"/>
              <a:t>(8)         d1 </a:t>
            </a:r>
            <a:r>
              <a:rPr lang="en-US" sz="2200" dirty="0">
                <a:solidFill>
                  <a:srgbClr val="FFC000"/>
                </a:solidFill>
              </a:rPr>
              <a:t>=</a:t>
            </a:r>
            <a:r>
              <a:rPr lang="en-US" sz="2200" dirty="0"/>
              <a:t> </a:t>
            </a:r>
            <a:r>
              <a:rPr lang="en-US" sz="2200" dirty="0">
                <a:solidFill>
                  <a:srgbClr val="43CEFF"/>
                </a:solidFill>
              </a:rPr>
              <a:t>if</a:t>
            </a:r>
            <a:r>
              <a:rPr lang="en-US" sz="2200" dirty="0"/>
              <a:t> (inhibit </a:t>
            </a:r>
            <a:r>
              <a:rPr lang="en-US" sz="2200" dirty="0">
                <a:solidFill>
                  <a:srgbClr val="43CEFF"/>
                </a:solidFill>
              </a:rPr>
              <a:t>or</a:t>
            </a:r>
            <a:r>
              <a:rPr lang="en-US" sz="2200" dirty="0"/>
              <a:t> </a:t>
            </a:r>
            <a:r>
              <a:rPr lang="en-US" sz="2200" dirty="0" err="1"/>
              <a:t>above_hyst</a:t>
            </a:r>
            <a:r>
              <a:rPr lang="en-US" sz="2200" dirty="0"/>
              <a:t>)  </a:t>
            </a:r>
            <a:r>
              <a:rPr lang="en-US" sz="2200" dirty="0" smtClean="0">
                <a:solidFill>
                  <a:srgbClr val="43CEFF"/>
                </a:solidFill>
              </a:rPr>
              <a:t>then</a:t>
            </a:r>
            <a:r>
              <a:rPr lang="en-US" sz="2200" dirty="0" smtClean="0"/>
              <a:t> </a:t>
            </a:r>
            <a:r>
              <a:rPr lang="en-US" sz="2200" dirty="0">
                <a:solidFill>
                  <a:srgbClr val="99FF66"/>
                </a:solidFill>
              </a:rPr>
              <a:t>false</a:t>
            </a:r>
            <a:r>
              <a:rPr lang="en-US" sz="2200" dirty="0"/>
              <a:t> </a:t>
            </a:r>
            <a:r>
              <a:rPr lang="en-US" sz="2200" dirty="0">
                <a:solidFill>
                  <a:srgbClr val="43CEFF"/>
                </a:solidFill>
              </a:rPr>
              <a:t>else</a:t>
            </a:r>
            <a:r>
              <a:rPr lang="en-US" sz="2200" dirty="0"/>
              <a:t> </a:t>
            </a:r>
            <a:r>
              <a:rPr lang="en-US" sz="2200" dirty="0" smtClean="0"/>
              <a:t>d2;</a:t>
            </a:r>
          </a:p>
          <a:p>
            <a:pPr marL="457200" indent="-457200">
              <a:spcBef>
                <a:spcPts val="600"/>
              </a:spcBef>
              <a:spcAft>
                <a:spcPts val="0"/>
              </a:spcAft>
              <a:buAutoNum type="arabicParenBoth" startAt="9"/>
            </a:pPr>
            <a:r>
              <a:rPr lang="en-US" sz="2200" dirty="0" smtClean="0"/>
              <a:t>        d2 </a:t>
            </a:r>
            <a:r>
              <a:rPr lang="en-US" sz="2200" dirty="0">
                <a:solidFill>
                  <a:srgbClr val="FFC000"/>
                </a:solidFill>
              </a:rPr>
              <a:t>=</a:t>
            </a:r>
            <a:r>
              <a:rPr lang="en-US" sz="2200" dirty="0"/>
              <a:t> (</a:t>
            </a:r>
            <a:r>
              <a:rPr lang="en-US" sz="2200" dirty="0">
                <a:solidFill>
                  <a:srgbClr val="99FF66"/>
                </a:solidFill>
              </a:rPr>
              <a:t>false</a:t>
            </a:r>
            <a:r>
              <a:rPr lang="en-US" sz="2200" dirty="0"/>
              <a:t> </a:t>
            </a:r>
            <a:r>
              <a:rPr lang="en-US" sz="2200" dirty="0">
                <a:solidFill>
                  <a:srgbClr val="43CEFF"/>
                </a:solidFill>
              </a:rPr>
              <a:t>-&gt;</a:t>
            </a:r>
            <a:r>
              <a:rPr lang="en-US" sz="2200" dirty="0"/>
              <a:t> </a:t>
            </a:r>
            <a:r>
              <a:rPr lang="en-US" sz="2200" dirty="0">
                <a:solidFill>
                  <a:srgbClr val="43CEFF"/>
                </a:solidFill>
              </a:rPr>
              <a:t>pre</a:t>
            </a:r>
            <a:r>
              <a:rPr lang="en-US" sz="2200" dirty="0"/>
              <a:t>(</a:t>
            </a:r>
            <a:r>
              <a:rPr lang="en-US" sz="2200" dirty="0" err="1"/>
              <a:t>doi_on</a:t>
            </a:r>
            <a:r>
              <a:rPr lang="en-US" sz="2200" dirty="0"/>
              <a:t>)); </a:t>
            </a:r>
            <a:endParaRPr lang="en-US" sz="2200" dirty="0" smtClean="0"/>
          </a:p>
          <a:p>
            <a:pPr marL="0" indent="0">
              <a:spcBef>
                <a:spcPts val="600"/>
              </a:spcBef>
              <a:spcAft>
                <a:spcPts val="0"/>
              </a:spcAft>
              <a:buNone/>
            </a:pPr>
            <a:r>
              <a:rPr lang="en-US" sz="2200" dirty="0"/>
              <a:t> </a:t>
            </a:r>
            <a:r>
              <a:rPr lang="en-US" sz="2200" dirty="0" smtClean="0"/>
              <a:t>        </a:t>
            </a:r>
            <a:r>
              <a:rPr lang="en-US" sz="2200" dirty="0" err="1" smtClean="0">
                <a:solidFill>
                  <a:srgbClr val="43CEFF"/>
                </a:solidFill>
              </a:rPr>
              <a:t>tel</a:t>
            </a:r>
            <a:r>
              <a:rPr lang="en-US" sz="2200" dirty="0"/>
              <a:t>;</a:t>
            </a:r>
          </a:p>
        </p:txBody>
      </p:sp>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10</a:t>
            </a:fld>
            <a:endParaRPr lang="en-US" dirty="0"/>
          </a:p>
        </p:txBody>
      </p:sp>
      <p:sp>
        <p:nvSpPr>
          <p:cNvPr id="7" name="Freeform 6"/>
          <p:cNvSpPr/>
          <p:nvPr/>
        </p:nvSpPr>
        <p:spPr>
          <a:xfrm>
            <a:off x="1736272" y="1450011"/>
            <a:ext cx="1506920" cy="3912954"/>
          </a:xfrm>
          <a:custGeom>
            <a:avLst/>
            <a:gdLst>
              <a:gd name="connsiteX0" fmla="*/ 538298 w 1506920"/>
              <a:gd name="connsiteY0" fmla="*/ 3876369 h 3912954"/>
              <a:gd name="connsiteX1" fmla="*/ 81098 w 1506920"/>
              <a:gd name="connsiteY1" fmla="*/ 3807789 h 3912954"/>
              <a:gd name="connsiteX2" fmla="*/ 58238 w 1506920"/>
              <a:gd name="connsiteY2" fmla="*/ 3419169 h 3912954"/>
              <a:gd name="connsiteX3" fmla="*/ 126818 w 1506920"/>
              <a:gd name="connsiteY3" fmla="*/ 2161869 h 3912954"/>
              <a:gd name="connsiteX4" fmla="*/ 92528 w 1506920"/>
              <a:gd name="connsiteY4" fmla="*/ 1316049 h 3912954"/>
              <a:gd name="connsiteX5" fmla="*/ 1088 w 1506920"/>
              <a:gd name="connsiteY5" fmla="*/ 527379 h 3912954"/>
              <a:gd name="connsiteX6" fmla="*/ 161108 w 1506920"/>
              <a:gd name="connsiteY6" fmla="*/ 115899 h 3912954"/>
              <a:gd name="connsiteX7" fmla="*/ 1144088 w 1506920"/>
              <a:gd name="connsiteY7" fmla="*/ 13029 h 3912954"/>
              <a:gd name="connsiteX8" fmla="*/ 1498418 w 1506920"/>
              <a:gd name="connsiteY8" fmla="*/ 355929 h 3912954"/>
              <a:gd name="connsiteX9" fmla="*/ 1361258 w 1506920"/>
              <a:gd name="connsiteY9" fmla="*/ 1544649 h 3912954"/>
              <a:gd name="connsiteX10" fmla="*/ 972638 w 1506920"/>
              <a:gd name="connsiteY10" fmla="*/ 2264739 h 3912954"/>
              <a:gd name="connsiteX11" fmla="*/ 995498 w 1506920"/>
              <a:gd name="connsiteY11" fmla="*/ 2973399 h 3912954"/>
              <a:gd name="connsiteX12" fmla="*/ 686888 w 1506920"/>
              <a:gd name="connsiteY12" fmla="*/ 3304869 h 3912954"/>
              <a:gd name="connsiteX13" fmla="*/ 538298 w 1506920"/>
              <a:gd name="connsiteY13" fmla="*/ 3876369 h 391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06920" h="3912954">
                <a:moveTo>
                  <a:pt x="538298" y="3876369"/>
                </a:moveTo>
                <a:cubicBezTo>
                  <a:pt x="437333" y="3960189"/>
                  <a:pt x="161108" y="3883989"/>
                  <a:pt x="81098" y="3807789"/>
                </a:cubicBezTo>
                <a:cubicBezTo>
                  <a:pt x="1088" y="3731589"/>
                  <a:pt x="50618" y="3693489"/>
                  <a:pt x="58238" y="3419169"/>
                </a:cubicBezTo>
                <a:cubicBezTo>
                  <a:pt x="65858" y="3144849"/>
                  <a:pt x="121103" y="2512389"/>
                  <a:pt x="126818" y="2161869"/>
                </a:cubicBezTo>
                <a:cubicBezTo>
                  <a:pt x="132533" y="1811349"/>
                  <a:pt x="113483" y="1588464"/>
                  <a:pt x="92528" y="1316049"/>
                </a:cubicBezTo>
                <a:cubicBezTo>
                  <a:pt x="71573" y="1043634"/>
                  <a:pt x="-10342" y="727404"/>
                  <a:pt x="1088" y="527379"/>
                </a:cubicBezTo>
                <a:cubicBezTo>
                  <a:pt x="12518" y="327354"/>
                  <a:pt x="-29392" y="201624"/>
                  <a:pt x="161108" y="115899"/>
                </a:cubicBezTo>
                <a:cubicBezTo>
                  <a:pt x="351608" y="30174"/>
                  <a:pt x="921203" y="-26976"/>
                  <a:pt x="1144088" y="13029"/>
                </a:cubicBezTo>
                <a:cubicBezTo>
                  <a:pt x="1366973" y="53034"/>
                  <a:pt x="1462223" y="100659"/>
                  <a:pt x="1498418" y="355929"/>
                </a:cubicBezTo>
                <a:cubicBezTo>
                  <a:pt x="1534613" y="611199"/>
                  <a:pt x="1448888" y="1226514"/>
                  <a:pt x="1361258" y="1544649"/>
                </a:cubicBezTo>
                <a:cubicBezTo>
                  <a:pt x="1273628" y="1862784"/>
                  <a:pt x="1033598" y="2026614"/>
                  <a:pt x="972638" y="2264739"/>
                </a:cubicBezTo>
                <a:cubicBezTo>
                  <a:pt x="911678" y="2502864"/>
                  <a:pt x="1043123" y="2800044"/>
                  <a:pt x="995498" y="2973399"/>
                </a:cubicBezTo>
                <a:cubicBezTo>
                  <a:pt x="947873" y="3146754"/>
                  <a:pt x="755468" y="3154374"/>
                  <a:pt x="686888" y="3304869"/>
                </a:cubicBezTo>
                <a:cubicBezTo>
                  <a:pt x="618308" y="3455364"/>
                  <a:pt x="639263" y="3792549"/>
                  <a:pt x="538298" y="3876369"/>
                </a:cubicBezTo>
                <a:close/>
              </a:path>
            </a:pathLst>
          </a:custGeom>
          <a:no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2308860" y="5362965"/>
            <a:ext cx="708660" cy="575039"/>
          </a:xfrm>
          <a:prstGeom prst="straightConnector1">
            <a:avLst/>
          </a:prstGeom>
          <a:ln w="38100">
            <a:solidFill>
              <a:srgbClr val="FFAFFF"/>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663190" y="5650484"/>
            <a:ext cx="5089667" cy="667170"/>
          </a:xfrm>
          <a:prstGeom prst="rect">
            <a:avLst/>
          </a:prstGeom>
        </p:spPr>
        <p:txBody>
          <a:bodyPr wrap="square">
            <a:spAutoFit/>
          </a:bodyPr>
          <a:lstStyle/>
          <a:p>
            <a:pPr lvl="1">
              <a:lnSpc>
                <a:spcPct val="150000"/>
              </a:lnSpc>
              <a:spcBef>
                <a:spcPts val="500"/>
              </a:spcBef>
              <a:spcAft>
                <a:spcPts val="600"/>
              </a:spcAft>
            </a:pPr>
            <a:r>
              <a:rPr lang="en-US" sz="2800" dirty="0">
                <a:solidFill>
                  <a:srgbClr val="FFFF00"/>
                </a:solidFill>
                <a:latin typeface="Comic Sans MS" panose="030F0702030302020204" pitchFamily="66" charset="0"/>
              </a:rPr>
              <a:t>T</a:t>
            </a:r>
            <a:r>
              <a:rPr lang="en-US" sz="2800" dirty="0">
                <a:solidFill>
                  <a:prstClr val="white"/>
                </a:solidFill>
                <a:latin typeface="Comic Sans MS" panose="030F0702030302020204" pitchFamily="66" charset="0"/>
              </a:rPr>
              <a:t> </a:t>
            </a:r>
            <a:r>
              <a:rPr lang="en-US" sz="2800" dirty="0">
                <a:solidFill>
                  <a:srgbClr val="92D050"/>
                </a:solidFill>
                <a:latin typeface="Comic Sans MS" panose="030F0702030302020204" pitchFamily="66" charset="0"/>
              </a:rPr>
              <a:t>= </a:t>
            </a:r>
            <a:r>
              <a:rPr lang="en-US" sz="2800" dirty="0" smtClean="0">
                <a:solidFill>
                  <a:prstClr val="white"/>
                </a:solidFill>
                <a:latin typeface="Comic Sans MS" panose="030F0702030302020204" pitchFamily="66" charset="0"/>
              </a:rPr>
              <a:t>{ </a:t>
            </a:r>
            <a:r>
              <a:rPr lang="en-US" sz="2400" dirty="0" smtClean="0">
                <a:solidFill>
                  <a:schemeClr val="bg1"/>
                </a:solidFill>
                <a:latin typeface="Comic Sans MS" panose="030F0702030302020204" pitchFamily="66" charset="0"/>
              </a:rPr>
              <a:t>a1_below</a:t>
            </a:r>
            <a:r>
              <a:rPr lang="en-US" sz="2800" b="1" dirty="0" smtClean="0">
                <a:solidFill>
                  <a:prstClr val="white"/>
                </a:solidFill>
                <a:latin typeface="Comic Sans MS" panose="030F0702030302020204" pitchFamily="66" charset="0"/>
              </a:rPr>
              <a:t>,</a:t>
            </a:r>
            <a:r>
              <a:rPr lang="pl-PL" sz="2800" dirty="0" smtClean="0">
                <a:solidFill>
                  <a:prstClr val="white"/>
                </a:solidFill>
                <a:latin typeface="Comic Sans MS" panose="030F0702030302020204" pitchFamily="66" charset="0"/>
              </a:rPr>
              <a:t> </a:t>
            </a:r>
            <a:r>
              <a:rPr lang="pl-PL" sz="2800" dirty="0">
                <a:solidFill>
                  <a:prstClr val="white"/>
                </a:solidFill>
                <a:latin typeface="Comic Sans MS" panose="030F0702030302020204" pitchFamily="66" charset="0"/>
              </a:rPr>
              <a:t>··· </a:t>
            </a:r>
            <a:r>
              <a:rPr lang="en-US" sz="2800" b="1" dirty="0">
                <a:solidFill>
                  <a:prstClr val="white"/>
                </a:solidFill>
                <a:latin typeface="Comic Sans MS" panose="030F0702030302020204" pitchFamily="66" charset="0"/>
              </a:rPr>
              <a:t>,</a:t>
            </a:r>
            <a:r>
              <a:rPr lang="pl-PL" sz="2800" dirty="0">
                <a:solidFill>
                  <a:prstClr val="white"/>
                </a:solidFill>
                <a:latin typeface="Comic Sans MS" panose="030F0702030302020204" pitchFamily="66" charset="0"/>
              </a:rPr>
              <a:t> </a:t>
            </a:r>
            <a:r>
              <a:rPr lang="en-US" sz="2400" dirty="0" smtClean="0">
                <a:solidFill>
                  <a:schemeClr val="bg1"/>
                </a:solidFill>
                <a:latin typeface="Comic Sans MS" panose="030F0702030302020204" pitchFamily="66" charset="0"/>
              </a:rPr>
              <a:t>d2</a:t>
            </a:r>
            <a:r>
              <a:rPr lang="en-US" sz="2800" dirty="0" smtClean="0">
                <a:solidFill>
                  <a:schemeClr val="bg1"/>
                </a:solidFill>
                <a:latin typeface="Comic Sans MS" panose="030F0702030302020204" pitchFamily="66" charset="0"/>
              </a:rPr>
              <a:t> </a:t>
            </a:r>
            <a:r>
              <a:rPr lang="en-US" sz="2800" dirty="0" smtClean="0">
                <a:solidFill>
                  <a:prstClr val="white"/>
                </a:solidFill>
                <a:latin typeface="Comic Sans MS" panose="030F0702030302020204" pitchFamily="66" charset="0"/>
              </a:rPr>
              <a:t>} </a:t>
            </a:r>
            <a:endParaRPr lang="en-US" sz="2800" dirty="0">
              <a:solidFill>
                <a:prstClr val="white"/>
              </a:solidFill>
              <a:latin typeface="Comic Sans MS" panose="030F0702030302020204" pitchFamily="66" charset="0"/>
            </a:endParaRPr>
          </a:p>
        </p:txBody>
      </p:sp>
    </p:spTree>
    <p:extLst>
      <p:ext uri="{BB962C8B-B14F-4D97-AF65-F5344CB8AC3E}">
        <p14:creationId xmlns:p14="http://schemas.microsoft.com/office/powerpoint/2010/main" val="274778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Property</a:t>
            </a:r>
            <a:endParaRPr lang="en-US" dirty="0"/>
          </a:p>
        </p:txBody>
      </p:sp>
      <p:sp>
        <p:nvSpPr>
          <p:cNvPr id="3" name="Content Placeholder 2"/>
          <p:cNvSpPr>
            <a:spLocks noGrp="1"/>
          </p:cNvSpPr>
          <p:nvPr>
            <p:ph idx="1"/>
          </p:nvPr>
        </p:nvSpPr>
        <p:spPr/>
        <p:txBody>
          <a:bodyPr>
            <a:normAutofit/>
          </a:bodyPr>
          <a:lstStyle/>
          <a:p>
            <a:r>
              <a:rPr lang="en-US" dirty="0"/>
              <a:t> R</a:t>
            </a:r>
            <a:r>
              <a:rPr lang="en-US" dirty="0" smtClean="0"/>
              <a:t>eachability </a:t>
            </a:r>
            <a:r>
              <a:rPr lang="en-US" dirty="0"/>
              <a:t>for (</a:t>
            </a:r>
            <a:r>
              <a:rPr lang="en-US" dirty="0" smtClean="0"/>
              <a:t>I,T): the </a:t>
            </a:r>
            <a:r>
              <a:rPr lang="en-US" dirty="0"/>
              <a:t>smallest predicate </a:t>
            </a:r>
            <a:r>
              <a:rPr lang="en-US" dirty="0">
                <a:solidFill>
                  <a:srgbClr val="FFFF71"/>
                </a:solidFill>
              </a:rPr>
              <a:t>R</a:t>
            </a:r>
            <a:r>
              <a:rPr lang="en-US" dirty="0"/>
              <a:t> </a:t>
            </a:r>
            <a:r>
              <a:rPr lang="en-US" dirty="0">
                <a:solidFill>
                  <a:srgbClr val="99FF66"/>
                </a:solidFill>
              </a:rPr>
              <a:t>:</a:t>
            </a:r>
            <a:r>
              <a:rPr lang="en-US" dirty="0"/>
              <a:t> </a:t>
            </a:r>
            <a:r>
              <a:rPr lang="en-US" dirty="0">
                <a:solidFill>
                  <a:srgbClr val="FFFF71"/>
                </a:solidFill>
              </a:rPr>
              <a:t>U</a:t>
            </a:r>
            <a:r>
              <a:rPr lang="en-US" dirty="0"/>
              <a:t> </a:t>
            </a:r>
            <a:r>
              <a:rPr lang="en-US" b="1" dirty="0">
                <a:solidFill>
                  <a:srgbClr val="99FF66"/>
                </a:solidFill>
              </a:rPr>
              <a:t>→</a:t>
            </a:r>
            <a:r>
              <a:rPr lang="en-US" dirty="0"/>
              <a:t> </a:t>
            </a:r>
            <a:r>
              <a:rPr lang="en-US" dirty="0">
                <a:solidFill>
                  <a:srgbClr val="43CEFF"/>
                </a:solidFill>
              </a:rPr>
              <a:t>bool</a:t>
            </a:r>
            <a:r>
              <a:rPr lang="en-US" dirty="0"/>
              <a:t> </a:t>
            </a:r>
            <a:r>
              <a:rPr lang="en-US" dirty="0" smtClean="0"/>
              <a:t> </a:t>
            </a:r>
            <a:r>
              <a:rPr lang="en-US" dirty="0" err="1" smtClean="0"/>
              <a:t>s.t.</a:t>
            </a:r>
            <a:endParaRPr lang="en-US" dirty="0" smtClean="0"/>
          </a:p>
          <a:p>
            <a:pPr lvl="1"/>
            <a:r>
              <a:rPr lang="pl-PL" sz="2800" dirty="0" smtClean="0">
                <a:solidFill>
                  <a:srgbClr val="99FF66"/>
                </a:solidFill>
                <a:ea typeface="Meiryo" panose="020B0604030504040204" pitchFamily="34" charset="-128"/>
              </a:rPr>
              <a:t>∀</a:t>
            </a:r>
            <a:r>
              <a:rPr lang="en-US" sz="2800" dirty="0" smtClean="0">
                <a:solidFill>
                  <a:srgbClr val="99FF66"/>
                </a:solidFill>
                <a:ea typeface="Meiryo" panose="020B0604030504040204" pitchFamily="34" charset="-128"/>
              </a:rPr>
              <a:t> </a:t>
            </a:r>
            <a:r>
              <a:rPr lang="pl-PL" sz="2800" dirty="0" smtClean="0">
                <a:solidFill>
                  <a:schemeClr val="accent4">
                    <a:lumMod val="40000"/>
                    <a:lumOff val="60000"/>
                  </a:schemeClr>
                </a:solidFill>
                <a:ea typeface="Meiryo" panose="020B0604030504040204" pitchFamily="34" charset="-128"/>
              </a:rPr>
              <a:t>u</a:t>
            </a:r>
            <a:r>
              <a:rPr lang="en-US" sz="2800" dirty="0" smtClean="0">
                <a:solidFill>
                  <a:schemeClr val="accent4">
                    <a:lumMod val="40000"/>
                    <a:lumOff val="60000"/>
                  </a:schemeClr>
                </a:solidFill>
                <a:ea typeface="Meiryo" panose="020B0604030504040204" pitchFamily="34" charset="-128"/>
              </a:rPr>
              <a:t> </a:t>
            </a:r>
            <a:r>
              <a:rPr lang="pl-PL" sz="2800" dirty="0" smtClean="0">
                <a:solidFill>
                  <a:srgbClr val="99FF66"/>
                </a:solidFill>
                <a:ea typeface="Meiryo" panose="020B0604030504040204" pitchFamily="34" charset="-128"/>
              </a:rPr>
              <a:t>.</a:t>
            </a:r>
            <a:r>
              <a:rPr lang="pl-PL" sz="2800" dirty="0" smtClean="0">
                <a:solidFill>
                  <a:prstClr val="white"/>
                </a:solidFill>
                <a:ea typeface="Meiryo" panose="020B0604030504040204" pitchFamily="34" charset="-128"/>
              </a:rPr>
              <a:t> </a:t>
            </a:r>
            <a:r>
              <a:rPr lang="pl-PL" sz="2800" dirty="0">
                <a:solidFill>
                  <a:srgbClr val="FFFF00"/>
                </a:solidFill>
                <a:ea typeface="Meiryo" panose="020B0604030504040204" pitchFamily="34" charset="-128"/>
              </a:rPr>
              <a:t>I</a:t>
            </a:r>
            <a:r>
              <a:rPr lang="pl-PL" sz="2800" dirty="0">
                <a:solidFill>
                  <a:prstClr val="white"/>
                </a:solidFill>
                <a:ea typeface="Meiryo" panose="020B0604030504040204" pitchFamily="34" charset="-128"/>
              </a:rPr>
              <a:t>(</a:t>
            </a:r>
            <a:r>
              <a:rPr lang="pl-PL" sz="2800" dirty="0">
                <a:solidFill>
                  <a:schemeClr val="accent4">
                    <a:lumMod val="40000"/>
                    <a:lumOff val="60000"/>
                  </a:schemeClr>
                </a:solidFill>
                <a:ea typeface="Meiryo" panose="020B0604030504040204" pitchFamily="34" charset="-128"/>
              </a:rPr>
              <a:t>u</a:t>
            </a:r>
            <a:r>
              <a:rPr lang="pl-PL" sz="2800" dirty="0">
                <a:solidFill>
                  <a:prstClr val="white"/>
                </a:solidFill>
                <a:ea typeface="Meiryo" panose="020B0604030504040204" pitchFamily="34" charset="-128"/>
              </a:rPr>
              <a:t>) </a:t>
            </a:r>
            <a:r>
              <a:rPr lang="pl-PL" sz="2800" b="1" dirty="0">
                <a:solidFill>
                  <a:srgbClr val="99FF66"/>
                </a:solidFill>
                <a:ea typeface="Meiryo" panose="020B0604030504040204" pitchFamily="34" charset="-128"/>
              </a:rPr>
              <a:t>⇒</a:t>
            </a:r>
            <a:r>
              <a:rPr lang="pl-PL" sz="2800" dirty="0">
                <a:solidFill>
                  <a:prstClr val="white"/>
                </a:solidFill>
                <a:ea typeface="Meiryo" panose="020B0604030504040204" pitchFamily="34" charset="-128"/>
              </a:rPr>
              <a:t> </a:t>
            </a:r>
            <a:r>
              <a:rPr lang="pl-PL" sz="2800" dirty="0">
                <a:solidFill>
                  <a:srgbClr val="FFFF00"/>
                </a:solidFill>
                <a:ea typeface="Meiryo" panose="020B0604030504040204" pitchFamily="34" charset="-128"/>
              </a:rPr>
              <a:t>R</a:t>
            </a:r>
            <a:r>
              <a:rPr lang="pl-PL" sz="2800" dirty="0">
                <a:solidFill>
                  <a:prstClr val="white"/>
                </a:solidFill>
                <a:ea typeface="Meiryo" panose="020B0604030504040204" pitchFamily="34" charset="-128"/>
              </a:rPr>
              <a:t>(</a:t>
            </a:r>
            <a:r>
              <a:rPr lang="pl-PL" sz="2800" dirty="0">
                <a:solidFill>
                  <a:schemeClr val="accent4">
                    <a:lumMod val="40000"/>
                    <a:lumOff val="60000"/>
                  </a:schemeClr>
                </a:solidFill>
                <a:ea typeface="Meiryo" panose="020B0604030504040204" pitchFamily="34" charset="-128"/>
              </a:rPr>
              <a:t>u</a:t>
            </a:r>
            <a:r>
              <a:rPr lang="pl-PL" sz="2800" dirty="0">
                <a:solidFill>
                  <a:prstClr val="white"/>
                </a:solidFill>
                <a:ea typeface="Meiryo" panose="020B0604030504040204" pitchFamily="34" charset="-128"/>
              </a:rPr>
              <a:t>)</a:t>
            </a:r>
          </a:p>
          <a:p>
            <a:pPr lvl="1"/>
            <a:r>
              <a:rPr lang="pl-PL" sz="2800" dirty="0" smtClean="0">
                <a:solidFill>
                  <a:srgbClr val="99FF66"/>
                </a:solidFill>
                <a:ea typeface="Meiryo" panose="020B0604030504040204" pitchFamily="34" charset="-128"/>
              </a:rPr>
              <a:t>∀</a:t>
            </a:r>
            <a:r>
              <a:rPr lang="en-US" sz="2800" dirty="0" smtClean="0">
                <a:solidFill>
                  <a:srgbClr val="99FF66"/>
                </a:solidFill>
                <a:ea typeface="Meiryo" panose="020B0604030504040204" pitchFamily="34" charset="-128"/>
              </a:rPr>
              <a:t> </a:t>
            </a:r>
            <a:r>
              <a:rPr lang="pl-PL" sz="2800" dirty="0" smtClean="0">
                <a:solidFill>
                  <a:schemeClr val="accent4">
                    <a:lumMod val="40000"/>
                    <a:lumOff val="60000"/>
                  </a:schemeClr>
                </a:solidFill>
                <a:ea typeface="Meiryo" panose="020B0604030504040204" pitchFamily="34" charset="-128"/>
              </a:rPr>
              <a:t>u</a:t>
            </a:r>
            <a:r>
              <a:rPr lang="pl-PL" sz="2800" dirty="0" smtClean="0">
                <a:solidFill>
                  <a:prstClr val="white"/>
                </a:solidFill>
                <a:ea typeface="Meiryo" panose="020B0604030504040204" pitchFamily="34" charset="-128"/>
              </a:rPr>
              <a:t>,</a:t>
            </a:r>
            <a:r>
              <a:rPr lang="en-US" sz="2800" dirty="0" smtClean="0">
                <a:solidFill>
                  <a:prstClr val="white"/>
                </a:solidFill>
                <a:ea typeface="Meiryo" panose="020B0604030504040204" pitchFamily="34" charset="-128"/>
              </a:rPr>
              <a:t> </a:t>
            </a:r>
            <a:r>
              <a:rPr lang="pl-PL" sz="2800" dirty="0" smtClean="0">
                <a:solidFill>
                  <a:schemeClr val="accent4">
                    <a:lumMod val="40000"/>
                    <a:lumOff val="60000"/>
                  </a:schemeClr>
                </a:solidFill>
                <a:ea typeface="Meiryo" panose="020B0604030504040204" pitchFamily="34" charset="-128"/>
              </a:rPr>
              <a:t>u</a:t>
            </a:r>
            <a:r>
              <a:rPr lang="en-US" sz="2800" dirty="0" smtClean="0">
                <a:solidFill>
                  <a:schemeClr val="accent4">
                    <a:lumMod val="40000"/>
                    <a:lumOff val="60000"/>
                  </a:schemeClr>
                </a:solidFill>
                <a:ea typeface="Meiryo" panose="020B0604030504040204" pitchFamily="34" charset="-128"/>
              </a:rPr>
              <a:t>’</a:t>
            </a:r>
            <a:r>
              <a:rPr lang="pl-PL" sz="2800" dirty="0" smtClean="0">
                <a:solidFill>
                  <a:schemeClr val="accent4">
                    <a:lumMod val="40000"/>
                    <a:lumOff val="60000"/>
                  </a:schemeClr>
                </a:solidFill>
                <a:ea typeface="Meiryo" panose="020B0604030504040204" pitchFamily="34" charset="-128"/>
              </a:rPr>
              <a:t> </a:t>
            </a:r>
            <a:r>
              <a:rPr lang="pl-PL" sz="2800" dirty="0">
                <a:solidFill>
                  <a:srgbClr val="99FF66"/>
                </a:solidFill>
                <a:ea typeface="Meiryo" panose="020B0604030504040204" pitchFamily="34" charset="-128"/>
              </a:rPr>
              <a:t>.</a:t>
            </a:r>
            <a:r>
              <a:rPr lang="pl-PL" sz="2800" dirty="0">
                <a:solidFill>
                  <a:prstClr val="white"/>
                </a:solidFill>
                <a:ea typeface="Meiryo" panose="020B0604030504040204" pitchFamily="34" charset="-128"/>
              </a:rPr>
              <a:t> </a:t>
            </a:r>
            <a:r>
              <a:rPr lang="pl-PL" sz="2800" dirty="0">
                <a:solidFill>
                  <a:srgbClr val="FFFF00"/>
                </a:solidFill>
                <a:ea typeface="Meiryo" panose="020B0604030504040204" pitchFamily="34" charset="-128"/>
              </a:rPr>
              <a:t>R</a:t>
            </a:r>
            <a:r>
              <a:rPr lang="pl-PL" sz="2800" dirty="0">
                <a:solidFill>
                  <a:prstClr val="white"/>
                </a:solidFill>
                <a:ea typeface="Meiryo" panose="020B0604030504040204" pitchFamily="34" charset="-128"/>
              </a:rPr>
              <a:t>(</a:t>
            </a:r>
            <a:r>
              <a:rPr lang="pl-PL" sz="2800" dirty="0">
                <a:solidFill>
                  <a:schemeClr val="accent2">
                    <a:lumMod val="40000"/>
                    <a:lumOff val="60000"/>
                  </a:schemeClr>
                </a:solidFill>
                <a:ea typeface="Meiryo" panose="020B0604030504040204" pitchFamily="34" charset="-128"/>
              </a:rPr>
              <a:t>u</a:t>
            </a:r>
            <a:r>
              <a:rPr lang="pl-PL" sz="2800" dirty="0">
                <a:solidFill>
                  <a:prstClr val="white"/>
                </a:solidFill>
                <a:ea typeface="Meiryo" panose="020B0604030504040204" pitchFamily="34" charset="-128"/>
              </a:rPr>
              <a:t>) </a:t>
            </a:r>
            <a:r>
              <a:rPr lang="pl-PL" sz="2800" b="1" dirty="0">
                <a:solidFill>
                  <a:srgbClr val="99FF66"/>
                </a:solidFill>
                <a:ea typeface="Meiryo" panose="020B0604030504040204" pitchFamily="34" charset="-128"/>
              </a:rPr>
              <a:t>∧</a:t>
            </a:r>
            <a:r>
              <a:rPr lang="pl-PL" sz="2800" dirty="0">
                <a:solidFill>
                  <a:prstClr val="white"/>
                </a:solidFill>
                <a:ea typeface="Meiryo" panose="020B0604030504040204" pitchFamily="34" charset="-128"/>
              </a:rPr>
              <a:t> </a:t>
            </a:r>
            <a:r>
              <a:rPr lang="pl-PL" sz="2800" dirty="0" smtClean="0">
                <a:solidFill>
                  <a:srgbClr val="FFFF00"/>
                </a:solidFill>
                <a:ea typeface="Meiryo" panose="020B0604030504040204" pitchFamily="34" charset="-128"/>
              </a:rPr>
              <a:t>T</a:t>
            </a:r>
            <a:r>
              <a:rPr lang="pl-PL" sz="2800" dirty="0" smtClean="0">
                <a:solidFill>
                  <a:prstClr val="white"/>
                </a:solidFill>
                <a:ea typeface="Meiryo" panose="020B0604030504040204" pitchFamily="34" charset="-128"/>
              </a:rPr>
              <a:t>(</a:t>
            </a:r>
            <a:r>
              <a:rPr lang="pl-PL" sz="2800" dirty="0" smtClean="0">
                <a:solidFill>
                  <a:schemeClr val="accent2">
                    <a:lumMod val="40000"/>
                    <a:lumOff val="60000"/>
                  </a:schemeClr>
                </a:solidFill>
                <a:ea typeface="Meiryo" panose="020B0604030504040204" pitchFamily="34" charset="-128"/>
              </a:rPr>
              <a:t>u</a:t>
            </a:r>
            <a:r>
              <a:rPr lang="pl-PL" sz="2800" dirty="0" smtClean="0">
                <a:solidFill>
                  <a:prstClr val="white"/>
                </a:solidFill>
                <a:ea typeface="Meiryo" panose="020B0604030504040204" pitchFamily="34" charset="-128"/>
              </a:rPr>
              <a:t>,</a:t>
            </a:r>
            <a:r>
              <a:rPr lang="en-US" sz="2800" dirty="0" smtClean="0">
                <a:solidFill>
                  <a:prstClr val="white"/>
                </a:solidFill>
                <a:ea typeface="Meiryo" panose="020B0604030504040204" pitchFamily="34" charset="-128"/>
              </a:rPr>
              <a:t> </a:t>
            </a:r>
            <a:r>
              <a:rPr lang="pl-PL" sz="2800" dirty="0" smtClean="0">
                <a:solidFill>
                  <a:schemeClr val="accent2">
                    <a:lumMod val="40000"/>
                    <a:lumOff val="60000"/>
                  </a:schemeClr>
                </a:solidFill>
                <a:ea typeface="Meiryo" panose="020B0604030504040204" pitchFamily="34" charset="-128"/>
              </a:rPr>
              <a:t>u</a:t>
            </a:r>
            <a:r>
              <a:rPr lang="en-US" sz="2800" dirty="0" smtClean="0">
                <a:solidFill>
                  <a:schemeClr val="accent2">
                    <a:lumMod val="40000"/>
                    <a:lumOff val="60000"/>
                  </a:schemeClr>
                </a:solidFill>
                <a:ea typeface="Meiryo" panose="020B0604030504040204" pitchFamily="34" charset="-128"/>
              </a:rPr>
              <a:t>’</a:t>
            </a:r>
            <a:r>
              <a:rPr lang="pl-PL" sz="2800" dirty="0" smtClean="0">
                <a:solidFill>
                  <a:prstClr val="white"/>
                </a:solidFill>
                <a:ea typeface="Meiryo" panose="020B0604030504040204" pitchFamily="34" charset="-128"/>
              </a:rPr>
              <a:t>) </a:t>
            </a:r>
            <a:r>
              <a:rPr lang="pl-PL" sz="2800" b="1" dirty="0">
                <a:solidFill>
                  <a:srgbClr val="99FF66"/>
                </a:solidFill>
                <a:ea typeface="Meiryo" panose="020B0604030504040204" pitchFamily="34" charset="-128"/>
              </a:rPr>
              <a:t>⇒</a:t>
            </a:r>
            <a:r>
              <a:rPr lang="pl-PL" sz="2800" dirty="0">
                <a:solidFill>
                  <a:prstClr val="white"/>
                </a:solidFill>
                <a:ea typeface="Meiryo" panose="020B0604030504040204" pitchFamily="34" charset="-128"/>
              </a:rPr>
              <a:t> </a:t>
            </a:r>
            <a:r>
              <a:rPr lang="pl-PL" sz="2800" dirty="0" smtClean="0">
                <a:solidFill>
                  <a:srgbClr val="FFFF00"/>
                </a:solidFill>
                <a:ea typeface="Meiryo" panose="020B0604030504040204" pitchFamily="34" charset="-128"/>
              </a:rPr>
              <a:t>R</a:t>
            </a:r>
            <a:r>
              <a:rPr lang="pl-PL" sz="2800" dirty="0" smtClean="0">
                <a:solidFill>
                  <a:prstClr val="white"/>
                </a:solidFill>
                <a:ea typeface="Meiryo" panose="020B0604030504040204" pitchFamily="34" charset="-128"/>
              </a:rPr>
              <a:t>(</a:t>
            </a:r>
            <a:r>
              <a:rPr lang="pl-PL" sz="2800" dirty="0" smtClean="0">
                <a:solidFill>
                  <a:schemeClr val="accent2">
                    <a:lumMod val="40000"/>
                    <a:lumOff val="60000"/>
                  </a:schemeClr>
                </a:solidFill>
                <a:ea typeface="Meiryo" panose="020B0604030504040204" pitchFamily="34" charset="-128"/>
              </a:rPr>
              <a:t>u</a:t>
            </a:r>
            <a:r>
              <a:rPr lang="en-US" sz="2800" dirty="0" smtClean="0">
                <a:solidFill>
                  <a:schemeClr val="accent2">
                    <a:lumMod val="40000"/>
                    <a:lumOff val="60000"/>
                  </a:schemeClr>
                </a:solidFill>
                <a:ea typeface="Meiryo" panose="020B0604030504040204" pitchFamily="34" charset="-128"/>
              </a:rPr>
              <a:t>’</a:t>
            </a:r>
            <a:r>
              <a:rPr lang="pl-PL" sz="2800" dirty="0" smtClean="0">
                <a:solidFill>
                  <a:prstClr val="white"/>
                </a:solidFill>
                <a:ea typeface="Meiryo" panose="020B0604030504040204" pitchFamily="34" charset="-128"/>
              </a:rPr>
              <a:t>)</a:t>
            </a:r>
            <a:endParaRPr lang="en-US" sz="2800" dirty="0" smtClean="0">
              <a:solidFill>
                <a:prstClr val="white"/>
              </a:solidFill>
              <a:ea typeface="Meiryo" panose="020B0604030504040204" pitchFamily="34" charset="-128"/>
            </a:endParaRPr>
          </a:p>
          <a:p>
            <a:r>
              <a:rPr lang="en-US" dirty="0"/>
              <a:t>S</a:t>
            </a:r>
            <a:r>
              <a:rPr lang="en-US" dirty="0" smtClean="0"/>
              <a:t>afety property: </a:t>
            </a:r>
            <a:r>
              <a:rPr lang="en-US" dirty="0"/>
              <a:t>a state </a:t>
            </a:r>
            <a:r>
              <a:rPr lang="en-US" dirty="0" smtClean="0"/>
              <a:t>predicate </a:t>
            </a:r>
            <a:r>
              <a:rPr lang="en-US" dirty="0" smtClean="0">
                <a:solidFill>
                  <a:srgbClr val="FFFF71"/>
                </a:solidFill>
              </a:rPr>
              <a:t>P</a:t>
            </a:r>
            <a:r>
              <a:rPr lang="en-US" dirty="0" smtClean="0"/>
              <a:t> </a:t>
            </a:r>
            <a:r>
              <a:rPr lang="en-US" dirty="0">
                <a:solidFill>
                  <a:srgbClr val="99FF66"/>
                </a:solidFill>
              </a:rPr>
              <a:t>:</a:t>
            </a:r>
            <a:r>
              <a:rPr lang="en-US" dirty="0"/>
              <a:t> </a:t>
            </a:r>
            <a:r>
              <a:rPr lang="en-US" dirty="0">
                <a:solidFill>
                  <a:srgbClr val="FFFF71"/>
                </a:solidFill>
              </a:rPr>
              <a:t>U</a:t>
            </a:r>
            <a:r>
              <a:rPr lang="en-US" dirty="0"/>
              <a:t> </a:t>
            </a:r>
            <a:r>
              <a:rPr lang="en-US" b="1" dirty="0">
                <a:solidFill>
                  <a:srgbClr val="99FF66"/>
                </a:solidFill>
              </a:rPr>
              <a:t>→</a:t>
            </a:r>
            <a:r>
              <a:rPr lang="en-US" dirty="0"/>
              <a:t> </a:t>
            </a:r>
            <a:r>
              <a:rPr lang="en-US" dirty="0">
                <a:solidFill>
                  <a:srgbClr val="43CEFF"/>
                </a:solidFill>
              </a:rPr>
              <a:t>bool</a:t>
            </a:r>
            <a:r>
              <a:rPr lang="en-US" dirty="0"/>
              <a:t> </a:t>
            </a:r>
            <a:endParaRPr lang="en-US" dirty="0" smtClean="0"/>
          </a:p>
          <a:p>
            <a:pPr lvl="1"/>
            <a:r>
              <a:rPr lang="en-US" sz="2600" dirty="0" smtClean="0">
                <a:solidFill>
                  <a:srgbClr val="FFFF00"/>
                </a:solidFill>
              </a:rPr>
              <a:t>P</a:t>
            </a:r>
            <a:r>
              <a:rPr lang="en-US" sz="2600" dirty="0" smtClean="0"/>
              <a:t> </a:t>
            </a:r>
            <a:r>
              <a:rPr lang="en-US" sz="2600" dirty="0"/>
              <a:t>holds </a:t>
            </a:r>
            <a:r>
              <a:rPr lang="en-US" sz="2600" dirty="0" smtClean="0"/>
              <a:t>on  </a:t>
            </a:r>
            <a:r>
              <a:rPr lang="en-US" sz="2600" dirty="0"/>
              <a:t>(</a:t>
            </a:r>
            <a:r>
              <a:rPr lang="en-US" sz="2600" dirty="0">
                <a:solidFill>
                  <a:srgbClr val="FFFF00"/>
                </a:solidFill>
              </a:rPr>
              <a:t>I</a:t>
            </a:r>
            <a:r>
              <a:rPr lang="en-US" sz="2600" dirty="0" smtClean="0"/>
              <a:t>, </a:t>
            </a:r>
            <a:r>
              <a:rPr lang="en-US" sz="2600" dirty="0" smtClean="0">
                <a:solidFill>
                  <a:srgbClr val="FFFF00"/>
                </a:solidFill>
              </a:rPr>
              <a:t>T</a:t>
            </a:r>
            <a:r>
              <a:rPr lang="en-US" sz="2600" dirty="0"/>
              <a:t>) </a:t>
            </a:r>
            <a:r>
              <a:rPr lang="en-US" sz="2600" dirty="0" smtClean="0"/>
              <a:t>if   </a:t>
            </a:r>
            <a:r>
              <a:rPr lang="pl-PL" sz="2800" dirty="0" smtClean="0">
                <a:solidFill>
                  <a:srgbClr val="99FF66"/>
                </a:solidFill>
                <a:ea typeface="Meiryo" panose="020B0604030504040204" pitchFamily="34" charset="-128"/>
              </a:rPr>
              <a:t>∀</a:t>
            </a:r>
            <a:r>
              <a:rPr lang="en-US" sz="2800" dirty="0" smtClean="0">
                <a:solidFill>
                  <a:srgbClr val="99FF66"/>
                </a:solidFill>
                <a:ea typeface="Meiryo" panose="020B0604030504040204" pitchFamily="34" charset="-128"/>
              </a:rPr>
              <a:t> </a:t>
            </a:r>
            <a:r>
              <a:rPr lang="pl-PL" sz="2800" dirty="0">
                <a:solidFill>
                  <a:schemeClr val="accent4">
                    <a:lumMod val="40000"/>
                    <a:lumOff val="60000"/>
                  </a:schemeClr>
                </a:solidFill>
                <a:ea typeface="Meiryo" panose="020B0604030504040204" pitchFamily="34" charset="-128"/>
              </a:rPr>
              <a:t>u</a:t>
            </a:r>
            <a:r>
              <a:rPr lang="en-US" sz="2800" dirty="0">
                <a:solidFill>
                  <a:schemeClr val="accent4">
                    <a:lumMod val="40000"/>
                    <a:lumOff val="60000"/>
                  </a:schemeClr>
                </a:solidFill>
                <a:ea typeface="Meiryo" panose="020B0604030504040204" pitchFamily="34" charset="-128"/>
              </a:rPr>
              <a:t> </a:t>
            </a:r>
            <a:r>
              <a:rPr lang="pl-PL" sz="2800" dirty="0">
                <a:solidFill>
                  <a:srgbClr val="99FF66"/>
                </a:solidFill>
                <a:ea typeface="Meiryo" panose="020B0604030504040204" pitchFamily="34" charset="-128"/>
              </a:rPr>
              <a:t>.</a:t>
            </a:r>
            <a:r>
              <a:rPr lang="pl-PL" sz="2800" dirty="0">
                <a:solidFill>
                  <a:prstClr val="white"/>
                </a:solidFill>
                <a:ea typeface="Meiryo" panose="020B0604030504040204" pitchFamily="34" charset="-128"/>
              </a:rPr>
              <a:t> </a:t>
            </a:r>
            <a:r>
              <a:rPr lang="en-US" sz="2800" dirty="0" smtClean="0">
                <a:solidFill>
                  <a:srgbClr val="FFFF00"/>
                </a:solidFill>
                <a:ea typeface="Meiryo" panose="020B0604030504040204" pitchFamily="34" charset="-128"/>
              </a:rPr>
              <a:t>R</a:t>
            </a:r>
            <a:r>
              <a:rPr lang="pl-PL" sz="2800" dirty="0" smtClean="0">
                <a:solidFill>
                  <a:prstClr val="white"/>
                </a:solidFill>
                <a:ea typeface="Meiryo" panose="020B0604030504040204" pitchFamily="34" charset="-128"/>
              </a:rPr>
              <a:t>(</a:t>
            </a:r>
            <a:r>
              <a:rPr lang="pl-PL" sz="2800" dirty="0" smtClean="0">
                <a:solidFill>
                  <a:schemeClr val="accent4">
                    <a:lumMod val="40000"/>
                    <a:lumOff val="60000"/>
                  </a:schemeClr>
                </a:solidFill>
                <a:ea typeface="Meiryo" panose="020B0604030504040204" pitchFamily="34" charset="-128"/>
              </a:rPr>
              <a:t>u</a:t>
            </a:r>
            <a:r>
              <a:rPr lang="pl-PL" sz="2800" dirty="0">
                <a:solidFill>
                  <a:prstClr val="white"/>
                </a:solidFill>
                <a:ea typeface="Meiryo" panose="020B0604030504040204" pitchFamily="34" charset="-128"/>
              </a:rPr>
              <a:t>) </a:t>
            </a:r>
            <a:r>
              <a:rPr lang="pl-PL" sz="2800" b="1" dirty="0">
                <a:solidFill>
                  <a:srgbClr val="99FF66"/>
                </a:solidFill>
                <a:ea typeface="Meiryo" panose="020B0604030504040204" pitchFamily="34" charset="-128"/>
              </a:rPr>
              <a:t>⇒</a:t>
            </a:r>
            <a:r>
              <a:rPr lang="pl-PL" sz="2800" dirty="0">
                <a:solidFill>
                  <a:prstClr val="white"/>
                </a:solidFill>
                <a:ea typeface="Meiryo" panose="020B0604030504040204" pitchFamily="34" charset="-128"/>
              </a:rPr>
              <a:t> </a:t>
            </a:r>
            <a:r>
              <a:rPr lang="en-US" sz="2800" dirty="0" smtClean="0">
                <a:solidFill>
                  <a:srgbClr val="FFFF00"/>
                </a:solidFill>
                <a:ea typeface="Meiryo" panose="020B0604030504040204" pitchFamily="34" charset="-128"/>
              </a:rPr>
              <a:t>P</a:t>
            </a:r>
            <a:r>
              <a:rPr lang="pl-PL" sz="2800" dirty="0" smtClean="0">
                <a:solidFill>
                  <a:prstClr val="white"/>
                </a:solidFill>
                <a:ea typeface="Meiryo" panose="020B0604030504040204" pitchFamily="34" charset="-128"/>
              </a:rPr>
              <a:t>(</a:t>
            </a:r>
            <a:r>
              <a:rPr lang="pl-PL" sz="2800" dirty="0" smtClean="0">
                <a:solidFill>
                  <a:schemeClr val="accent4">
                    <a:lumMod val="40000"/>
                    <a:lumOff val="60000"/>
                  </a:schemeClr>
                </a:solidFill>
                <a:ea typeface="Meiryo" panose="020B0604030504040204" pitchFamily="34" charset="-128"/>
              </a:rPr>
              <a:t>u</a:t>
            </a:r>
            <a:r>
              <a:rPr lang="pl-PL" sz="2800" dirty="0">
                <a:solidFill>
                  <a:prstClr val="white"/>
                </a:solidFill>
                <a:ea typeface="Meiryo" panose="020B0604030504040204" pitchFamily="34" charset="-128"/>
              </a:rPr>
              <a:t>)</a:t>
            </a:r>
          </a:p>
          <a:p>
            <a:pPr lvl="2"/>
            <a:r>
              <a:rPr lang="en-US" sz="2800" dirty="0" smtClean="0"/>
              <a:t>(</a:t>
            </a:r>
            <a:r>
              <a:rPr lang="en-US" sz="2800" dirty="0">
                <a:solidFill>
                  <a:srgbClr val="FFFF00"/>
                </a:solidFill>
              </a:rPr>
              <a:t>I</a:t>
            </a:r>
            <a:r>
              <a:rPr lang="en-US" sz="2800" dirty="0" smtClean="0"/>
              <a:t>, </a:t>
            </a:r>
            <a:r>
              <a:rPr lang="en-US" sz="2800" dirty="0" smtClean="0">
                <a:solidFill>
                  <a:srgbClr val="FFFF00"/>
                </a:solidFill>
              </a:rPr>
              <a:t>T</a:t>
            </a:r>
            <a:r>
              <a:rPr lang="en-US" sz="2800" dirty="0"/>
              <a:t>) </a:t>
            </a:r>
            <a:r>
              <a:rPr lang="en-US" sz="3600" b="1" dirty="0">
                <a:solidFill>
                  <a:srgbClr val="99FF66"/>
                </a:solidFill>
                <a:latin typeface="Comic Sans MS"/>
                <a:ea typeface="Meiryo" panose="020B0604030504040204" pitchFamily="34" charset="-128"/>
              </a:rPr>
              <a:t>⊦</a:t>
            </a:r>
            <a:r>
              <a:rPr lang="en-US" sz="2800" dirty="0" smtClean="0"/>
              <a:t> </a:t>
            </a:r>
            <a:r>
              <a:rPr lang="en-US" sz="2800" dirty="0">
                <a:solidFill>
                  <a:srgbClr val="FFFF00"/>
                </a:solidFill>
              </a:rPr>
              <a:t>P</a:t>
            </a:r>
          </a:p>
          <a:p>
            <a:endParaRPr lang="en-US" dirty="0" smtClean="0"/>
          </a:p>
          <a:p>
            <a:endParaRPr lang="en-US" dirty="0" smtClean="0">
              <a:solidFill>
                <a:schemeClr val="accent6">
                  <a:lumMod val="60000"/>
                  <a:lumOff val="40000"/>
                </a:schemeClr>
              </a:solidFill>
            </a:endParaRPr>
          </a:p>
        </p:txBody>
      </p:sp>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11</a:t>
            </a:fld>
            <a:endParaRPr lang="en-US" dirty="0"/>
          </a:p>
        </p:txBody>
      </p:sp>
    </p:spTree>
    <p:extLst>
      <p:ext uri="{BB962C8B-B14F-4D97-AF65-F5344CB8AC3E}">
        <p14:creationId xmlns:p14="http://schemas.microsoft.com/office/powerpoint/2010/main" val="18365790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IVC</a:t>
            </a:r>
            <a:endParaRPr lang="en-US" dirty="0"/>
          </a:p>
        </p:txBody>
      </p:sp>
      <p:sp>
        <p:nvSpPr>
          <p:cNvPr id="3" name="Content Placeholder 2"/>
          <p:cNvSpPr>
            <a:spLocks noGrp="1"/>
          </p:cNvSpPr>
          <p:nvPr>
            <p:ph idx="1"/>
          </p:nvPr>
        </p:nvSpPr>
        <p:spPr/>
        <p:txBody>
          <a:bodyPr/>
          <a:lstStyle/>
          <a:p>
            <a:pPr marL="0" indent="0">
              <a:buNone/>
            </a:pPr>
            <a:r>
              <a:rPr lang="en-US" dirty="0" smtClean="0">
                <a:latin typeface="+mn-lt"/>
              </a:rPr>
              <a:t>Given transition system (</a:t>
            </a:r>
            <a:r>
              <a:rPr lang="en-US" dirty="0" smtClean="0">
                <a:solidFill>
                  <a:srgbClr val="FFFF71"/>
                </a:solidFill>
                <a:latin typeface="+mn-lt"/>
              </a:rPr>
              <a:t>I</a:t>
            </a:r>
            <a:r>
              <a:rPr lang="en-US" dirty="0" smtClean="0">
                <a:latin typeface="+mn-lt"/>
              </a:rPr>
              <a:t>, </a:t>
            </a:r>
            <a:r>
              <a:rPr lang="en-US" dirty="0" smtClean="0">
                <a:solidFill>
                  <a:srgbClr val="FFFF71"/>
                </a:solidFill>
                <a:latin typeface="+mn-lt"/>
              </a:rPr>
              <a:t>T</a:t>
            </a:r>
            <a:r>
              <a:rPr lang="en-US" dirty="0" smtClean="0">
                <a:latin typeface="+mn-lt"/>
              </a:rPr>
              <a:t>)  &amp; safety property </a:t>
            </a:r>
            <a:r>
              <a:rPr lang="en-US" dirty="0" smtClean="0">
                <a:solidFill>
                  <a:srgbClr val="FFFF71"/>
                </a:solidFill>
                <a:latin typeface="+mn-lt"/>
              </a:rPr>
              <a:t>P</a:t>
            </a:r>
          </a:p>
          <a:p>
            <a:pPr marL="0" indent="0">
              <a:buNone/>
            </a:pPr>
            <a:endParaRPr lang="en-US" sz="2800" dirty="0" smtClean="0">
              <a:latin typeface="+mn-lt"/>
              <a:ea typeface="Meiryo" panose="020B0604030504040204" pitchFamily="34" charset="-128"/>
            </a:endParaRPr>
          </a:p>
          <a:p>
            <a:pPr lvl="1"/>
            <a:r>
              <a:rPr lang="en-US" sz="2800" dirty="0" smtClean="0">
                <a:latin typeface="+mn-lt"/>
                <a:ea typeface="Meiryo" panose="020B0604030504040204" pitchFamily="34" charset="-128"/>
              </a:rPr>
              <a:t> </a:t>
            </a:r>
            <a:r>
              <a:rPr lang="en-US" sz="2800" dirty="0" smtClean="0">
                <a:solidFill>
                  <a:srgbClr val="FFFF71"/>
                </a:solidFill>
                <a:latin typeface="+mn-lt"/>
                <a:ea typeface="Meiryo" panose="020B0604030504040204" pitchFamily="34" charset="-128"/>
              </a:rPr>
              <a:t>S</a:t>
            </a:r>
            <a:r>
              <a:rPr lang="en-US" sz="2800" dirty="0" smtClean="0">
                <a:latin typeface="+mn-lt"/>
                <a:ea typeface="Meiryo" panose="020B0604030504040204" pitchFamily="34" charset="-128"/>
              </a:rPr>
              <a:t> </a:t>
            </a:r>
            <a:r>
              <a:rPr lang="en-US" sz="2800" b="1" dirty="0" smtClean="0">
                <a:solidFill>
                  <a:srgbClr val="92D050"/>
                </a:solidFill>
                <a:latin typeface="+mn-lt"/>
                <a:ea typeface="Meiryo" panose="020B0604030504040204" pitchFamily="34" charset="-128"/>
              </a:rPr>
              <a:t>⊆</a:t>
            </a:r>
            <a:r>
              <a:rPr lang="en-US" sz="2800" dirty="0" smtClean="0">
                <a:latin typeface="+mn-lt"/>
                <a:ea typeface="Meiryo" panose="020B0604030504040204" pitchFamily="34" charset="-128"/>
              </a:rPr>
              <a:t> </a:t>
            </a:r>
            <a:r>
              <a:rPr lang="en-US" sz="2800" dirty="0" smtClean="0">
                <a:solidFill>
                  <a:srgbClr val="FFFF71"/>
                </a:solidFill>
                <a:latin typeface="+mn-lt"/>
                <a:ea typeface="Meiryo" panose="020B0604030504040204" pitchFamily="34" charset="-128"/>
              </a:rPr>
              <a:t>T</a:t>
            </a:r>
            <a:r>
              <a:rPr lang="en-US" sz="2800" dirty="0" smtClean="0">
                <a:latin typeface="+mn-lt"/>
                <a:ea typeface="Meiryo" panose="020B0604030504040204" pitchFamily="34" charset="-128"/>
              </a:rPr>
              <a:t> is an </a:t>
            </a:r>
            <a:r>
              <a:rPr lang="en-US" sz="2800" dirty="0" smtClean="0">
                <a:solidFill>
                  <a:srgbClr val="FFBDFF"/>
                </a:solidFill>
                <a:latin typeface="+mn-lt"/>
                <a:ea typeface="Meiryo" panose="020B0604030504040204" pitchFamily="34" charset="-128"/>
              </a:rPr>
              <a:t>IVC </a:t>
            </a:r>
            <a:r>
              <a:rPr lang="en-US" sz="2800" b="1" i="1" dirty="0" err="1" smtClean="0">
                <a:latin typeface="Aparajita" panose="020B0604020202020204" pitchFamily="34" charset="0"/>
                <a:ea typeface="Meiryo" panose="020B0604030504040204" pitchFamily="34" charset="-128"/>
                <a:cs typeface="Aparajita" panose="020B0604020202020204" pitchFamily="34" charset="0"/>
              </a:rPr>
              <a:t>iff</a:t>
            </a:r>
            <a:r>
              <a:rPr lang="en-US" sz="2800" dirty="0" smtClean="0">
                <a:latin typeface="+mn-lt"/>
                <a:ea typeface="Meiryo" panose="020B0604030504040204" pitchFamily="34" charset="-128"/>
              </a:rPr>
              <a:t> (</a:t>
            </a:r>
            <a:r>
              <a:rPr lang="en-US" sz="2800" dirty="0" smtClean="0">
                <a:solidFill>
                  <a:srgbClr val="FFFF71"/>
                </a:solidFill>
                <a:latin typeface="+mn-lt"/>
                <a:ea typeface="Meiryo" panose="020B0604030504040204" pitchFamily="34" charset="-128"/>
              </a:rPr>
              <a:t>I</a:t>
            </a:r>
            <a:r>
              <a:rPr lang="en-US" sz="2800" dirty="0" smtClean="0">
                <a:latin typeface="+mn-lt"/>
                <a:ea typeface="Meiryo" panose="020B0604030504040204" pitchFamily="34" charset="-128"/>
              </a:rPr>
              <a:t>, </a:t>
            </a:r>
            <a:r>
              <a:rPr lang="en-US" sz="2800" dirty="0" smtClean="0">
                <a:solidFill>
                  <a:srgbClr val="FFFF71"/>
                </a:solidFill>
                <a:latin typeface="+mn-lt"/>
                <a:ea typeface="Meiryo" panose="020B0604030504040204" pitchFamily="34" charset="-128"/>
              </a:rPr>
              <a:t>S</a:t>
            </a:r>
            <a:r>
              <a:rPr lang="en-US" sz="2800" dirty="0" smtClean="0">
                <a:latin typeface="+mn-lt"/>
                <a:ea typeface="Meiryo" panose="020B0604030504040204" pitchFamily="34" charset="-128"/>
              </a:rPr>
              <a:t>) </a:t>
            </a:r>
            <a:r>
              <a:rPr lang="en-US" sz="4400" dirty="0">
                <a:ln w="0"/>
                <a:solidFill>
                  <a:srgbClr val="92D050"/>
                </a:solidFill>
                <a:effectLst>
                  <a:outerShdw blurRad="38100" dist="19050" dir="2700000" algn="tl" rotWithShape="0">
                    <a:prstClr val="black">
                      <a:alpha val="40000"/>
                    </a:prstClr>
                  </a:outerShdw>
                </a:effectLst>
                <a:ea typeface="Meiryo" panose="020B0604030504040204" pitchFamily="34" charset="-128"/>
              </a:rPr>
              <a:t>⊦</a:t>
            </a:r>
            <a:r>
              <a:rPr lang="en-US" sz="2800" dirty="0" smtClean="0">
                <a:latin typeface="+mn-lt"/>
                <a:ea typeface="Meiryo" panose="020B0604030504040204" pitchFamily="34" charset="-128"/>
              </a:rPr>
              <a:t> </a:t>
            </a:r>
            <a:r>
              <a:rPr lang="en-US" sz="2800" dirty="0" smtClean="0">
                <a:solidFill>
                  <a:srgbClr val="FFFF71"/>
                </a:solidFill>
                <a:latin typeface="+mn-lt"/>
                <a:ea typeface="Meiryo" panose="020B0604030504040204" pitchFamily="34" charset="-128"/>
              </a:rPr>
              <a:t>P</a:t>
            </a:r>
          </a:p>
          <a:p>
            <a:pPr lvl="1"/>
            <a:r>
              <a:rPr lang="en-US" sz="2800" dirty="0">
                <a:latin typeface="+mn-lt"/>
                <a:ea typeface="Meiryo" panose="020B0604030504040204" pitchFamily="34" charset="-128"/>
              </a:rPr>
              <a:t> </a:t>
            </a:r>
            <a:r>
              <a:rPr lang="en-US" sz="2800" dirty="0" smtClean="0">
                <a:solidFill>
                  <a:srgbClr val="FFFF71"/>
                </a:solidFill>
                <a:latin typeface="+mn-lt"/>
                <a:ea typeface="Meiryo" panose="020B0604030504040204" pitchFamily="34" charset="-128"/>
              </a:rPr>
              <a:t>S</a:t>
            </a:r>
            <a:r>
              <a:rPr lang="en-US" sz="2800" dirty="0" smtClean="0">
                <a:latin typeface="+mn-lt"/>
                <a:ea typeface="Meiryo" panose="020B0604030504040204" pitchFamily="34" charset="-128"/>
              </a:rPr>
              <a:t> is </a:t>
            </a:r>
            <a:r>
              <a:rPr lang="en-US" sz="2800" dirty="0" smtClean="0">
                <a:solidFill>
                  <a:srgbClr val="FFBDFF"/>
                </a:solidFill>
                <a:latin typeface="+mn-lt"/>
                <a:ea typeface="Meiryo" panose="020B0604030504040204" pitchFamily="34" charset="-128"/>
              </a:rPr>
              <a:t>minimal</a:t>
            </a:r>
            <a:r>
              <a:rPr lang="en-US" sz="2800" dirty="0" smtClean="0">
                <a:latin typeface="+mn-lt"/>
                <a:ea typeface="Meiryo" panose="020B0604030504040204" pitchFamily="34" charset="-128"/>
              </a:rPr>
              <a:t> </a:t>
            </a:r>
            <a:r>
              <a:rPr lang="en-US" sz="2800" b="1" i="1" dirty="0" err="1" smtClean="0">
                <a:latin typeface="Aparajita" panose="020B0604020202020204" pitchFamily="34" charset="0"/>
                <a:ea typeface="Meiryo" panose="020B0604030504040204" pitchFamily="34" charset="-128"/>
                <a:cs typeface="Aparajita" panose="020B0604020202020204" pitchFamily="34" charset="0"/>
              </a:rPr>
              <a:t>iff</a:t>
            </a:r>
            <a:r>
              <a:rPr lang="en-US" sz="2800" i="1" dirty="0" smtClean="0">
                <a:latin typeface="Aparajita" panose="020B0604020202020204" pitchFamily="34" charset="0"/>
                <a:ea typeface="Meiryo" panose="020B0604030504040204" pitchFamily="34" charset="-128"/>
                <a:cs typeface="Aparajita" panose="020B0604020202020204" pitchFamily="34" charset="0"/>
              </a:rPr>
              <a:t> </a:t>
            </a:r>
            <a:r>
              <a:rPr lang="en-US" sz="2800" dirty="0" smtClean="0">
                <a:latin typeface="+mn-lt"/>
                <a:ea typeface="Meiryo" panose="020B0604030504040204" pitchFamily="34" charset="-128"/>
              </a:rPr>
              <a:t> </a:t>
            </a:r>
          </a:p>
          <a:p>
            <a:pPr lvl="2"/>
            <a:r>
              <a:rPr lang="en-US" sz="2800" dirty="0" smtClean="0">
                <a:latin typeface="+mn-lt"/>
                <a:ea typeface="Times New Roman" panose="02020603050405020304" pitchFamily="18" charset="0"/>
              </a:rPr>
              <a:t> (</a:t>
            </a:r>
            <a:r>
              <a:rPr lang="en-US" sz="2800" dirty="0" smtClean="0">
                <a:solidFill>
                  <a:srgbClr val="92D050"/>
                </a:solidFill>
                <a:latin typeface="+mn-lt"/>
                <a:ea typeface="Times New Roman" panose="02020603050405020304" pitchFamily="18" charset="0"/>
                <a:cs typeface="Malgun Gothic" panose="020B0503020000020004" pitchFamily="34" charset="-127"/>
              </a:rPr>
              <a:t>¬</a:t>
            </a:r>
            <a:r>
              <a:rPr lang="en-US" sz="2800" spc="-185" dirty="0" smtClean="0">
                <a:solidFill>
                  <a:srgbClr val="92D050"/>
                </a:solidFill>
                <a:latin typeface="+mn-lt"/>
                <a:ea typeface="Times New Roman" panose="02020603050405020304" pitchFamily="18" charset="0"/>
                <a:cs typeface="Malgun Gothic" panose="020B0503020000020004" pitchFamily="34" charset="-127"/>
              </a:rPr>
              <a:t> </a:t>
            </a:r>
            <a:r>
              <a:rPr lang="en-US" sz="2800" dirty="0">
                <a:solidFill>
                  <a:srgbClr val="92D050"/>
                </a:solidFill>
                <a:latin typeface="+mn-lt"/>
                <a:ea typeface="Times New Roman" panose="02020603050405020304" pitchFamily="18" charset="0"/>
                <a:cs typeface="Malgun Gothic" panose="020B0503020000020004" pitchFamily="34" charset="-127"/>
              </a:rPr>
              <a:t>∃</a:t>
            </a:r>
            <a:r>
              <a:rPr lang="en-US" sz="2800" spc="-185" dirty="0">
                <a:solidFill>
                  <a:srgbClr val="92D050"/>
                </a:solidFill>
                <a:latin typeface="+mn-lt"/>
                <a:ea typeface="Times New Roman" panose="02020603050405020304" pitchFamily="18" charset="0"/>
                <a:cs typeface="Malgun Gothic" panose="020B0503020000020004" pitchFamily="34" charset="-127"/>
              </a:rPr>
              <a:t> </a:t>
            </a:r>
            <a:r>
              <a:rPr lang="en-US" sz="2800" spc="10" dirty="0" smtClean="0">
                <a:solidFill>
                  <a:srgbClr val="FFFF71"/>
                </a:solidFill>
                <a:latin typeface="+mn-lt"/>
                <a:ea typeface="Times New Roman" panose="02020603050405020304" pitchFamily="18" charset="0"/>
              </a:rPr>
              <a:t>S</a:t>
            </a:r>
            <a:r>
              <a:rPr lang="en-US" sz="2800" dirty="0" smtClean="0">
                <a:solidFill>
                  <a:srgbClr val="FFFF71"/>
                </a:solidFill>
                <a:latin typeface="+mn-lt"/>
                <a:ea typeface="Times New Roman" panose="02020603050405020304" pitchFamily="18" charset="0"/>
              </a:rPr>
              <a:t>’</a:t>
            </a:r>
            <a:r>
              <a:rPr lang="en-US" sz="2800" dirty="0" smtClean="0">
                <a:latin typeface="+mn-lt"/>
                <a:ea typeface="Times New Roman" panose="02020603050405020304" pitchFamily="18" charset="0"/>
              </a:rPr>
              <a:t> </a:t>
            </a:r>
            <a:r>
              <a:rPr lang="en-US" sz="2800" dirty="0" smtClean="0">
                <a:solidFill>
                  <a:srgbClr val="FFFF71"/>
                </a:solidFill>
                <a:latin typeface="+mn-lt"/>
                <a:ea typeface="Times New Roman" panose="02020603050405020304" pitchFamily="18" charset="0"/>
              </a:rPr>
              <a:t>.</a:t>
            </a:r>
            <a:r>
              <a:rPr lang="en-US" sz="2800" dirty="0" smtClean="0">
                <a:latin typeface="+mn-lt"/>
                <a:ea typeface="Times New Roman" panose="02020603050405020304" pitchFamily="18" charset="0"/>
              </a:rPr>
              <a:t>  </a:t>
            </a:r>
            <a:r>
              <a:rPr lang="en-US" sz="2800" spc="125" dirty="0" smtClean="0">
                <a:latin typeface="+mn-lt"/>
                <a:ea typeface="Times New Roman" panose="02020603050405020304" pitchFamily="18" charset="0"/>
              </a:rPr>
              <a:t> </a:t>
            </a:r>
            <a:r>
              <a:rPr lang="en-US" sz="2800" spc="10" dirty="0" smtClean="0">
                <a:solidFill>
                  <a:srgbClr val="FFFF71"/>
                </a:solidFill>
                <a:latin typeface="+mn-lt"/>
                <a:ea typeface="Times New Roman" panose="02020603050405020304" pitchFamily="18" charset="0"/>
              </a:rPr>
              <a:t>S</a:t>
            </a:r>
            <a:r>
              <a:rPr lang="en-US" sz="2800" dirty="0" smtClean="0">
                <a:solidFill>
                  <a:srgbClr val="FFFF71"/>
                </a:solidFill>
                <a:latin typeface="+mn-lt"/>
                <a:ea typeface="Times New Roman" panose="02020603050405020304" pitchFamily="18" charset="0"/>
              </a:rPr>
              <a:t>’</a:t>
            </a:r>
            <a:r>
              <a:rPr lang="en-US" sz="2800" dirty="0" smtClean="0">
                <a:latin typeface="+mn-lt"/>
                <a:ea typeface="Times New Roman" panose="02020603050405020304" pitchFamily="18" charset="0"/>
              </a:rPr>
              <a:t> </a:t>
            </a:r>
            <a:r>
              <a:rPr lang="en-US" sz="2800" spc="-25" dirty="0" smtClean="0">
                <a:latin typeface="+mn-lt"/>
                <a:ea typeface="Times New Roman" panose="02020603050405020304" pitchFamily="18" charset="0"/>
              </a:rPr>
              <a:t> </a:t>
            </a:r>
            <a:r>
              <a:rPr lang="en-US" sz="2800" dirty="0">
                <a:solidFill>
                  <a:srgbClr val="92D050"/>
                </a:solidFill>
                <a:effectLst>
                  <a:outerShdw blurRad="38100" dist="38100" dir="2700000" algn="tl">
                    <a:srgbClr val="000000">
                      <a:alpha val="43137"/>
                    </a:srgbClr>
                  </a:outerShdw>
                </a:effectLst>
                <a:latin typeface="+mn-lt"/>
                <a:ea typeface="Times New Roman" panose="02020603050405020304" pitchFamily="18" charset="0"/>
                <a:cs typeface="Malgun Gothic" panose="020B0503020000020004" pitchFamily="34" charset="-127"/>
              </a:rPr>
              <a:t>⊂</a:t>
            </a:r>
            <a:r>
              <a:rPr lang="en-US" sz="2800" spc="-10" dirty="0">
                <a:latin typeface="+mn-lt"/>
                <a:ea typeface="Times New Roman" panose="02020603050405020304" pitchFamily="18" charset="0"/>
                <a:cs typeface="Malgun Gothic" panose="020B0503020000020004" pitchFamily="34" charset="-127"/>
              </a:rPr>
              <a:t> </a:t>
            </a:r>
            <a:r>
              <a:rPr lang="en-US" sz="2800" dirty="0" smtClean="0">
                <a:solidFill>
                  <a:srgbClr val="FFFF71"/>
                </a:solidFill>
                <a:latin typeface="+mn-lt"/>
                <a:ea typeface="Times New Roman" panose="02020603050405020304" pitchFamily="18" charset="0"/>
              </a:rPr>
              <a:t>S</a:t>
            </a:r>
            <a:r>
              <a:rPr lang="en-US" sz="2800" spc="-80" dirty="0" smtClean="0">
                <a:latin typeface="+mn-lt"/>
                <a:ea typeface="Times New Roman" panose="02020603050405020304" pitchFamily="18" charset="0"/>
              </a:rPr>
              <a:t>   </a:t>
            </a:r>
            <a:r>
              <a:rPr lang="en-US" sz="2800" dirty="0">
                <a:solidFill>
                  <a:srgbClr val="92D050"/>
                </a:solidFill>
                <a:effectLst>
                  <a:outerShdw blurRad="38100" dist="38100" dir="2700000" algn="tl">
                    <a:srgbClr val="000000">
                      <a:alpha val="43137"/>
                    </a:srgbClr>
                  </a:outerShdw>
                </a:effectLst>
                <a:latin typeface="+mn-lt"/>
                <a:ea typeface="Times New Roman" panose="02020603050405020304" pitchFamily="18" charset="0"/>
                <a:cs typeface="Malgun Gothic" panose="020B0503020000020004" pitchFamily="34" charset="-127"/>
              </a:rPr>
              <a:t>∧</a:t>
            </a:r>
            <a:r>
              <a:rPr lang="en-US" sz="2800" spc="-120" dirty="0">
                <a:latin typeface="+mn-lt"/>
                <a:ea typeface="Times New Roman" panose="02020603050405020304" pitchFamily="18" charset="0"/>
                <a:cs typeface="Malgun Gothic" panose="020B0503020000020004" pitchFamily="34" charset="-127"/>
              </a:rPr>
              <a:t>   </a:t>
            </a:r>
            <a:r>
              <a:rPr lang="en-US" sz="2800" spc="-120" dirty="0" smtClean="0">
                <a:latin typeface="+mn-lt"/>
                <a:ea typeface="Times New Roman" panose="02020603050405020304" pitchFamily="18" charset="0"/>
                <a:cs typeface="Malgun Gothic" panose="020B0503020000020004" pitchFamily="34" charset="-127"/>
              </a:rPr>
              <a:t>(</a:t>
            </a:r>
            <a:r>
              <a:rPr lang="en-US" sz="2800" spc="-120" dirty="0" smtClean="0">
                <a:solidFill>
                  <a:srgbClr val="FFFF71"/>
                </a:solidFill>
                <a:latin typeface="+mn-lt"/>
                <a:ea typeface="Times New Roman" panose="02020603050405020304" pitchFamily="18" charset="0"/>
                <a:cs typeface="Malgun Gothic" panose="020B0503020000020004" pitchFamily="34" charset="-127"/>
              </a:rPr>
              <a:t>I</a:t>
            </a:r>
            <a:r>
              <a:rPr lang="en-US" sz="2800" spc="-120" dirty="0" smtClean="0">
                <a:latin typeface="+mn-lt"/>
                <a:ea typeface="Times New Roman" panose="02020603050405020304" pitchFamily="18" charset="0"/>
                <a:cs typeface="Malgun Gothic" panose="020B0503020000020004" pitchFamily="34" charset="-127"/>
              </a:rPr>
              <a:t>, </a:t>
            </a:r>
            <a:r>
              <a:rPr lang="en-US" sz="2800" spc="10" dirty="0" smtClean="0">
                <a:solidFill>
                  <a:srgbClr val="FFFF71"/>
                </a:solidFill>
                <a:latin typeface="+mn-lt"/>
                <a:ea typeface="Times New Roman" panose="02020603050405020304" pitchFamily="18" charset="0"/>
              </a:rPr>
              <a:t>S</a:t>
            </a:r>
            <a:r>
              <a:rPr lang="en-US" sz="2800" dirty="0" smtClean="0">
                <a:solidFill>
                  <a:srgbClr val="FFFF71"/>
                </a:solidFill>
                <a:latin typeface="+mn-lt"/>
                <a:ea typeface="Times New Roman" panose="02020603050405020304" pitchFamily="18" charset="0"/>
              </a:rPr>
              <a:t>’</a:t>
            </a:r>
            <a:r>
              <a:rPr lang="en-US" sz="2800" dirty="0" smtClean="0">
                <a:latin typeface="+mn-lt"/>
                <a:ea typeface="Meiryo" panose="020B0604030504040204" pitchFamily="34" charset="-128"/>
              </a:rPr>
              <a:t>) </a:t>
            </a:r>
            <a:r>
              <a:rPr lang="en-US" sz="4400" dirty="0">
                <a:ln w="0"/>
                <a:solidFill>
                  <a:srgbClr val="92D050"/>
                </a:solidFill>
                <a:effectLst>
                  <a:outerShdw blurRad="38100" dist="19050" dir="2700000" algn="tl" rotWithShape="0">
                    <a:prstClr val="black">
                      <a:alpha val="40000"/>
                    </a:prstClr>
                  </a:outerShdw>
                </a:effectLst>
                <a:ea typeface="Meiryo" panose="020B0604030504040204" pitchFamily="34" charset="-128"/>
              </a:rPr>
              <a:t>⊦</a:t>
            </a:r>
            <a:r>
              <a:rPr lang="en-US" sz="2800" dirty="0" smtClean="0">
                <a:latin typeface="+mn-lt"/>
                <a:ea typeface="Meiryo" panose="020B0604030504040204" pitchFamily="34" charset="-128"/>
              </a:rPr>
              <a:t> </a:t>
            </a:r>
            <a:r>
              <a:rPr lang="en-US" sz="2800" dirty="0" smtClean="0">
                <a:solidFill>
                  <a:srgbClr val="FFFF71"/>
                </a:solidFill>
                <a:latin typeface="+mn-lt"/>
                <a:ea typeface="Meiryo" panose="020B0604030504040204" pitchFamily="34" charset="-128"/>
              </a:rPr>
              <a:t>P</a:t>
            </a:r>
            <a:endParaRPr lang="en-US" sz="2800" dirty="0">
              <a:solidFill>
                <a:srgbClr val="FFFF71"/>
              </a:solidFill>
              <a:latin typeface="+mn-lt"/>
              <a:ea typeface="Times New Roman" panose="02020603050405020304" pitchFamily="18" charset="0"/>
            </a:endParaRPr>
          </a:p>
          <a:p>
            <a:endParaRPr lang="en-US" sz="3200" dirty="0"/>
          </a:p>
        </p:txBody>
      </p:sp>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12</a:t>
            </a:fld>
            <a:endParaRPr lang="en-US" dirty="0"/>
          </a:p>
        </p:txBody>
      </p:sp>
      <p:sp>
        <p:nvSpPr>
          <p:cNvPr id="9" name="Freeform 12"/>
          <p:cNvSpPr/>
          <p:nvPr/>
        </p:nvSpPr>
        <p:spPr>
          <a:xfrm>
            <a:off x="8065213" y="3117014"/>
            <a:ext cx="3263424" cy="2536704"/>
          </a:xfrm>
          <a:custGeom>
            <a:avLst/>
            <a:gdLst>
              <a:gd name="connsiteX0" fmla="*/ 2575931 w 6233531"/>
              <a:gd name="connsiteY0" fmla="*/ 579864 h 5006898"/>
              <a:gd name="connsiteX1" fmla="*/ 2509024 w 6233531"/>
              <a:gd name="connsiteY1" fmla="*/ 524108 h 5006898"/>
              <a:gd name="connsiteX2" fmla="*/ 2475570 w 6233531"/>
              <a:gd name="connsiteY2" fmla="*/ 512956 h 5006898"/>
              <a:gd name="connsiteX3" fmla="*/ 2442117 w 6233531"/>
              <a:gd name="connsiteY3" fmla="*/ 479503 h 5006898"/>
              <a:gd name="connsiteX4" fmla="*/ 2386361 w 6233531"/>
              <a:gd name="connsiteY4" fmla="*/ 457200 h 5006898"/>
              <a:gd name="connsiteX5" fmla="*/ 2297151 w 6233531"/>
              <a:gd name="connsiteY5" fmla="*/ 401444 h 5006898"/>
              <a:gd name="connsiteX6" fmla="*/ 2196790 w 6233531"/>
              <a:gd name="connsiteY6" fmla="*/ 367991 h 5006898"/>
              <a:gd name="connsiteX7" fmla="*/ 2107580 w 6233531"/>
              <a:gd name="connsiteY7" fmla="*/ 323386 h 5006898"/>
              <a:gd name="connsiteX8" fmla="*/ 2029522 w 6233531"/>
              <a:gd name="connsiteY8" fmla="*/ 289932 h 5006898"/>
              <a:gd name="connsiteX9" fmla="*/ 1973766 w 6233531"/>
              <a:gd name="connsiteY9" fmla="*/ 245327 h 5006898"/>
              <a:gd name="connsiteX10" fmla="*/ 1851102 w 6233531"/>
              <a:gd name="connsiteY10" fmla="*/ 200722 h 5006898"/>
              <a:gd name="connsiteX11" fmla="*/ 1717287 w 6233531"/>
              <a:gd name="connsiteY11" fmla="*/ 156117 h 5006898"/>
              <a:gd name="connsiteX12" fmla="*/ 1605775 w 6233531"/>
              <a:gd name="connsiteY12" fmla="*/ 111513 h 5006898"/>
              <a:gd name="connsiteX13" fmla="*/ 1527717 w 6233531"/>
              <a:gd name="connsiteY13" fmla="*/ 66908 h 5006898"/>
              <a:gd name="connsiteX14" fmla="*/ 1449658 w 6233531"/>
              <a:gd name="connsiteY14" fmla="*/ 55756 h 5006898"/>
              <a:gd name="connsiteX15" fmla="*/ 1338146 w 6233531"/>
              <a:gd name="connsiteY15" fmla="*/ 33454 h 5006898"/>
              <a:gd name="connsiteX16" fmla="*/ 1293541 w 6233531"/>
              <a:gd name="connsiteY16" fmla="*/ 11152 h 5006898"/>
              <a:gd name="connsiteX17" fmla="*/ 1260087 w 6233531"/>
              <a:gd name="connsiteY17" fmla="*/ 0 h 5006898"/>
              <a:gd name="connsiteX18" fmla="*/ 947853 w 6233531"/>
              <a:gd name="connsiteY18" fmla="*/ 11152 h 5006898"/>
              <a:gd name="connsiteX19" fmla="*/ 724829 w 6233531"/>
              <a:gd name="connsiteY19" fmla="*/ 122664 h 5006898"/>
              <a:gd name="connsiteX20" fmla="*/ 669073 w 6233531"/>
              <a:gd name="connsiteY20" fmla="*/ 167269 h 5006898"/>
              <a:gd name="connsiteX21" fmla="*/ 546409 w 6233531"/>
              <a:gd name="connsiteY21" fmla="*/ 223025 h 5006898"/>
              <a:gd name="connsiteX22" fmla="*/ 457200 w 6233531"/>
              <a:gd name="connsiteY22" fmla="*/ 301083 h 5006898"/>
              <a:gd name="connsiteX23" fmla="*/ 401444 w 6233531"/>
              <a:gd name="connsiteY23" fmla="*/ 323386 h 5006898"/>
              <a:gd name="connsiteX24" fmla="*/ 345687 w 6233531"/>
              <a:gd name="connsiteY24" fmla="*/ 356839 h 5006898"/>
              <a:gd name="connsiteX25" fmla="*/ 301083 w 6233531"/>
              <a:gd name="connsiteY25" fmla="*/ 379142 h 5006898"/>
              <a:gd name="connsiteX26" fmla="*/ 200722 w 6233531"/>
              <a:gd name="connsiteY26" fmla="*/ 434898 h 5006898"/>
              <a:gd name="connsiteX27" fmla="*/ 167268 w 6233531"/>
              <a:gd name="connsiteY27" fmla="*/ 446049 h 5006898"/>
              <a:gd name="connsiteX28" fmla="*/ 122663 w 6233531"/>
              <a:gd name="connsiteY28" fmla="*/ 501805 h 5006898"/>
              <a:gd name="connsiteX29" fmla="*/ 55756 w 6233531"/>
              <a:gd name="connsiteY29" fmla="*/ 557561 h 5006898"/>
              <a:gd name="connsiteX30" fmla="*/ 11151 w 6233531"/>
              <a:gd name="connsiteY30" fmla="*/ 657922 h 5006898"/>
              <a:gd name="connsiteX31" fmla="*/ 0 w 6233531"/>
              <a:gd name="connsiteY31" fmla="*/ 691376 h 5006898"/>
              <a:gd name="connsiteX32" fmla="*/ 11151 w 6233531"/>
              <a:gd name="connsiteY32" fmla="*/ 914400 h 5006898"/>
              <a:gd name="connsiteX33" fmla="*/ 22302 w 6233531"/>
              <a:gd name="connsiteY33" fmla="*/ 959005 h 5006898"/>
              <a:gd name="connsiteX34" fmla="*/ 44605 w 6233531"/>
              <a:gd name="connsiteY34" fmla="*/ 992459 h 5006898"/>
              <a:gd name="connsiteX35" fmla="*/ 55756 w 6233531"/>
              <a:gd name="connsiteY35" fmla="*/ 1025913 h 5006898"/>
              <a:gd name="connsiteX36" fmla="*/ 100361 w 6233531"/>
              <a:gd name="connsiteY36" fmla="*/ 1081669 h 5006898"/>
              <a:gd name="connsiteX37" fmla="*/ 144966 w 6233531"/>
              <a:gd name="connsiteY37" fmla="*/ 1159727 h 5006898"/>
              <a:gd name="connsiteX38" fmla="*/ 234175 w 6233531"/>
              <a:gd name="connsiteY38" fmla="*/ 1260088 h 5006898"/>
              <a:gd name="connsiteX39" fmla="*/ 323385 w 6233531"/>
              <a:gd name="connsiteY39" fmla="*/ 1282391 h 5006898"/>
              <a:gd name="connsiteX40" fmla="*/ 367990 w 6233531"/>
              <a:gd name="connsiteY40" fmla="*/ 1304693 h 5006898"/>
              <a:gd name="connsiteX41" fmla="*/ 434897 w 6233531"/>
              <a:gd name="connsiteY41" fmla="*/ 1349298 h 5006898"/>
              <a:gd name="connsiteX42" fmla="*/ 457200 w 6233531"/>
              <a:gd name="connsiteY42" fmla="*/ 1438508 h 5006898"/>
              <a:gd name="connsiteX43" fmla="*/ 479502 w 6233531"/>
              <a:gd name="connsiteY43" fmla="*/ 1527717 h 5006898"/>
              <a:gd name="connsiteX44" fmla="*/ 501805 w 6233531"/>
              <a:gd name="connsiteY44" fmla="*/ 1661532 h 5006898"/>
              <a:gd name="connsiteX45" fmla="*/ 512956 w 6233531"/>
              <a:gd name="connsiteY45" fmla="*/ 1739591 h 5006898"/>
              <a:gd name="connsiteX46" fmla="*/ 535258 w 6233531"/>
              <a:gd name="connsiteY46" fmla="*/ 1806498 h 5006898"/>
              <a:gd name="connsiteX47" fmla="*/ 546409 w 6233531"/>
              <a:gd name="connsiteY47" fmla="*/ 1918010 h 5006898"/>
              <a:gd name="connsiteX48" fmla="*/ 557561 w 6233531"/>
              <a:gd name="connsiteY48" fmla="*/ 1973766 h 5006898"/>
              <a:gd name="connsiteX49" fmla="*/ 568712 w 6233531"/>
              <a:gd name="connsiteY49" fmla="*/ 2062976 h 5006898"/>
              <a:gd name="connsiteX50" fmla="*/ 557561 w 6233531"/>
              <a:gd name="connsiteY50" fmla="*/ 2286000 h 5006898"/>
              <a:gd name="connsiteX51" fmla="*/ 512956 w 6233531"/>
              <a:gd name="connsiteY51" fmla="*/ 2352908 h 5006898"/>
              <a:gd name="connsiteX52" fmla="*/ 479502 w 6233531"/>
              <a:gd name="connsiteY52" fmla="*/ 2419815 h 5006898"/>
              <a:gd name="connsiteX53" fmla="*/ 446048 w 6233531"/>
              <a:gd name="connsiteY53" fmla="*/ 2531327 h 5006898"/>
              <a:gd name="connsiteX54" fmla="*/ 423746 w 6233531"/>
              <a:gd name="connsiteY54" fmla="*/ 2598235 h 5006898"/>
              <a:gd name="connsiteX55" fmla="*/ 412595 w 6233531"/>
              <a:gd name="connsiteY55" fmla="*/ 2631688 h 5006898"/>
              <a:gd name="connsiteX56" fmla="*/ 390292 w 6233531"/>
              <a:gd name="connsiteY56" fmla="*/ 2687444 h 5006898"/>
              <a:gd name="connsiteX57" fmla="*/ 379141 w 6233531"/>
              <a:gd name="connsiteY57" fmla="*/ 2754352 h 5006898"/>
              <a:gd name="connsiteX58" fmla="*/ 367990 w 6233531"/>
              <a:gd name="connsiteY58" fmla="*/ 2810108 h 5006898"/>
              <a:gd name="connsiteX59" fmla="*/ 390292 w 6233531"/>
              <a:gd name="connsiteY59" fmla="*/ 3345366 h 5006898"/>
              <a:gd name="connsiteX60" fmla="*/ 379141 w 6233531"/>
              <a:gd name="connsiteY60" fmla="*/ 3501483 h 5006898"/>
              <a:gd name="connsiteX61" fmla="*/ 356839 w 6233531"/>
              <a:gd name="connsiteY61" fmla="*/ 3601844 h 5006898"/>
              <a:gd name="connsiteX62" fmla="*/ 345687 w 6233531"/>
              <a:gd name="connsiteY62" fmla="*/ 3791415 h 5006898"/>
              <a:gd name="connsiteX63" fmla="*/ 323385 w 6233531"/>
              <a:gd name="connsiteY63" fmla="*/ 3914078 h 5006898"/>
              <a:gd name="connsiteX64" fmla="*/ 301083 w 6233531"/>
              <a:gd name="connsiteY64" fmla="*/ 4059044 h 5006898"/>
              <a:gd name="connsiteX65" fmla="*/ 289931 w 6233531"/>
              <a:gd name="connsiteY65" fmla="*/ 4181708 h 5006898"/>
              <a:gd name="connsiteX66" fmla="*/ 234175 w 6233531"/>
              <a:gd name="connsiteY66" fmla="*/ 4460488 h 5006898"/>
              <a:gd name="connsiteX67" fmla="*/ 256478 w 6233531"/>
              <a:gd name="connsiteY67" fmla="*/ 4795025 h 5006898"/>
              <a:gd name="connsiteX68" fmla="*/ 278780 w 6233531"/>
              <a:gd name="connsiteY68" fmla="*/ 4828478 h 5006898"/>
              <a:gd name="connsiteX69" fmla="*/ 312234 w 6233531"/>
              <a:gd name="connsiteY69" fmla="*/ 4895386 h 5006898"/>
              <a:gd name="connsiteX70" fmla="*/ 356839 w 6233531"/>
              <a:gd name="connsiteY70" fmla="*/ 4928839 h 5006898"/>
              <a:gd name="connsiteX71" fmla="*/ 446048 w 6233531"/>
              <a:gd name="connsiteY71" fmla="*/ 4973444 h 5006898"/>
              <a:gd name="connsiteX72" fmla="*/ 479502 w 6233531"/>
              <a:gd name="connsiteY72" fmla="*/ 4984595 h 5006898"/>
              <a:gd name="connsiteX73" fmla="*/ 579863 w 6233531"/>
              <a:gd name="connsiteY73" fmla="*/ 5006898 h 5006898"/>
              <a:gd name="connsiteX74" fmla="*/ 869795 w 6233531"/>
              <a:gd name="connsiteY74" fmla="*/ 4995747 h 5006898"/>
              <a:gd name="connsiteX75" fmla="*/ 936702 w 6233531"/>
              <a:gd name="connsiteY75" fmla="*/ 4973444 h 5006898"/>
              <a:gd name="connsiteX76" fmla="*/ 1048214 w 6233531"/>
              <a:gd name="connsiteY76" fmla="*/ 4951142 h 5006898"/>
              <a:gd name="connsiteX77" fmla="*/ 1271239 w 6233531"/>
              <a:gd name="connsiteY77" fmla="*/ 4928839 h 5006898"/>
              <a:gd name="connsiteX78" fmla="*/ 1360448 w 6233531"/>
              <a:gd name="connsiteY78" fmla="*/ 4917688 h 5006898"/>
              <a:gd name="connsiteX79" fmla="*/ 1483112 w 6233531"/>
              <a:gd name="connsiteY79" fmla="*/ 4895386 h 5006898"/>
              <a:gd name="connsiteX80" fmla="*/ 1561170 w 6233531"/>
              <a:gd name="connsiteY80" fmla="*/ 4873083 h 5006898"/>
              <a:gd name="connsiteX81" fmla="*/ 1605775 w 6233531"/>
              <a:gd name="connsiteY81" fmla="*/ 4861932 h 5006898"/>
              <a:gd name="connsiteX82" fmla="*/ 2107580 w 6233531"/>
              <a:gd name="connsiteY82" fmla="*/ 4850781 h 5006898"/>
              <a:gd name="connsiteX83" fmla="*/ 2575931 w 6233531"/>
              <a:gd name="connsiteY83" fmla="*/ 4817327 h 5006898"/>
              <a:gd name="connsiteX84" fmla="*/ 3066585 w 6233531"/>
              <a:gd name="connsiteY84" fmla="*/ 4772722 h 5006898"/>
              <a:gd name="connsiteX85" fmla="*/ 3189248 w 6233531"/>
              <a:gd name="connsiteY85" fmla="*/ 4750420 h 5006898"/>
              <a:gd name="connsiteX86" fmla="*/ 3345366 w 6233531"/>
              <a:gd name="connsiteY86" fmla="*/ 4728117 h 5006898"/>
              <a:gd name="connsiteX87" fmla="*/ 3534936 w 6233531"/>
              <a:gd name="connsiteY87" fmla="*/ 4694664 h 5006898"/>
              <a:gd name="connsiteX88" fmla="*/ 3568390 w 6233531"/>
              <a:gd name="connsiteY88" fmla="*/ 4683513 h 5006898"/>
              <a:gd name="connsiteX89" fmla="*/ 3646448 w 6233531"/>
              <a:gd name="connsiteY89" fmla="*/ 4672361 h 5006898"/>
              <a:gd name="connsiteX90" fmla="*/ 3702205 w 6233531"/>
              <a:gd name="connsiteY90" fmla="*/ 4661210 h 5006898"/>
              <a:gd name="connsiteX91" fmla="*/ 3813717 w 6233531"/>
              <a:gd name="connsiteY91" fmla="*/ 4627756 h 5006898"/>
              <a:gd name="connsiteX92" fmla="*/ 4014439 w 6233531"/>
              <a:gd name="connsiteY92" fmla="*/ 4572000 h 5006898"/>
              <a:gd name="connsiteX93" fmla="*/ 4170556 w 6233531"/>
              <a:gd name="connsiteY93" fmla="*/ 4527395 h 5006898"/>
              <a:gd name="connsiteX94" fmla="*/ 4415883 w 6233531"/>
              <a:gd name="connsiteY94" fmla="*/ 4438186 h 5006898"/>
              <a:gd name="connsiteX95" fmla="*/ 4605453 w 6233531"/>
              <a:gd name="connsiteY95" fmla="*/ 4371278 h 5006898"/>
              <a:gd name="connsiteX96" fmla="*/ 4739268 w 6233531"/>
              <a:gd name="connsiteY96" fmla="*/ 4293220 h 5006898"/>
              <a:gd name="connsiteX97" fmla="*/ 4861931 w 6233531"/>
              <a:gd name="connsiteY97" fmla="*/ 4192859 h 5006898"/>
              <a:gd name="connsiteX98" fmla="*/ 4906536 w 6233531"/>
              <a:gd name="connsiteY98" fmla="*/ 4170556 h 5006898"/>
              <a:gd name="connsiteX99" fmla="*/ 4995746 w 6233531"/>
              <a:gd name="connsiteY99" fmla="*/ 4114800 h 5006898"/>
              <a:gd name="connsiteX100" fmla="*/ 5051502 w 6233531"/>
              <a:gd name="connsiteY100" fmla="*/ 4059044 h 5006898"/>
              <a:gd name="connsiteX101" fmla="*/ 5140712 w 6233531"/>
              <a:gd name="connsiteY101" fmla="*/ 4003288 h 5006898"/>
              <a:gd name="connsiteX102" fmla="*/ 5218770 w 6233531"/>
              <a:gd name="connsiteY102" fmla="*/ 3925230 h 5006898"/>
              <a:gd name="connsiteX103" fmla="*/ 5341434 w 6233531"/>
              <a:gd name="connsiteY103" fmla="*/ 3836020 h 5006898"/>
              <a:gd name="connsiteX104" fmla="*/ 5386039 w 6233531"/>
              <a:gd name="connsiteY104" fmla="*/ 3791415 h 5006898"/>
              <a:gd name="connsiteX105" fmla="*/ 5441795 w 6233531"/>
              <a:gd name="connsiteY105" fmla="*/ 3757961 h 5006898"/>
              <a:gd name="connsiteX106" fmla="*/ 5497551 w 6233531"/>
              <a:gd name="connsiteY106" fmla="*/ 3713356 h 5006898"/>
              <a:gd name="connsiteX107" fmla="*/ 5508702 w 6233531"/>
              <a:gd name="connsiteY107" fmla="*/ 3679903 h 5006898"/>
              <a:gd name="connsiteX108" fmla="*/ 5564458 w 6233531"/>
              <a:gd name="connsiteY108" fmla="*/ 3624147 h 5006898"/>
              <a:gd name="connsiteX109" fmla="*/ 5597912 w 6233531"/>
              <a:gd name="connsiteY109" fmla="*/ 3546088 h 5006898"/>
              <a:gd name="connsiteX110" fmla="*/ 5631366 w 6233531"/>
              <a:gd name="connsiteY110" fmla="*/ 3512635 h 5006898"/>
              <a:gd name="connsiteX111" fmla="*/ 5664819 w 6233531"/>
              <a:gd name="connsiteY111" fmla="*/ 3401122 h 5006898"/>
              <a:gd name="connsiteX112" fmla="*/ 5675970 w 6233531"/>
              <a:gd name="connsiteY112" fmla="*/ 3345366 h 5006898"/>
              <a:gd name="connsiteX113" fmla="*/ 5698273 w 6233531"/>
              <a:gd name="connsiteY113" fmla="*/ 3311913 h 5006898"/>
              <a:gd name="connsiteX114" fmla="*/ 5720575 w 6233531"/>
              <a:gd name="connsiteY114" fmla="*/ 3233854 h 5006898"/>
              <a:gd name="connsiteX115" fmla="*/ 5742878 w 6233531"/>
              <a:gd name="connsiteY115" fmla="*/ 3178098 h 5006898"/>
              <a:gd name="connsiteX116" fmla="*/ 5754029 w 6233531"/>
              <a:gd name="connsiteY116" fmla="*/ 3133493 h 5006898"/>
              <a:gd name="connsiteX117" fmla="*/ 5765180 w 6233531"/>
              <a:gd name="connsiteY117" fmla="*/ 3100039 h 5006898"/>
              <a:gd name="connsiteX118" fmla="*/ 5776331 w 6233531"/>
              <a:gd name="connsiteY118" fmla="*/ 3044283 h 5006898"/>
              <a:gd name="connsiteX119" fmla="*/ 5809785 w 6233531"/>
              <a:gd name="connsiteY119" fmla="*/ 2988527 h 5006898"/>
              <a:gd name="connsiteX120" fmla="*/ 5820936 w 6233531"/>
              <a:gd name="connsiteY120" fmla="*/ 2955074 h 5006898"/>
              <a:gd name="connsiteX121" fmla="*/ 5887844 w 6233531"/>
              <a:gd name="connsiteY121" fmla="*/ 2865864 h 5006898"/>
              <a:gd name="connsiteX122" fmla="*/ 5921297 w 6233531"/>
              <a:gd name="connsiteY122" fmla="*/ 2787805 h 5006898"/>
              <a:gd name="connsiteX123" fmla="*/ 5965902 w 6233531"/>
              <a:gd name="connsiteY123" fmla="*/ 2676293 h 5006898"/>
              <a:gd name="connsiteX124" fmla="*/ 6077414 w 6233531"/>
              <a:gd name="connsiteY124" fmla="*/ 2442117 h 5006898"/>
              <a:gd name="connsiteX125" fmla="*/ 6166624 w 6233531"/>
              <a:gd name="connsiteY125" fmla="*/ 2118732 h 5006898"/>
              <a:gd name="connsiteX126" fmla="*/ 6200078 w 6233531"/>
              <a:gd name="connsiteY126" fmla="*/ 2040674 h 5006898"/>
              <a:gd name="connsiteX127" fmla="*/ 6233531 w 6233531"/>
              <a:gd name="connsiteY127" fmla="*/ 1895708 h 5006898"/>
              <a:gd name="connsiteX128" fmla="*/ 6222380 w 6233531"/>
              <a:gd name="connsiteY128" fmla="*/ 1215483 h 5006898"/>
              <a:gd name="connsiteX129" fmla="*/ 6200078 w 6233531"/>
              <a:gd name="connsiteY129" fmla="*/ 1182030 h 5006898"/>
              <a:gd name="connsiteX130" fmla="*/ 6166624 w 6233531"/>
              <a:gd name="connsiteY130" fmla="*/ 1126274 h 5006898"/>
              <a:gd name="connsiteX131" fmla="*/ 6122019 w 6233531"/>
              <a:gd name="connsiteY131" fmla="*/ 959005 h 5006898"/>
              <a:gd name="connsiteX132" fmla="*/ 6088566 w 6233531"/>
              <a:gd name="connsiteY132" fmla="*/ 903249 h 5006898"/>
              <a:gd name="connsiteX133" fmla="*/ 6055112 w 6233531"/>
              <a:gd name="connsiteY133" fmla="*/ 880947 h 5006898"/>
              <a:gd name="connsiteX134" fmla="*/ 6010507 w 6233531"/>
              <a:gd name="connsiteY134" fmla="*/ 814039 h 5006898"/>
              <a:gd name="connsiteX135" fmla="*/ 5954751 w 6233531"/>
              <a:gd name="connsiteY135" fmla="*/ 769435 h 5006898"/>
              <a:gd name="connsiteX136" fmla="*/ 5921297 w 6233531"/>
              <a:gd name="connsiteY136" fmla="*/ 747132 h 5006898"/>
              <a:gd name="connsiteX137" fmla="*/ 5865541 w 6233531"/>
              <a:gd name="connsiteY137" fmla="*/ 702527 h 5006898"/>
              <a:gd name="connsiteX138" fmla="*/ 5787483 w 6233531"/>
              <a:gd name="connsiteY138" fmla="*/ 669074 h 5006898"/>
              <a:gd name="connsiteX139" fmla="*/ 5742878 w 6233531"/>
              <a:gd name="connsiteY139" fmla="*/ 657922 h 5006898"/>
              <a:gd name="connsiteX140" fmla="*/ 5609063 w 6233531"/>
              <a:gd name="connsiteY140" fmla="*/ 602166 h 5006898"/>
              <a:gd name="connsiteX141" fmla="*/ 5564458 w 6233531"/>
              <a:gd name="connsiteY141" fmla="*/ 579864 h 5006898"/>
              <a:gd name="connsiteX142" fmla="*/ 5475248 w 6233531"/>
              <a:gd name="connsiteY142" fmla="*/ 557561 h 5006898"/>
              <a:gd name="connsiteX143" fmla="*/ 5419492 w 6233531"/>
              <a:gd name="connsiteY143" fmla="*/ 546410 h 5006898"/>
              <a:gd name="connsiteX144" fmla="*/ 5363736 w 6233531"/>
              <a:gd name="connsiteY144" fmla="*/ 524108 h 5006898"/>
              <a:gd name="connsiteX145" fmla="*/ 5319131 w 6233531"/>
              <a:gd name="connsiteY145" fmla="*/ 512956 h 5006898"/>
              <a:gd name="connsiteX146" fmla="*/ 5285678 w 6233531"/>
              <a:gd name="connsiteY146" fmla="*/ 501805 h 5006898"/>
              <a:gd name="connsiteX147" fmla="*/ 5241073 w 6233531"/>
              <a:gd name="connsiteY147" fmla="*/ 490654 h 5006898"/>
              <a:gd name="connsiteX148" fmla="*/ 5163014 w 6233531"/>
              <a:gd name="connsiteY148" fmla="*/ 468352 h 5006898"/>
              <a:gd name="connsiteX149" fmla="*/ 5096107 w 6233531"/>
              <a:gd name="connsiteY149" fmla="*/ 434898 h 5006898"/>
              <a:gd name="connsiteX150" fmla="*/ 5040351 w 6233531"/>
              <a:gd name="connsiteY150" fmla="*/ 423747 h 5006898"/>
              <a:gd name="connsiteX151" fmla="*/ 5006897 w 6233531"/>
              <a:gd name="connsiteY151" fmla="*/ 412595 h 5006898"/>
              <a:gd name="connsiteX152" fmla="*/ 4962292 w 6233531"/>
              <a:gd name="connsiteY152" fmla="*/ 401444 h 5006898"/>
              <a:gd name="connsiteX153" fmla="*/ 4861931 w 6233531"/>
              <a:gd name="connsiteY153" fmla="*/ 356839 h 5006898"/>
              <a:gd name="connsiteX154" fmla="*/ 4772722 w 6233531"/>
              <a:gd name="connsiteY154" fmla="*/ 334537 h 5006898"/>
              <a:gd name="connsiteX155" fmla="*/ 4728117 w 6233531"/>
              <a:gd name="connsiteY155" fmla="*/ 323386 h 5006898"/>
              <a:gd name="connsiteX156" fmla="*/ 4672361 w 6233531"/>
              <a:gd name="connsiteY156" fmla="*/ 289932 h 5006898"/>
              <a:gd name="connsiteX157" fmla="*/ 4560848 w 6233531"/>
              <a:gd name="connsiteY157" fmla="*/ 267630 h 5006898"/>
              <a:gd name="connsiteX158" fmla="*/ 4516244 w 6233531"/>
              <a:gd name="connsiteY158" fmla="*/ 245327 h 5006898"/>
              <a:gd name="connsiteX159" fmla="*/ 4482790 w 6233531"/>
              <a:gd name="connsiteY159" fmla="*/ 223025 h 5006898"/>
              <a:gd name="connsiteX160" fmla="*/ 4438185 w 6233531"/>
              <a:gd name="connsiteY160" fmla="*/ 211874 h 5006898"/>
              <a:gd name="connsiteX161" fmla="*/ 4404731 w 6233531"/>
              <a:gd name="connsiteY161" fmla="*/ 200722 h 5006898"/>
              <a:gd name="connsiteX162" fmla="*/ 4315522 w 6233531"/>
              <a:gd name="connsiteY162" fmla="*/ 178420 h 5006898"/>
              <a:gd name="connsiteX163" fmla="*/ 4215161 w 6233531"/>
              <a:gd name="connsiteY163" fmla="*/ 111513 h 5006898"/>
              <a:gd name="connsiteX164" fmla="*/ 4181707 w 6233531"/>
              <a:gd name="connsiteY164" fmla="*/ 89210 h 5006898"/>
              <a:gd name="connsiteX165" fmla="*/ 4148253 w 6233531"/>
              <a:gd name="connsiteY165" fmla="*/ 78059 h 5006898"/>
              <a:gd name="connsiteX166" fmla="*/ 3858322 w 6233531"/>
              <a:gd name="connsiteY166" fmla="*/ 89210 h 5006898"/>
              <a:gd name="connsiteX167" fmla="*/ 3757961 w 6233531"/>
              <a:gd name="connsiteY167" fmla="*/ 122664 h 5006898"/>
              <a:gd name="connsiteX168" fmla="*/ 3668751 w 6233531"/>
              <a:gd name="connsiteY168" fmla="*/ 144966 h 5006898"/>
              <a:gd name="connsiteX169" fmla="*/ 3624146 w 6233531"/>
              <a:gd name="connsiteY169" fmla="*/ 178420 h 5006898"/>
              <a:gd name="connsiteX170" fmla="*/ 3590692 w 6233531"/>
              <a:gd name="connsiteY170" fmla="*/ 189571 h 5006898"/>
              <a:gd name="connsiteX171" fmla="*/ 3501483 w 6233531"/>
              <a:gd name="connsiteY171" fmla="*/ 234176 h 5006898"/>
              <a:gd name="connsiteX172" fmla="*/ 3445727 w 6233531"/>
              <a:gd name="connsiteY172" fmla="*/ 256478 h 5006898"/>
              <a:gd name="connsiteX173" fmla="*/ 3345366 w 6233531"/>
              <a:gd name="connsiteY173" fmla="*/ 312235 h 5006898"/>
              <a:gd name="connsiteX174" fmla="*/ 3300761 w 6233531"/>
              <a:gd name="connsiteY174" fmla="*/ 323386 h 5006898"/>
              <a:gd name="connsiteX175" fmla="*/ 3222702 w 6233531"/>
              <a:gd name="connsiteY175" fmla="*/ 345688 h 5006898"/>
              <a:gd name="connsiteX176" fmla="*/ 3189248 w 6233531"/>
              <a:gd name="connsiteY176" fmla="*/ 367991 h 5006898"/>
              <a:gd name="connsiteX177" fmla="*/ 3088887 w 6233531"/>
              <a:gd name="connsiteY177" fmla="*/ 390293 h 5006898"/>
              <a:gd name="connsiteX178" fmla="*/ 3044283 w 6233531"/>
              <a:gd name="connsiteY178" fmla="*/ 401444 h 5006898"/>
              <a:gd name="connsiteX179" fmla="*/ 3010829 w 6233531"/>
              <a:gd name="connsiteY179" fmla="*/ 412595 h 5006898"/>
              <a:gd name="connsiteX180" fmla="*/ 2955073 w 6233531"/>
              <a:gd name="connsiteY180" fmla="*/ 423747 h 5006898"/>
              <a:gd name="connsiteX181" fmla="*/ 2921619 w 6233531"/>
              <a:gd name="connsiteY181" fmla="*/ 434898 h 5006898"/>
              <a:gd name="connsiteX182" fmla="*/ 2843561 w 6233531"/>
              <a:gd name="connsiteY182" fmla="*/ 446049 h 5006898"/>
              <a:gd name="connsiteX183" fmla="*/ 2687444 w 6233531"/>
              <a:gd name="connsiteY183" fmla="*/ 479503 h 5006898"/>
              <a:gd name="connsiteX184" fmla="*/ 2653990 w 6233531"/>
              <a:gd name="connsiteY184" fmla="*/ 490654 h 5006898"/>
              <a:gd name="connsiteX185" fmla="*/ 2620536 w 6233531"/>
              <a:gd name="connsiteY185" fmla="*/ 546410 h 5006898"/>
              <a:gd name="connsiteX186" fmla="*/ 2598234 w 6233531"/>
              <a:gd name="connsiteY186" fmla="*/ 568713 h 5006898"/>
              <a:gd name="connsiteX187" fmla="*/ 2575931 w 6233531"/>
              <a:gd name="connsiteY187" fmla="*/ 579864 h 500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233531" h="5006898">
                <a:moveTo>
                  <a:pt x="2575931" y="579864"/>
                </a:moveTo>
                <a:cubicBezTo>
                  <a:pt x="2561063" y="572430"/>
                  <a:pt x="2533179" y="540212"/>
                  <a:pt x="2509024" y="524108"/>
                </a:cubicBezTo>
                <a:cubicBezTo>
                  <a:pt x="2499244" y="517588"/>
                  <a:pt x="2485350" y="519476"/>
                  <a:pt x="2475570" y="512956"/>
                </a:cubicBezTo>
                <a:cubicBezTo>
                  <a:pt x="2462449" y="504208"/>
                  <a:pt x="2455490" y="487861"/>
                  <a:pt x="2442117" y="479503"/>
                </a:cubicBezTo>
                <a:cubicBezTo>
                  <a:pt x="2425143" y="468894"/>
                  <a:pt x="2403985" y="466690"/>
                  <a:pt x="2386361" y="457200"/>
                </a:cubicBezTo>
                <a:cubicBezTo>
                  <a:pt x="2355486" y="440575"/>
                  <a:pt x="2328880" y="416375"/>
                  <a:pt x="2297151" y="401444"/>
                </a:cubicBezTo>
                <a:cubicBezTo>
                  <a:pt x="2265244" y="386429"/>
                  <a:pt x="2229397" y="381417"/>
                  <a:pt x="2196790" y="367991"/>
                </a:cubicBezTo>
                <a:cubicBezTo>
                  <a:pt x="2166048" y="355332"/>
                  <a:pt x="2137707" y="337446"/>
                  <a:pt x="2107580" y="323386"/>
                </a:cubicBezTo>
                <a:cubicBezTo>
                  <a:pt x="2081928" y="311415"/>
                  <a:pt x="2053974" y="304196"/>
                  <a:pt x="2029522" y="289932"/>
                </a:cubicBezTo>
                <a:cubicBezTo>
                  <a:pt x="2008963" y="277939"/>
                  <a:pt x="1994175" y="257572"/>
                  <a:pt x="1973766" y="245327"/>
                </a:cubicBezTo>
                <a:cubicBezTo>
                  <a:pt x="1949394" y="230704"/>
                  <a:pt x="1874505" y="210083"/>
                  <a:pt x="1851102" y="200722"/>
                </a:cubicBezTo>
                <a:cubicBezTo>
                  <a:pt x="1731072" y="152710"/>
                  <a:pt x="1911149" y="204583"/>
                  <a:pt x="1717287" y="156117"/>
                </a:cubicBezTo>
                <a:cubicBezTo>
                  <a:pt x="1576776" y="71812"/>
                  <a:pt x="1742688" y="162856"/>
                  <a:pt x="1605775" y="111513"/>
                </a:cubicBezTo>
                <a:cubicBezTo>
                  <a:pt x="1525020" y="81229"/>
                  <a:pt x="1625825" y="93665"/>
                  <a:pt x="1527717" y="66908"/>
                </a:cubicBezTo>
                <a:cubicBezTo>
                  <a:pt x="1502359" y="59992"/>
                  <a:pt x="1475636" y="59753"/>
                  <a:pt x="1449658" y="55756"/>
                </a:cubicBezTo>
                <a:cubicBezTo>
                  <a:pt x="1427873" y="52404"/>
                  <a:pt x="1363853" y="43094"/>
                  <a:pt x="1338146" y="33454"/>
                </a:cubicBezTo>
                <a:cubicBezTo>
                  <a:pt x="1322581" y="27617"/>
                  <a:pt x="1308820" y="17700"/>
                  <a:pt x="1293541" y="11152"/>
                </a:cubicBezTo>
                <a:cubicBezTo>
                  <a:pt x="1282737" y="6522"/>
                  <a:pt x="1271238" y="3717"/>
                  <a:pt x="1260087" y="0"/>
                </a:cubicBezTo>
                <a:cubicBezTo>
                  <a:pt x="1156009" y="3717"/>
                  <a:pt x="1051394" y="-42"/>
                  <a:pt x="947853" y="11152"/>
                </a:cubicBezTo>
                <a:cubicBezTo>
                  <a:pt x="875376" y="18987"/>
                  <a:pt x="775729" y="81944"/>
                  <a:pt x="724829" y="122664"/>
                </a:cubicBezTo>
                <a:cubicBezTo>
                  <a:pt x="706244" y="137532"/>
                  <a:pt x="689153" y="154491"/>
                  <a:pt x="669073" y="167269"/>
                </a:cubicBezTo>
                <a:cubicBezTo>
                  <a:pt x="633194" y="190101"/>
                  <a:pt x="586034" y="207175"/>
                  <a:pt x="546409" y="223025"/>
                </a:cubicBezTo>
                <a:cubicBezTo>
                  <a:pt x="516673" y="249044"/>
                  <a:pt x="489687" y="278592"/>
                  <a:pt x="457200" y="301083"/>
                </a:cubicBezTo>
                <a:cubicBezTo>
                  <a:pt x="440742" y="312477"/>
                  <a:pt x="419348" y="314434"/>
                  <a:pt x="401444" y="323386"/>
                </a:cubicBezTo>
                <a:cubicBezTo>
                  <a:pt x="382058" y="333079"/>
                  <a:pt x="364634" y="346313"/>
                  <a:pt x="345687" y="356839"/>
                </a:cubicBezTo>
                <a:cubicBezTo>
                  <a:pt x="331156" y="364912"/>
                  <a:pt x="315614" y="371069"/>
                  <a:pt x="301083" y="379142"/>
                </a:cubicBezTo>
                <a:cubicBezTo>
                  <a:pt x="253514" y="405570"/>
                  <a:pt x="247501" y="414850"/>
                  <a:pt x="200722" y="434898"/>
                </a:cubicBezTo>
                <a:cubicBezTo>
                  <a:pt x="189918" y="439528"/>
                  <a:pt x="178419" y="442332"/>
                  <a:pt x="167268" y="446049"/>
                </a:cubicBezTo>
                <a:cubicBezTo>
                  <a:pt x="102376" y="510944"/>
                  <a:pt x="193009" y="417391"/>
                  <a:pt x="122663" y="501805"/>
                </a:cubicBezTo>
                <a:cubicBezTo>
                  <a:pt x="95830" y="534004"/>
                  <a:pt x="88651" y="535631"/>
                  <a:pt x="55756" y="557561"/>
                </a:cubicBezTo>
                <a:cubicBezTo>
                  <a:pt x="20413" y="610575"/>
                  <a:pt x="37691" y="578301"/>
                  <a:pt x="11151" y="657922"/>
                </a:cubicBezTo>
                <a:lnTo>
                  <a:pt x="0" y="691376"/>
                </a:lnTo>
                <a:cubicBezTo>
                  <a:pt x="3717" y="765717"/>
                  <a:pt x="4970" y="840223"/>
                  <a:pt x="11151" y="914400"/>
                </a:cubicBezTo>
                <a:cubicBezTo>
                  <a:pt x="12424" y="929673"/>
                  <a:pt x="16265" y="944918"/>
                  <a:pt x="22302" y="959005"/>
                </a:cubicBezTo>
                <a:cubicBezTo>
                  <a:pt x="27581" y="971324"/>
                  <a:pt x="37171" y="981308"/>
                  <a:pt x="44605" y="992459"/>
                </a:cubicBezTo>
                <a:cubicBezTo>
                  <a:pt x="48322" y="1003610"/>
                  <a:pt x="50499" y="1015399"/>
                  <a:pt x="55756" y="1025913"/>
                </a:cubicBezTo>
                <a:cubicBezTo>
                  <a:pt x="69823" y="1054047"/>
                  <a:pt x="79617" y="1060925"/>
                  <a:pt x="100361" y="1081669"/>
                </a:cubicBezTo>
                <a:cubicBezTo>
                  <a:pt x="119868" y="1159699"/>
                  <a:pt x="96012" y="1096786"/>
                  <a:pt x="144966" y="1159727"/>
                </a:cubicBezTo>
                <a:cubicBezTo>
                  <a:pt x="176886" y="1200768"/>
                  <a:pt x="184069" y="1239211"/>
                  <a:pt x="234175" y="1260088"/>
                </a:cubicBezTo>
                <a:cubicBezTo>
                  <a:pt x="262469" y="1271877"/>
                  <a:pt x="295969" y="1268683"/>
                  <a:pt x="323385" y="1282391"/>
                </a:cubicBezTo>
                <a:cubicBezTo>
                  <a:pt x="338253" y="1289825"/>
                  <a:pt x="353736" y="1296140"/>
                  <a:pt x="367990" y="1304693"/>
                </a:cubicBezTo>
                <a:cubicBezTo>
                  <a:pt x="390974" y="1318484"/>
                  <a:pt x="434897" y="1349298"/>
                  <a:pt x="434897" y="1349298"/>
                </a:cubicBezTo>
                <a:cubicBezTo>
                  <a:pt x="442331" y="1379035"/>
                  <a:pt x="451189" y="1408451"/>
                  <a:pt x="457200" y="1438508"/>
                </a:cubicBezTo>
                <a:cubicBezTo>
                  <a:pt x="470656" y="1505790"/>
                  <a:pt x="462357" y="1476283"/>
                  <a:pt x="479502" y="1527717"/>
                </a:cubicBezTo>
                <a:cubicBezTo>
                  <a:pt x="486936" y="1572322"/>
                  <a:pt x="495410" y="1616766"/>
                  <a:pt x="501805" y="1661532"/>
                </a:cubicBezTo>
                <a:cubicBezTo>
                  <a:pt x="505522" y="1687552"/>
                  <a:pt x="507046" y="1713980"/>
                  <a:pt x="512956" y="1739591"/>
                </a:cubicBezTo>
                <a:cubicBezTo>
                  <a:pt x="518242" y="1762498"/>
                  <a:pt x="527824" y="1784196"/>
                  <a:pt x="535258" y="1806498"/>
                </a:cubicBezTo>
                <a:cubicBezTo>
                  <a:pt x="538975" y="1843669"/>
                  <a:pt x="541472" y="1880982"/>
                  <a:pt x="546409" y="1918010"/>
                </a:cubicBezTo>
                <a:cubicBezTo>
                  <a:pt x="548914" y="1936797"/>
                  <a:pt x="554679" y="1955033"/>
                  <a:pt x="557561" y="1973766"/>
                </a:cubicBezTo>
                <a:cubicBezTo>
                  <a:pt x="562118" y="2003386"/>
                  <a:pt x="564995" y="2033239"/>
                  <a:pt x="568712" y="2062976"/>
                </a:cubicBezTo>
                <a:cubicBezTo>
                  <a:pt x="564995" y="2137317"/>
                  <a:pt x="571618" y="2212905"/>
                  <a:pt x="557561" y="2286000"/>
                </a:cubicBezTo>
                <a:cubicBezTo>
                  <a:pt x="552499" y="2312322"/>
                  <a:pt x="524943" y="2328933"/>
                  <a:pt x="512956" y="2352908"/>
                </a:cubicBezTo>
                <a:lnTo>
                  <a:pt x="479502" y="2419815"/>
                </a:lnTo>
                <a:cubicBezTo>
                  <a:pt x="459319" y="2540913"/>
                  <a:pt x="483094" y="2438712"/>
                  <a:pt x="446048" y="2531327"/>
                </a:cubicBezTo>
                <a:cubicBezTo>
                  <a:pt x="437317" y="2553155"/>
                  <a:pt x="431180" y="2575932"/>
                  <a:pt x="423746" y="2598235"/>
                </a:cubicBezTo>
                <a:cubicBezTo>
                  <a:pt x="420029" y="2609386"/>
                  <a:pt x="416960" y="2620775"/>
                  <a:pt x="412595" y="2631688"/>
                </a:cubicBezTo>
                <a:lnTo>
                  <a:pt x="390292" y="2687444"/>
                </a:lnTo>
                <a:cubicBezTo>
                  <a:pt x="386575" y="2709747"/>
                  <a:pt x="383186" y="2732106"/>
                  <a:pt x="379141" y="2754352"/>
                </a:cubicBezTo>
                <a:cubicBezTo>
                  <a:pt x="375751" y="2773000"/>
                  <a:pt x="367990" y="2791155"/>
                  <a:pt x="367990" y="2810108"/>
                </a:cubicBezTo>
                <a:cubicBezTo>
                  <a:pt x="367990" y="3289428"/>
                  <a:pt x="327035" y="3155594"/>
                  <a:pt x="390292" y="3345366"/>
                </a:cubicBezTo>
                <a:cubicBezTo>
                  <a:pt x="386575" y="3397405"/>
                  <a:pt x="385889" y="3449750"/>
                  <a:pt x="379141" y="3501483"/>
                </a:cubicBezTo>
                <a:cubicBezTo>
                  <a:pt x="374709" y="3535465"/>
                  <a:pt x="360767" y="3567800"/>
                  <a:pt x="356839" y="3601844"/>
                </a:cubicBezTo>
                <a:cubicBezTo>
                  <a:pt x="349583" y="3664726"/>
                  <a:pt x="352431" y="3728476"/>
                  <a:pt x="345687" y="3791415"/>
                </a:cubicBezTo>
                <a:cubicBezTo>
                  <a:pt x="341260" y="3832736"/>
                  <a:pt x="330217" y="3873085"/>
                  <a:pt x="323385" y="3914078"/>
                </a:cubicBezTo>
                <a:cubicBezTo>
                  <a:pt x="315348" y="3962303"/>
                  <a:pt x="307147" y="4010531"/>
                  <a:pt x="301083" y="4059044"/>
                </a:cubicBezTo>
                <a:cubicBezTo>
                  <a:pt x="295991" y="4099784"/>
                  <a:pt x="295541" y="4141036"/>
                  <a:pt x="289931" y="4181708"/>
                </a:cubicBezTo>
                <a:cubicBezTo>
                  <a:pt x="264662" y="4364911"/>
                  <a:pt x="270073" y="4334848"/>
                  <a:pt x="234175" y="4460488"/>
                </a:cubicBezTo>
                <a:cubicBezTo>
                  <a:pt x="241609" y="4572000"/>
                  <a:pt x="243030" y="4684077"/>
                  <a:pt x="256478" y="4795025"/>
                </a:cubicBezTo>
                <a:cubicBezTo>
                  <a:pt x="258091" y="4808329"/>
                  <a:pt x="272272" y="4816763"/>
                  <a:pt x="278780" y="4828478"/>
                </a:cubicBezTo>
                <a:cubicBezTo>
                  <a:pt x="290890" y="4850275"/>
                  <a:pt x="296925" y="4875703"/>
                  <a:pt x="312234" y="4895386"/>
                </a:cubicBezTo>
                <a:cubicBezTo>
                  <a:pt x="323644" y="4910056"/>
                  <a:pt x="341716" y="4918036"/>
                  <a:pt x="356839" y="4928839"/>
                </a:cubicBezTo>
                <a:cubicBezTo>
                  <a:pt x="396554" y="4957207"/>
                  <a:pt x="393372" y="4953691"/>
                  <a:pt x="446048" y="4973444"/>
                </a:cubicBezTo>
                <a:cubicBezTo>
                  <a:pt x="457054" y="4977571"/>
                  <a:pt x="468027" y="4982045"/>
                  <a:pt x="479502" y="4984595"/>
                </a:cubicBezTo>
                <a:cubicBezTo>
                  <a:pt x="597255" y="5010763"/>
                  <a:pt x="504553" y="4981795"/>
                  <a:pt x="579863" y="5006898"/>
                </a:cubicBezTo>
                <a:cubicBezTo>
                  <a:pt x="676507" y="5003181"/>
                  <a:pt x="773502" y="5004775"/>
                  <a:pt x="869795" y="4995747"/>
                </a:cubicBezTo>
                <a:cubicBezTo>
                  <a:pt x="893201" y="4993553"/>
                  <a:pt x="913895" y="4979146"/>
                  <a:pt x="936702" y="4973444"/>
                </a:cubicBezTo>
                <a:cubicBezTo>
                  <a:pt x="990886" y="4959898"/>
                  <a:pt x="984418" y="4960256"/>
                  <a:pt x="1048214" y="4951142"/>
                </a:cubicBezTo>
                <a:cubicBezTo>
                  <a:pt x="1168770" y="4933920"/>
                  <a:pt x="1127078" y="4943256"/>
                  <a:pt x="1271239" y="4928839"/>
                </a:cubicBezTo>
                <a:cubicBezTo>
                  <a:pt x="1301058" y="4925857"/>
                  <a:pt x="1330781" y="4921926"/>
                  <a:pt x="1360448" y="4917688"/>
                </a:cubicBezTo>
                <a:cubicBezTo>
                  <a:pt x="1383645" y="4914374"/>
                  <a:pt x="1457498" y="4901790"/>
                  <a:pt x="1483112" y="4895386"/>
                </a:cubicBezTo>
                <a:cubicBezTo>
                  <a:pt x="1509365" y="4888823"/>
                  <a:pt x="1535063" y="4880203"/>
                  <a:pt x="1561170" y="4873083"/>
                </a:cubicBezTo>
                <a:cubicBezTo>
                  <a:pt x="1575956" y="4869050"/>
                  <a:pt x="1590462" y="4862557"/>
                  <a:pt x="1605775" y="4861932"/>
                </a:cubicBezTo>
                <a:cubicBezTo>
                  <a:pt x="1772945" y="4855109"/>
                  <a:pt x="1940312" y="4854498"/>
                  <a:pt x="2107580" y="4850781"/>
                </a:cubicBezTo>
                <a:cubicBezTo>
                  <a:pt x="2563055" y="4828008"/>
                  <a:pt x="2090518" y="4854667"/>
                  <a:pt x="2575931" y="4817327"/>
                </a:cubicBezTo>
                <a:cubicBezTo>
                  <a:pt x="2762615" y="4802967"/>
                  <a:pt x="2868004" y="4808827"/>
                  <a:pt x="3066585" y="4772722"/>
                </a:cubicBezTo>
                <a:cubicBezTo>
                  <a:pt x="3107473" y="4765288"/>
                  <a:pt x="3148212" y="4756986"/>
                  <a:pt x="3189248" y="4750420"/>
                </a:cubicBezTo>
                <a:cubicBezTo>
                  <a:pt x="3241155" y="4742115"/>
                  <a:pt x="3293819" y="4738426"/>
                  <a:pt x="3345366" y="4728117"/>
                </a:cubicBezTo>
                <a:cubicBezTo>
                  <a:pt x="3482651" y="4700660"/>
                  <a:pt x="3419352" y="4711176"/>
                  <a:pt x="3534936" y="4694664"/>
                </a:cubicBezTo>
                <a:cubicBezTo>
                  <a:pt x="3546087" y="4690947"/>
                  <a:pt x="3556864" y="4685818"/>
                  <a:pt x="3568390" y="4683513"/>
                </a:cubicBezTo>
                <a:cubicBezTo>
                  <a:pt x="3594163" y="4678358"/>
                  <a:pt x="3620522" y="4676682"/>
                  <a:pt x="3646448" y="4672361"/>
                </a:cubicBezTo>
                <a:cubicBezTo>
                  <a:pt x="3665144" y="4669245"/>
                  <a:pt x="3683619" y="4664927"/>
                  <a:pt x="3702205" y="4661210"/>
                </a:cubicBezTo>
                <a:cubicBezTo>
                  <a:pt x="3768129" y="4617261"/>
                  <a:pt x="3701599" y="4654664"/>
                  <a:pt x="3813717" y="4627756"/>
                </a:cubicBezTo>
                <a:cubicBezTo>
                  <a:pt x="3881240" y="4611550"/>
                  <a:pt x="3949965" y="4597789"/>
                  <a:pt x="4014439" y="4572000"/>
                </a:cubicBezTo>
                <a:cubicBezTo>
                  <a:pt x="4146909" y="4519013"/>
                  <a:pt x="3973792" y="4584785"/>
                  <a:pt x="4170556" y="4527395"/>
                </a:cubicBezTo>
                <a:cubicBezTo>
                  <a:pt x="4443880" y="4447675"/>
                  <a:pt x="4245656" y="4502021"/>
                  <a:pt x="4415883" y="4438186"/>
                </a:cubicBezTo>
                <a:cubicBezTo>
                  <a:pt x="4454157" y="4423833"/>
                  <a:pt x="4566277" y="4390866"/>
                  <a:pt x="4605453" y="4371278"/>
                </a:cubicBezTo>
                <a:cubicBezTo>
                  <a:pt x="4651641" y="4348184"/>
                  <a:pt x="4699301" y="4325920"/>
                  <a:pt x="4739268" y="4293220"/>
                </a:cubicBezTo>
                <a:cubicBezTo>
                  <a:pt x="4780156" y="4259766"/>
                  <a:pt x="4814679" y="4216485"/>
                  <a:pt x="4861931" y="4192859"/>
                </a:cubicBezTo>
                <a:cubicBezTo>
                  <a:pt x="4876799" y="4185425"/>
                  <a:pt x="4892704" y="4179777"/>
                  <a:pt x="4906536" y="4170556"/>
                </a:cubicBezTo>
                <a:cubicBezTo>
                  <a:pt x="4997444" y="4109951"/>
                  <a:pt x="4926885" y="4137755"/>
                  <a:pt x="4995746" y="4114800"/>
                </a:cubicBezTo>
                <a:cubicBezTo>
                  <a:pt x="5014331" y="4096215"/>
                  <a:pt x="5029213" y="4072974"/>
                  <a:pt x="5051502" y="4059044"/>
                </a:cubicBezTo>
                <a:cubicBezTo>
                  <a:pt x="5081239" y="4040459"/>
                  <a:pt x="5115916" y="4028084"/>
                  <a:pt x="5140712" y="4003288"/>
                </a:cubicBezTo>
                <a:cubicBezTo>
                  <a:pt x="5166731" y="3977269"/>
                  <a:pt x="5188153" y="3945641"/>
                  <a:pt x="5218770" y="3925230"/>
                </a:cubicBezTo>
                <a:cubicBezTo>
                  <a:pt x="5270938" y="3890452"/>
                  <a:pt x="5295421" y="3876921"/>
                  <a:pt x="5341434" y="3836020"/>
                </a:cubicBezTo>
                <a:cubicBezTo>
                  <a:pt x="5357150" y="3822050"/>
                  <a:pt x="5369441" y="3804324"/>
                  <a:pt x="5386039" y="3791415"/>
                </a:cubicBezTo>
                <a:cubicBezTo>
                  <a:pt x="5403147" y="3778108"/>
                  <a:pt x="5423415" y="3769448"/>
                  <a:pt x="5441795" y="3757961"/>
                </a:cubicBezTo>
                <a:cubicBezTo>
                  <a:pt x="5479307" y="3734516"/>
                  <a:pt x="5469450" y="3741457"/>
                  <a:pt x="5497551" y="3713356"/>
                </a:cubicBezTo>
                <a:cubicBezTo>
                  <a:pt x="5501268" y="3702205"/>
                  <a:pt x="5501649" y="3689306"/>
                  <a:pt x="5508702" y="3679903"/>
                </a:cubicBezTo>
                <a:cubicBezTo>
                  <a:pt x="5524472" y="3658876"/>
                  <a:pt x="5564458" y="3624147"/>
                  <a:pt x="5564458" y="3624147"/>
                </a:cubicBezTo>
                <a:cubicBezTo>
                  <a:pt x="5573558" y="3596845"/>
                  <a:pt x="5580686" y="3570204"/>
                  <a:pt x="5597912" y="3546088"/>
                </a:cubicBezTo>
                <a:cubicBezTo>
                  <a:pt x="5607078" y="3533255"/>
                  <a:pt x="5620215" y="3523786"/>
                  <a:pt x="5631366" y="3512635"/>
                </a:cubicBezTo>
                <a:cubicBezTo>
                  <a:pt x="5649897" y="3457039"/>
                  <a:pt x="5653584" y="3451681"/>
                  <a:pt x="5664819" y="3401122"/>
                </a:cubicBezTo>
                <a:cubicBezTo>
                  <a:pt x="5668930" y="3382620"/>
                  <a:pt x="5669315" y="3363113"/>
                  <a:pt x="5675970" y="3345366"/>
                </a:cubicBezTo>
                <a:cubicBezTo>
                  <a:pt x="5680676" y="3332817"/>
                  <a:pt x="5690839" y="3323064"/>
                  <a:pt x="5698273" y="3311913"/>
                </a:cubicBezTo>
                <a:cubicBezTo>
                  <a:pt x="5707059" y="3276768"/>
                  <a:pt x="5708578" y="3265846"/>
                  <a:pt x="5720575" y="3233854"/>
                </a:cubicBezTo>
                <a:cubicBezTo>
                  <a:pt x="5727604" y="3215111"/>
                  <a:pt x="5736548" y="3197088"/>
                  <a:pt x="5742878" y="3178098"/>
                </a:cubicBezTo>
                <a:cubicBezTo>
                  <a:pt x="5747725" y="3163559"/>
                  <a:pt x="5749819" y="3148229"/>
                  <a:pt x="5754029" y="3133493"/>
                </a:cubicBezTo>
                <a:cubicBezTo>
                  <a:pt x="5757258" y="3122191"/>
                  <a:pt x="5762329" y="3111443"/>
                  <a:pt x="5765180" y="3100039"/>
                </a:cubicBezTo>
                <a:cubicBezTo>
                  <a:pt x="5769777" y="3081651"/>
                  <a:pt x="5769292" y="3061881"/>
                  <a:pt x="5776331" y="3044283"/>
                </a:cubicBezTo>
                <a:cubicBezTo>
                  <a:pt x="5784381" y="3024159"/>
                  <a:pt x="5800092" y="3007913"/>
                  <a:pt x="5809785" y="2988527"/>
                </a:cubicBezTo>
                <a:cubicBezTo>
                  <a:pt x="5815042" y="2978014"/>
                  <a:pt x="5815679" y="2965587"/>
                  <a:pt x="5820936" y="2955074"/>
                </a:cubicBezTo>
                <a:cubicBezTo>
                  <a:pt x="5832771" y="2931405"/>
                  <a:pt x="5876903" y="2879540"/>
                  <a:pt x="5887844" y="2865864"/>
                </a:cubicBezTo>
                <a:cubicBezTo>
                  <a:pt x="5913993" y="2787415"/>
                  <a:pt x="5879962" y="2884254"/>
                  <a:pt x="5921297" y="2787805"/>
                </a:cubicBezTo>
                <a:cubicBezTo>
                  <a:pt x="5937067" y="2751008"/>
                  <a:pt x="5949473" y="2712801"/>
                  <a:pt x="5965902" y="2676293"/>
                </a:cubicBezTo>
                <a:cubicBezTo>
                  <a:pt x="6014885" y="2567441"/>
                  <a:pt x="6033489" y="2556323"/>
                  <a:pt x="6077414" y="2442117"/>
                </a:cubicBezTo>
                <a:cubicBezTo>
                  <a:pt x="6183260" y="2166916"/>
                  <a:pt x="6090737" y="2384334"/>
                  <a:pt x="6166624" y="2118732"/>
                </a:cubicBezTo>
                <a:cubicBezTo>
                  <a:pt x="6174401" y="2091513"/>
                  <a:pt x="6190557" y="2067333"/>
                  <a:pt x="6200078" y="2040674"/>
                </a:cubicBezTo>
                <a:cubicBezTo>
                  <a:pt x="6222353" y="1978303"/>
                  <a:pt x="6223143" y="1958036"/>
                  <a:pt x="6233531" y="1895708"/>
                </a:cubicBezTo>
                <a:cubicBezTo>
                  <a:pt x="6229814" y="1668966"/>
                  <a:pt x="6232998" y="1442006"/>
                  <a:pt x="6222380" y="1215483"/>
                </a:cubicBezTo>
                <a:cubicBezTo>
                  <a:pt x="6221752" y="1202096"/>
                  <a:pt x="6206071" y="1194017"/>
                  <a:pt x="6200078" y="1182030"/>
                </a:cubicBezTo>
                <a:cubicBezTo>
                  <a:pt x="6171127" y="1124127"/>
                  <a:pt x="6210186" y="1169834"/>
                  <a:pt x="6166624" y="1126274"/>
                </a:cubicBezTo>
                <a:cubicBezTo>
                  <a:pt x="6161954" y="1105259"/>
                  <a:pt x="6139565" y="988249"/>
                  <a:pt x="6122019" y="959005"/>
                </a:cubicBezTo>
                <a:cubicBezTo>
                  <a:pt x="6110868" y="940420"/>
                  <a:pt x="6102671" y="919705"/>
                  <a:pt x="6088566" y="903249"/>
                </a:cubicBezTo>
                <a:cubicBezTo>
                  <a:pt x="6079844" y="893073"/>
                  <a:pt x="6066263" y="888381"/>
                  <a:pt x="6055112" y="880947"/>
                </a:cubicBezTo>
                <a:cubicBezTo>
                  <a:pt x="6040244" y="858644"/>
                  <a:pt x="6031438" y="830783"/>
                  <a:pt x="6010507" y="814039"/>
                </a:cubicBezTo>
                <a:cubicBezTo>
                  <a:pt x="5991922" y="799171"/>
                  <a:pt x="5973792" y="783715"/>
                  <a:pt x="5954751" y="769435"/>
                </a:cubicBezTo>
                <a:cubicBezTo>
                  <a:pt x="5944029" y="761394"/>
                  <a:pt x="5932019" y="755173"/>
                  <a:pt x="5921297" y="747132"/>
                </a:cubicBezTo>
                <a:cubicBezTo>
                  <a:pt x="5902256" y="732851"/>
                  <a:pt x="5885345" y="715729"/>
                  <a:pt x="5865541" y="702527"/>
                </a:cubicBezTo>
                <a:cubicBezTo>
                  <a:pt x="5843239" y="687659"/>
                  <a:pt x="5813502" y="676508"/>
                  <a:pt x="5787483" y="669074"/>
                </a:cubicBezTo>
                <a:cubicBezTo>
                  <a:pt x="5772747" y="664864"/>
                  <a:pt x="5757746" y="661639"/>
                  <a:pt x="5742878" y="657922"/>
                </a:cubicBezTo>
                <a:cubicBezTo>
                  <a:pt x="5637109" y="587412"/>
                  <a:pt x="5835210" y="715237"/>
                  <a:pt x="5609063" y="602166"/>
                </a:cubicBezTo>
                <a:cubicBezTo>
                  <a:pt x="5594195" y="594732"/>
                  <a:pt x="5580228" y="585121"/>
                  <a:pt x="5564458" y="579864"/>
                </a:cubicBezTo>
                <a:cubicBezTo>
                  <a:pt x="5535379" y="570171"/>
                  <a:pt x="5505115" y="564453"/>
                  <a:pt x="5475248" y="557561"/>
                </a:cubicBezTo>
                <a:cubicBezTo>
                  <a:pt x="5456780" y="553299"/>
                  <a:pt x="5437646" y="551856"/>
                  <a:pt x="5419492" y="546410"/>
                </a:cubicBezTo>
                <a:cubicBezTo>
                  <a:pt x="5400319" y="540658"/>
                  <a:pt x="5382726" y="530438"/>
                  <a:pt x="5363736" y="524108"/>
                </a:cubicBezTo>
                <a:cubicBezTo>
                  <a:pt x="5349197" y="519261"/>
                  <a:pt x="5333867" y="517166"/>
                  <a:pt x="5319131" y="512956"/>
                </a:cubicBezTo>
                <a:cubicBezTo>
                  <a:pt x="5307829" y="509727"/>
                  <a:pt x="5296980" y="505034"/>
                  <a:pt x="5285678" y="501805"/>
                </a:cubicBezTo>
                <a:cubicBezTo>
                  <a:pt x="5270942" y="497595"/>
                  <a:pt x="5255809" y="494864"/>
                  <a:pt x="5241073" y="490654"/>
                </a:cubicBezTo>
                <a:cubicBezTo>
                  <a:pt x="5129089" y="458659"/>
                  <a:pt x="5302456" y="503212"/>
                  <a:pt x="5163014" y="468352"/>
                </a:cubicBezTo>
                <a:cubicBezTo>
                  <a:pt x="5140712" y="457201"/>
                  <a:pt x="5119541" y="443419"/>
                  <a:pt x="5096107" y="434898"/>
                </a:cubicBezTo>
                <a:cubicBezTo>
                  <a:pt x="5078295" y="428421"/>
                  <a:pt x="5058738" y="428344"/>
                  <a:pt x="5040351" y="423747"/>
                </a:cubicBezTo>
                <a:cubicBezTo>
                  <a:pt x="5028947" y="420896"/>
                  <a:pt x="5018199" y="415824"/>
                  <a:pt x="5006897" y="412595"/>
                </a:cubicBezTo>
                <a:cubicBezTo>
                  <a:pt x="4992161" y="408385"/>
                  <a:pt x="4977028" y="405654"/>
                  <a:pt x="4962292" y="401444"/>
                </a:cubicBezTo>
                <a:cubicBezTo>
                  <a:pt x="4870269" y="375152"/>
                  <a:pt x="5013420" y="410942"/>
                  <a:pt x="4861931" y="356839"/>
                </a:cubicBezTo>
                <a:cubicBezTo>
                  <a:pt x="4833065" y="346530"/>
                  <a:pt x="4802458" y="341971"/>
                  <a:pt x="4772722" y="334537"/>
                </a:cubicBezTo>
                <a:lnTo>
                  <a:pt x="4728117" y="323386"/>
                </a:lnTo>
                <a:cubicBezTo>
                  <a:pt x="4709532" y="312235"/>
                  <a:pt x="4692923" y="296786"/>
                  <a:pt x="4672361" y="289932"/>
                </a:cubicBezTo>
                <a:cubicBezTo>
                  <a:pt x="4533861" y="243765"/>
                  <a:pt x="4641063" y="302009"/>
                  <a:pt x="4560848" y="267630"/>
                </a:cubicBezTo>
                <a:cubicBezTo>
                  <a:pt x="4545569" y="261082"/>
                  <a:pt x="4530677" y="253574"/>
                  <a:pt x="4516244" y="245327"/>
                </a:cubicBezTo>
                <a:cubicBezTo>
                  <a:pt x="4504608" y="238678"/>
                  <a:pt x="4495109" y="228304"/>
                  <a:pt x="4482790" y="223025"/>
                </a:cubicBezTo>
                <a:cubicBezTo>
                  <a:pt x="4468703" y="216988"/>
                  <a:pt x="4452921" y="216084"/>
                  <a:pt x="4438185" y="211874"/>
                </a:cubicBezTo>
                <a:cubicBezTo>
                  <a:pt x="4426883" y="208645"/>
                  <a:pt x="4416071" y="203815"/>
                  <a:pt x="4404731" y="200722"/>
                </a:cubicBezTo>
                <a:cubicBezTo>
                  <a:pt x="4375160" y="192657"/>
                  <a:pt x="4315522" y="178420"/>
                  <a:pt x="4315522" y="178420"/>
                </a:cubicBezTo>
                <a:lnTo>
                  <a:pt x="4215161" y="111513"/>
                </a:lnTo>
                <a:cubicBezTo>
                  <a:pt x="4204010" y="104079"/>
                  <a:pt x="4194422" y="93448"/>
                  <a:pt x="4181707" y="89210"/>
                </a:cubicBezTo>
                <a:lnTo>
                  <a:pt x="4148253" y="78059"/>
                </a:lnTo>
                <a:cubicBezTo>
                  <a:pt x="4051609" y="81776"/>
                  <a:pt x="3954615" y="80182"/>
                  <a:pt x="3858322" y="89210"/>
                </a:cubicBezTo>
                <a:cubicBezTo>
                  <a:pt x="3840479" y="90883"/>
                  <a:pt x="3783609" y="116252"/>
                  <a:pt x="3757961" y="122664"/>
                </a:cubicBezTo>
                <a:lnTo>
                  <a:pt x="3668751" y="144966"/>
                </a:lnTo>
                <a:cubicBezTo>
                  <a:pt x="3653883" y="156117"/>
                  <a:pt x="3640283" y="169199"/>
                  <a:pt x="3624146" y="178420"/>
                </a:cubicBezTo>
                <a:cubicBezTo>
                  <a:pt x="3613940" y="184252"/>
                  <a:pt x="3601393" y="184707"/>
                  <a:pt x="3590692" y="189571"/>
                </a:cubicBezTo>
                <a:cubicBezTo>
                  <a:pt x="3560426" y="203328"/>
                  <a:pt x="3532351" y="221829"/>
                  <a:pt x="3501483" y="234176"/>
                </a:cubicBezTo>
                <a:cubicBezTo>
                  <a:pt x="3482898" y="241610"/>
                  <a:pt x="3463631" y="247526"/>
                  <a:pt x="3445727" y="256478"/>
                </a:cubicBezTo>
                <a:cubicBezTo>
                  <a:pt x="3403154" y="277764"/>
                  <a:pt x="3388312" y="296130"/>
                  <a:pt x="3345366" y="312235"/>
                </a:cubicBezTo>
                <a:cubicBezTo>
                  <a:pt x="3331016" y="317616"/>
                  <a:pt x="3315497" y="319176"/>
                  <a:pt x="3300761" y="323386"/>
                </a:cubicBezTo>
                <a:cubicBezTo>
                  <a:pt x="3188777" y="355381"/>
                  <a:pt x="3362144" y="310828"/>
                  <a:pt x="3222702" y="345688"/>
                </a:cubicBezTo>
                <a:cubicBezTo>
                  <a:pt x="3211551" y="353122"/>
                  <a:pt x="3201567" y="362712"/>
                  <a:pt x="3189248" y="367991"/>
                </a:cubicBezTo>
                <a:cubicBezTo>
                  <a:pt x="3174603" y="374267"/>
                  <a:pt x="3099879" y="387850"/>
                  <a:pt x="3088887" y="390293"/>
                </a:cubicBezTo>
                <a:cubicBezTo>
                  <a:pt x="3073926" y="393618"/>
                  <a:pt x="3059019" y="397234"/>
                  <a:pt x="3044283" y="401444"/>
                </a:cubicBezTo>
                <a:cubicBezTo>
                  <a:pt x="3032981" y="404673"/>
                  <a:pt x="3022233" y="409744"/>
                  <a:pt x="3010829" y="412595"/>
                </a:cubicBezTo>
                <a:cubicBezTo>
                  <a:pt x="2992441" y="417192"/>
                  <a:pt x="2973461" y="419150"/>
                  <a:pt x="2955073" y="423747"/>
                </a:cubicBezTo>
                <a:cubicBezTo>
                  <a:pt x="2943669" y="426598"/>
                  <a:pt x="2933145" y="432593"/>
                  <a:pt x="2921619" y="434898"/>
                </a:cubicBezTo>
                <a:cubicBezTo>
                  <a:pt x="2895846" y="440053"/>
                  <a:pt x="2869580" y="442332"/>
                  <a:pt x="2843561" y="446049"/>
                </a:cubicBezTo>
                <a:cubicBezTo>
                  <a:pt x="2748223" y="477829"/>
                  <a:pt x="2799981" y="465436"/>
                  <a:pt x="2687444" y="479503"/>
                </a:cubicBezTo>
                <a:cubicBezTo>
                  <a:pt x="2676293" y="483220"/>
                  <a:pt x="2664069" y="484607"/>
                  <a:pt x="2653990" y="490654"/>
                </a:cubicBezTo>
                <a:cubicBezTo>
                  <a:pt x="2618671" y="511845"/>
                  <a:pt x="2640271" y="513517"/>
                  <a:pt x="2620536" y="546410"/>
                </a:cubicBezTo>
                <a:cubicBezTo>
                  <a:pt x="2615127" y="555425"/>
                  <a:pt x="2605668" y="561279"/>
                  <a:pt x="2598234" y="568713"/>
                </a:cubicBezTo>
                <a:cubicBezTo>
                  <a:pt x="2561254" y="556386"/>
                  <a:pt x="2590799" y="587298"/>
                  <a:pt x="2575931" y="579864"/>
                </a:cubicBezTo>
                <a:close/>
              </a:path>
            </a:pathLst>
          </a:custGeom>
          <a:no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Papyrus" panose="03070502060502030205" pitchFamily="66" charset="0"/>
            </a:endParaRPr>
          </a:p>
        </p:txBody>
      </p:sp>
      <p:sp>
        <p:nvSpPr>
          <p:cNvPr id="10" name="TextBox 9"/>
          <p:cNvSpPr txBox="1"/>
          <p:nvPr/>
        </p:nvSpPr>
        <p:spPr>
          <a:xfrm>
            <a:off x="11003455" y="2708272"/>
            <a:ext cx="557149" cy="584775"/>
          </a:xfrm>
          <a:prstGeom prst="rect">
            <a:avLst/>
          </a:prstGeom>
          <a:noFill/>
          <a:ln w="38100">
            <a:noFill/>
          </a:ln>
        </p:spPr>
        <p:txBody>
          <a:bodyPr wrap="square" rtlCol="0">
            <a:spAutoFit/>
          </a:bodyPr>
          <a:lstStyle/>
          <a:p>
            <a:r>
              <a:rPr lang="en-US" sz="3200" dirty="0" smtClean="0">
                <a:solidFill>
                  <a:srgbClr val="FFFF00"/>
                </a:solidFill>
              </a:rPr>
              <a:t>P</a:t>
            </a:r>
            <a:endParaRPr lang="en-US" sz="3200" dirty="0">
              <a:solidFill>
                <a:srgbClr val="FFFF00"/>
              </a:solidFill>
            </a:endParaRPr>
          </a:p>
        </p:txBody>
      </p:sp>
      <p:sp>
        <p:nvSpPr>
          <p:cNvPr id="11" name="TextBox 10"/>
          <p:cNvSpPr txBox="1"/>
          <p:nvPr/>
        </p:nvSpPr>
        <p:spPr>
          <a:xfrm>
            <a:off x="10190741" y="4667943"/>
            <a:ext cx="1091289" cy="584775"/>
          </a:xfrm>
          <a:prstGeom prst="rect">
            <a:avLst/>
          </a:prstGeom>
          <a:noFill/>
          <a:ln w="38100">
            <a:noFill/>
          </a:ln>
        </p:spPr>
        <p:txBody>
          <a:bodyPr wrap="square" rtlCol="0">
            <a:spAutoFit/>
          </a:bodyPr>
          <a:lstStyle/>
          <a:p>
            <a:r>
              <a:rPr lang="en-US" sz="3200" dirty="0" smtClean="0">
                <a:solidFill>
                  <a:srgbClr val="FF99FF"/>
                </a:solidFill>
              </a:rPr>
              <a:t>T</a:t>
            </a:r>
            <a:endParaRPr lang="en-US" sz="3200" dirty="0">
              <a:solidFill>
                <a:srgbClr val="FF99FF"/>
              </a:solidFill>
            </a:endParaRPr>
          </a:p>
        </p:txBody>
      </p:sp>
      <p:cxnSp>
        <p:nvCxnSpPr>
          <p:cNvPr id="12" name="Straight Arrow Connector 11"/>
          <p:cNvCxnSpPr>
            <a:endCxn id="13" idx="7"/>
          </p:cNvCxnSpPr>
          <p:nvPr/>
        </p:nvCxnSpPr>
        <p:spPr>
          <a:xfrm flipH="1">
            <a:off x="9557553" y="2933054"/>
            <a:ext cx="1334269" cy="1195418"/>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1277588">
            <a:off x="8796148" y="3818577"/>
            <a:ext cx="720758" cy="1274214"/>
          </a:xfrm>
          <a:prstGeom prst="ellipse">
            <a:avLst/>
          </a:prstGeom>
          <a:solidFill>
            <a:schemeClr val="bg1">
              <a:lumMod val="75000"/>
              <a:alpha val="19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99FF"/>
              </a:solidFill>
              <a:latin typeface="Papyrus" panose="03070502060502030205" pitchFamily="66" charset="0"/>
            </a:endParaRPr>
          </a:p>
        </p:txBody>
      </p:sp>
      <p:sp>
        <p:nvSpPr>
          <p:cNvPr id="14" name="Rectangle 13"/>
          <p:cNvSpPr/>
          <p:nvPr/>
        </p:nvSpPr>
        <p:spPr>
          <a:xfrm flipH="1">
            <a:off x="8878069" y="4163296"/>
            <a:ext cx="243364" cy="584775"/>
          </a:xfrm>
          <a:prstGeom prst="rect">
            <a:avLst/>
          </a:prstGeom>
        </p:spPr>
        <p:txBody>
          <a:bodyPr wrap="square">
            <a:spAutoFit/>
          </a:bodyPr>
          <a:lstStyle/>
          <a:p>
            <a:r>
              <a:rPr lang="en-US" sz="3200" dirty="0" smtClean="0">
                <a:solidFill>
                  <a:schemeClr val="bg1"/>
                </a:solidFill>
              </a:rPr>
              <a:t>S</a:t>
            </a:r>
            <a:endParaRPr lang="en-US" sz="1200" dirty="0">
              <a:solidFill>
                <a:schemeClr val="bg1"/>
              </a:solidFill>
            </a:endParaRPr>
          </a:p>
        </p:txBody>
      </p:sp>
      <p:sp>
        <p:nvSpPr>
          <p:cNvPr id="24" name="Oval 23"/>
          <p:cNvSpPr/>
          <p:nvPr/>
        </p:nvSpPr>
        <p:spPr>
          <a:xfrm rot="1277588">
            <a:off x="8587136" y="3604076"/>
            <a:ext cx="1357108" cy="1795424"/>
          </a:xfrm>
          <a:prstGeom prst="ellipse">
            <a:avLst/>
          </a:prstGeom>
          <a:noFill/>
          <a:ln w="381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99FF"/>
              </a:solidFill>
              <a:latin typeface="Papyrus" panose="03070502060502030205" pitchFamily="66" charset="0"/>
            </a:endParaRPr>
          </a:p>
        </p:txBody>
      </p:sp>
      <p:sp>
        <p:nvSpPr>
          <p:cNvPr id="7" name="Rectangle 6"/>
          <p:cNvSpPr/>
          <p:nvPr/>
        </p:nvSpPr>
        <p:spPr>
          <a:xfrm>
            <a:off x="615833" y="2072311"/>
            <a:ext cx="2417650" cy="523220"/>
          </a:xfrm>
          <a:prstGeom prst="rect">
            <a:avLst/>
          </a:prstGeom>
        </p:spPr>
        <p:txBody>
          <a:bodyPr wrap="none">
            <a:spAutoFit/>
          </a:bodyPr>
          <a:lstStyle/>
          <a:p>
            <a:pPr lvl="0">
              <a:spcBef>
                <a:spcPts val="1000"/>
              </a:spcBef>
              <a:spcAft>
                <a:spcPts val="1200"/>
              </a:spcAft>
            </a:pPr>
            <a:r>
              <a:rPr lang="en-US" sz="2800" dirty="0" err="1">
                <a:solidFill>
                  <a:prstClr val="white"/>
                </a:solidFill>
              </a:rPr>
              <a:t>s.t.</a:t>
            </a:r>
            <a:r>
              <a:rPr lang="en-US" sz="2800" dirty="0">
                <a:solidFill>
                  <a:prstClr val="white"/>
                </a:solidFill>
              </a:rPr>
              <a:t>  (</a:t>
            </a:r>
            <a:r>
              <a:rPr lang="en-US" sz="2800" dirty="0">
                <a:solidFill>
                  <a:srgbClr val="FFFF71"/>
                </a:solidFill>
              </a:rPr>
              <a:t>I</a:t>
            </a:r>
            <a:r>
              <a:rPr lang="en-US" sz="2800" dirty="0">
                <a:solidFill>
                  <a:prstClr val="white"/>
                </a:solidFill>
              </a:rPr>
              <a:t>, </a:t>
            </a:r>
            <a:r>
              <a:rPr lang="en-US" sz="2800" dirty="0">
                <a:solidFill>
                  <a:srgbClr val="FFFF71"/>
                </a:solidFill>
              </a:rPr>
              <a:t>T</a:t>
            </a:r>
            <a:r>
              <a:rPr lang="en-US" sz="2800" dirty="0">
                <a:solidFill>
                  <a:prstClr val="white"/>
                </a:solidFill>
              </a:rPr>
              <a:t>) </a:t>
            </a:r>
            <a:r>
              <a:rPr lang="en-US" sz="2800" b="1" dirty="0">
                <a:solidFill>
                  <a:srgbClr val="92D050"/>
                </a:solidFill>
                <a:ea typeface="Meiryo" panose="020B0604030504040204" pitchFamily="34" charset="-128"/>
              </a:rPr>
              <a:t>⊦</a:t>
            </a:r>
            <a:r>
              <a:rPr lang="en-US" sz="2800" dirty="0">
                <a:solidFill>
                  <a:prstClr val="white"/>
                </a:solidFill>
                <a:ea typeface="Meiryo" panose="020B0604030504040204" pitchFamily="34" charset="-128"/>
              </a:rPr>
              <a:t> </a:t>
            </a:r>
            <a:r>
              <a:rPr lang="en-US" sz="2800" dirty="0">
                <a:solidFill>
                  <a:srgbClr val="FFFF71"/>
                </a:solidFill>
                <a:ea typeface="Meiryo" panose="020B0604030504040204" pitchFamily="34" charset="-128"/>
              </a:rPr>
              <a:t>P</a:t>
            </a:r>
          </a:p>
        </p:txBody>
      </p:sp>
      <mc:AlternateContent xmlns:mc="http://schemas.openxmlformats.org/markup-compatibility/2006" xmlns:a14="http://schemas.microsoft.com/office/drawing/2010/main">
        <mc:Choice Requires="a14">
          <p:sp>
            <p:nvSpPr>
              <p:cNvPr id="16" name="Rectangle 15"/>
              <p:cNvSpPr/>
              <p:nvPr/>
            </p:nvSpPr>
            <p:spPr>
              <a:xfrm>
                <a:off x="132975" y="3205071"/>
                <a:ext cx="8826021" cy="2062103"/>
              </a:xfrm>
              <a:prstGeom prst="rect">
                <a:avLst/>
              </a:prstGeom>
            </p:spPr>
            <p:txBody>
              <a:bodyPr wrap="square">
                <a:spAutoFit/>
              </a:bodyPr>
              <a:lstStyle/>
              <a:p>
                <a:pPr marL="378460" marR="409575" lvl="0"/>
                <a:r>
                  <a:rPr lang="en-US" sz="3200" dirty="0" smtClean="0">
                    <a:solidFill>
                      <a:srgbClr val="FFB9FF"/>
                    </a:solidFill>
                    <a:ea typeface="Times New Roman" panose="02020603050405020304" pitchFamily="18" charset="0"/>
                  </a:rPr>
                  <a:t>IVC</a:t>
                </a:r>
                <a:r>
                  <a:rPr lang="en-US" sz="3200" dirty="0" smtClean="0">
                    <a:solidFill>
                      <a:schemeClr val="bg1"/>
                    </a:solidFill>
                    <a:ea typeface="Times New Roman" panose="02020603050405020304" pitchFamily="18" charset="0"/>
                  </a:rPr>
                  <a:t>(</a:t>
                </a:r>
                <a:r>
                  <a:rPr lang="en-US" sz="3200" spc="25" dirty="0" smtClean="0">
                    <a:solidFill>
                      <a:srgbClr val="FFFF00"/>
                    </a:solidFill>
                    <a:ea typeface="Times New Roman" panose="02020603050405020304" pitchFamily="18" charset="0"/>
                  </a:rPr>
                  <a:t>P</a:t>
                </a:r>
                <a:r>
                  <a:rPr lang="en-US" sz="3200" dirty="0" smtClean="0">
                    <a:solidFill>
                      <a:schemeClr val="bg1"/>
                    </a:solidFill>
                    <a:ea typeface="Times New Roman" panose="02020603050405020304" pitchFamily="18" charset="0"/>
                  </a:rPr>
                  <a:t>,</a:t>
                </a:r>
                <a:r>
                  <a:rPr lang="en-US" sz="3200" spc="-80" dirty="0" smtClean="0">
                    <a:solidFill>
                      <a:srgbClr val="007E39"/>
                    </a:solidFill>
                    <a:ea typeface="Times New Roman" panose="02020603050405020304" pitchFamily="18" charset="0"/>
                  </a:rPr>
                  <a:t> </a:t>
                </a:r>
                <a:r>
                  <a:rPr lang="en-US" sz="3200" spc="10" dirty="0" smtClean="0">
                    <a:solidFill>
                      <a:srgbClr val="FFFF00"/>
                    </a:solidFill>
                    <a:ea typeface="Times New Roman" panose="02020603050405020304" pitchFamily="18" charset="0"/>
                  </a:rPr>
                  <a:t>S</a:t>
                </a:r>
                <a:r>
                  <a:rPr lang="en-US" sz="3200" dirty="0" smtClean="0">
                    <a:solidFill>
                      <a:schemeClr val="bg1"/>
                    </a:solidFill>
                    <a:ea typeface="Times New Roman" panose="02020603050405020304" pitchFamily="18" charset="0"/>
                  </a:rPr>
                  <a:t>)</a:t>
                </a:r>
                <a:r>
                  <a:rPr lang="en-US" sz="3200" spc="20" dirty="0" smtClean="0">
                    <a:solidFill>
                      <a:srgbClr val="007E39"/>
                    </a:solidFill>
                    <a:ea typeface="Times New Roman" panose="02020603050405020304" pitchFamily="18" charset="0"/>
                  </a:rPr>
                  <a:t> </a:t>
                </a:r>
                <a:r>
                  <a:rPr lang="en-US" sz="3200" dirty="0">
                    <a:solidFill>
                      <a:srgbClr val="70AD47">
                        <a:lumMod val="40000"/>
                        <a:lumOff val="60000"/>
                      </a:srgbClr>
                    </a:solidFill>
                    <a:effectLst>
                      <a:outerShdw blurRad="38100" dist="38100" dir="2700000" algn="tl">
                        <a:srgbClr val="000000">
                          <a:alpha val="43137"/>
                        </a:srgbClr>
                      </a:outerShdw>
                    </a:effectLst>
                    <a:ea typeface="Times New Roman" panose="02020603050405020304" pitchFamily="18" charset="0"/>
                    <a:cs typeface="Malgun Gothic" panose="020B0503020000020004" pitchFamily="34" charset="-127"/>
                  </a:rPr>
                  <a:t>≡</a:t>
                </a:r>
                <a:r>
                  <a:rPr lang="en-US" sz="3200" spc="15" dirty="0">
                    <a:solidFill>
                      <a:prstClr val="black"/>
                    </a:solidFill>
                    <a:ea typeface="Times New Roman" panose="02020603050405020304" pitchFamily="18" charset="0"/>
                    <a:cs typeface="Malgun Gothic" panose="020B0503020000020004" pitchFamily="34" charset="-127"/>
                  </a:rPr>
                  <a:t>  </a:t>
                </a:r>
                <a:r>
                  <a:rPr lang="en-US" sz="3200" dirty="0" smtClean="0">
                    <a:solidFill>
                      <a:schemeClr val="bg1"/>
                    </a:solidFill>
                    <a:ea typeface="Times New Roman" panose="02020603050405020304" pitchFamily="18" charset="0"/>
                  </a:rPr>
                  <a:t>(</a:t>
                </a:r>
                <a:r>
                  <a:rPr lang="en-US" sz="3200" dirty="0" smtClean="0">
                    <a:solidFill>
                      <a:srgbClr val="FFFF00"/>
                    </a:solidFill>
                    <a:ea typeface="Times New Roman" panose="02020603050405020304" pitchFamily="18" charset="0"/>
                  </a:rPr>
                  <a:t>I</a:t>
                </a:r>
                <a:r>
                  <a:rPr lang="en-US" sz="3200" dirty="0" smtClean="0">
                    <a:solidFill>
                      <a:prstClr val="white"/>
                    </a:solidFill>
                    <a:ea typeface="Times New Roman" panose="02020603050405020304" pitchFamily="18" charset="0"/>
                  </a:rPr>
                  <a:t>, </a:t>
                </a:r>
                <a:r>
                  <a:rPr lang="en-US" sz="3200" dirty="0" smtClean="0">
                    <a:solidFill>
                      <a:srgbClr val="FFFF00"/>
                    </a:solidFill>
                    <a:ea typeface="Times New Roman" panose="02020603050405020304" pitchFamily="18" charset="0"/>
                  </a:rPr>
                  <a:t>S</a:t>
                </a:r>
                <a:r>
                  <a:rPr lang="en-US" sz="3200" dirty="0" smtClean="0">
                    <a:solidFill>
                      <a:schemeClr val="bg1"/>
                    </a:solidFill>
                    <a:ea typeface="Times New Roman" panose="02020603050405020304" pitchFamily="18" charset="0"/>
                  </a:rPr>
                  <a:t>)</a:t>
                </a:r>
                <a:r>
                  <a:rPr lang="en-US" sz="3200" spc="-25" dirty="0" smtClean="0">
                    <a:solidFill>
                      <a:schemeClr val="bg1"/>
                    </a:solidFill>
                    <a:ea typeface="Times New Roman" panose="02020603050405020304" pitchFamily="18" charset="0"/>
                  </a:rPr>
                  <a:t> </a:t>
                </a:r>
                <a:r>
                  <a:rPr lang="en-US" sz="3200" dirty="0" smtClean="0">
                    <a:ln w="0"/>
                    <a:solidFill>
                      <a:srgbClr val="92D050"/>
                    </a:solidFill>
                    <a:effectLst>
                      <a:outerShdw blurRad="38100" dist="19050" dir="2700000" algn="tl" rotWithShape="0">
                        <a:prstClr val="black">
                          <a:alpha val="40000"/>
                        </a:prstClr>
                      </a:outerShdw>
                    </a:effectLst>
                    <a:ea typeface="Meiryo" panose="020B0604030504040204" pitchFamily="34" charset="-128"/>
                  </a:rPr>
                  <a:t>⊦</a:t>
                </a:r>
                <a:r>
                  <a:rPr lang="en-US" sz="3200" dirty="0" smtClean="0">
                    <a:ln w="0"/>
                    <a:solidFill>
                      <a:srgbClr val="FF0000"/>
                    </a:solidFill>
                    <a:effectLst>
                      <a:outerShdw blurRad="38100" dist="19050" dir="2700000" algn="tl" rotWithShape="0">
                        <a:prstClr val="black">
                          <a:alpha val="40000"/>
                        </a:prstClr>
                      </a:outerShdw>
                    </a:effectLst>
                  </a:rPr>
                  <a:t> </a:t>
                </a:r>
                <a:r>
                  <a:rPr lang="en-US" sz="3200" dirty="0" smtClean="0">
                    <a:solidFill>
                      <a:srgbClr val="FFFF00"/>
                    </a:solidFill>
                    <a:ea typeface="Times New Roman" panose="02020603050405020304" pitchFamily="18" charset="0"/>
                  </a:rPr>
                  <a:t>P</a:t>
                </a:r>
                <a:r>
                  <a:rPr lang="en-US" sz="3200" dirty="0" smtClean="0">
                    <a:solidFill>
                      <a:prstClr val="black"/>
                    </a:solidFill>
                    <a:ea typeface="Times New Roman" panose="02020603050405020304" pitchFamily="18" charset="0"/>
                  </a:rPr>
                  <a:t> </a:t>
                </a:r>
                <a:r>
                  <a:rPr lang="en-US" sz="3200" spc="205" dirty="0" smtClean="0">
                    <a:solidFill>
                      <a:prstClr val="black"/>
                    </a:solidFill>
                    <a:ea typeface="Times New Roman" panose="02020603050405020304" pitchFamily="18" charset="0"/>
                  </a:rPr>
                  <a:t> </a:t>
                </a:r>
              </a:p>
              <a:p>
                <a:pPr marL="378460" marR="409575" lvl="0"/>
                <a:r>
                  <a:rPr lang="en-US" sz="3200" spc="-95" dirty="0" smtClean="0">
                    <a:solidFill>
                      <a:prstClr val="black"/>
                    </a:solidFill>
                    <a:ea typeface="Times New Roman" panose="02020603050405020304" pitchFamily="18" charset="0"/>
                    <a:cs typeface="Malgun Gothic" panose="020B0503020000020004" pitchFamily="34" charset="-127"/>
                  </a:rPr>
                  <a:t> </a:t>
                </a:r>
              </a:p>
              <a:p>
                <a:pPr marL="378460" marR="409575" lvl="0"/>
                <a:r>
                  <a:rPr lang="en-US" sz="3200" spc="-95" dirty="0">
                    <a:solidFill>
                      <a:prstClr val="black"/>
                    </a:solidFill>
                    <a:ea typeface="Times New Roman" panose="02020603050405020304" pitchFamily="18" charset="0"/>
                  </a:rPr>
                  <a:t> </a:t>
                </a:r>
                <a:r>
                  <a:rPr lang="en-US" sz="3200" dirty="0" smtClean="0">
                    <a:solidFill>
                      <a:srgbClr val="FFB9FF"/>
                    </a:solidFill>
                    <a:ea typeface="Times New Roman" panose="02020603050405020304" pitchFamily="18" charset="0"/>
                  </a:rPr>
                  <a:t>MIVC</a:t>
                </a:r>
                <a:r>
                  <a:rPr lang="en-US" sz="3200" dirty="0" smtClean="0">
                    <a:solidFill>
                      <a:schemeClr val="bg1"/>
                    </a:solidFill>
                    <a:ea typeface="Times New Roman" panose="02020603050405020304" pitchFamily="18" charset="0"/>
                  </a:rPr>
                  <a:t>(</a:t>
                </a:r>
                <a:r>
                  <a:rPr lang="en-US" sz="3200" spc="25" dirty="0" smtClean="0">
                    <a:solidFill>
                      <a:srgbClr val="FFFF00"/>
                    </a:solidFill>
                    <a:ea typeface="Times New Roman" panose="02020603050405020304" pitchFamily="18" charset="0"/>
                  </a:rPr>
                  <a:t>P</a:t>
                </a:r>
                <a:r>
                  <a:rPr lang="en-US" sz="3200" dirty="0">
                    <a:solidFill>
                      <a:schemeClr val="bg1"/>
                    </a:solidFill>
                    <a:ea typeface="Times New Roman" panose="02020603050405020304" pitchFamily="18" charset="0"/>
                  </a:rPr>
                  <a:t>,</a:t>
                </a:r>
                <a:r>
                  <a:rPr lang="en-US" sz="3200" spc="-80" dirty="0">
                    <a:solidFill>
                      <a:schemeClr val="bg1"/>
                    </a:solidFill>
                    <a:ea typeface="Times New Roman" panose="02020603050405020304" pitchFamily="18" charset="0"/>
                  </a:rPr>
                  <a:t> </a:t>
                </a:r>
                <a:r>
                  <a:rPr lang="en-US" sz="3200" spc="10" dirty="0">
                    <a:solidFill>
                      <a:srgbClr val="FFFF00"/>
                    </a:solidFill>
                    <a:ea typeface="Times New Roman" panose="02020603050405020304" pitchFamily="18" charset="0"/>
                  </a:rPr>
                  <a:t>S</a:t>
                </a:r>
                <a:r>
                  <a:rPr lang="en-US" sz="3200" dirty="0">
                    <a:solidFill>
                      <a:schemeClr val="bg1"/>
                    </a:solidFill>
                    <a:ea typeface="Times New Roman" panose="02020603050405020304" pitchFamily="18" charset="0"/>
                  </a:rPr>
                  <a:t>)</a:t>
                </a:r>
                <a:r>
                  <a:rPr lang="en-US" sz="3200" spc="20" dirty="0">
                    <a:solidFill>
                      <a:srgbClr val="007E39"/>
                    </a:solidFill>
                    <a:ea typeface="Times New Roman" panose="02020603050405020304" pitchFamily="18" charset="0"/>
                  </a:rPr>
                  <a:t> </a:t>
                </a:r>
                <a:r>
                  <a:rPr lang="en-US" sz="3200" dirty="0">
                    <a:solidFill>
                      <a:srgbClr val="70AD47">
                        <a:lumMod val="40000"/>
                        <a:lumOff val="60000"/>
                      </a:srgbClr>
                    </a:solidFill>
                    <a:effectLst>
                      <a:outerShdw blurRad="38100" dist="38100" dir="2700000" algn="tl">
                        <a:srgbClr val="000000">
                          <a:alpha val="43137"/>
                        </a:srgbClr>
                      </a:outerShdw>
                    </a:effectLst>
                    <a:ea typeface="Times New Roman" panose="02020603050405020304" pitchFamily="18" charset="0"/>
                    <a:cs typeface="Malgun Gothic" panose="020B0503020000020004" pitchFamily="34" charset="-127"/>
                  </a:rPr>
                  <a:t>≡</a:t>
                </a:r>
                <a:r>
                  <a:rPr lang="en-US" sz="3200" spc="-95" dirty="0" smtClean="0">
                    <a:solidFill>
                      <a:prstClr val="black"/>
                    </a:solidFill>
                    <a:ea typeface="Times New Roman" panose="02020603050405020304" pitchFamily="18" charset="0"/>
                  </a:rPr>
                  <a:t> </a:t>
                </a:r>
                <a:r>
                  <a:rPr lang="en-US" sz="3200" dirty="0">
                    <a:solidFill>
                      <a:srgbClr val="FFB9FF"/>
                    </a:solidFill>
                    <a:ea typeface="Times New Roman" panose="02020603050405020304" pitchFamily="18" charset="0"/>
                  </a:rPr>
                  <a:t>IVC</a:t>
                </a:r>
                <a:r>
                  <a:rPr lang="en-US" sz="3200" dirty="0">
                    <a:solidFill>
                      <a:schemeClr val="bg1"/>
                    </a:solidFill>
                    <a:ea typeface="Times New Roman" panose="02020603050405020304" pitchFamily="18" charset="0"/>
                  </a:rPr>
                  <a:t>(</a:t>
                </a:r>
                <a:r>
                  <a:rPr lang="en-US" sz="3200" spc="25" dirty="0">
                    <a:solidFill>
                      <a:srgbClr val="FFFF00"/>
                    </a:solidFill>
                    <a:ea typeface="Times New Roman" panose="02020603050405020304" pitchFamily="18" charset="0"/>
                  </a:rPr>
                  <a:t>P</a:t>
                </a:r>
                <a:r>
                  <a:rPr lang="en-US" sz="3200" dirty="0">
                    <a:solidFill>
                      <a:schemeClr val="bg1"/>
                    </a:solidFill>
                    <a:ea typeface="Times New Roman" panose="02020603050405020304" pitchFamily="18" charset="0"/>
                  </a:rPr>
                  <a:t>,</a:t>
                </a:r>
                <a:r>
                  <a:rPr lang="en-US" sz="3200" spc="-80" dirty="0">
                    <a:solidFill>
                      <a:srgbClr val="007E39"/>
                    </a:solidFill>
                    <a:ea typeface="Times New Roman" panose="02020603050405020304" pitchFamily="18" charset="0"/>
                  </a:rPr>
                  <a:t> </a:t>
                </a:r>
                <a:r>
                  <a:rPr lang="en-US" sz="3200" spc="10" dirty="0">
                    <a:solidFill>
                      <a:srgbClr val="FFFF00"/>
                    </a:solidFill>
                    <a:ea typeface="Times New Roman" panose="02020603050405020304" pitchFamily="18" charset="0"/>
                  </a:rPr>
                  <a:t>S</a:t>
                </a:r>
                <a:r>
                  <a:rPr lang="en-US" sz="3200" dirty="0">
                    <a:solidFill>
                      <a:schemeClr val="bg1"/>
                    </a:solidFill>
                    <a:ea typeface="Times New Roman" panose="02020603050405020304" pitchFamily="18" charset="0"/>
                  </a:rPr>
                  <a:t>)</a:t>
                </a:r>
                <a:r>
                  <a:rPr lang="en-US" sz="3200" spc="20" dirty="0">
                    <a:solidFill>
                      <a:srgbClr val="007E39"/>
                    </a:solidFill>
                    <a:ea typeface="Times New Roman" panose="02020603050405020304" pitchFamily="18" charset="0"/>
                  </a:rPr>
                  <a:t> </a:t>
                </a:r>
                <a:r>
                  <a:rPr lang="en-US" sz="3200" spc="20" dirty="0" smtClean="0">
                    <a:solidFill>
                      <a:srgbClr val="007E39"/>
                    </a:solidFill>
                    <a:ea typeface="Times New Roman" panose="02020603050405020304" pitchFamily="18" charset="0"/>
                  </a:rPr>
                  <a:t> </a:t>
                </a:r>
                <a:r>
                  <a:rPr lang="en-US" sz="3200" dirty="0" smtClean="0">
                    <a:solidFill>
                      <a:srgbClr val="92D050"/>
                    </a:solidFill>
                    <a:effectLst>
                      <a:outerShdw blurRad="38100" dist="38100" dir="2700000" algn="tl">
                        <a:srgbClr val="000000">
                          <a:alpha val="43137"/>
                        </a:srgbClr>
                      </a:outerShdw>
                    </a:effectLst>
                    <a:ea typeface="Times New Roman" panose="02020603050405020304" pitchFamily="18" charset="0"/>
                    <a:cs typeface="Malgun Gothic" panose="020B0503020000020004" pitchFamily="34" charset="-127"/>
                  </a:rPr>
                  <a:t>∧</a:t>
                </a:r>
                <a:r>
                  <a:rPr lang="en-US" sz="3200" spc="-95" dirty="0" smtClean="0">
                    <a:solidFill>
                      <a:prstClr val="black"/>
                    </a:solidFill>
                    <a:ea typeface="Times New Roman" panose="02020603050405020304" pitchFamily="18" charset="0"/>
                  </a:rPr>
                  <a:t> </a:t>
                </a:r>
              </a:p>
              <a:p>
                <a:pPr marL="378460" marR="409575" lvl="0"/>
                <a:r>
                  <a:rPr lang="en-US" sz="3200" spc="-95" dirty="0">
                    <a:solidFill>
                      <a:prstClr val="black"/>
                    </a:solidFill>
                    <a:ea typeface="Times New Roman" panose="02020603050405020304" pitchFamily="18" charset="0"/>
                  </a:rPr>
                  <a:t> </a:t>
                </a:r>
                <a:r>
                  <a:rPr lang="en-US" sz="3200" spc="-95" dirty="0" smtClean="0">
                    <a:solidFill>
                      <a:prstClr val="black"/>
                    </a:solidFill>
                    <a:ea typeface="Times New Roman" panose="02020603050405020304" pitchFamily="18" charset="0"/>
                  </a:rPr>
                  <a:t>                     </a:t>
                </a:r>
                <a:r>
                  <a:rPr lang="en-US" sz="3200" spc="-95" dirty="0" smtClean="0">
                    <a:solidFill>
                      <a:schemeClr val="bg1"/>
                    </a:solidFill>
                    <a:ea typeface="Times New Roman" panose="02020603050405020304" pitchFamily="18" charset="0"/>
                  </a:rPr>
                  <a:t> </a:t>
                </a:r>
                <a:r>
                  <a:rPr lang="en-US" sz="3200" dirty="0" smtClean="0">
                    <a:solidFill>
                      <a:schemeClr val="bg1"/>
                    </a:solidFill>
                    <a:ea typeface="Times New Roman" panose="02020603050405020304" pitchFamily="18" charset="0"/>
                  </a:rPr>
                  <a:t>(</a:t>
                </a:r>
                <a:r>
                  <a:rPr lang="en-US" sz="3200" dirty="0">
                    <a:solidFill>
                      <a:srgbClr val="92D050"/>
                    </a:solidFill>
                    <a:ea typeface="Times New Roman" panose="02020603050405020304" pitchFamily="18" charset="0"/>
                    <a:cs typeface="Malgun Gothic" panose="020B0503020000020004" pitchFamily="34" charset="-127"/>
                  </a:rPr>
                  <a:t>∀</a:t>
                </a:r>
                <a:r>
                  <a:rPr lang="en-US" sz="3200" spc="-185" dirty="0" smtClean="0">
                    <a:solidFill>
                      <a:srgbClr val="92D050"/>
                    </a:solidFill>
                    <a:ea typeface="Times New Roman" panose="02020603050405020304" pitchFamily="18" charset="0"/>
                    <a:cs typeface="Malgun Gothic" panose="020B0503020000020004" pitchFamily="34" charset="-127"/>
                  </a:rPr>
                  <a:t> </a:t>
                </a:r>
                <a:r>
                  <a:rPr lang="en-US" sz="3200" spc="10" dirty="0" err="1" smtClean="0">
                    <a:solidFill>
                      <a:srgbClr val="FFFF00"/>
                    </a:solidFill>
                    <a:ea typeface="Times New Roman" panose="02020603050405020304" pitchFamily="18" charset="0"/>
                  </a:rPr>
                  <a:t>Ti</a:t>
                </a:r>
                <a:r>
                  <a:rPr lang="en-US" sz="3200" spc="50" dirty="0" smtClean="0">
                    <a:solidFill>
                      <a:prstClr val="black"/>
                    </a:solidFill>
                    <a:ea typeface="Times New Roman" panose="02020603050405020304" pitchFamily="18" charset="0"/>
                  </a:rPr>
                  <a:t> </a:t>
                </a:r>
                <a14:m>
                  <m:oMath xmlns:m="http://schemas.openxmlformats.org/officeDocument/2006/math">
                    <m:r>
                      <a:rPr lang="en-US" sz="3200" b="0" i="0" smtClean="0">
                        <a:solidFill>
                          <a:srgbClr val="92D050"/>
                        </a:solidFill>
                        <a:latin typeface="Cambria Math" panose="02040503050406030204" pitchFamily="18" charset="0"/>
                        <a:ea typeface="Cambria Math" panose="02040503050406030204" pitchFamily="18" charset="0"/>
                      </a:rPr>
                      <m:t>∈</m:t>
                    </m:r>
                  </m:oMath>
                </a14:m>
                <a:r>
                  <a:rPr lang="en-US" sz="3200" spc="-80" dirty="0" smtClean="0">
                    <a:solidFill>
                      <a:prstClr val="black"/>
                    </a:solidFill>
                    <a:ea typeface="Times New Roman" panose="02020603050405020304" pitchFamily="18" charset="0"/>
                  </a:rPr>
                  <a:t> </a:t>
                </a:r>
                <a:r>
                  <a:rPr lang="en-US" sz="3200" spc="-80" dirty="0" smtClean="0">
                    <a:solidFill>
                      <a:srgbClr val="FFFF00"/>
                    </a:solidFill>
                    <a:ea typeface="Times New Roman" panose="02020603050405020304" pitchFamily="18" charset="0"/>
                  </a:rPr>
                  <a:t>S</a:t>
                </a:r>
                <a:r>
                  <a:rPr lang="en-US" sz="3200" spc="-80" dirty="0" smtClean="0">
                    <a:solidFill>
                      <a:schemeClr val="bg1"/>
                    </a:solidFill>
                    <a:ea typeface="Times New Roman" panose="02020603050405020304" pitchFamily="18" charset="0"/>
                  </a:rPr>
                  <a:t> </a:t>
                </a:r>
                <a:r>
                  <a:rPr lang="en-US" sz="3200" dirty="0" smtClean="0">
                    <a:solidFill>
                      <a:srgbClr val="92D050"/>
                    </a:solidFill>
                    <a:effectLst>
                      <a:outerShdw blurRad="38100" dist="38100" dir="2700000" algn="tl">
                        <a:srgbClr val="000000">
                          <a:alpha val="43137"/>
                        </a:srgbClr>
                      </a:outerShdw>
                    </a:effectLst>
                    <a:ea typeface="Times New Roman" panose="02020603050405020304" pitchFamily="18" charset="0"/>
                    <a:cs typeface="Malgun Gothic" panose="020B0503020000020004" pitchFamily="34" charset="-127"/>
                  </a:rPr>
                  <a:t>.</a:t>
                </a:r>
                <a:r>
                  <a:rPr lang="en-US" sz="3200" spc="-120" dirty="0" smtClean="0">
                    <a:solidFill>
                      <a:prstClr val="black"/>
                    </a:solidFill>
                    <a:ea typeface="Times New Roman" panose="02020603050405020304" pitchFamily="18" charset="0"/>
                    <a:cs typeface="Malgun Gothic" panose="020B0503020000020004" pitchFamily="34" charset="-127"/>
                  </a:rPr>
                  <a:t> </a:t>
                </a:r>
                <a:r>
                  <a:rPr lang="en-US" sz="3200" dirty="0">
                    <a:solidFill>
                      <a:schemeClr val="bg1"/>
                    </a:solidFill>
                    <a:ea typeface="Times New Roman" panose="02020603050405020304" pitchFamily="18" charset="0"/>
                  </a:rPr>
                  <a:t>(</a:t>
                </a:r>
                <a:r>
                  <a:rPr lang="en-US" sz="3200" dirty="0">
                    <a:solidFill>
                      <a:srgbClr val="FFFF00"/>
                    </a:solidFill>
                    <a:ea typeface="Times New Roman" panose="02020603050405020304" pitchFamily="18" charset="0"/>
                  </a:rPr>
                  <a:t>I</a:t>
                </a:r>
                <a:r>
                  <a:rPr lang="en-US" sz="3200" dirty="0">
                    <a:solidFill>
                      <a:prstClr val="white"/>
                    </a:solidFill>
                    <a:ea typeface="Times New Roman" panose="02020603050405020304" pitchFamily="18" charset="0"/>
                  </a:rPr>
                  <a:t>, </a:t>
                </a:r>
                <a:r>
                  <a:rPr lang="en-US" sz="3200" dirty="0" smtClean="0">
                    <a:solidFill>
                      <a:srgbClr val="FFFF00"/>
                    </a:solidFill>
                    <a:ea typeface="Times New Roman" panose="02020603050405020304" pitchFamily="18" charset="0"/>
                  </a:rPr>
                  <a:t>S</a:t>
                </a:r>
                <a:r>
                  <a:rPr lang="en-US" sz="3200" dirty="0" smtClean="0">
                    <a:solidFill>
                      <a:srgbClr val="92D050"/>
                    </a:solidFill>
                    <a:ea typeface="Times New Roman" panose="02020603050405020304" pitchFamily="18" charset="0"/>
                  </a:rPr>
                  <a:t>\</a:t>
                </a:r>
                <a:r>
                  <a:rPr lang="en-US" sz="3200" dirty="0" smtClean="0">
                    <a:solidFill>
                      <a:schemeClr val="bg1"/>
                    </a:solidFill>
                    <a:ea typeface="Times New Roman" panose="02020603050405020304" pitchFamily="18" charset="0"/>
                  </a:rPr>
                  <a:t>{</a:t>
                </a:r>
                <a:r>
                  <a:rPr lang="en-US" sz="3200" spc="10" dirty="0" err="1">
                    <a:solidFill>
                      <a:srgbClr val="FFFF00"/>
                    </a:solidFill>
                    <a:ea typeface="Times New Roman" panose="02020603050405020304" pitchFamily="18" charset="0"/>
                  </a:rPr>
                  <a:t>Ti</a:t>
                </a:r>
                <a:r>
                  <a:rPr lang="en-US" sz="3200" dirty="0" smtClean="0">
                    <a:solidFill>
                      <a:schemeClr val="bg1"/>
                    </a:solidFill>
                    <a:ea typeface="Times New Roman" panose="02020603050405020304" pitchFamily="18" charset="0"/>
                  </a:rPr>
                  <a:t>})</a:t>
                </a:r>
                <a:r>
                  <a:rPr lang="en-US" sz="3200" spc="-25" dirty="0" smtClean="0">
                    <a:solidFill>
                      <a:srgbClr val="92D050"/>
                    </a:solidFill>
                    <a:ea typeface="Times New Roman" panose="02020603050405020304" pitchFamily="18" charset="0"/>
                  </a:rPr>
                  <a:t> </a:t>
                </a:r>
                <a14:m>
                  <m:oMath xmlns:m="http://schemas.openxmlformats.org/officeDocument/2006/math">
                    <m:r>
                      <a:rPr lang="en-US" sz="3200" b="0" i="1" dirty="0" smtClean="0">
                        <a:ln w="0"/>
                        <a:solidFill>
                          <a:srgbClr val="92D050"/>
                        </a:solidFill>
                        <a:effectLst>
                          <a:outerShdw blurRad="38100" dist="19050" dir="2700000" algn="tl" rotWithShape="0">
                            <a:prstClr val="black">
                              <a:alpha val="40000"/>
                            </a:prstClr>
                          </a:outerShdw>
                        </a:effectLst>
                        <a:latin typeface="Cambria Math" panose="02040503050406030204" pitchFamily="18" charset="0"/>
                      </a:rPr>
                      <m:t>⊬</m:t>
                    </m:r>
                  </m:oMath>
                </a14:m>
                <a:r>
                  <a:rPr lang="en-US" sz="3200" dirty="0">
                    <a:ln w="0"/>
                    <a:solidFill>
                      <a:srgbClr val="FF0000"/>
                    </a:solidFill>
                    <a:effectLst>
                      <a:outerShdw blurRad="38100" dist="19050" dir="2700000" algn="tl" rotWithShape="0">
                        <a:prstClr val="black">
                          <a:alpha val="40000"/>
                        </a:prstClr>
                      </a:outerShdw>
                    </a:effectLst>
                  </a:rPr>
                  <a:t> </a:t>
                </a:r>
                <a:r>
                  <a:rPr lang="en-US" sz="3200" dirty="0" smtClean="0">
                    <a:solidFill>
                      <a:srgbClr val="FFFF00"/>
                    </a:solidFill>
                    <a:ea typeface="Times New Roman" panose="02020603050405020304" pitchFamily="18" charset="0"/>
                  </a:rPr>
                  <a:t>P</a:t>
                </a:r>
                <a:r>
                  <a:rPr lang="en-US" sz="3200" dirty="0" smtClean="0">
                    <a:solidFill>
                      <a:srgbClr val="92D050"/>
                    </a:solidFill>
                    <a:ea typeface="Times New Roman" panose="02020603050405020304" pitchFamily="18" charset="0"/>
                  </a:rPr>
                  <a:t>)</a:t>
                </a:r>
                <a:endParaRPr lang="en-US" sz="3200" dirty="0">
                  <a:solidFill>
                    <a:srgbClr val="92D050"/>
                  </a:solidFill>
                  <a:ea typeface="Times New Roman" panose="02020603050405020304" pitchFamily="18"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132975" y="3205071"/>
                <a:ext cx="8826021" cy="2062103"/>
              </a:xfrm>
              <a:prstGeom prst="rect">
                <a:avLst/>
              </a:prstGeom>
              <a:blipFill>
                <a:blip r:embed="rId3"/>
                <a:stretch>
                  <a:fillRect t="-4734" b="-10947"/>
                </a:stretch>
              </a:blipFill>
            </p:spPr>
            <p:txBody>
              <a:bodyPr/>
              <a:lstStyle/>
              <a:p>
                <a:r>
                  <a:rPr lang="en-US">
                    <a:noFill/>
                  </a:rPr>
                  <a:t> </a:t>
                </a:r>
              </a:p>
            </p:txBody>
          </p:sp>
        </mc:Fallback>
      </mc:AlternateContent>
    </p:spTree>
    <p:extLst>
      <p:ext uri="{BB962C8B-B14F-4D97-AF65-F5344CB8AC3E}">
        <p14:creationId xmlns:p14="http://schemas.microsoft.com/office/powerpoint/2010/main" val="409826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right)">
                                      <p:cBhvr>
                                        <p:cTn id="16" dur="500"/>
                                        <p:tgtEl>
                                          <p:spTgt spid="24"/>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left)">
                                      <p:cBhvr>
                                        <p:cTn id="24" dur="500"/>
                                        <p:tgtEl>
                                          <p:spTgt spid="3">
                                            <p:txEl>
                                              <p:pRg st="3" end="3"/>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par>
                          <p:cTn id="28" fill="hold">
                            <p:stCondLst>
                              <p:cond delay="500"/>
                            </p:stCondLst>
                            <p:childTnLst>
                              <p:par>
                                <p:cTn id="29" presetID="22" presetClass="entr" presetSubtype="2"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right)">
                                      <p:cBhvr>
                                        <p:cTn id="31" dur="500"/>
                                        <p:tgtEl>
                                          <p:spTgt spid="13"/>
                                        </p:tgtEl>
                                      </p:cBhvr>
                                    </p:animEffect>
                                  </p:childTnLst>
                                </p:cTn>
                              </p:par>
                              <p:par>
                                <p:cTn id="32" presetID="22" presetClass="entr" presetSubtype="2"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right)">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2" fill="hold" nodeType="clickEffect">
                                  <p:stCondLst>
                                    <p:cond delay="0"/>
                                  </p:stCondLst>
                                  <p:childTnLst>
                                    <p:animEffect transition="out" filter="wipe(right)">
                                      <p:cBhvr>
                                        <p:cTn id="38" dur="500"/>
                                        <p:tgtEl>
                                          <p:spTgt spid="3">
                                            <p:txEl>
                                              <p:pRg st="2" end="2"/>
                                            </p:txEl>
                                          </p:spTgt>
                                        </p:tgtEl>
                                      </p:cBhvr>
                                    </p:animEffect>
                                    <p:set>
                                      <p:cBhvr>
                                        <p:cTn id="39" dur="1" fill="hold">
                                          <p:stCondLst>
                                            <p:cond delay="499"/>
                                          </p:stCondLst>
                                        </p:cTn>
                                        <p:tgtEl>
                                          <p:spTgt spid="3">
                                            <p:txEl>
                                              <p:pRg st="2" end="2"/>
                                            </p:txEl>
                                          </p:spTgt>
                                        </p:tgtEl>
                                        <p:attrNameLst>
                                          <p:attrName>style.visibility</p:attrName>
                                        </p:attrNameLst>
                                      </p:cBhvr>
                                      <p:to>
                                        <p:strVal val="hidden"/>
                                      </p:to>
                                    </p:set>
                                  </p:childTnLst>
                                </p:cTn>
                              </p:par>
                              <p:par>
                                <p:cTn id="40" presetID="22" presetClass="exit" presetSubtype="2" fill="hold" nodeType="withEffect">
                                  <p:stCondLst>
                                    <p:cond delay="0"/>
                                  </p:stCondLst>
                                  <p:childTnLst>
                                    <p:animEffect transition="out" filter="wipe(right)">
                                      <p:cBhvr>
                                        <p:cTn id="41" dur="500"/>
                                        <p:tgtEl>
                                          <p:spTgt spid="3">
                                            <p:txEl>
                                              <p:pRg st="3" end="3"/>
                                            </p:txEl>
                                          </p:spTgt>
                                        </p:tgtEl>
                                      </p:cBhvr>
                                    </p:animEffect>
                                    <p:set>
                                      <p:cBhvr>
                                        <p:cTn id="42" dur="1" fill="hold">
                                          <p:stCondLst>
                                            <p:cond delay="499"/>
                                          </p:stCondLst>
                                        </p:cTn>
                                        <p:tgtEl>
                                          <p:spTgt spid="3">
                                            <p:txEl>
                                              <p:pRg st="3" end="3"/>
                                            </p:txEl>
                                          </p:spTgt>
                                        </p:tgtEl>
                                        <p:attrNameLst>
                                          <p:attrName>style.visibility</p:attrName>
                                        </p:attrNameLst>
                                      </p:cBhvr>
                                      <p:to>
                                        <p:strVal val="hidden"/>
                                      </p:to>
                                    </p:set>
                                  </p:childTnLst>
                                </p:cTn>
                              </p:par>
                              <p:par>
                                <p:cTn id="43" presetID="22" presetClass="exit" presetSubtype="2" fill="hold" nodeType="withEffect">
                                  <p:stCondLst>
                                    <p:cond delay="0"/>
                                  </p:stCondLst>
                                  <p:childTnLst>
                                    <p:animEffect transition="out" filter="wipe(right)">
                                      <p:cBhvr>
                                        <p:cTn id="44" dur="500"/>
                                        <p:tgtEl>
                                          <p:spTgt spid="3">
                                            <p:txEl>
                                              <p:pRg st="4" end="4"/>
                                            </p:txEl>
                                          </p:spTgt>
                                        </p:tgtEl>
                                      </p:cBhvr>
                                    </p:animEffect>
                                    <p:set>
                                      <p:cBhvr>
                                        <p:cTn id="45" dur="1" fill="hold">
                                          <p:stCondLst>
                                            <p:cond delay="499"/>
                                          </p:stCondLst>
                                        </p:cTn>
                                        <p:tgtEl>
                                          <p:spTgt spid="3">
                                            <p:txEl>
                                              <p:pRg st="4" end="4"/>
                                            </p:txEl>
                                          </p:spTgt>
                                        </p:tgtEl>
                                        <p:attrNameLst>
                                          <p:attrName>style.visibility</p:attrName>
                                        </p:attrNameLst>
                                      </p:cBhvr>
                                      <p:to>
                                        <p:strVal val="hidden"/>
                                      </p:to>
                                    </p:se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4" grpId="0" animBg="1"/>
      <p:bldP spid="7"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Proofs</a:t>
            </a:r>
            <a:endParaRPr lang="en-US" dirty="0"/>
          </a:p>
        </p:txBody>
      </p:sp>
      <p:sp>
        <p:nvSpPr>
          <p:cNvPr id="3" name="Content Placeholder 2"/>
          <p:cNvSpPr>
            <a:spLocks noGrp="1"/>
          </p:cNvSpPr>
          <p:nvPr>
            <p:ph idx="1"/>
          </p:nvPr>
        </p:nvSpPr>
        <p:spPr>
          <a:xfrm>
            <a:off x="784695" y="1728220"/>
            <a:ext cx="11164188" cy="4587462"/>
          </a:xfrm>
        </p:spPr>
        <p:txBody>
          <a:bodyPr/>
          <a:lstStyle/>
          <a:p>
            <a:pPr marL="0" indent="0">
              <a:buNone/>
            </a:pPr>
            <a:r>
              <a:rPr lang="en-US" dirty="0"/>
              <a:t>d</a:t>
            </a:r>
            <a:r>
              <a:rPr lang="en-US" dirty="0" smtClean="0"/>
              <a:t>esign elements </a:t>
            </a:r>
            <a:r>
              <a:rPr lang="en-US" dirty="0" smtClean="0">
                <a:sym typeface="Wingdings" panose="05000000000000000000" pitchFamily="2" charset="2"/>
              </a:rPr>
              <a:t></a:t>
            </a:r>
            <a:r>
              <a:rPr lang="en-US" dirty="0" smtClean="0"/>
              <a:t>                                                  </a:t>
            </a:r>
            <a:r>
              <a:rPr lang="en-US" dirty="0" smtClean="0">
                <a:sym typeface="Wingdings" panose="05000000000000000000" pitchFamily="2" charset="2"/>
              </a:rPr>
              <a:t></a:t>
            </a:r>
            <a:r>
              <a:rPr lang="en-US" dirty="0" smtClean="0"/>
              <a:t> proof</a:t>
            </a:r>
            <a:endParaRPr lang="en-US" dirty="0"/>
          </a:p>
        </p:txBody>
      </p:sp>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13</a:t>
            </a:fld>
            <a:endParaRPr lang="en-US" dirty="0"/>
          </a:p>
        </p:txBody>
      </p:sp>
      <p:sp>
        <p:nvSpPr>
          <p:cNvPr id="7" name="TextBox 6"/>
          <p:cNvSpPr txBox="1"/>
          <p:nvPr/>
        </p:nvSpPr>
        <p:spPr>
          <a:xfrm>
            <a:off x="8375729" y="4190932"/>
            <a:ext cx="2238804" cy="400110"/>
          </a:xfrm>
          <a:prstGeom prst="rect">
            <a:avLst/>
          </a:prstGeom>
          <a:noFill/>
          <a:ln w="38100">
            <a:noFill/>
          </a:ln>
        </p:spPr>
        <p:txBody>
          <a:bodyPr wrap="square" rtlCol="0">
            <a:spAutoFit/>
          </a:bodyPr>
          <a:lstStyle/>
          <a:p>
            <a:r>
              <a:rPr lang="en-US" sz="2000" dirty="0" smtClean="0">
                <a:solidFill>
                  <a:schemeClr val="bg1"/>
                </a:solidFill>
              </a:rPr>
              <a:t>property #</a:t>
            </a:r>
            <a:r>
              <a:rPr lang="en-US" sz="2000" dirty="0" err="1" smtClean="0">
                <a:solidFill>
                  <a:schemeClr val="bg1"/>
                </a:solidFill>
              </a:rPr>
              <a:t>i</a:t>
            </a:r>
            <a:r>
              <a:rPr lang="en-US" sz="2000" dirty="0" smtClean="0">
                <a:solidFill>
                  <a:schemeClr val="bg1"/>
                </a:solidFill>
              </a:rPr>
              <a:t>  </a:t>
            </a:r>
            <a:endParaRPr lang="en-US" sz="2000" dirty="0">
              <a:solidFill>
                <a:srgbClr val="FFFF00"/>
              </a:solidFill>
            </a:endParaRPr>
          </a:p>
        </p:txBody>
      </p:sp>
      <p:cxnSp>
        <p:nvCxnSpPr>
          <p:cNvPr id="8" name="Straight Arrow Connector 7"/>
          <p:cNvCxnSpPr>
            <a:stCxn id="12" idx="4"/>
            <a:endCxn id="10" idx="0"/>
          </p:cNvCxnSpPr>
          <p:nvPr/>
        </p:nvCxnSpPr>
        <p:spPr>
          <a:xfrm flipH="1">
            <a:off x="6332695" y="4569490"/>
            <a:ext cx="1608486" cy="908529"/>
          </a:xfrm>
          <a:prstGeom prst="straightConnector1">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192246" y="5478019"/>
            <a:ext cx="277219" cy="329534"/>
          </a:xfrm>
          <a:prstGeom prst="ellipse">
            <a:avLst/>
          </a:prstGeom>
          <a:solidFill>
            <a:srgbClr val="FDFDBF">
              <a:alpha val="15000"/>
            </a:srgbClr>
          </a:solidFill>
          <a:ln w="38100">
            <a:solidFill>
              <a:srgbClr val="FFF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 name="Oval 9"/>
          <p:cNvSpPr/>
          <p:nvPr/>
        </p:nvSpPr>
        <p:spPr>
          <a:xfrm>
            <a:off x="6194085" y="5478019"/>
            <a:ext cx="277219" cy="329534"/>
          </a:xfrm>
          <a:prstGeom prst="ellipse">
            <a:avLst/>
          </a:prstGeom>
          <a:solidFill>
            <a:srgbClr val="FDFDBF">
              <a:alpha val="15000"/>
            </a:srgbClr>
          </a:solidFill>
          <a:ln w="38100">
            <a:solidFill>
              <a:srgbClr val="FFF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 name="Rectangle 10"/>
          <p:cNvSpPr/>
          <p:nvPr/>
        </p:nvSpPr>
        <p:spPr>
          <a:xfrm>
            <a:off x="6562651" y="5113890"/>
            <a:ext cx="526723" cy="707886"/>
          </a:xfrm>
          <a:prstGeom prst="rect">
            <a:avLst/>
          </a:prstGeom>
        </p:spPr>
        <p:txBody>
          <a:bodyPr wrap="square">
            <a:spAutoFit/>
          </a:bodyPr>
          <a:lstStyle/>
          <a:p>
            <a:r>
              <a:rPr lang="en-US" sz="4000" dirty="0">
                <a:solidFill>
                  <a:srgbClr val="FFFFA3"/>
                </a:solidFill>
              </a:rPr>
              <a:t>…</a:t>
            </a:r>
          </a:p>
        </p:txBody>
      </p:sp>
      <p:sp>
        <p:nvSpPr>
          <p:cNvPr id="12" name="Oval 11"/>
          <p:cNvSpPr/>
          <p:nvPr/>
        </p:nvSpPr>
        <p:spPr>
          <a:xfrm>
            <a:off x="7802571" y="4239956"/>
            <a:ext cx="277219" cy="329534"/>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 name="TextBox 12"/>
          <p:cNvSpPr txBox="1"/>
          <p:nvPr/>
        </p:nvSpPr>
        <p:spPr>
          <a:xfrm>
            <a:off x="1560681" y="5414487"/>
            <a:ext cx="2754145" cy="403926"/>
          </a:xfrm>
          <a:prstGeom prst="rect">
            <a:avLst/>
          </a:prstGeom>
          <a:noFill/>
          <a:ln w="38100">
            <a:noFill/>
          </a:ln>
        </p:spPr>
        <p:txBody>
          <a:bodyPr wrap="square" rtlCol="0">
            <a:spAutoFit/>
          </a:bodyPr>
          <a:lstStyle/>
          <a:p>
            <a:r>
              <a:rPr lang="en-US" sz="2000" dirty="0" smtClean="0">
                <a:solidFill>
                  <a:schemeClr val="bg1"/>
                </a:solidFill>
              </a:rPr>
              <a:t>model elements:</a:t>
            </a:r>
            <a:endParaRPr lang="en-US" sz="2000" dirty="0">
              <a:solidFill>
                <a:schemeClr val="bg1"/>
              </a:solidFill>
            </a:endParaRPr>
          </a:p>
        </p:txBody>
      </p:sp>
      <p:sp>
        <p:nvSpPr>
          <p:cNvPr id="14" name="Oval 13"/>
          <p:cNvSpPr/>
          <p:nvPr/>
        </p:nvSpPr>
        <p:spPr>
          <a:xfrm>
            <a:off x="7733323" y="5478019"/>
            <a:ext cx="277219" cy="329534"/>
          </a:xfrm>
          <a:prstGeom prst="ellipse">
            <a:avLst/>
          </a:prstGeom>
          <a:solidFill>
            <a:srgbClr val="FDFDBF">
              <a:alpha val="15000"/>
            </a:srgbClr>
          </a:solidFill>
          <a:ln w="38100">
            <a:solidFill>
              <a:srgbClr val="FFF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 name="Oval 14"/>
          <p:cNvSpPr/>
          <p:nvPr/>
        </p:nvSpPr>
        <p:spPr>
          <a:xfrm>
            <a:off x="8250563" y="5478019"/>
            <a:ext cx="277219" cy="329534"/>
          </a:xfrm>
          <a:prstGeom prst="ellipse">
            <a:avLst/>
          </a:prstGeom>
          <a:solidFill>
            <a:srgbClr val="FDFDBF">
              <a:alpha val="15000"/>
            </a:srgbClr>
          </a:solidFill>
          <a:ln w="38100">
            <a:solidFill>
              <a:srgbClr val="FFF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 name="Oval 15"/>
          <p:cNvSpPr/>
          <p:nvPr/>
        </p:nvSpPr>
        <p:spPr>
          <a:xfrm>
            <a:off x="8778081" y="5478019"/>
            <a:ext cx="277219" cy="329534"/>
          </a:xfrm>
          <a:prstGeom prst="ellipse">
            <a:avLst/>
          </a:prstGeom>
          <a:solidFill>
            <a:srgbClr val="FDFDBF">
              <a:alpha val="15000"/>
            </a:srgbClr>
          </a:solidFill>
          <a:ln w="38100">
            <a:solidFill>
              <a:srgbClr val="FFF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cxnSp>
        <p:nvCxnSpPr>
          <p:cNvPr id="17" name="Straight Arrow Connector 16"/>
          <p:cNvCxnSpPr>
            <a:stCxn id="12" idx="4"/>
            <a:endCxn id="15" idx="0"/>
          </p:cNvCxnSpPr>
          <p:nvPr/>
        </p:nvCxnSpPr>
        <p:spPr>
          <a:xfrm>
            <a:off x="7941181" y="4569490"/>
            <a:ext cx="447992" cy="908529"/>
          </a:xfrm>
          <a:prstGeom prst="straightConnector1">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673783" y="5478019"/>
            <a:ext cx="277219" cy="329534"/>
          </a:xfrm>
          <a:prstGeom prst="ellipse">
            <a:avLst/>
          </a:prstGeom>
          <a:solidFill>
            <a:srgbClr val="FDFDBF">
              <a:alpha val="15000"/>
            </a:srgbClr>
          </a:solidFill>
          <a:ln w="38100">
            <a:solidFill>
              <a:srgbClr val="FFF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9" name="Oval 18"/>
          <p:cNvSpPr/>
          <p:nvPr/>
        </p:nvSpPr>
        <p:spPr>
          <a:xfrm>
            <a:off x="4613818" y="5478019"/>
            <a:ext cx="277219" cy="329534"/>
          </a:xfrm>
          <a:prstGeom prst="ellipse">
            <a:avLst/>
          </a:prstGeom>
          <a:solidFill>
            <a:srgbClr val="FDFDBF">
              <a:alpha val="15000"/>
            </a:srgbClr>
          </a:solidFill>
          <a:ln w="38100">
            <a:solidFill>
              <a:srgbClr val="FFF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0" name="TextBox 19"/>
          <p:cNvSpPr txBox="1"/>
          <p:nvPr/>
        </p:nvSpPr>
        <p:spPr>
          <a:xfrm>
            <a:off x="6192550" y="6056862"/>
            <a:ext cx="2754145" cy="400110"/>
          </a:xfrm>
          <a:prstGeom prst="rect">
            <a:avLst/>
          </a:prstGeom>
          <a:noFill/>
          <a:ln w="38100">
            <a:noFill/>
          </a:ln>
        </p:spPr>
        <p:txBody>
          <a:bodyPr wrap="square" rtlCol="0">
            <a:spAutoFit/>
          </a:bodyPr>
          <a:lstStyle/>
          <a:p>
            <a:r>
              <a:rPr lang="en-US" sz="2000" dirty="0" smtClean="0">
                <a:solidFill>
                  <a:srgbClr val="FFBDFF"/>
                </a:solidFill>
              </a:rPr>
              <a:t>IVCs for property #</a:t>
            </a:r>
            <a:r>
              <a:rPr lang="en-US" sz="2000" dirty="0" err="1" smtClean="0">
                <a:solidFill>
                  <a:srgbClr val="FFBDFF"/>
                </a:solidFill>
              </a:rPr>
              <a:t>i</a:t>
            </a:r>
            <a:endParaRPr lang="en-US" sz="2000" dirty="0">
              <a:solidFill>
                <a:srgbClr val="FFBDFF"/>
              </a:solidFill>
            </a:endParaRPr>
          </a:p>
        </p:txBody>
      </p:sp>
      <p:sp>
        <p:nvSpPr>
          <p:cNvPr id="21" name="Rectangle 20"/>
          <p:cNvSpPr/>
          <p:nvPr/>
        </p:nvSpPr>
        <p:spPr>
          <a:xfrm>
            <a:off x="5010485" y="5124059"/>
            <a:ext cx="526723" cy="707886"/>
          </a:xfrm>
          <a:prstGeom prst="rect">
            <a:avLst/>
          </a:prstGeom>
        </p:spPr>
        <p:txBody>
          <a:bodyPr wrap="square">
            <a:spAutoFit/>
          </a:bodyPr>
          <a:lstStyle/>
          <a:p>
            <a:r>
              <a:rPr lang="en-US" sz="4000" dirty="0">
                <a:solidFill>
                  <a:srgbClr val="FFFFA3"/>
                </a:solidFill>
              </a:rPr>
              <a:t>…</a:t>
            </a:r>
          </a:p>
        </p:txBody>
      </p:sp>
      <p:sp>
        <p:nvSpPr>
          <p:cNvPr id="22" name="Oval 21"/>
          <p:cNvSpPr/>
          <p:nvPr/>
        </p:nvSpPr>
        <p:spPr>
          <a:xfrm>
            <a:off x="4056575" y="5478527"/>
            <a:ext cx="277219" cy="329534"/>
          </a:xfrm>
          <a:prstGeom prst="ellipse">
            <a:avLst/>
          </a:prstGeom>
          <a:solidFill>
            <a:srgbClr val="FDFDBF">
              <a:alpha val="15000"/>
            </a:srgbClr>
          </a:solidFill>
          <a:ln w="38100">
            <a:solidFill>
              <a:srgbClr val="FFF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3" name="Oval 22"/>
          <p:cNvSpPr/>
          <p:nvPr/>
        </p:nvSpPr>
        <p:spPr>
          <a:xfrm>
            <a:off x="4591941" y="4265324"/>
            <a:ext cx="277219" cy="329534"/>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 name="TextBox 23"/>
          <p:cNvSpPr txBox="1"/>
          <p:nvPr/>
        </p:nvSpPr>
        <p:spPr>
          <a:xfrm>
            <a:off x="2826520" y="4161802"/>
            <a:ext cx="2238804" cy="403926"/>
          </a:xfrm>
          <a:prstGeom prst="rect">
            <a:avLst/>
          </a:prstGeom>
          <a:noFill/>
          <a:ln w="38100">
            <a:noFill/>
          </a:ln>
        </p:spPr>
        <p:txBody>
          <a:bodyPr wrap="square" rtlCol="0">
            <a:spAutoFit/>
          </a:bodyPr>
          <a:lstStyle/>
          <a:p>
            <a:r>
              <a:rPr lang="en-US" sz="2000" dirty="0" smtClean="0">
                <a:solidFill>
                  <a:schemeClr val="bg1"/>
                </a:solidFill>
              </a:rPr>
              <a:t>property #1  </a:t>
            </a:r>
            <a:endParaRPr lang="en-US" sz="2000" dirty="0">
              <a:solidFill>
                <a:srgbClr val="FFFF00"/>
              </a:solidFill>
            </a:endParaRPr>
          </a:p>
        </p:txBody>
      </p:sp>
      <p:cxnSp>
        <p:nvCxnSpPr>
          <p:cNvPr id="25" name="Straight Arrow Connector 24"/>
          <p:cNvCxnSpPr>
            <a:stCxn id="23" idx="4"/>
            <a:endCxn id="22" idx="0"/>
          </p:cNvCxnSpPr>
          <p:nvPr/>
        </p:nvCxnSpPr>
        <p:spPr>
          <a:xfrm flipH="1">
            <a:off x="4195185" y="4594858"/>
            <a:ext cx="535367" cy="883669"/>
          </a:xfrm>
          <a:prstGeom prst="straightConnector1">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4"/>
            <a:endCxn id="10" idx="0"/>
          </p:cNvCxnSpPr>
          <p:nvPr/>
        </p:nvCxnSpPr>
        <p:spPr>
          <a:xfrm>
            <a:off x="4730552" y="4594858"/>
            <a:ext cx="1602143" cy="883161"/>
          </a:xfrm>
          <a:prstGeom prst="straightConnector1">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43378" y="6115627"/>
            <a:ext cx="2822272" cy="400110"/>
          </a:xfrm>
          <a:prstGeom prst="rect">
            <a:avLst/>
          </a:prstGeom>
          <a:noFill/>
          <a:ln w="38100">
            <a:noFill/>
          </a:ln>
        </p:spPr>
        <p:txBody>
          <a:bodyPr wrap="square" rtlCol="0">
            <a:spAutoFit/>
          </a:bodyPr>
          <a:lstStyle/>
          <a:p>
            <a:r>
              <a:rPr lang="en-US" sz="2000" dirty="0" smtClean="0">
                <a:solidFill>
                  <a:srgbClr val="FFBDFF"/>
                </a:solidFill>
              </a:rPr>
              <a:t>IVCs for property #1</a:t>
            </a:r>
            <a:endParaRPr lang="en-US" sz="2000" dirty="0">
              <a:solidFill>
                <a:srgbClr val="FFBDFF"/>
              </a:solidFill>
            </a:endParaRPr>
          </a:p>
        </p:txBody>
      </p:sp>
      <p:sp>
        <p:nvSpPr>
          <p:cNvPr id="28" name="Rectangle 27"/>
          <p:cNvSpPr/>
          <p:nvPr/>
        </p:nvSpPr>
        <p:spPr>
          <a:xfrm>
            <a:off x="6019798" y="3838637"/>
            <a:ext cx="526723" cy="774192"/>
          </a:xfrm>
          <a:prstGeom prst="rect">
            <a:avLst/>
          </a:prstGeom>
        </p:spPr>
        <p:txBody>
          <a:bodyPr wrap="square">
            <a:spAutoFit/>
          </a:bodyPr>
          <a:lstStyle/>
          <a:p>
            <a:r>
              <a:rPr lang="en-US" sz="4000" dirty="0">
                <a:solidFill>
                  <a:schemeClr val="bg1"/>
                </a:solidFill>
              </a:rPr>
              <a:t>…</a:t>
            </a:r>
            <a:endParaRPr lang="en-US" sz="4000" dirty="0"/>
          </a:p>
        </p:txBody>
      </p:sp>
      <p:cxnSp>
        <p:nvCxnSpPr>
          <p:cNvPr id="29" name="Straight Arrow Connector 28"/>
          <p:cNvCxnSpPr>
            <a:stCxn id="23" idx="4"/>
            <a:endCxn id="19" idx="0"/>
          </p:cNvCxnSpPr>
          <p:nvPr/>
        </p:nvCxnSpPr>
        <p:spPr>
          <a:xfrm>
            <a:off x="4730551" y="4594858"/>
            <a:ext cx="21876" cy="883161"/>
          </a:xfrm>
          <a:prstGeom prst="straightConnector1">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209280" y="4583254"/>
            <a:ext cx="535367" cy="883669"/>
          </a:xfrm>
          <a:prstGeom prst="straightConnector1">
            <a:avLst/>
          </a:prstGeom>
          <a:ln w="28575">
            <a:solidFill>
              <a:srgbClr val="FFBD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4"/>
            <a:endCxn id="19" idx="0"/>
          </p:cNvCxnSpPr>
          <p:nvPr/>
        </p:nvCxnSpPr>
        <p:spPr>
          <a:xfrm>
            <a:off x="4730551" y="4594858"/>
            <a:ext cx="21877" cy="883161"/>
          </a:xfrm>
          <a:prstGeom prst="straightConnector1">
            <a:avLst/>
          </a:prstGeom>
          <a:ln w="28575">
            <a:solidFill>
              <a:srgbClr val="FFBD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3" idx="4"/>
            <a:endCxn id="10" idx="0"/>
          </p:cNvCxnSpPr>
          <p:nvPr/>
        </p:nvCxnSpPr>
        <p:spPr>
          <a:xfrm>
            <a:off x="4730551" y="4594858"/>
            <a:ext cx="1602144" cy="883161"/>
          </a:xfrm>
          <a:prstGeom prst="straightConnector1">
            <a:avLst/>
          </a:prstGeom>
          <a:ln w="28575">
            <a:solidFill>
              <a:srgbClr val="FFBD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4056574" y="5483285"/>
            <a:ext cx="277219" cy="329534"/>
          </a:xfrm>
          <a:prstGeom prst="ellipse">
            <a:avLst/>
          </a:prstGeom>
          <a:solidFill>
            <a:srgbClr val="FFBDFF">
              <a:alpha val="15000"/>
            </a:srgbClr>
          </a:solidFill>
          <a:ln w="38100">
            <a:solidFill>
              <a:srgbClr val="FFB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4" name="Oval 33"/>
          <p:cNvSpPr/>
          <p:nvPr/>
        </p:nvSpPr>
        <p:spPr>
          <a:xfrm>
            <a:off x="4614913" y="5483285"/>
            <a:ext cx="277219" cy="329534"/>
          </a:xfrm>
          <a:prstGeom prst="ellipse">
            <a:avLst/>
          </a:prstGeom>
          <a:solidFill>
            <a:srgbClr val="FFBDFF">
              <a:alpha val="15000"/>
            </a:srgbClr>
          </a:solidFill>
          <a:ln w="38100">
            <a:solidFill>
              <a:srgbClr val="FFB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5" name="Oval 34"/>
          <p:cNvSpPr/>
          <p:nvPr/>
        </p:nvSpPr>
        <p:spPr>
          <a:xfrm>
            <a:off x="6197680" y="5483285"/>
            <a:ext cx="277219" cy="329534"/>
          </a:xfrm>
          <a:prstGeom prst="ellipse">
            <a:avLst/>
          </a:prstGeom>
          <a:solidFill>
            <a:srgbClr val="FFBDFF">
              <a:alpha val="15000"/>
            </a:srgbClr>
          </a:solidFill>
          <a:ln w="38100">
            <a:solidFill>
              <a:srgbClr val="FFB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cxnSp>
        <p:nvCxnSpPr>
          <p:cNvPr id="36" name="Straight Arrow Connector 35"/>
          <p:cNvCxnSpPr>
            <a:stCxn id="12" idx="4"/>
            <a:endCxn id="10" idx="0"/>
          </p:cNvCxnSpPr>
          <p:nvPr/>
        </p:nvCxnSpPr>
        <p:spPr>
          <a:xfrm flipH="1">
            <a:off x="6332695" y="4569490"/>
            <a:ext cx="1608486" cy="908529"/>
          </a:xfrm>
          <a:prstGeom prst="straightConnector1">
            <a:avLst/>
          </a:prstGeom>
          <a:ln w="28575">
            <a:solidFill>
              <a:srgbClr val="FFBD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4"/>
            <a:endCxn id="15" idx="0"/>
          </p:cNvCxnSpPr>
          <p:nvPr/>
        </p:nvCxnSpPr>
        <p:spPr>
          <a:xfrm>
            <a:off x="7941181" y="4569490"/>
            <a:ext cx="447992" cy="908529"/>
          </a:xfrm>
          <a:prstGeom prst="straightConnector1">
            <a:avLst/>
          </a:prstGeom>
          <a:ln w="28575">
            <a:solidFill>
              <a:srgbClr val="FFBD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8250562" y="5483285"/>
            <a:ext cx="277219" cy="329534"/>
          </a:xfrm>
          <a:prstGeom prst="ellipse">
            <a:avLst/>
          </a:prstGeom>
          <a:solidFill>
            <a:srgbClr val="FFBDFF">
              <a:alpha val="15000"/>
            </a:srgbClr>
          </a:solidFill>
          <a:ln w="38100">
            <a:solidFill>
              <a:srgbClr val="FFB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9" name="Oval 38"/>
          <p:cNvSpPr/>
          <p:nvPr/>
        </p:nvSpPr>
        <p:spPr>
          <a:xfrm>
            <a:off x="6197845" y="5483285"/>
            <a:ext cx="277219" cy="329534"/>
          </a:xfrm>
          <a:prstGeom prst="ellipse">
            <a:avLst/>
          </a:prstGeom>
          <a:solidFill>
            <a:srgbClr val="FFBDFF">
              <a:alpha val="15000"/>
            </a:srgbClr>
          </a:solidFill>
          <a:ln w="38100">
            <a:solidFill>
              <a:srgbClr val="FFB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1" name="Rectangle 40"/>
          <p:cNvSpPr/>
          <p:nvPr/>
        </p:nvSpPr>
        <p:spPr>
          <a:xfrm>
            <a:off x="5154514" y="2858015"/>
            <a:ext cx="1863011" cy="461665"/>
          </a:xfrm>
          <a:prstGeom prst="rect">
            <a:avLst/>
          </a:prstGeom>
        </p:spPr>
        <p:txBody>
          <a:bodyPr wrap="none">
            <a:spAutoFit/>
          </a:bodyPr>
          <a:lstStyle/>
          <a:p>
            <a:r>
              <a:rPr lang="en-US" sz="2400" dirty="0" smtClean="0">
                <a:solidFill>
                  <a:schemeClr val="accent6">
                    <a:lumMod val="20000"/>
                    <a:lumOff val="80000"/>
                  </a:schemeClr>
                </a:solidFill>
                <a:latin typeface="Comic Sans MS" panose="030F0702030302020204" pitchFamily="66" charset="0"/>
              </a:rPr>
              <a:t>traceability</a:t>
            </a:r>
            <a:endParaRPr lang="en-US" sz="1600" dirty="0">
              <a:solidFill>
                <a:schemeClr val="accent6">
                  <a:lumMod val="20000"/>
                  <a:lumOff val="80000"/>
                </a:schemeClr>
              </a:solidFill>
            </a:endParaRPr>
          </a:p>
        </p:txBody>
      </p:sp>
      <p:sp>
        <p:nvSpPr>
          <p:cNvPr id="42" name="Left Brace 41"/>
          <p:cNvSpPr/>
          <p:nvPr/>
        </p:nvSpPr>
        <p:spPr>
          <a:xfrm rot="16200000">
            <a:off x="5742987" y="-2562232"/>
            <a:ext cx="381929" cy="10164782"/>
          </a:xfrm>
          <a:prstGeom prst="leftBrace">
            <a:avLst>
              <a:gd name="adj1" fmla="val 55765"/>
              <a:gd name="adj2" fmla="val 5257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ectangle 42"/>
          <p:cNvSpPr/>
          <p:nvPr/>
        </p:nvSpPr>
        <p:spPr>
          <a:xfrm>
            <a:off x="4099034" y="1639614"/>
            <a:ext cx="4831092" cy="581301"/>
          </a:xfrm>
          <a:prstGeom prst="rect">
            <a:avLst/>
          </a:prstGeom>
          <a:pattFill prst="wdUpDiag">
            <a:fgClr>
              <a:schemeClr val="bg1"/>
            </a:fgClr>
            <a:bgClr>
              <a:srgbClr val="353537"/>
            </a:bgClr>
          </a:patt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149921" y="1730791"/>
            <a:ext cx="5194051" cy="523220"/>
          </a:xfrm>
          <a:prstGeom prst="rect">
            <a:avLst/>
          </a:prstGeom>
        </p:spPr>
        <p:txBody>
          <a:bodyPr wrap="none">
            <a:spAutoFit/>
          </a:bodyPr>
          <a:lstStyle/>
          <a:p>
            <a:r>
              <a:rPr lang="en-US" sz="2800" dirty="0">
                <a:solidFill>
                  <a:srgbClr val="FFFF71"/>
                </a:solidFill>
                <a:latin typeface="Comic Sans MS" panose="030F0702030302020204" pitchFamily="66" charset="0"/>
              </a:rPr>
              <a:t>Inductive Validity Core (IVC) </a:t>
            </a:r>
            <a:endParaRPr lang="en-US" dirty="0">
              <a:solidFill>
                <a:srgbClr val="FFFF71"/>
              </a:solidFill>
            </a:endParaRPr>
          </a:p>
        </p:txBody>
      </p:sp>
    </p:spTree>
    <p:extLst>
      <p:ext uri="{BB962C8B-B14F-4D97-AF65-F5344CB8AC3E}">
        <p14:creationId xmlns:p14="http://schemas.microsoft.com/office/powerpoint/2010/main" val="370379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43"/>
                                        </p:tgtEl>
                                      </p:cBhvr>
                                    </p:animEffect>
                                    <p:set>
                                      <p:cBhvr>
                                        <p:cTn id="7" dur="1" fill="hold">
                                          <p:stCondLst>
                                            <p:cond delay="499"/>
                                          </p:stCondLst>
                                        </p:cTn>
                                        <p:tgtEl>
                                          <p:spTgt spid="4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30"/>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31"/>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32"/>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33"/>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34"/>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35"/>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7"/>
                                        </p:tgtEl>
                                      </p:cBhvr>
                                    </p:animEffect>
                                    <p:set>
                                      <p:cBhvr>
                                        <p:cTn id="44" dur="1" fill="hold">
                                          <p:stCondLst>
                                            <p:cond delay="499"/>
                                          </p:stCondLst>
                                        </p:cTn>
                                        <p:tgtEl>
                                          <p:spTgt spid="27"/>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7" grpId="0"/>
      <p:bldP spid="27" grpId="1"/>
      <p:bldP spid="33" grpId="0" animBg="1"/>
      <p:bldP spid="33" grpId="1" animBg="1"/>
      <p:bldP spid="34" grpId="0" animBg="1"/>
      <p:bldP spid="34" grpId="1" animBg="1"/>
      <p:bldP spid="35" grpId="0" animBg="1"/>
      <p:bldP spid="35" grpId="1" animBg="1"/>
      <p:bldP spid="38" grpId="0" animBg="1"/>
      <p:bldP spid="39" grpId="0" animBg="1"/>
      <p:bldP spid="43" grpId="0" animBg="1"/>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Proofs</a:t>
            </a:r>
            <a:endParaRPr lang="en-US" dirty="0"/>
          </a:p>
        </p:txBody>
      </p:sp>
      <p:sp>
        <p:nvSpPr>
          <p:cNvPr id="3" name="Content Placeholder 2"/>
          <p:cNvSpPr>
            <a:spLocks noGrp="1"/>
          </p:cNvSpPr>
          <p:nvPr>
            <p:ph idx="1"/>
          </p:nvPr>
        </p:nvSpPr>
        <p:spPr>
          <a:xfrm>
            <a:off x="784695" y="1728220"/>
            <a:ext cx="11164188" cy="4587462"/>
          </a:xfrm>
        </p:spPr>
        <p:txBody>
          <a:bodyPr/>
          <a:lstStyle/>
          <a:p>
            <a:pPr marL="0" indent="0">
              <a:buNone/>
            </a:pPr>
            <a:r>
              <a:rPr lang="en-US" dirty="0"/>
              <a:t>d</a:t>
            </a:r>
            <a:r>
              <a:rPr lang="en-US" dirty="0" smtClean="0"/>
              <a:t>esign elements </a:t>
            </a:r>
            <a:r>
              <a:rPr lang="en-US" dirty="0" smtClean="0">
                <a:sym typeface="Wingdings" panose="05000000000000000000" pitchFamily="2" charset="2"/>
              </a:rPr>
              <a:t></a:t>
            </a:r>
            <a:r>
              <a:rPr lang="en-US" dirty="0" smtClean="0"/>
              <a:t>                                                  </a:t>
            </a:r>
            <a:r>
              <a:rPr lang="en-US" dirty="0" smtClean="0">
                <a:sym typeface="Wingdings" panose="05000000000000000000" pitchFamily="2" charset="2"/>
              </a:rPr>
              <a:t></a:t>
            </a:r>
            <a:r>
              <a:rPr lang="en-US" dirty="0" smtClean="0"/>
              <a:t> proof</a:t>
            </a:r>
            <a:endParaRPr lang="en-US" dirty="0"/>
          </a:p>
        </p:txBody>
      </p:sp>
      <p:sp>
        <p:nvSpPr>
          <p:cNvPr id="4" name="Footer Placeholder 3"/>
          <p:cNvSpPr>
            <a:spLocks noGrp="1"/>
          </p:cNvSpPr>
          <p:nvPr>
            <p:ph type="ftr" sz="quarter" idx="11"/>
          </p:nvPr>
        </p:nvSpPr>
        <p:spPr/>
        <p:txBody>
          <a:bodyPr/>
          <a:lstStyle/>
          <a:p>
            <a:r>
              <a:rPr lang="en-US" dirty="0"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14</a:t>
            </a:fld>
            <a:endParaRPr lang="en-US" dirty="0"/>
          </a:p>
        </p:txBody>
      </p:sp>
      <p:cxnSp>
        <p:nvCxnSpPr>
          <p:cNvPr id="8" name="Straight Arrow Connector 7"/>
          <p:cNvCxnSpPr>
            <a:stCxn id="12" idx="4"/>
            <a:endCxn id="10" idx="0"/>
          </p:cNvCxnSpPr>
          <p:nvPr/>
        </p:nvCxnSpPr>
        <p:spPr>
          <a:xfrm flipH="1">
            <a:off x="6332695" y="4569490"/>
            <a:ext cx="1608486" cy="908529"/>
          </a:xfrm>
          <a:prstGeom prst="straightConnector1">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192246" y="5478019"/>
            <a:ext cx="277219" cy="329534"/>
          </a:xfrm>
          <a:prstGeom prst="ellipse">
            <a:avLst/>
          </a:prstGeom>
          <a:solidFill>
            <a:srgbClr val="FDFDBF">
              <a:alpha val="15000"/>
            </a:srgbClr>
          </a:solidFill>
          <a:ln w="38100">
            <a:solidFill>
              <a:srgbClr val="FFF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 name="Oval 9"/>
          <p:cNvSpPr/>
          <p:nvPr/>
        </p:nvSpPr>
        <p:spPr>
          <a:xfrm>
            <a:off x="6194085" y="5478019"/>
            <a:ext cx="277219" cy="329534"/>
          </a:xfrm>
          <a:prstGeom prst="ellipse">
            <a:avLst/>
          </a:prstGeom>
          <a:solidFill>
            <a:srgbClr val="FDFDBF">
              <a:alpha val="15000"/>
            </a:srgbClr>
          </a:solidFill>
          <a:ln w="38100">
            <a:solidFill>
              <a:srgbClr val="FFF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 name="Rectangle 10"/>
          <p:cNvSpPr/>
          <p:nvPr/>
        </p:nvSpPr>
        <p:spPr>
          <a:xfrm>
            <a:off x="6562651" y="5113890"/>
            <a:ext cx="526723" cy="707886"/>
          </a:xfrm>
          <a:prstGeom prst="rect">
            <a:avLst/>
          </a:prstGeom>
        </p:spPr>
        <p:txBody>
          <a:bodyPr wrap="square">
            <a:spAutoFit/>
          </a:bodyPr>
          <a:lstStyle/>
          <a:p>
            <a:r>
              <a:rPr lang="en-US" sz="4000" dirty="0">
                <a:solidFill>
                  <a:srgbClr val="FFFFA3"/>
                </a:solidFill>
              </a:rPr>
              <a:t>…</a:t>
            </a:r>
          </a:p>
        </p:txBody>
      </p:sp>
      <p:sp>
        <p:nvSpPr>
          <p:cNvPr id="12" name="Oval 11"/>
          <p:cNvSpPr/>
          <p:nvPr/>
        </p:nvSpPr>
        <p:spPr>
          <a:xfrm>
            <a:off x="7802571" y="4239956"/>
            <a:ext cx="277219" cy="329534"/>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 name="TextBox 12"/>
          <p:cNvSpPr txBox="1"/>
          <p:nvPr/>
        </p:nvSpPr>
        <p:spPr>
          <a:xfrm>
            <a:off x="1560681" y="5414487"/>
            <a:ext cx="2754145" cy="403926"/>
          </a:xfrm>
          <a:prstGeom prst="rect">
            <a:avLst/>
          </a:prstGeom>
          <a:noFill/>
          <a:ln w="38100">
            <a:noFill/>
          </a:ln>
        </p:spPr>
        <p:txBody>
          <a:bodyPr wrap="square" rtlCol="0">
            <a:spAutoFit/>
          </a:bodyPr>
          <a:lstStyle/>
          <a:p>
            <a:r>
              <a:rPr lang="en-US" sz="2000" dirty="0" smtClean="0">
                <a:solidFill>
                  <a:schemeClr val="bg1"/>
                </a:solidFill>
              </a:rPr>
              <a:t>model elements:</a:t>
            </a:r>
            <a:endParaRPr lang="en-US" sz="2000" dirty="0">
              <a:solidFill>
                <a:schemeClr val="bg1"/>
              </a:solidFill>
            </a:endParaRPr>
          </a:p>
        </p:txBody>
      </p:sp>
      <p:sp>
        <p:nvSpPr>
          <p:cNvPr id="14" name="Oval 13"/>
          <p:cNvSpPr/>
          <p:nvPr/>
        </p:nvSpPr>
        <p:spPr>
          <a:xfrm>
            <a:off x="7733323" y="5478019"/>
            <a:ext cx="277219" cy="329534"/>
          </a:xfrm>
          <a:prstGeom prst="ellipse">
            <a:avLst/>
          </a:prstGeom>
          <a:solidFill>
            <a:srgbClr val="FDFDBF">
              <a:alpha val="15000"/>
            </a:srgbClr>
          </a:solidFill>
          <a:ln w="38100">
            <a:solidFill>
              <a:srgbClr val="FFF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 name="Oval 14"/>
          <p:cNvSpPr/>
          <p:nvPr/>
        </p:nvSpPr>
        <p:spPr>
          <a:xfrm>
            <a:off x="8250563" y="5478019"/>
            <a:ext cx="277219" cy="329534"/>
          </a:xfrm>
          <a:prstGeom prst="ellipse">
            <a:avLst/>
          </a:prstGeom>
          <a:solidFill>
            <a:srgbClr val="FDFDBF">
              <a:alpha val="15000"/>
            </a:srgbClr>
          </a:solidFill>
          <a:ln w="38100">
            <a:solidFill>
              <a:srgbClr val="FFF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 name="Oval 15"/>
          <p:cNvSpPr/>
          <p:nvPr/>
        </p:nvSpPr>
        <p:spPr>
          <a:xfrm>
            <a:off x="8778081" y="5478019"/>
            <a:ext cx="277219" cy="329534"/>
          </a:xfrm>
          <a:prstGeom prst="ellipse">
            <a:avLst/>
          </a:prstGeom>
          <a:solidFill>
            <a:srgbClr val="FDFDBF">
              <a:alpha val="15000"/>
            </a:srgbClr>
          </a:solidFill>
          <a:ln w="38100">
            <a:solidFill>
              <a:srgbClr val="FFF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cxnSp>
        <p:nvCxnSpPr>
          <p:cNvPr id="17" name="Straight Arrow Connector 16"/>
          <p:cNvCxnSpPr>
            <a:stCxn id="12" idx="4"/>
            <a:endCxn id="15" idx="0"/>
          </p:cNvCxnSpPr>
          <p:nvPr/>
        </p:nvCxnSpPr>
        <p:spPr>
          <a:xfrm>
            <a:off x="7941181" y="4569490"/>
            <a:ext cx="447992" cy="908529"/>
          </a:xfrm>
          <a:prstGeom prst="straightConnector1">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673783" y="5478019"/>
            <a:ext cx="277219" cy="329534"/>
          </a:xfrm>
          <a:prstGeom prst="ellipse">
            <a:avLst/>
          </a:prstGeom>
          <a:solidFill>
            <a:srgbClr val="FDFDBF">
              <a:alpha val="15000"/>
            </a:srgbClr>
          </a:solidFill>
          <a:ln w="38100">
            <a:solidFill>
              <a:srgbClr val="FFF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9" name="Oval 18"/>
          <p:cNvSpPr/>
          <p:nvPr/>
        </p:nvSpPr>
        <p:spPr>
          <a:xfrm>
            <a:off x="4613818" y="5478019"/>
            <a:ext cx="277219" cy="329534"/>
          </a:xfrm>
          <a:prstGeom prst="ellipse">
            <a:avLst/>
          </a:prstGeom>
          <a:solidFill>
            <a:srgbClr val="FDFDBF">
              <a:alpha val="15000"/>
            </a:srgbClr>
          </a:solidFill>
          <a:ln w="38100">
            <a:solidFill>
              <a:srgbClr val="FFF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1" name="Rectangle 20"/>
          <p:cNvSpPr/>
          <p:nvPr/>
        </p:nvSpPr>
        <p:spPr>
          <a:xfrm>
            <a:off x="5010485" y="5124059"/>
            <a:ext cx="526723" cy="707886"/>
          </a:xfrm>
          <a:prstGeom prst="rect">
            <a:avLst/>
          </a:prstGeom>
        </p:spPr>
        <p:txBody>
          <a:bodyPr wrap="square">
            <a:spAutoFit/>
          </a:bodyPr>
          <a:lstStyle/>
          <a:p>
            <a:r>
              <a:rPr lang="en-US" sz="4000" dirty="0">
                <a:solidFill>
                  <a:srgbClr val="FFFFA3"/>
                </a:solidFill>
              </a:rPr>
              <a:t>…</a:t>
            </a:r>
          </a:p>
        </p:txBody>
      </p:sp>
      <p:sp>
        <p:nvSpPr>
          <p:cNvPr id="22" name="Oval 21"/>
          <p:cNvSpPr/>
          <p:nvPr/>
        </p:nvSpPr>
        <p:spPr>
          <a:xfrm>
            <a:off x="4056575" y="5478527"/>
            <a:ext cx="277219" cy="329534"/>
          </a:xfrm>
          <a:prstGeom prst="ellipse">
            <a:avLst/>
          </a:prstGeom>
          <a:solidFill>
            <a:srgbClr val="FDFDBF">
              <a:alpha val="15000"/>
            </a:srgbClr>
          </a:solidFill>
          <a:ln w="38100">
            <a:solidFill>
              <a:srgbClr val="FFF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3" name="Oval 22"/>
          <p:cNvSpPr/>
          <p:nvPr/>
        </p:nvSpPr>
        <p:spPr>
          <a:xfrm>
            <a:off x="4591941" y="4265324"/>
            <a:ext cx="277219" cy="329534"/>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cxnSp>
        <p:nvCxnSpPr>
          <p:cNvPr id="25" name="Straight Arrow Connector 24"/>
          <p:cNvCxnSpPr>
            <a:stCxn id="23" idx="4"/>
            <a:endCxn id="22" idx="0"/>
          </p:cNvCxnSpPr>
          <p:nvPr/>
        </p:nvCxnSpPr>
        <p:spPr>
          <a:xfrm flipH="1">
            <a:off x="4195185" y="4594858"/>
            <a:ext cx="535367" cy="883669"/>
          </a:xfrm>
          <a:prstGeom prst="straightConnector1">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4"/>
            <a:endCxn id="10" idx="0"/>
          </p:cNvCxnSpPr>
          <p:nvPr/>
        </p:nvCxnSpPr>
        <p:spPr>
          <a:xfrm>
            <a:off x="4730552" y="4594858"/>
            <a:ext cx="1602143" cy="883161"/>
          </a:xfrm>
          <a:prstGeom prst="straightConnector1">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78238" y="6159353"/>
            <a:ext cx="2822272" cy="400110"/>
          </a:xfrm>
          <a:prstGeom prst="rect">
            <a:avLst/>
          </a:prstGeom>
          <a:noFill/>
          <a:ln w="38100">
            <a:noFill/>
          </a:ln>
        </p:spPr>
        <p:txBody>
          <a:bodyPr wrap="square" rtlCol="0">
            <a:spAutoFit/>
          </a:bodyPr>
          <a:lstStyle/>
          <a:p>
            <a:r>
              <a:rPr lang="en-US" sz="2000" dirty="0" smtClean="0">
                <a:solidFill>
                  <a:srgbClr val="FFBDFF"/>
                </a:solidFill>
              </a:rPr>
              <a:t>IVCs for </a:t>
            </a:r>
            <a:r>
              <a:rPr lang="en-US" sz="2000" spc="10" dirty="0">
                <a:solidFill>
                  <a:srgbClr val="FFFF00"/>
                </a:solidFill>
                <a:ea typeface="Times New Roman" panose="02020603050405020304" pitchFamily="18" charset="0"/>
              </a:rPr>
              <a:t>P</a:t>
            </a:r>
            <a:endParaRPr lang="en-US" sz="2000" dirty="0">
              <a:solidFill>
                <a:srgbClr val="FFBDFF"/>
              </a:solidFill>
            </a:endParaRPr>
          </a:p>
        </p:txBody>
      </p:sp>
      <p:cxnSp>
        <p:nvCxnSpPr>
          <p:cNvPr id="29" name="Straight Arrow Connector 28"/>
          <p:cNvCxnSpPr>
            <a:stCxn id="23" idx="4"/>
            <a:endCxn id="19" idx="0"/>
          </p:cNvCxnSpPr>
          <p:nvPr/>
        </p:nvCxnSpPr>
        <p:spPr>
          <a:xfrm>
            <a:off x="4730551" y="4594858"/>
            <a:ext cx="21876" cy="883161"/>
          </a:xfrm>
          <a:prstGeom prst="straightConnector1">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209280" y="4583254"/>
            <a:ext cx="535367" cy="883669"/>
          </a:xfrm>
          <a:prstGeom prst="straightConnector1">
            <a:avLst/>
          </a:prstGeom>
          <a:ln w="28575">
            <a:solidFill>
              <a:srgbClr val="FFBD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4"/>
            <a:endCxn id="19" idx="0"/>
          </p:cNvCxnSpPr>
          <p:nvPr/>
        </p:nvCxnSpPr>
        <p:spPr>
          <a:xfrm>
            <a:off x="4730551" y="4594858"/>
            <a:ext cx="21877" cy="883161"/>
          </a:xfrm>
          <a:prstGeom prst="straightConnector1">
            <a:avLst/>
          </a:prstGeom>
          <a:ln w="28575">
            <a:solidFill>
              <a:srgbClr val="FFBD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3" idx="4"/>
            <a:endCxn id="10" idx="0"/>
          </p:cNvCxnSpPr>
          <p:nvPr/>
        </p:nvCxnSpPr>
        <p:spPr>
          <a:xfrm>
            <a:off x="4730551" y="4594858"/>
            <a:ext cx="1602144" cy="883161"/>
          </a:xfrm>
          <a:prstGeom prst="straightConnector1">
            <a:avLst/>
          </a:prstGeom>
          <a:ln w="28575">
            <a:solidFill>
              <a:srgbClr val="FFBD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4056574" y="5483285"/>
            <a:ext cx="277219" cy="329534"/>
          </a:xfrm>
          <a:prstGeom prst="ellipse">
            <a:avLst/>
          </a:prstGeom>
          <a:solidFill>
            <a:srgbClr val="FFBDFF">
              <a:alpha val="15000"/>
            </a:srgbClr>
          </a:solidFill>
          <a:ln w="38100">
            <a:solidFill>
              <a:srgbClr val="FFB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4" name="Oval 33"/>
          <p:cNvSpPr/>
          <p:nvPr/>
        </p:nvSpPr>
        <p:spPr>
          <a:xfrm>
            <a:off x="4614913" y="5483285"/>
            <a:ext cx="277219" cy="329534"/>
          </a:xfrm>
          <a:prstGeom prst="ellipse">
            <a:avLst/>
          </a:prstGeom>
          <a:solidFill>
            <a:srgbClr val="FFBDFF">
              <a:alpha val="15000"/>
            </a:srgbClr>
          </a:solidFill>
          <a:ln w="38100">
            <a:solidFill>
              <a:srgbClr val="FFB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5" name="Oval 34"/>
          <p:cNvSpPr/>
          <p:nvPr/>
        </p:nvSpPr>
        <p:spPr>
          <a:xfrm>
            <a:off x="6197680" y="5483285"/>
            <a:ext cx="277219" cy="329534"/>
          </a:xfrm>
          <a:prstGeom prst="ellipse">
            <a:avLst/>
          </a:prstGeom>
          <a:solidFill>
            <a:srgbClr val="FFBDFF">
              <a:alpha val="15000"/>
            </a:srgbClr>
          </a:solidFill>
          <a:ln w="38100">
            <a:solidFill>
              <a:srgbClr val="FFB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cxnSp>
        <p:nvCxnSpPr>
          <p:cNvPr id="36" name="Straight Arrow Connector 35"/>
          <p:cNvCxnSpPr>
            <a:stCxn id="12" idx="4"/>
            <a:endCxn id="10" idx="0"/>
          </p:cNvCxnSpPr>
          <p:nvPr/>
        </p:nvCxnSpPr>
        <p:spPr>
          <a:xfrm flipH="1">
            <a:off x="6332695" y="4569490"/>
            <a:ext cx="1608486" cy="908529"/>
          </a:xfrm>
          <a:prstGeom prst="straightConnector1">
            <a:avLst/>
          </a:prstGeom>
          <a:ln w="28575">
            <a:solidFill>
              <a:srgbClr val="FFBD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4"/>
            <a:endCxn id="15" idx="0"/>
          </p:cNvCxnSpPr>
          <p:nvPr/>
        </p:nvCxnSpPr>
        <p:spPr>
          <a:xfrm>
            <a:off x="7941181" y="4569490"/>
            <a:ext cx="447992" cy="908529"/>
          </a:xfrm>
          <a:prstGeom prst="straightConnector1">
            <a:avLst/>
          </a:prstGeom>
          <a:ln w="28575">
            <a:solidFill>
              <a:srgbClr val="FFBD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8250562" y="5483285"/>
            <a:ext cx="277219" cy="329534"/>
          </a:xfrm>
          <a:prstGeom prst="ellipse">
            <a:avLst/>
          </a:prstGeom>
          <a:solidFill>
            <a:srgbClr val="FFBDFF">
              <a:alpha val="15000"/>
            </a:srgbClr>
          </a:solidFill>
          <a:ln w="38100">
            <a:solidFill>
              <a:srgbClr val="FFB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9" name="Oval 38"/>
          <p:cNvSpPr/>
          <p:nvPr/>
        </p:nvSpPr>
        <p:spPr>
          <a:xfrm>
            <a:off x="6197845" y="5483285"/>
            <a:ext cx="277219" cy="329534"/>
          </a:xfrm>
          <a:prstGeom prst="ellipse">
            <a:avLst/>
          </a:prstGeom>
          <a:solidFill>
            <a:srgbClr val="FFBDFF">
              <a:alpha val="15000"/>
            </a:srgbClr>
          </a:solidFill>
          <a:ln w="38100">
            <a:solidFill>
              <a:srgbClr val="FFB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1" name="Rectangle 40"/>
          <p:cNvSpPr/>
          <p:nvPr/>
        </p:nvSpPr>
        <p:spPr>
          <a:xfrm>
            <a:off x="5154514" y="2858015"/>
            <a:ext cx="1863011" cy="461665"/>
          </a:xfrm>
          <a:prstGeom prst="rect">
            <a:avLst/>
          </a:prstGeom>
        </p:spPr>
        <p:txBody>
          <a:bodyPr wrap="none">
            <a:spAutoFit/>
          </a:bodyPr>
          <a:lstStyle/>
          <a:p>
            <a:r>
              <a:rPr lang="en-US" sz="2400" dirty="0" smtClean="0">
                <a:solidFill>
                  <a:schemeClr val="accent6">
                    <a:lumMod val="20000"/>
                    <a:lumOff val="80000"/>
                  </a:schemeClr>
                </a:solidFill>
                <a:latin typeface="Comic Sans MS" panose="030F0702030302020204" pitchFamily="66" charset="0"/>
              </a:rPr>
              <a:t>traceability</a:t>
            </a:r>
            <a:endParaRPr lang="en-US" sz="1600" dirty="0">
              <a:solidFill>
                <a:schemeClr val="accent6">
                  <a:lumMod val="20000"/>
                  <a:lumOff val="80000"/>
                </a:schemeClr>
              </a:solidFill>
            </a:endParaRPr>
          </a:p>
        </p:txBody>
      </p:sp>
      <p:sp>
        <p:nvSpPr>
          <p:cNvPr id="42" name="Left Brace 41"/>
          <p:cNvSpPr/>
          <p:nvPr/>
        </p:nvSpPr>
        <p:spPr>
          <a:xfrm rot="16200000">
            <a:off x="5742987" y="-2562232"/>
            <a:ext cx="381929" cy="10164782"/>
          </a:xfrm>
          <a:prstGeom prst="leftBrace">
            <a:avLst>
              <a:gd name="adj1" fmla="val 55765"/>
              <a:gd name="adj2" fmla="val 5257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Rectangle 46"/>
          <p:cNvSpPr/>
          <p:nvPr/>
        </p:nvSpPr>
        <p:spPr>
          <a:xfrm>
            <a:off x="4149921" y="1730791"/>
            <a:ext cx="5194051" cy="523220"/>
          </a:xfrm>
          <a:prstGeom prst="rect">
            <a:avLst/>
          </a:prstGeom>
        </p:spPr>
        <p:txBody>
          <a:bodyPr wrap="none">
            <a:spAutoFit/>
          </a:bodyPr>
          <a:lstStyle/>
          <a:p>
            <a:r>
              <a:rPr lang="en-US" sz="2800" dirty="0">
                <a:solidFill>
                  <a:srgbClr val="FFFF71"/>
                </a:solidFill>
                <a:latin typeface="Comic Sans MS" panose="030F0702030302020204" pitchFamily="66" charset="0"/>
              </a:rPr>
              <a:t>Inductive Validity Core (IVC) </a:t>
            </a:r>
            <a:endParaRPr lang="en-US" dirty="0">
              <a:solidFill>
                <a:srgbClr val="FFFF71"/>
              </a:solidFill>
            </a:endParaRPr>
          </a:p>
        </p:txBody>
      </p:sp>
      <p:grpSp>
        <p:nvGrpSpPr>
          <p:cNvPr id="45" name="Group 44"/>
          <p:cNvGrpSpPr/>
          <p:nvPr/>
        </p:nvGrpSpPr>
        <p:grpSpPr>
          <a:xfrm>
            <a:off x="377210" y="3279069"/>
            <a:ext cx="5380010" cy="781392"/>
            <a:chOff x="173006" y="3222831"/>
            <a:chExt cx="5380010" cy="781392"/>
          </a:xfrm>
        </p:grpSpPr>
        <p:sp>
          <p:nvSpPr>
            <p:cNvPr id="7" name="TextBox 6"/>
            <p:cNvSpPr txBox="1"/>
            <p:nvPr/>
          </p:nvSpPr>
          <p:spPr>
            <a:xfrm>
              <a:off x="3314212" y="3526770"/>
              <a:ext cx="2238804" cy="400110"/>
            </a:xfrm>
            <a:prstGeom prst="rect">
              <a:avLst/>
            </a:prstGeom>
            <a:noFill/>
            <a:ln w="38100">
              <a:noFill/>
            </a:ln>
          </p:spPr>
          <p:txBody>
            <a:bodyPr wrap="square" rtlCol="0">
              <a:spAutoFit/>
            </a:bodyPr>
            <a:lstStyle/>
            <a:p>
              <a:r>
                <a:rPr lang="en-US" sz="2000" dirty="0" smtClean="0">
                  <a:solidFill>
                    <a:schemeClr val="bg1"/>
                  </a:solidFill>
                </a:rPr>
                <a:t>property #</a:t>
              </a:r>
              <a:r>
                <a:rPr lang="en-US" sz="2000" dirty="0" err="1" smtClean="0">
                  <a:solidFill>
                    <a:schemeClr val="bg1"/>
                  </a:solidFill>
                </a:rPr>
                <a:t>i</a:t>
              </a:r>
              <a:r>
                <a:rPr lang="en-US" sz="2000" dirty="0" smtClean="0">
                  <a:solidFill>
                    <a:schemeClr val="bg1"/>
                  </a:solidFill>
                </a:rPr>
                <a:t>  </a:t>
              </a:r>
              <a:endParaRPr lang="en-US" sz="2000" dirty="0">
                <a:solidFill>
                  <a:srgbClr val="FFFF00"/>
                </a:solidFill>
              </a:endParaRPr>
            </a:p>
          </p:txBody>
        </p:sp>
        <p:sp>
          <p:nvSpPr>
            <p:cNvPr id="24" name="TextBox 23"/>
            <p:cNvSpPr txBox="1"/>
            <p:nvPr/>
          </p:nvSpPr>
          <p:spPr>
            <a:xfrm>
              <a:off x="767529" y="3526770"/>
              <a:ext cx="2238804" cy="403926"/>
            </a:xfrm>
            <a:prstGeom prst="rect">
              <a:avLst/>
            </a:prstGeom>
            <a:noFill/>
            <a:ln w="38100">
              <a:noFill/>
            </a:ln>
          </p:spPr>
          <p:txBody>
            <a:bodyPr wrap="square" rtlCol="0">
              <a:spAutoFit/>
            </a:bodyPr>
            <a:lstStyle/>
            <a:p>
              <a:r>
                <a:rPr lang="en-US" sz="2000" dirty="0" smtClean="0">
                  <a:solidFill>
                    <a:schemeClr val="bg1"/>
                  </a:solidFill>
                </a:rPr>
                <a:t>property #1  </a:t>
              </a:r>
              <a:endParaRPr lang="en-US" sz="2000" dirty="0">
                <a:solidFill>
                  <a:srgbClr val="FFFF00"/>
                </a:solidFill>
              </a:endParaRPr>
            </a:p>
          </p:txBody>
        </p:sp>
        <p:sp>
          <p:nvSpPr>
            <p:cNvPr id="28" name="Rectangle 27"/>
            <p:cNvSpPr/>
            <p:nvPr/>
          </p:nvSpPr>
          <p:spPr>
            <a:xfrm>
              <a:off x="2556259" y="3222831"/>
              <a:ext cx="526723" cy="774192"/>
            </a:xfrm>
            <a:prstGeom prst="rect">
              <a:avLst/>
            </a:prstGeom>
          </p:spPr>
          <p:txBody>
            <a:bodyPr wrap="square">
              <a:spAutoFit/>
            </a:bodyPr>
            <a:lstStyle/>
            <a:p>
              <a:r>
                <a:rPr lang="en-US" sz="4000" dirty="0">
                  <a:solidFill>
                    <a:schemeClr val="bg1"/>
                  </a:solidFill>
                </a:rPr>
                <a:t>…</a:t>
              </a:r>
              <a:endParaRPr lang="en-US" sz="4000" dirty="0"/>
            </a:p>
          </p:txBody>
        </p:sp>
        <p:sp>
          <p:nvSpPr>
            <p:cNvPr id="6" name="Rectangle 5"/>
            <p:cNvSpPr/>
            <p:nvPr/>
          </p:nvSpPr>
          <p:spPr>
            <a:xfrm>
              <a:off x="2325029" y="3503568"/>
              <a:ext cx="362600" cy="461665"/>
            </a:xfrm>
            <a:prstGeom prst="rect">
              <a:avLst/>
            </a:prstGeom>
          </p:spPr>
          <p:txBody>
            <a:bodyPr wrap="none">
              <a:spAutoFit/>
            </a:bodyPr>
            <a:lstStyle/>
            <a:p>
              <a:r>
                <a:rPr lang="en-US" sz="2400" b="1" dirty="0">
                  <a:solidFill>
                    <a:srgbClr val="92D050"/>
                  </a:solidFill>
                  <a:effectLst>
                    <a:outerShdw blurRad="38100" dist="38100" dir="2700000" algn="tl">
                      <a:srgbClr val="000000">
                        <a:alpha val="43137"/>
                      </a:srgbClr>
                    </a:outerShdw>
                  </a:effectLst>
                  <a:ea typeface="Times New Roman" panose="02020603050405020304" pitchFamily="18" charset="0"/>
                  <a:cs typeface="Malgun Gothic" panose="020B0503020000020004" pitchFamily="34" charset="-127"/>
                </a:rPr>
                <a:t>∧</a:t>
              </a:r>
              <a:endParaRPr lang="en-US" sz="2400" b="1" dirty="0"/>
            </a:p>
          </p:txBody>
        </p:sp>
        <p:sp>
          <p:nvSpPr>
            <p:cNvPr id="44" name="Rectangle 43"/>
            <p:cNvSpPr/>
            <p:nvPr/>
          </p:nvSpPr>
          <p:spPr>
            <a:xfrm>
              <a:off x="3016537" y="3503568"/>
              <a:ext cx="362600" cy="461665"/>
            </a:xfrm>
            <a:prstGeom prst="rect">
              <a:avLst/>
            </a:prstGeom>
          </p:spPr>
          <p:txBody>
            <a:bodyPr wrap="none">
              <a:spAutoFit/>
            </a:bodyPr>
            <a:lstStyle/>
            <a:p>
              <a:r>
                <a:rPr lang="en-US" sz="2400" b="1" dirty="0">
                  <a:solidFill>
                    <a:srgbClr val="92D050"/>
                  </a:solidFill>
                  <a:effectLst>
                    <a:outerShdw blurRad="38100" dist="38100" dir="2700000" algn="tl">
                      <a:srgbClr val="000000">
                        <a:alpha val="43137"/>
                      </a:srgbClr>
                    </a:outerShdw>
                  </a:effectLst>
                  <a:ea typeface="Times New Roman" panose="02020603050405020304" pitchFamily="18" charset="0"/>
                  <a:cs typeface="Malgun Gothic" panose="020B0503020000020004" pitchFamily="34" charset="-127"/>
                </a:rPr>
                <a:t>∧</a:t>
              </a:r>
              <a:endParaRPr lang="en-US" sz="2400" b="1" dirty="0"/>
            </a:p>
          </p:txBody>
        </p:sp>
        <p:sp>
          <p:nvSpPr>
            <p:cNvPr id="40" name="Rectangle 39"/>
            <p:cNvSpPr/>
            <p:nvPr/>
          </p:nvSpPr>
          <p:spPr>
            <a:xfrm>
              <a:off x="173006" y="3542558"/>
              <a:ext cx="706604" cy="461665"/>
            </a:xfrm>
            <a:prstGeom prst="rect">
              <a:avLst/>
            </a:prstGeom>
          </p:spPr>
          <p:txBody>
            <a:bodyPr wrap="none">
              <a:spAutoFit/>
            </a:bodyPr>
            <a:lstStyle/>
            <a:p>
              <a:r>
                <a:rPr lang="en-US" sz="2400" spc="10" dirty="0" smtClean="0">
                  <a:solidFill>
                    <a:srgbClr val="FFFF00"/>
                  </a:solidFill>
                  <a:ea typeface="Times New Roman" panose="02020603050405020304" pitchFamily="18" charset="0"/>
                </a:rPr>
                <a:t>P</a:t>
              </a:r>
              <a:r>
                <a:rPr lang="en-US" sz="2400" spc="20" dirty="0" smtClean="0">
                  <a:solidFill>
                    <a:srgbClr val="007E39"/>
                  </a:solidFill>
                  <a:ea typeface="Times New Roman" panose="02020603050405020304" pitchFamily="18" charset="0"/>
                </a:rPr>
                <a:t> </a:t>
              </a:r>
              <a:r>
                <a:rPr lang="en-US" sz="2400" dirty="0">
                  <a:solidFill>
                    <a:srgbClr val="70AD47">
                      <a:lumMod val="40000"/>
                      <a:lumOff val="60000"/>
                    </a:srgbClr>
                  </a:solidFill>
                  <a:effectLst>
                    <a:outerShdw blurRad="38100" dist="38100" dir="2700000" algn="tl">
                      <a:srgbClr val="000000">
                        <a:alpha val="43137"/>
                      </a:srgbClr>
                    </a:outerShdw>
                  </a:effectLst>
                  <a:ea typeface="Times New Roman" panose="02020603050405020304" pitchFamily="18" charset="0"/>
                  <a:cs typeface="Malgun Gothic" panose="020B0503020000020004" pitchFamily="34" charset="-127"/>
                </a:rPr>
                <a:t>≡</a:t>
              </a:r>
              <a:r>
                <a:rPr lang="en-US" sz="2400" spc="15" dirty="0">
                  <a:solidFill>
                    <a:prstClr val="black"/>
                  </a:solidFill>
                  <a:ea typeface="Times New Roman" panose="02020603050405020304" pitchFamily="18" charset="0"/>
                  <a:cs typeface="Malgun Gothic" panose="020B0503020000020004" pitchFamily="34" charset="-127"/>
                </a:rPr>
                <a:t> </a:t>
              </a:r>
              <a:endParaRPr lang="en-US" sz="2400" dirty="0"/>
            </a:p>
          </p:txBody>
        </p:sp>
      </p:grpSp>
      <p:sp>
        <p:nvSpPr>
          <p:cNvPr id="48" name="Rectangle 47"/>
          <p:cNvSpPr/>
          <p:nvPr/>
        </p:nvSpPr>
        <p:spPr>
          <a:xfrm>
            <a:off x="6047457" y="3857460"/>
            <a:ext cx="526723" cy="774192"/>
          </a:xfrm>
          <a:prstGeom prst="rect">
            <a:avLst/>
          </a:prstGeom>
        </p:spPr>
        <p:txBody>
          <a:bodyPr wrap="square">
            <a:spAutoFit/>
          </a:bodyPr>
          <a:lstStyle/>
          <a:p>
            <a:r>
              <a:rPr lang="en-US" sz="4000" dirty="0">
                <a:solidFill>
                  <a:schemeClr val="bg1"/>
                </a:solidFill>
              </a:rPr>
              <a:t>…</a:t>
            </a:r>
            <a:endParaRPr lang="en-US" sz="4000" dirty="0"/>
          </a:p>
        </p:txBody>
      </p:sp>
      <p:sp>
        <p:nvSpPr>
          <p:cNvPr id="46" name="Oval 45"/>
          <p:cNvSpPr/>
          <p:nvPr/>
        </p:nvSpPr>
        <p:spPr>
          <a:xfrm>
            <a:off x="3743378" y="3950842"/>
            <a:ext cx="5311922" cy="826898"/>
          </a:xfrm>
          <a:prstGeom prst="ellipse">
            <a:avLst/>
          </a:prstGeom>
          <a:noFill/>
          <a:ln w="28575">
            <a:solidFill>
              <a:srgbClr val="FFFF7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9263158" y="4105341"/>
            <a:ext cx="346249" cy="461665"/>
          </a:xfrm>
          <a:prstGeom prst="rect">
            <a:avLst/>
          </a:prstGeom>
        </p:spPr>
        <p:txBody>
          <a:bodyPr wrap="none">
            <a:spAutoFit/>
          </a:bodyPr>
          <a:lstStyle/>
          <a:p>
            <a:r>
              <a:rPr lang="en-US" sz="2400" spc="10" dirty="0">
                <a:solidFill>
                  <a:srgbClr val="FFFF00"/>
                </a:solidFill>
                <a:ea typeface="Times New Roman" panose="02020603050405020304" pitchFamily="18" charset="0"/>
              </a:rPr>
              <a:t>P</a:t>
            </a:r>
            <a:endParaRPr lang="en-US" dirty="0"/>
          </a:p>
        </p:txBody>
      </p:sp>
    </p:spTree>
    <p:extLst>
      <p:ext uri="{BB962C8B-B14F-4D97-AF65-F5344CB8AC3E}">
        <p14:creationId xmlns:p14="http://schemas.microsoft.com/office/powerpoint/2010/main" val="2379160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MIVCs</a:t>
            </a:r>
            <a:endParaRPr lang="en-US" dirty="0"/>
          </a:p>
        </p:txBody>
      </p:sp>
      <p:sp>
        <p:nvSpPr>
          <p:cNvPr id="3" name="Content Placeholder 2"/>
          <p:cNvSpPr>
            <a:spLocks noGrp="1"/>
          </p:cNvSpPr>
          <p:nvPr>
            <p:ph idx="1"/>
          </p:nvPr>
        </p:nvSpPr>
        <p:spPr/>
        <p:txBody>
          <a:bodyPr/>
          <a:lstStyle/>
          <a:p>
            <a:pPr marL="457200" indent="-457200">
              <a:buFont typeface="Wingdings" panose="05000000000000000000" pitchFamily="2" charset="2"/>
              <a:buChar char="Ø"/>
            </a:pPr>
            <a:r>
              <a:rPr lang="en-US" dirty="0" smtClean="0"/>
              <a:t>There </a:t>
            </a:r>
            <a:r>
              <a:rPr lang="en-US" dirty="0"/>
              <a:t>could be </a:t>
            </a:r>
            <a:r>
              <a:rPr lang="en-US" dirty="0" smtClean="0"/>
              <a:t>many </a:t>
            </a:r>
            <a:r>
              <a:rPr lang="en-US" dirty="0" smtClean="0">
                <a:solidFill>
                  <a:schemeClr val="accent2">
                    <a:lumMod val="40000"/>
                    <a:lumOff val="60000"/>
                  </a:schemeClr>
                </a:solidFill>
              </a:rPr>
              <a:t>minimal</a:t>
            </a:r>
            <a:r>
              <a:rPr lang="en-US" dirty="0" smtClean="0"/>
              <a:t> </a:t>
            </a:r>
            <a:r>
              <a:rPr lang="en-US" dirty="0" smtClean="0">
                <a:solidFill>
                  <a:schemeClr val="accent2">
                    <a:lumMod val="40000"/>
                    <a:lumOff val="60000"/>
                  </a:schemeClr>
                </a:solidFill>
              </a:rPr>
              <a:t>IVCs </a:t>
            </a:r>
            <a:r>
              <a:rPr lang="en-US" dirty="0"/>
              <a:t>for a </a:t>
            </a:r>
            <a:r>
              <a:rPr lang="en-US" dirty="0" smtClean="0"/>
              <a:t>property:</a:t>
            </a:r>
            <a:endParaRPr lang="en-US" dirty="0">
              <a:solidFill>
                <a:srgbClr val="5BD4FF"/>
              </a:solidFill>
            </a:endParaRPr>
          </a:p>
        </p:txBody>
      </p:sp>
      <p:sp>
        <p:nvSpPr>
          <p:cNvPr id="6" name="Slide Number Placeholder 5"/>
          <p:cNvSpPr>
            <a:spLocks noGrp="1"/>
          </p:cNvSpPr>
          <p:nvPr>
            <p:ph type="sldNum" sz="quarter" idx="12"/>
          </p:nvPr>
        </p:nvSpPr>
        <p:spPr/>
        <p:txBody>
          <a:bodyPr/>
          <a:lstStyle/>
          <a:p>
            <a:fld id="{71985C30-FED6-44AE-B4D8-46A298887475}" type="slidenum">
              <a:rPr lang="en-US" smtClean="0"/>
              <a:t>15</a:t>
            </a:fld>
            <a:endParaRPr lang="en-US" dirty="0"/>
          </a:p>
        </p:txBody>
      </p:sp>
      <p:sp>
        <p:nvSpPr>
          <p:cNvPr id="7" name="Rectangle 6"/>
          <p:cNvSpPr/>
          <p:nvPr/>
        </p:nvSpPr>
        <p:spPr>
          <a:xfrm>
            <a:off x="542260" y="2369808"/>
            <a:ext cx="7285969" cy="636585"/>
          </a:xfrm>
          <a:prstGeom prst="rect">
            <a:avLst/>
          </a:prstGeom>
        </p:spPr>
        <p:txBody>
          <a:bodyPr wrap="none">
            <a:spAutoFit/>
          </a:bodyPr>
          <a:lstStyle/>
          <a:p>
            <a:pPr lvl="0">
              <a:lnSpc>
                <a:spcPct val="120000"/>
              </a:lnSpc>
              <a:spcBef>
                <a:spcPts val="1000"/>
              </a:spcBef>
            </a:pPr>
            <a:r>
              <a:rPr lang="en-US" sz="3100" dirty="0" smtClean="0">
                <a:solidFill>
                  <a:srgbClr val="5BD4FF"/>
                </a:solidFill>
              </a:rPr>
              <a:t>AIVC</a:t>
            </a:r>
            <a:r>
              <a:rPr lang="en-US" sz="2800" dirty="0" smtClean="0">
                <a:solidFill>
                  <a:prstClr val="black"/>
                </a:solidFill>
              </a:rPr>
              <a:t> </a:t>
            </a:r>
            <a:r>
              <a:rPr lang="en-US" sz="3200" dirty="0" smtClean="0">
                <a:solidFill>
                  <a:schemeClr val="bg1"/>
                </a:solidFill>
              </a:rPr>
              <a:t>(</a:t>
            </a:r>
            <a:r>
              <a:rPr lang="en-US" sz="3200" dirty="0" smtClean="0">
                <a:solidFill>
                  <a:srgbClr val="FFFF00"/>
                </a:solidFill>
              </a:rPr>
              <a:t>P</a:t>
            </a:r>
            <a:r>
              <a:rPr lang="en-US" sz="3200" dirty="0" smtClean="0">
                <a:solidFill>
                  <a:schemeClr val="bg1"/>
                </a:solidFill>
              </a:rPr>
              <a:t>)</a:t>
            </a:r>
            <a:r>
              <a:rPr lang="en-US" sz="3200" dirty="0" smtClean="0">
                <a:solidFill>
                  <a:srgbClr val="92D050"/>
                </a:solidFill>
              </a:rPr>
              <a:t> ≡</a:t>
            </a:r>
            <a:r>
              <a:rPr lang="en-US" sz="3200" dirty="0">
                <a:solidFill>
                  <a:prstClr val="black"/>
                </a:solidFill>
              </a:rPr>
              <a:t> </a:t>
            </a:r>
            <a:r>
              <a:rPr lang="en-US" sz="3200" dirty="0" smtClean="0">
                <a:solidFill>
                  <a:schemeClr val="bg1"/>
                </a:solidFill>
              </a:rPr>
              <a:t>{</a:t>
            </a:r>
            <a:r>
              <a:rPr lang="en-US" sz="3200" dirty="0">
                <a:solidFill>
                  <a:prstClr val="black"/>
                </a:solidFill>
              </a:rPr>
              <a:t> </a:t>
            </a:r>
            <a:r>
              <a:rPr lang="en-US" sz="3200" dirty="0" smtClean="0">
                <a:solidFill>
                  <a:srgbClr val="FFFF00"/>
                </a:solidFill>
              </a:rPr>
              <a:t>S</a:t>
            </a:r>
            <a:r>
              <a:rPr lang="en-US" sz="3200" dirty="0" smtClean="0">
                <a:solidFill>
                  <a:srgbClr val="92D050"/>
                </a:solidFill>
              </a:rPr>
              <a:t>|</a:t>
            </a:r>
            <a:r>
              <a:rPr lang="en-US" sz="3200" dirty="0" smtClean="0">
                <a:solidFill>
                  <a:prstClr val="black"/>
                </a:solidFill>
              </a:rPr>
              <a:t> </a:t>
            </a:r>
            <a:r>
              <a:rPr lang="en-US" sz="3200" dirty="0" smtClean="0">
                <a:solidFill>
                  <a:srgbClr val="FFFF00"/>
                </a:solidFill>
              </a:rPr>
              <a:t>S</a:t>
            </a:r>
            <a:r>
              <a:rPr lang="en-US" sz="3200" dirty="0" smtClean="0">
                <a:solidFill>
                  <a:schemeClr val="bg1"/>
                </a:solidFill>
              </a:rPr>
              <a:t> </a:t>
            </a:r>
            <a:r>
              <a:rPr lang="en-US" sz="3200" dirty="0" smtClean="0">
                <a:solidFill>
                  <a:srgbClr val="92D050"/>
                </a:solidFill>
              </a:rPr>
              <a:t>⊆</a:t>
            </a:r>
            <a:r>
              <a:rPr lang="en-US" sz="3200" dirty="0">
                <a:solidFill>
                  <a:prstClr val="black"/>
                </a:solidFill>
              </a:rPr>
              <a:t> </a:t>
            </a:r>
            <a:r>
              <a:rPr lang="en-US" sz="3200" dirty="0" smtClean="0">
                <a:solidFill>
                  <a:srgbClr val="FFFF00"/>
                </a:solidFill>
              </a:rPr>
              <a:t>T</a:t>
            </a:r>
            <a:r>
              <a:rPr lang="en-US" sz="3200" dirty="0" smtClean="0">
                <a:solidFill>
                  <a:prstClr val="black"/>
                </a:solidFill>
              </a:rPr>
              <a:t> </a:t>
            </a:r>
            <a:r>
              <a:rPr lang="en-US" sz="3200" dirty="0" smtClean="0">
                <a:solidFill>
                  <a:srgbClr val="92D050"/>
                </a:solidFill>
              </a:rPr>
              <a:t>∧</a:t>
            </a:r>
            <a:r>
              <a:rPr lang="en-US" sz="3200" dirty="0">
                <a:solidFill>
                  <a:srgbClr val="92D050"/>
                </a:solidFill>
              </a:rPr>
              <a:t> </a:t>
            </a:r>
            <a:r>
              <a:rPr lang="en-US" sz="3200" dirty="0" smtClean="0">
                <a:solidFill>
                  <a:srgbClr val="FFB9FF"/>
                </a:solidFill>
              </a:rPr>
              <a:t>MIVC </a:t>
            </a:r>
            <a:r>
              <a:rPr lang="en-US" sz="3200" dirty="0" smtClean="0">
                <a:solidFill>
                  <a:schemeClr val="bg1"/>
                </a:solidFill>
              </a:rPr>
              <a:t>(</a:t>
            </a:r>
            <a:r>
              <a:rPr lang="en-US" sz="3200" dirty="0" smtClean="0">
                <a:solidFill>
                  <a:srgbClr val="FFFF00"/>
                </a:solidFill>
              </a:rPr>
              <a:t>P</a:t>
            </a:r>
            <a:r>
              <a:rPr lang="en-US" sz="3200" dirty="0" smtClean="0">
                <a:solidFill>
                  <a:schemeClr val="bg1"/>
                </a:solidFill>
              </a:rPr>
              <a:t>,</a:t>
            </a:r>
            <a:r>
              <a:rPr lang="en-US" sz="3200" dirty="0" smtClean="0">
                <a:solidFill>
                  <a:srgbClr val="92D050"/>
                </a:solidFill>
              </a:rPr>
              <a:t> </a:t>
            </a:r>
            <a:r>
              <a:rPr lang="en-US" sz="3200" dirty="0">
                <a:solidFill>
                  <a:srgbClr val="FFFF00"/>
                </a:solidFill>
              </a:rPr>
              <a:t>S</a:t>
            </a:r>
            <a:r>
              <a:rPr lang="en-US" sz="3200" dirty="0" smtClean="0">
                <a:solidFill>
                  <a:schemeClr val="bg1"/>
                </a:solidFill>
              </a:rPr>
              <a:t>) }</a:t>
            </a:r>
            <a:endParaRPr lang="en-US" sz="3200" dirty="0">
              <a:solidFill>
                <a:schemeClr val="bg1"/>
              </a:solidFill>
            </a:endParaRPr>
          </a:p>
        </p:txBody>
      </p:sp>
      <p:sp>
        <p:nvSpPr>
          <p:cNvPr id="9" name="Footer Placeholder 4"/>
          <p:cNvSpPr>
            <a:spLocks noGrp="1"/>
          </p:cNvSpPr>
          <p:nvPr>
            <p:ph type="ftr" sz="quarter" idx="11"/>
          </p:nvPr>
        </p:nvSpPr>
        <p:spPr>
          <a:xfrm>
            <a:off x="542260" y="6385467"/>
            <a:ext cx="8038214" cy="370355"/>
          </a:xfrm>
        </p:spPr>
        <p:txBody>
          <a:bodyPr/>
          <a:lstStyle/>
          <a:p>
            <a:r>
              <a:rPr lang="en-US" smtClean="0"/>
              <a:t>Spring 2017</a:t>
            </a:r>
            <a:endParaRPr lang="en-US" dirty="0"/>
          </a:p>
        </p:txBody>
      </p:sp>
      <p:sp>
        <p:nvSpPr>
          <p:cNvPr id="10" name="Freeform 12"/>
          <p:cNvSpPr/>
          <p:nvPr/>
        </p:nvSpPr>
        <p:spPr>
          <a:xfrm>
            <a:off x="3655413" y="3651399"/>
            <a:ext cx="4341704" cy="2725006"/>
          </a:xfrm>
          <a:custGeom>
            <a:avLst/>
            <a:gdLst>
              <a:gd name="connsiteX0" fmla="*/ 2575931 w 6233531"/>
              <a:gd name="connsiteY0" fmla="*/ 579864 h 5006898"/>
              <a:gd name="connsiteX1" fmla="*/ 2509024 w 6233531"/>
              <a:gd name="connsiteY1" fmla="*/ 524108 h 5006898"/>
              <a:gd name="connsiteX2" fmla="*/ 2475570 w 6233531"/>
              <a:gd name="connsiteY2" fmla="*/ 512956 h 5006898"/>
              <a:gd name="connsiteX3" fmla="*/ 2442117 w 6233531"/>
              <a:gd name="connsiteY3" fmla="*/ 479503 h 5006898"/>
              <a:gd name="connsiteX4" fmla="*/ 2386361 w 6233531"/>
              <a:gd name="connsiteY4" fmla="*/ 457200 h 5006898"/>
              <a:gd name="connsiteX5" fmla="*/ 2297151 w 6233531"/>
              <a:gd name="connsiteY5" fmla="*/ 401444 h 5006898"/>
              <a:gd name="connsiteX6" fmla="*/ 2196790 w 6233531"/>
              <a:gd name="connsiteY6" fmla="*/ 367991 h 5006898"/>
              <a:gd name="connsiteX7" fmla="*/ 2107580 w 6233531"/>
              <a:gd name="connsiteY7" fmla="*/ 323386 h 5006898"/>
              <a:gd name="connsiteX8" fmla="*/ 2029522 w 6233531"/>
              <a:gd name="connsiteY8" fmla="*/ 289932 h 5006898"/>
              <a:gd name="connsiteX9" fmla="*/ 1973766 w 6233531"/>
              <a:gd name="connsiteY9" fmla="*/ 245327 h 5006898"/>
              <a:gd name="connsiteX10" fmla="*/ 1851102 w 6233531"/>
              <a:gd name="connsiteY10" fmla="*/ 200722 h 5006898"/>
              <a:gd name="connsiteX11" fmla="*/ 1717287 w 6233531"/>
              <a:gd name="connsiteY11" fmla="*/ 156117 h 5006898"/>
              <a:gd name="connsiteX12" fmla="*/ 1605775 w 6233531"/>
              <a:gd name="connsiteY12" fmla="*/ 111513 h 5006898"/>
              <a:gd name="connsiteX13" fmla="*/ 1527717 w 6233531"/>
              <a:gd name="connsiteY13" fmla="*/ 66908 h 5006898"/>
              <a:gd name="connsiteX14" fmla="*/ 1449658 w 6233531"/>
              <a:gd name="connsiteY14" fmla="*/ 55756 h 5006898"/>
              <a:gd name="connsiteX15" fmla="*/ 1338146 w 6233531"/>
              <a:gd name="connsiteY15" fmla="*/ 33454 h 5006898"/>
              <a:gd name="connsiteX16" fmla="*/ 1293541 w 6233531"/>
              <a:gd name="connsiteY16" fmla="*/ 11152 h 5006898"/>
              <a:gd name="connsiteX17" fmla="*/ 1260087 w 6233531"/>
              <a:gd name="connsiteY17" fmla="*/ 0 h 5006898"/>
              <a:gd name="connsiteX18" fmla="*/ 947853 w 6233531"/>
              <a:gd name="connsiteY18" fmla="*/ 11152 h 5006898"/>
              <a:gd name="connsiteX19" fmla="*/ 724829 w 6233531"/>
              <a:gd name="connsiteY19" fmla="*/ 122664 h 5006898"/>
              <a:gd name="connsiteX20" fmla="*/ 669073 w 6233531"/>
              <a:gd name="connsiteY20" fmla="*/ 167269 h 5006898"/>
              <a:gd name="connsiteX21" fmla="*/ 546409 w 6233531"/>
              <a:gd name="connsiteY21" fmla="*/ 223025 h 5006898"/>
              <a:gd name="connsiteX22" fmla="*/ 457200 w 6233531"/>
              <a:gd name="connsiteY22" fmla="*/ 301083 h 5006898"/>
              <a:gd name="connsiteX23" fmla="*/ 401444 w 6233531"/>
              <a:gd name="connsiteY23" fmla="*/ 323386 h 5006898"/>
              <a:gd name="connsiteX24" fmla="*/ 345687 w 6233531"/>
              <a:gd name="connsiteY24" fmla="*/ 356839 h 5006898"/>
              <a:gd name="connsiteX25" fmla="*/ 301083 w 6233531"/>
              <a:gd name="connsiteY25" fmla="*/ 379142 h 5006898"/>
              <a:gd name="connsiteX26" fmla="*/ 200722 w 6233531"/>
              <a:gd name="connsiteY26" fmla="*/ 434898 h 5006898"/>
              <a:gd name="connsiteX27" fmla="*/ 167268 w 6233531"/>
              <a:gd name="connsiteY27" fmla="*/ 446049 h 5006898"/>
              <a:gd name="connsiteX28" fmla="*/ 122663 w 6233531"/>
              <a:gd name="connsiteY28" fmla="*/ 501805 h 5006898"/>
              <a:gd name="connsiteX29" fmla="*/ 55756 w 6233531"/>
              <a:gd name="connsiteY29" fmla="*/ 557561 h 5006898"/>
              <a:gd name="connsiteX30" fmla="*/ 11151 w 6233531"/>
              <a:gd name="connsiteY30" fmla="*/ 657922 h 5006898"/>
              <a:gd name="connsiteX31" fmla="*/ 0 w 6233531"/>
              <a:gd name="connsiteY31" fmla="*/ 691376 h 5006898"/>
              <a:gd name="connsiteX32" fmla="*/ 11151 w 6233531"/>
              <a:gd name="connsiteY32" fmla="*/ 914400 h 5006898"/>
              <a:gd name="connsiteX33" fmla="*/ 22302 w 6233531"/>
              <a:gd name="connsiteY33" fmla="*/ 959005 h 5006898"/>
              <a:gd name="connsiteX34" fmla="*/ 44605 w 6233531"/>
              <a:gd name="connsiteY34" fmla="*/ 992459 h 5006898"/>
              <a:gd name="connsiteX35" fmla="*/ 55756 w 6233531"/>
              <a:gd name="connsiteY35" fmla="*/ 1025913 h 5006898"/>
              <a:gd name="connsiteX36" fmla="*/ 100361 w 6233531"/>
              <a:gd name="connsiteY36" fmla="*/ 1081669 h 5006898"/>
              <a:gd name="connsiteX37" fmla="*/ 144966 w 6233531"/>
              <a:gd name="connsiteY37" fmla="*/ 1159727 h 5006898"/>
              <a:gd name="connsiteX38" fmla="*/ 234175 w 6233531"/>
              <a:gd name="connsiteY38" fmla="*/ 1260088 h 5006898"/>
              <a:gd name="connsiteX39" fmla="*/ 323385 w 6233531"/>
              <a:gd name="connsiteY39" fmla="*/ 1282391 h 5006898"/>
              <a:gd name="connsiteX40" fmla="*/ 367990 w 6233531"/>
              <a:gd name="connsiteY40" fmla="*/ 1304693 h 5006898"/>
              <a:gd name="connsiteX41" fmla="*/ 434897 w 6233531"/>
              <a:gd name="connsiteY41" fmla="*/ 1349298 h 5006898"/>
              <a:gd name="connsiteX42" fmla="*/ 457200 w 6233531"/>
              <a:gd name="connsiteY42" fmla="*/ 1438508 h 5006898"/>
              <a:gd name="connsiteX43" fmla="*/ 479502 w 6233531"/>
              <a:gd name="connsiteY43" fmla="*/ 1527717 h 5006898"/>
              <a:gd name="connsiteX44" fmla="*/ 501805 w 6233531"/>
              <a:gd name="connsiteY44" fmla="*/ 1661532 h 5006898"/>
              <a:gd name="connsiteX45" fmla="*/ 512956 w 6233531"/>
              <a:gd name="connsiteY45" fmla="*/ 1739591 h 5006898"/>
              <a:gd name="connsiteX46" fmla="*/ 535258 w 6233531"/>
              <a:gd name="connsiteY46" fmla="*/ 1806498 h 5006898"/>
              <a:gd name="connsiteX47" fmla="*/ 546409 w 6233531"/>
              <a:gd name="connsiteY47" fmla="*/ 1918010 h 5006898"/>
              <a:gd name="connsiteX48" fmla="*/ 557561 w 6233531"/>
              <a:gd name="connsiteY48" fmla="*/ 1973766 h 5006898"/>
              <a:gd name="connsiteX49" fmla="*/ 568712 w 6233531"/>
              <a:gd name="connsiteY49" fmla="*/ 2062976 h 5006898"/>
              <a:gd name="connsiteX50" fmla="*/ 557561 w 6233531"/>
              <a:gd name="connsiteY50" fmla="*/ 2286000 h 5006898"/>
              <a:gd name="connsiteX51" fmla="*/ 512956 w 6233531"/>
              <a:gd name="connsiteY51" fmla="*/ 2352908 h 5006898"/>
              <a:gd name="connsiteX52" fmla="*/ 479502 w 6233531"/>
              <a:gd name="connsiteY52" fmla="*/ 2419815 h 5006898"/>
              <a:gd name="connsiteX53" fmla="*/ 446048 w 6233531"/>
              <a:gd name="connsiteY53" fmla="*/ 2531327 h 5006898"/>
              <a:gd name="connsiteX54" fmla="*/ 423746 w 6233531"/>
              <a:gd name="connsiteY54" fmla="*/ 2598235 h 5006898"/>
              <a:gd name="connsiteX55" fmla="*/ 412595 w 6233531"/>
              <a:gd name="connsiteY55" fmla="*/ 2631688 h 5006898"/>
              <a:gd name="connsiteX56" fmla="*/ 390292 w 6233531"/>
              <a:gd name="connsiteY56" fmla="*/ 2687444 h 5006898"/>
              <a:gd name="connsiteX57" fmla="*/ 379141 w 6233531"/>
              <a:gd name="connsiteY57" fmla="*/ 2754352 h 5006898"/>
              <a:gd name="connsiteX58" fmla="*/ 367990 w 6233531"/>
              <a:gd name="connsiteY58" fmla="*/ 2810108 h 5006898"/>
              <a:gd name="connsiteX59" fmla="*/ 390292 w 6233531"/>
              <a:gd name="connsiteY59" fmla="*/ 3345366 h 5006898"/>
              <a:gd name="connsiteX60" fmla="*/ 379141 w 6233531"/>
              <a:gd name="connsiteY60" fmla="*/ 3501483 h 5006898"/>
              <a:gd name="connsiteX61" fmla="*/ 356839 w 6233531"/>
              <a:gd name="connsiteY61" fmla="*/ 3601844 h 5006898"/>
              <a:gd name="connsiteX62" fmla="*/ 345687 w 6233531"/>
              <a:gd name="connsiteY62" fmla="*/ 3791415 h 5006898"/>
              <a:gd name="connsiteX63" fmla="*/ 323385 w 6233531"/>
              <a:gd name="connsiteY63" fmla="*/ 3914078 h 5006898"/>
              <a:gd name="connsiteX64" fmla="*/ 301083 w 6233531"/>
              <a:gd name="connsiteY64" fmla="*/ 4059044 h 5006898"/>
              <a:gd name="connsiteX65" fmla="*/ 289931 w 6233531"/>
              <a:gd name="connsiteY65" fmla="*/ 4181708 h 5006898"/>
              <a:gd name="connsiteX66" fmla="*/ 234175 w 6233531"/>
              <a:gd name="connsiteY66" fmla="*/ 4460488 h 5006898"/>
              <a:gd name="connsiteX67" fmla="*/ 256478 w 6233531"/>
              <a:gd name="connsiteY67" fmla="*/ 4795025 h 5006898"/>
              <a:gd name="connsiteX68" fmla="*/ 278780 w 6233531"/>
              <a:gd name="connsiteY68" fmla="*/ 4828478 h 5006898"/>
              <a:gd name="connsiteX69" fmla="*/ 312234 w 6233531"/>
              <a:gd name="connsiteY69" fmla="*/ 4895386 h 5006898"/>
              <a:gd name="connsiteX70" fmla="*/ 356839 w 6233531"/>
              <a:gd name="connsiteY70" fmla="*/ 4928839 h 5006898"/>
              <a:gd name="connsiteX71" fmla="*/ 446048 w 6233531"/>
              <a:gd name="connsiteY71" fmla="*/ 4973444 h 5006898"/>
              <a:gd name="connsiteX72" fmla="*/ 479502 w 6233531"/>
              <a:gd name="connsiteY72" fmla="*/ 4984595 h 5006898"/>
              <a:gd name="connsiteX73" fmla="*/ 579863 w 6233531"/>
              <a:gd name="connsiteY73" fmla="*/ 5006898 h 5006898"/>
              <a:gd name="connsiteX74" fmla="*/ 869795 w 6233531"/>
              <a:gd name="connsiteY74" fmla="*/ 4995747 h 5006898"/>
              <a:gd name="connsiteX75" fmla="*/ 936702 w 6233531"/>
              <a:gd name="connsiteY75" fmla="*/ 4973444 h 5006898"/>
              <a:gd name="connsiteX76" fmla="*/ 1048214 w 6233531"/>
              <a:gd name="connsiteY76" fmla="*/ 4951142 h 5006898"/>
              <a:gd name="connsiteX77" fmla="*/ 1271239 w 6233531"/>
              <a:gd name="connsiteY77" fmla="*/ 4928839 h 5006898"/>
              <a:gd name="connsiteX78" fmla="*/ 1360448 w 6233531"/>
              <a:gd name="connsiteY78" fmla="*/ 4917688 h 5006898"/>
              <a:gd name="connsiteX79" fmla="*/ 1483112 w 6233531"/>
              <a:gd name="connsiteY79" fmla="*/ 4895386 h 5006898"/>
              <a:gd name="connsiteX80" fmla="*/ 1561170 w 6233531"/>
              <a:gd name="connsiteY80" fmla="*/ 4873083 h 5006898"/>
              <a:gd name="connsiteX81" fmla="*/ 1605775 w 6233531"/>
              <a:gd name="connsiteY81" fmla="*/ 4861932 h 5006898"/>
              <a:gd name="connsiteX82" fmla="*/ 2107580 w 6233531"/>
              <a:gd name="connsiteY82" fmla="*/ 4850781 h 5006898"/>
              <a:gd name="connsiteX83" fmla="*/ 2575931 w 6233531"/>
              <a:gd name="connsiteY83" fmla="*/ 4817327 h 5006898"/>
              <a:gd name="connsiteX84" fmla="*/ 3066585 w 6233531"/>
              <a:gd name="connsiteY84" fmla="*/ 4772722 h 5006898"/>
              <a:gd name="connsiteX85" fmla="*/ 3189248 w 6233531"/>
              <a:gd name="connsiteY85" fmla="*/ 4750420 h 5006898"/>
              <a:gd name="connsiteX86" fmla="*/ 3345366 w 6233531"/>
              <a:gd name="connsiteY86" fmla="*/ 4728117 h 5006898"/>
              <a:gd name="connsiteX87" fmla="*/ 3534936 w 6233531"/>
              <a:gd name="connsiteY87" fmla="*/ 4694664 h 5006898"/>
              <a:gd name="connsiteX88" fmla="*/ 3568390 w 6233531"/>
              <a:gd name="connsiteY88" fmla="*/ 4683513 h 5006898"/>
              <a:gd name="connsiteX89" fmla="*/ 3646448 w 6233531"/>
              <a:gd name="connsiteY89" fmla="*/ 4672361 h 5006898"/>
              <a:gd name="connsiteX90" fmla="*/ 3702205 w 6233531"/>
              <a:gd name="connsiteY90" fmla="*/ 4661210 h 5006898"/>
              <a:gd name="connsiteX91" fmla="*/ 3813717 w 6233531"/>
              <a:gd name="connsiteY91" fmla="*/ 4627756 h 5006898"/>
              <a:gd name="connsiteX92" fmla="*/ 4014439 w 6233531"/>
              <a:gd name="connsiteY92" fmla="*/ 4572000 h 5006898"/>
              <a:gd name="connsiteX93" fmla="*/ 4170556 w 6233531"/>
              <a:gd name="connsiteY93" fmla="*/ 4527395 h 5006898"/>
              <a:gd name="connsiteX94" fmla="*/ 4415883 w 6233531"/>
              <a:gd name="connsiteY94" fmla="*/ 4438186 h 5006898"/>
              <a:gd name="connsiteX95" fmla="*/ 4605453 w 6233531"/>
              <a:gd name="connsiteY95" fmla="*/ 4371278 h 5006898"/>
              <a:gd name="connsiteX96" fmla="*/ 4739268 w 6233531"/>
              <a:gd name="connsiteY96" fmla="*/ 4293220 h 5006898"/>
              <a:gd name="connsiteX97" fmla="*/ 4861931 w 6233531"/>
              <a:gd name="connsiteY97" fmla="*/ 4192859 h 5006898"/>
              <a:gd name="connsiteX98" fmla="*/ 4906536 w 6233531"/>
              <a:gd name="connsiteY98" fmla="*/ 4170556 h 5006898"/>
              <a:gd name="connsiteX99" fmla="*/ 4995746 w 6233531"/>
              <a:gd name="connsiteY99" fmla="*/ 4114800 h 5006898"/>
              <a:gd name="connsiteX100" fmla="*/ 5051502 w 6233531"/>
              <a:gd name="connsiteY100" fmla="*/ 4059044 h 5006898"/>
              <a:gd name="connsiteX101" fmla="*/ 5140712 w 6233531"/>
              <a:gd name="connsiteY101" fmla="*/ 4003288 h 5006898"/>
              <a:gd name="connsiteX102" fmla="*/ 5218770 w 6233531"/>
              <a:gd name="connsiteY102" fmla="*/ 3925230 h 5006898"/>
              <a:gd name="connsiteX103" fmla="*/ 5341434 w 6233531"/>
              <a:gd name="connsiteY103" fmla="*/ 3836020 h 5006898"/>
              <a:gd name="connsiteX104" fmla="*/ 5386039 w 6233531"/>
              <a:gd name="connsiteY104" fmla="*/ 3791415 h 5006898"/>
              <a:gd name="connsiteX105" fmla="*/ 5441795 w 6233531"/>
              <a:gd name="connsiteY105" fmla="*/ 3757961 h 5006898"/>
              <a:gd name="connsiteX106" fmla="*/ 5497551 w 6233531"/>
              <a:gd name="connsiteY106" fmla="*/ 3713356 h 5006898"/>
              <a:gd name="connsiteX107" fmla="*/ 5508702 w 6233531"/>
              <a:gd name="connsiteY107" fmla="*/ 3679903 h 5006898"/>
              <a:gd name="connsiteX108" fmla="*/ 5564458 w 6233531"/>
              <a:gd name="connsiteY108" fmla="*/ 3624147 h 5006898"/>
              <a:gd name="connsiteX109" fmla="*/ 5597912 w 6233531"/>
              <a:gd name="connsiteY109" fmla="*/ 3546088 h 5006898"/>
              <a:gd name="connsiteX110" fmla="*/ 5631366 w 6233531"/>
              <a:gd name="connsiteY110" fmla="*/ 3512635 h 5006898"/>
              <a:gd name="connsiteX111" fmla="*/ 5664819 w 6233531"/>
              <a:gd name="connsiteY111" fmla="*/ 3401122 h 5006898"/>
              <a:gd name="connsiteX112" fmla="*/ 5675970 w 6233531"/>
              <a:gd name="connsiteY112" fmla="*/ 3345366 h 5006898"/>
              <a:gd name="connsiteX113" fmla="*/ 5698273 w 6233531"/>
              <a:gd name="connsiteY113" fmla="*/ 3311913 h 5006898"/>
              <a:gd name="connsiteX114" fmla="*/ 5720575 w 6233531"/>
              <a:gd name="connsiteY114" fmla="*/ 3233854 h 5006898"/>
              <a:gd name="connsiteX115" fmla="*/ 5742878 w 6233531"/>
              <a:gd name="connsiteY115" fmla="*/ 3178098 h 5006898"/>
              <a:gd name="connsiteX116" fmla="*/ 5754029 w 6233531"/>
              <a:gd name="connsiteY116" fmla="*/ 3133493 h 5006898"/>
              <a:gd name="connsiteX117" fmla="*/ 5765180 w 6233531"/>
              <a:gd name="connsiteY117" fmla="*/ 3100039 h 5006898"/>
              <a:gd name="connsiteX118" fmla="*/ 5776331 w 6233531"/>
              <a:gd name="connsiteY118" fmla="*/ 3044283 h 5006898"/>
              <a:gd name="connsiteX119" fmla="*/ 5809785 w 6233531"/>
              <a:gd name="connsiteY119" fmla="*/ 2988527 h 5006898"/>
              <a:gd name="connsiteX120" fmla="*/ 5820936 w 6233531"/>
              <a:gd name="connsiteY120" fmla="*/ 2955074 h 5006898"/>
              <a:gd name="connsiteX121" fmla="*/ 5887844 w 6233531"/>
              <a:gd name="connsiteY121" fmla="*/ 2865864 h 5006898"/>
              <a:gd name="connsiteX122" fmla="*/ 5921297 w 6233531"/>
              <a:gd name="connsiteY122" fmla="*/ 2787805 h 5006898"/>
              <a:gd name="connsiteX123" fmla="*/ 5965902 w 6233531"/>
              <a:gd name="connsiteY123" fmla="*/ 2676293 h 5006898"/>
              <a:gd name="connsiteX124" fmla="*/ 6077414 w 6233531"/>
              <a:gd name="connsiteY124" fmla="*/ 2442117 h 5006898"/>
              <a:gd name="connsiteX125" fmla="*/ 6166624 w 6233531"/>
              <a:gd name="connsiteY125" fmla="*/ 2118732 h 5006898"/>
              <a:gd name="connsiteX126" fmla="*/ 6200078 w 6233531"/>
              <a:gd name="connsiteY126" fmla="*/ 2040674 h 5006898"/>
              <a:gd name="connsiteX127" fmla="*/ 6233531 w 6233531"/>
              <a:gd name="connsiteY127" fmla="*/ 1895708 h 5006898"/>
              <a:gd name="connsiteX128" fmla="*/ 6222380 w 6233531"/>
              <a:gd name="connsiteY128" fmla="*/ 1215483 h 5006898"/>
              <a:gd name="connsiteX129" fmla="*/ 6200078 w 6233531"/>
              <a:gd name="connsiteY129" fmla="*/ 1182030 h 5006898"/>
              <a:gd name="connsiteX130" fmla="*/ 6166624 w 6233531"/>
              <a:gd name="connsiteY130" fmla="*/ 1126274 h 5006898"/>
              <a:gd name="connsiteX131" fmla="*/ 6122019 w 6233531"/>
              <a:gd name="connsiteY131" fmla="*/ 959005 h 5006898"/>
              <a:gd name="connsiteX132" fmla="*/ 6088566 w 6233531"/>
              <a:gd name="connsiteY132" fmla="*/ 903249 h 5006898"/>
              <a:gd name="connsiteX133" fmla="*/ 6055112 w 6233531"/>
              <a:gd name="connsiteY133" fmla="*/ 880947 h 5006898"/>
              <a:gd name="connsiteX134" fmla="*/ 6010507 w 6233531"/>
              <a:gd name="connsiteY134" fmla="*/ 814039 h 5006898"/>
              <a:gd name="connsiteX135" fmla="*/ 5954751 w 6233531"/>
              <a:gd name="connsiteY135" fmla="*/ 769435 h 5006898"/>
              <a:gd name="connsiteX136" fmla="*/ 5921297 w 6233531"/>
              <a:gd name="connsiteY136" fmla="*/ 747132 h 5006898"/>
              <a:gd name="connsiteX137" fmla="*/ 5865541 w 6233531"/>
              <a:gd name="connsiteY137" fmla="*/ 702527 h 5006898"/>
              <a:gd name="connsiteX138" fmla="*/ 5787483 w 6233531"/>
              <a:gd name="connsiteY138" fmla="*/ 669074 h 5006898"/>
              <a:gd name="connsiteX139" fmla="*/ 5742878 w 6233531"/>
              <a:gd name="connsiteY139" fmla="*/ 657922 h 5006898"/>
              <a:gd name="connsiteX140" fmla="*/ 5609063 w 6233531"/>
              <a:gd name="connsiteY140" fmla="*/ 602166 h 5006898"/>
              <a:gd name="connsiteX141" fmla="*/ 5564458 w 6233531"/>
              <a:gd name="connsiteY141" fmla="*/ 579864 h 5006898"/>
              <a:gd name="connsiteX142" fmla="*/ 5475248 w 6233531"/>
              <a:gd name="connsiteY142" fmla="*/ 557561 h 5006898"/>
              <a:gd name="connsiteX143" fmla="*/ 5419492 w 6233531"/>
              <a:gd name="connsiteY143" fmla="*/ 546410 h 5006898"/>
              <a:gd name="connsiteX144" fmla="*/ 5363736 w 6233531"/>
              <a:gd name="connsiteY144" fmla="*/ 524108 h 5006898"/>
              <a:gd name="connsiteX145" fmla="*/ 5319131 w 6233531"/>
              <a:gd name="connsiteY145" fmla="*/ 512956 h 5006898"/>
              <a:gd name="connsiteX146" fmla="*/ 5285678 w 6233531"/>
              <a:gd name="connsiteY146" fmla="*/ 501805 h 5006898"/>
              <a:gd name="connsiteX147" fmla="*/ 5241073 w 6233531"/>
              <a:gd name="connsiteY147" fmla="*/ 490654 h 5006898"/>
              <a:gd name="connsiteX148" fmla="*/ 5163014 w 6233531"/>
              <a:gd name="connsiteY148" fmla="*/ 468352 h 5006898"/>
              <a:gd name="connsiteX149" fmla="*/ 5096107 w 6233531"/>
              <a:gd name="connsiteY149" fmla="*/ 434898 h 5006898"/>
              <a:gd name="connsiteX150" fmla="*/ 5040351 w 6233531"/>
              <a:gd name="connsiteY150" fmla="*/ 423747 h 5006898"/>
              <a:gd name="connsiteX151" fmla="*/ 5006897 w 6233531"/>
              <a:gd name="connsiteY151" fmla="*/ 412595 h 5006898"/>
              <a:gd name="connsiteX152" fmla="*/ 4962292 w 6233531"/>
              <a:gd name="connsiteY152" fmla="*/ 401444 h 5006898"/>
              <a:gd name="connsiteX153" fmla="*/ 4861931 w 6233531"/>
              <a:gd name="connsiteY153" fmla="*/ 356839 h 5006898"/>
              <a:gd name="connsiteX154" fmla="*/ 4772722 w 6233531"/>
              <a:gd name="connsiteY154" fmla="*/ 334537 h 5006898"/>
              <a:gd name="connsiteX155" fmla="*/ 4728117 w 6233531"/>
              <a:gd name="connsiteY155" fmla="*/ 323386 h 5006898"/>
              <a:gd name="connsiteX156" fmla="*/ 4672361 w 6233531"/>
              <a:gd name="connsiteY156" fmla="*/ 289932 h 5006898"/>
              <a:gd name="connsiteX157" fmla="*/ 4560848 w 6233531"/>
              <a:gd name="connsiteY157" fmla="*/ 267630 h 5006898"/>
              <a:gd name="connsiteX158" fmla="*/ 4516244 w 6233531"/>
              <a:gd name="connsiteY158" fmla="*/ 245327 h 5006898"/>
              <a:gd name="connsiteX159" fmla="*/ 4482790 w 6233531"/>
              <a:gd name="connsiteY159" fmla="*/ 223025 h 5006898"/>
              <a:gd name="connsiteX160" fmla="*/ 4438185 w 6233531"/>
              <a:gd name="connsiteY160" fmla="*/ 211874 h 5006898"/>
              <a:gd name="connsiteX161" fmla="*/ 4404731 w 6233531"/>
              <a:gd name="connsiteY161" fmla="*/ 200722 h 5006898"/>
              <a:gd name="connsiteX162" fmla="*/ 4315522 w 6233531"/>
              <a:gd name="connsiteY162" fmla="*/ 178420 h 5006898"/>
              <a:gd name="connsiteX163" fmla="*/ 4215161 w 6233531"/>
              <a:gd name="connsiteY163" fmla="*/ 111513 h 5006898"/>
              <a:gd name="connsiteX164" fmla="*/ 4181707 w 6233531"/>
              <a:gd name="connsiteY164" fmla="*/ 89210 h 5006898"/>
              <a:gd name="connsiteX165" fmla="*/ 4148253 w 6233531"/>
              <a:gd name="connsiteY165" fmla="*/ 78059 h 5006898"/>
              <a:gd name="connsiteX166" fmla="*/ 3858322 w 6233531"/>
              <a:gd name="connsiteY166" fmla="*/ 89210 h 5006898"/>
              <a:gd name="connsiteX167" fmla="*/ 3757961 w 6233531"/>
              <a:gd name="connsiteY167" fmla="*/ 122664 h 5006898"/>
              <a:gd name="connsiteX168" fmla="*/ 3668751 w 6233531"/>
              <a:gd name="connsiteY168" fmla="*/ 144966 h 5006898"/>
              <a:gd name="connsiteX169" fmla="*/ 3624146 w 6233531"/>
              <a:gd name="connsiteY169" fmla="*/ 178420 h 5006898"/>
              <a:gd name="connsiteX170" fmla="*/ 3590692 w 6233531"/>
              <a:gd name="connsiteY170" fmla="*/ 189571 h 5006898"/>
              <a:gd name="connsiteX171" fmla="*/ 3501483 w 6233531"/>
              <a:gd name="connsiteY171" fmla="*/ 234176 h 5006898"/>
              <a:gd name="connsiteX172" fmla="*/ 3445727 w 6233531"/>
              <a:gd name="connsiteY172" fmla="*/ 256478 h 5006898"/>
              <a:gd name="connsiteX173" fmla="*/ 3345366 w 6233531"/>
              <a:gd name="connsiteY173" fmla="*/ 312235 h 5006898"/>
              <a:gd name="connsiteX174" fmla="*/ 3300761 w 6233531"/>
              <a:gd name="connsiteY174" fmla="*/ 323386 h 5006898"/>
              <a:gd name="connsiteX175" fmla="*/ 3222702 w 6233531"/>
              <a:gd name="connsiteY175" fmla="*/ 345688 h 5006898"/>
              <a:gd name="connsiteX176" fmla="*/ 3189248 w 6233531"/>
              <a:gd name="connsiteY176" fmla="*/ 367991 h 5006898"/>
              <a:gd name="connsiteX177" fmla="*/ 3088887 w 6233531"/>
              <a:gd name="connsiteY177" fmla="*/ 390293 h 5006898"/>
              <a:gd name="connsiteX178" fmla="*/ 3044283 w 6233531"/>
              <a:gd name="connsiteY178" fmla="*/ 401444 h 5006898"/>
              <a:gd name="connsiteX179" fmla="*/ 3010829 w 6233531"/>
              <a:gd name="connsiteY179" fmla="*/ 412595 h 5006898"/>
              <a:gd name="connsiteX180" fmla="*/ 2955073 w 6233531"/>
              <a:gd name="connsiteY180" fmla="*/ 423747 h 5006898"/>
              <a:gd name="connsiteX181" fmla="*/ 2921619 w 6233531"/>
              <a:gd name="connsiteY181" fmla="*/ 434898 h 5006898"/>
              <a:gd name="connsiteX182" fmla="*/ 2843561 w 6233531"/>
              <a:gd name="connsiteY182" fmla="*/ 446049 h 5006898"/>
              <a:gd name="connsiteX183" fmla="*/ 2687444 w 6233531"/>
              <a:gd name="connsiteY183" fmla="*/ 479503 h 5006898"/>
              <a:gd name="connsiteX184" fmla="*/ 2653990 w 6233531"/>
              <a:gd name="connsiteY184" fmla="*/ 490654 h 5006898"/>
              <a:gd name="connsiteX185" fmla="*/ 2620536 w 6233531"/>
              <a:gd name="connsiteY185" fmla="*/ 546410 h 5006898"/>
              <a:gd name="connsiteX186" fmla="*/ 2598234 w 6233531"/>
              <a:gd name="connsiteY186" fmla="*/ 568713 h 5006898"/>
              <a:gd name="connsiteX187" fmla="*/ 2575931 w 6233531"/>
              <a:gd name="connsiteY187" fmla="*/ 579864 h 500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233531" h="5006898">
                <a:moveTo>
                  <a:pt x="2575931" y="579864"/>
                </a:moveTo>
                <a:cubicBezTo>
                  <a:pt x="2561063" y="572430"/>
                  <a:pt x="2533179" y="540212"/>
                  <a:pt x="2509024" y="524108"/>
                </a:cubicBezTo>
                <a:cubicBezTo>
                  <a:pt x="2499244" y="517588"/>
                  <a:pt x="2485350" y="519476"/>
                  <a:pt x="2475570" y="512956"/>
                </a:cubicBezTo>
                <a:cubicBezTo>
                  <a:pt x="2462449" y="504208"/>
                  <a:pt x="2455490" y="487861"/>
                  <a:pt x="2442117" y="479503"/>
                </a:cubicBezTo>
                <a:cubicBezTo>
                  <a:pt x="2425143" y="468894"/>
                  <a:pt x="2403985" y="466690"/>
                  <a:pt x="2386361" y="457200"/>
                </a:cubicBezTo>
                <a:cubicBezTo>
                  <a:pt x="2355486" y="440575"/>
                  <a:pt x="2328880" y="416375"/>
                  <a:pt x="2297151" y="401444"/>
                </a:cubicBezTo>
                <a:cubicBezTo>
                  <a:pt x="2265244" y="386429"/>
                  <a:pt x="2229397" y="381417"/>
                  <a:pt x="2196790" y="367991"/>
                </a:cubicBezTo>
                <a:cubicBezTo>
                  <a:pt x="2166048" y="355332"/>
                  <a:pt x="2137707" y="337446"/>
                  <a:pt x="2107580" y="323386"/>
                </a:cubicBezTo>
                <a:cubicBezTo>
                  <a:pt x="2081928" y="311415"/>
                  <a:pt x="2053974" y="304196"/>
                  <a:pt x="2029522" y="289932"/>
                </a:cubicBezTo>
                <a:cubicBezTo>
                  <a:pt x="2008963" y="277939"/>
                  <a:pt x="1994175" y="257572"/>
                  <a:pt x="1973766" y="245327"/>
                </a:cubicBezTo>
                <a:cubicBezTo>
                  <a:pt x="1949394" y="230704"/>
                  <a:pt x="1874505" y="210083"/>
                  <a:pt x="1851102" y="200722"/>
                </a:cubicBezTo>
                <a:cubicBezTo>
                  <a:pt x="1731072" y="152710"/>
                  <a:pt x="1911149" y="204583"/>
                  <a:pt x="1717287" y="156117"/>
                </a:cubicBezTo>
                <a:cubicBezTo>
                  <a:pt x="1576776" y="71812"/>
                  <a:pt x="1742688" y="162856"/>
                  <a:pt x="1605775" y="111513"/>
                </a:cubicBezTo>
                <a:cubicBezTo>
                  <a:pt x="1525020" y="81229"/>
                  <a:pt x="1625825" y="93665"/>
                  <a:pt x="1527717" y="66908"/>
                </a:cubicBezTo>
                <a:cubicBezTo>
                  <a:pt x="1502359" y="59992"/>
                  <a:pt x="1475636" y="59753"/>
                  <a:pt x="1449658" y="55756"/>
                </a:cubicBezTo>
                <a:cubicBezTo>
                  <a:pt x="1427873" y="52404"/>
                  <a:pt x="1363853" y="43094"/>
                  <a:pt x="1338146" y="33454"/>
                </a:cubicBezTo>
                <a:cubicBezTo>
                  <a:pt x="1322581" y="27617"/>
                  <a:pt x="1308820" y="17700"/>
                  <a:pt x="1293541" y="11152"/>
                </a:cubicBezTo>
                <a:cubicBezTo>
                  <a:pt x="1282737" y="6522"/>
                  <a:pt x="1271238" y="3717"/>
                  <a:pt x="1260087" y="0"/>
                </a:cubicBezTo>
                <a:cubicBezTo>
                  <a:pt x="1156009" y="3717"/>
                  <a:pt x="1051394" y="-42"/>
                  <a:pt x="947853" y="11152"/>
                </a:cubicBezTo>
                <a:cubicBezTo>
                  <a:pt x="875376" y="18987"/>
                  <a:pt x="775729" y="81944"/>
                  <a:pt x="724829" y="122664"/>
                </a:cubicBezTo>
                <a:cubicBezTo>
                  <a:pt x="706244" y="137532"/>
                  <a:pt x="689153" y="154491"/>
                  <a:pt x="669073" y="167269"/>
                </a:cubicBezTo>
                <a:cubicBezTo>
                  <a:pt x="633194" y="190101"/>
                  <a:pt x="586034" y="207175"/>
                  <a:pt x="546409" y="223025"/>
                </a:cubicBezTo>
                <a:cubicBezTo>
                  <a:pt x="516673" y="249044"/>
                  <a:pt x="489687" y="278592"/>
                  <a:pt x="457200" y="301083"/>
                </a:cubicBezTo>
                <a:cubicBezTo>
                  <a:pt x="440742" y="312477"/>
                  <a:pt x="419348" y="314434"/>
                  <a:pt x="401444" y="323386"/>
                </a:cubicBezTo>
                <a:cubicBezTo>
                  <a:pt x="382058" y="333079"/>
                  <a:pt x="364634" y="346313"/>
                  <a:pt x="345687" y="356839"/>
                </a:cubicBezTo>
                <a:cubicBezTo>
                  <a:pt x="331156" y="364912"/>
                  <a:pt x="315614" y="371069"/>
                  <a:pt x="301083" y="379142"/>
                </a:cubicBezTo>
                <a:cubicBezTo>
                  <a:pt x="253514" y="405570"/>
                  <a:pt x="247501" y="414850"/>
                  <a:pt x="200722" y="434898"/>
                </a:cubicBezTo>
                <a:cubicBezTo>
                  <a:pt x="189918" y="439528"/>
                  <a:pt x="178419" y="442332"/>
                  <a:pt x="167268" y="446049"/>
                </a:cubicBezTo>
                <a:cubicBezTo>
                  <a:pt x="102376" y="510944"/>
                  <a:pt x="193009" y="417391"/>
                  <a:pt x="122663" y="501805"/>
                </a:cubicBezTo>
                <a:cubicBezTo>
                  <a:pt x="95830" y="534004"/>
                  <a:pt x="88651" y="535631"/>
                  <a:pt x="55756" y="557561"/>
                </a:cubicBezTo>
                <a:cubicBezTo>
                  <a:pt x="20413" y="610575"/>
                  <a:pt x="37691" y="578301"/>
                  <a:pt x="11151" y="657922"/>
                </a:cubicBezTo>
                <a:lnTo>
                  <a:pt x="0" y="691376"/>
                </a:lnTo>
                <a:cubicBezTo>
                  <a:pt x="3717" y="765717"/>
                  <a:pt x="4970" y="840223"/>
                  <a:pt x="11151" y="914400"/>
                </a:cubicBezTo>
                <a:cubicBezTo>
                  <a:pt x="12424" y="929673"/>
                  <a:pt x="16265" y="944918"/>
                  <a:pt x="22302" y="959005"/>
                </a:cubicBezTo>
                <a:cubicBezTo>
                  <a:pt x="27581" y="971324"/>
                  <a:pt x="37171" y="981308"/>
                  <a:pt x="44605" y="992459"/>
                </a:cubicBezTo>
                <a:cubicBezTo>
                  <a:pt x="48322" y="1003610"/>
                  <a:pt x="50499" y="1015399"/>
                  <a:pt x="55756" y="1025913"/>
                </a:cubicBezTo>
                <a:cubicBezTo>
                  <a:pt x="69823" y="1054047"/>
                  <a:pt x="79617" y="1060925"/>
                  <a:pt x="100361" y="1081669"/>
                </a:cubicBezTo>
                <a:cubicBezTo>
                  <a:pt x="119868" y="1159699"/>
                  <a:pt x="96012" y="1096786"/>
                  <a:pt x="144966" y="1159727"/>
                </a:cubicBezTo>
                <a:cubicBezTo>
                  <a:pt x="176886" y="1200768"/>
                  <a:pt x="184069" y="1239211"/>
                  <a:pt x="234175" y="1260088"/>
                </a:cubicBezTo>
                <a:cubicBezTo>
                  <a:pt x="262469" y="1271877"/>
                  <a:pt x="295969" y="1268683"/>
                  <a:pt x="323385" y="1282391"/>
                </a:cubicBezTo>
                <a:cubicBezTo>
                  <a:pt x="338253" y="1289825"/>
                  <a:pt x="353736" y="1296140"/>
                  <a:pt x="367990" y="1304693"/>
                </a:cubicBezTo>
                <a:cubicBezTo>
                  <a:pt x="390974" y="1318484"/>
                  <a:pt x="434897" y="1349298"/>
                  <a:pt x="434897" y="1349298"/>
                </a:cubicBezTo>
                <a:cubicBezTo>
                  <a:pt x="442331" y="1379035"/>
                  <a:pt x="451189" y="1408451"/>
                  <a:pt x="457200" y="1438508"/>
                </a:cubicBezTo>
                <a:cubicBezTo>
                  <a:pt x="470656" y="1505790"/>
                  <a:pt x="462357" y="1476283"/>
                  <a:pt x="479502" y="1527717"/>
                </a:cubicBezTo>
                <a:cubicBezTo>
                  <a:pt x="486936" y="1572322"/>
                  <a:pt x="495410" y="1616766"/>
                  <a:pt x="501805" y="1661532"/>
                </a:cubicBezTo>
                <a:cubicBezTo>
                  <a:pt x="505522" y="1687552"/>
                  <a:pt x="507046" y="1713980"/>
                  <a:pt x="512956" y="1739591"/>
                </a:cubicBezTo>
                <a:cubicBezTo>
                  <a:pt x="518242" y="1762498"/>
                  <a:pt x="527824" y="1784196"/>
                  <a:pt x="535258" y="1806498"/>
                </a:cubicBezTo>
                <a:cubicBezTo>
                  <a:pt x="538975" y="1843669"/>
                  <a:pt x="541472" y="1880982"/>
                  <a:pt x="546409" y="1918010"/>
                </a:cubicBezTo>
                <a:cubicBezTo>
                  <a:pt x="548914" y="1936797"/>
                  <a:pt x="554679" y="1955033"/>
                  <a:pt x="557561" y="1973766"/>
                </a:cubicBezTo>
                <a:cubicBezTo>
                  <a:pt x="562118" y="2003386"/>
                  <a:pt x="564995" y="2033239"/>
                  <a:pt x="568712" y="2062976"/>
                </a:cubicBezTo>
                <a:cubicBezTo>
                  <a:pt x="564995" y="2137317"/>
                  <a:pt x="571618" y="2212905"/>
                  <a:pt x="557561" y="2286000"/>
                </a:cubicBezTo>
                <a:cubicBezTo>
                  <a:pt x="552499" y="2312322"/>
                  <a:pt x="524943" y="2328933"/>
                  <a:pt x="512956" y="2352908"/>
                </a:cubicBezTo>
                <a:lnTo>
                  <a:pt x="479502" y="2419815"/>
                </a:lnTo>
                <a:cubicBezTo>
                  <a:pt x="459319" y="2540913"/>
                  <a:pt x="483094" y="2438712"/>
                  <a:pt x="446048" y="2531327"/>
                </a:cubicBezTo>
                <a:cubicBezTo>
                  <a:pt x="437317" y="2553155"/>
                  <a:pt x="431180" y="2575932"/>
                  <a:pt x="423746" y="2598235"/>
                </a:cubicBezTo>
                <a:cubicBezTo>
                  <a:pt x="420029" y="2609386"/>
                  <a:pt x="416960" y="2620775"/>
                  <a:pt x="412595" y="2631688"/>
                </a:cubicBezTo>
                <a:lnTo>
                  <a:pt x="390292" y="2687444"/>
                </a:lnTo>
                <a:cubicBezTo>
                  <a:pt x="386575" y="2709747"/>
                  <a:pt x="383186" y="2732106"/>
                  <a:pt x="379141" y="2754352"/>
                </a:cubicBezTo>
                <a:cubicBezTo>
                  <a:pt x="375751" y="2773000"/>
                  <a:pt x="367990" y="2791155"/>
                  <a:pt x="367990" y="2810108"/>
                </a:cubicBezTo>
                <a:cubicBezTo>
                  <a:pt x="367990" y="3289428"/>
                  <a:pt x="327035" y="3155594"/>
                  <a:pt x="390292" y="3345366"/>
                </a:cubicBezTo>
                <a:cubicBezTo>
                  <a:pt x="386575" y="3397405"/>
                  <a:pt x="385889" y="3449750"/>
                  <a:pt x="379141" y="3501483"/>
                </a:cubicBezTo>
                <a:cubicBezTo>
                  <a:pt x="374709" y="3535465"/>
                  <a:pt x="360767" y="3567800"/>
                  <a:pt x="356839" y="3601844"/>
                </a:cubicBezTo>
                <a:cubicBezTo>
                  <a:pt x="349583" y="3664726"/>
                  <a:pt x="352431" y="3728476"/>
                  <a:pt x="345687" y="3791415"/>
                </a:cubicBezTo>
                <a:cubicBezTo>
                  <a:pt x="341260" y="3832736"/>
                  <a:pt x="330217" y="3873085"/>
                  <a:pt x="323385" y="3914078"/>
                </a:cubicBezTo>
                <a:cubicBezTo>
                  <a:pt x="315348" y="3962303"/>
                  <a:pt x="307147" y="4010531"/>
                  <a:pt x="301083" y="4059044"/>
                </a:cubicBezTo>
                <a:cubicBezTo>
                  <a:pt x="295991" y="4099784"/>
                  <a:pt x="295541" y="4141036"/>
                  <a:pt x="289931" y="4181708"/>
                </a:cubicBezTo>
                <a:cubicBezTo>
                  <a:pt x="264662" y="4364911"/>
                  <a:pt x="270073" y="4334848"/>
                  <a:pt x="234175" y="4460488"/>
                </a:cubicBezTo>
                <a:cubicBezTo>
                  <a:pt x="241609" y="4572000"/>
                  <a:pt x="243030" y="4684077"/>
                  <a:pt x="256478" y="4795025"/>
                </a:cubicBezTo>
                <a:cubicBezTo>
                  <a:pt x="258091" y="4808329"/>
                  <a:pt x="272272" y="4816763"/>
                  <a:pt x="278780" y="4828478"/>
                </a:cubicBezTo>
                <a:cubicBezTo>
                  <a:pt x="290890" y="4850275"/>
                  <a:pt x="296925" y="4875703"/>
                  <a:pt x="312234" y="4895386"/>
                </a:cubicBezTo>
                <a:cubicBezTo>
                  <a:pt x="323644" y="4910056"/>
                  <a:pt x="341716" y="4918036"/>
                  <a:pt x="356839" y="4928839"/>
                </a:cubicBezTo>
                <a:cubicBezTo>
                  <a:pt x="396554" y="4957207"/>
                  <a:pt x="393372" y="4953691"/>
                  <a:pt x="446048" y="4973444"/>
                </a:cubicBezTo>
                <a:cubicBezTo>
                  <a:pt x="457054" y="4977571"/>
                  <a:pt x="468027" y="4982045"/>
                  <a:pt x="479502" y="4984595"/>
                </a:cubicBezTo>
                <a:cubicBezTo>
                  <a:pt x="597255" y="5010763"/>
                  <a:pt x="504553" y="4981795"/>
                  <a:pt x="579863" y="5006898"/>
                </a:cubicBezTo>
                <a:cubicBezTo>
                  <a:pt x="676507" y="5003181"/>
                  <a:pt x="773502" y="5004775"/>
                  <a:pt x="869795" y="4995747"/>
                </a:cubicBezTo>
                <a:cubicBezTo>
                  <a:pt x="893201" y="4993553"/>
                  <a:pt x="913895" y="4979146"/>
                  <a:pt x="936702" y="4973444"/>
                </a:cubicBezTo>
                <a:cubicBezTo>
                  <a:pt x="990886" y="4959898"/>
                  <a:pt x="984418" y="4960256"/>
                  <a:pt x="1048214" y="4951142"/>
                </a:cubicBezTo>
                <a:cubicBezTo>
                  <a:pt x="1168770" y="4933920"/>
                  <a:pt x="1127078" y="4943256"/>
                  <a:pt x="1271239" y="4928839"/>
                </a:cubicBezTo>
                <a:cubicBezTo>
                  <a:pt x="1301058" y="4925857"/>
                  <a:pt x="1330781" y="4921926"/>
                  <a:pt x="1360448" y="4917688"/>
                </a:cubicBezTo>
                <a:cubicBezTo>
                  <a:pt x="1383645" y="4914374"/>
                  <a:pt x="1457498" y="4901790"/>
                  <a:pt x="1483112" y="4895386"/>
                </a:cubicBezTo>
                <a:cubicBezTo>
                  <a:pt x="1509365" y="4888823"/>
                  <a:pt x="1535063" y="4880203"/>
                  <a:pt x="1561170" y="4873083"/>
                </a:cubicBezTo>
                <a:cubicBezTo>
                  <a:pt x="1575956" y="4869050"/>
                  <a:pt x="1590462" y="4862557"/>
                  <a:pt x="1605775" y="4861932"/>
                </a:cubicBezTo>
                <a:cubicBezTo>
                  <a:pt x="1772945" y="4855109"/>
                  <a:pt x="1940312" y="4854498"/>
                  <a:pt x="2107580" y="4850781"/>
                </a:cubicBezTo>
                <a:cubicBezTo>
                  <a:pt x="2563055" y="4828008"/>
                  <a:pt x="2090518" y="4854667"/>
                  <a:pt x="2575931" y="4817327"/>
                </a:cubicBezTo>
                <a:cubicBezTo>
                  <a:pt x="2762615" y="4802967"/>
                  <a:pt x="2868004" y="4808827"/>
                  <a:pt x="3066585" y="4772722"/>
                </a:cubicBezTo>
                <a:cubicBezTo>
                  <a:pt x="3107473" y="4765288"/>
                  <a:pt x="3148212" y="4756986"/>
                  <a:pt x="3189248" y="4750420"/>
                </a:cubicBezTo>
                <a:cubicBezTo>
                  <a:pt x="3241155" y="4742115"/>
                  <a:pt x="3293819" y="4738426"/>
                  <a:pt x="3345366" y="4728117"/>
                </a:cubicBezTo>
                <a:cubicBezTo>
                  <a:pt x="3482651" y="4700660"/>
                  <a:pt x="3419352" y="4711176"/>
                  <a:pt x="3534936" y="4694664"/>
                </a:cubicBezTo>
                <a:cubicBezTo>
                  <a:pt x="3546087" y="4690947"/>
                  <a:pt x="3556864" y="4685818"/>
                  <a:pt x="3568390" y="4683513"/>
                </a:cubicBezTo>
                <a:cubicBezTo>
                  <a:pt x="3594163" y="4678358"/>
                  <a:pt x="3620522" y="4676682"/>
                  <a:pt x="3646448" y="4672361"/>
                </a:cubicBezTo>
                <a:cubicBezTo>
                  <a:pt x="3665144" y="4669245"/>
                  <a:pt x="3683619" y="4664927"/>
                  <a:pt x="3702205" y="4661210"/>
                </a:cubicBezTo>
                <a:cubicBezTo>
                  <a:pt x="3768129" y="4617261"/>
                  <a:pt x="3701599" y="4654664"/>
                  <a:pt x="3813717" y="4627756"/>
                </a:cubicBezTo>
                <a:cubicBezTo>
                  <a:pt x="3881240" y="4611550"/>
                  <a:pt x="3949965" y="4597789"/>
                  <a:pt x="4014439" y="4572000"/>
                </a:cubicBezTo>
                <a:cubicBezTo>
                  <a:pt x="4146909" y="4519013"/>
                  <a:pt x="3973792" y="4584785"/>
                  <a:pt x="4170556" y="4527395"/>
                </a:cubicBezTo>
                <a:cubicBezTo>
                  <a:pt x="4443880" y="4447675"/>
                  <a:pt x="4245656" y="4502021"/>
                  <a:pt x="4415883" y="4438186"/>
                </a:cubicBezTo>
                <a:cubicBezTo>
                  <a:pt x="4454157" y="4423833"/>
                  <a:pt x="4566277" y="4390866"/>
                  <a:pt x="4605453" y="4371278"/>
                </a:cubicBezTo>
                <a:cubicBezTo>
                  <a:pt x="4651641" y="4348184"/>
                  <a:pt x="4699301" y="4325920"/>
                  <a:pt x="4739268" y="4293220"/>
                </a:cubicBezTo>
                <a:cubicBezTo>
                  <a:pt x="4780156" y="4259766"/>
                  <a:pt x="4814679" y="4216485"/>
                  <a:pt x="4861931" y="4192859"/>
                </a:cubicBezTo>
                <a:cubicBezTo>
                  <a:pt x="4876799" y="4185425"/>
                  <a:pt x="4892704" y="4179777"/>
                  <a:pt x="4906536" y="4170556"/>
                </a:cubicBezTo>
                <a:cubicBezTo>
                  <a:pt x="4997444" y="4109951"/>
                  <a:pt x="4926885" y="4137755"/>
                  <a:pt x="4995746" y="4114800"/>
                </a:cubicBezTo>
                <a:cubicBezTo>
                  <a:pt x="5014331" y="4096215"/>
                  <a:pt x="5029213" y="4072974"/>
                  <a:pt x="5051502" y="4059044"/>
                </a:cubicBezTo>
                <a:cubicBezTo>
                  <a:pt x="5081239" y="4040459"/>
                  <a:pt x="5115916" y="4028084"/>
                  <a:pt x="5140712" y="4003288"/>
                </a:cubicBezTo>
                <a:cubicBezTo>
                  <a:pt x="5166731" y="3977269"/>
                  <a:pt x="5188153" y="3945641"/>
                  <a:pt x="5218770" y="3925230"/>
                </a:cubicBezTo>
                <a:cubicBezTo>
                  <a:pt x="5270938" y="3890452"/>
                  <a:pt x="5295421" y="3876921"/>
                  <a:pt x="5341434" y="3836020"/>
                </a:cubicBezTo>
                <a:cubicBezTo>
                  <a:pt x="5357150" y="3822050"/>
                  <a:pt x="5369441" y="3804324"/>
                  <a:pt x="5386039" y="3791415"/>
                </a:cubicBezTo>
                <a:cubicBezTo>
                  <a:pt x="5403147" y="3778108"/>
                  <a:pt x="5423415" y="3769448"/>
                  <a:pt x="5441795" y="3757961"/>
                </a:cubicBezTo>
                <a:cubicBezTo>
                  <a:pt x="5479307" y="3734516"/>
                  <a:pt x="5469450" y="3741457"/>
                  <a:pt x="5497551" y="3713356"/>
                </a:cubicBezTo>
                <a:cubicBezTo>
                  <a:pt x="5501268" y="3702205"/>
                  <a:pt x="5501649" y="3689306"/>
                  <a:pt x="5508702" y="3679903"/>
                </a:cubicBezTo>
                <a:cubicBezTo>
                  <a:pt x="5524472" y="3658876"/>
                  <a:pt x="5564458" y="3624147"/>
                  <a:pt x="5564458" y="3624147"/>
                </a:cubicBezTo>
                <a:cubicBezTo>
                  <a:pt x="5573558" y="3596845"/>
                  <a:pt x="5580686" y="3570204"/>
                  <a:pt x="5597912" y="3546088"/>
                </a:cubicBezTo>
                <a:cubicBezTo>
                  <a:pt x="5607078" y="3533255"/>
                  <a:pt x="5620215" y="3523786"/>
                  <a:pt x="5631366" y="3512635"/>
                </a:cubicBezTo>
                <a:cubicBezTo>
                  <a:pt x="5649897" y="3457039"/>
                  <a:pt x="5653584" y="3451681"/>
                  <a:pt x="5664819" y="3401122"/>
                </a:cubicBezTo>
                <a:cubicBezTo>
                  <a:pt x="5668930" y="3382620"/>
                  <a:pt x="5669315" y="3363113"/>
                  <a:pt x="5675970" y="3345366"/>
                </a:cubicBezTo>
                <a:cubicBezTo>
                  <a:pt x="5680676" y="3332817"/>
                  <a:pt x="5690839" y="3323064"/>
                  <a:pt x="5698273" y="3311913"/>
                </a:cubicBezTo>
                <a:cubicBezTo>
                  <a:pt x="5707059" y="3276768"/>
                  <a:pt x="5708578" y="3265846"/>
                  <a:pt x="5720575" y="3233854"/>
                </a:cubicBezTo>
                <a:cubicBezTo>
                  <a:pt x="5727604" y="3215111"/>
                  <a:pt x="5736548" y="3197088"/>
                  <a:pt x="5742878" y="3178098"/>
                </a:cubicBezTo>
                <a:cubicBezTo>
                  <a:pt x="5747725" y="3163559"/>
                  <a:pt x="5749819" y="3148229"/>
                  <a:pt x="5754029" y="3133493"/>
                </a:cubicBezTo>
                <a:cubicBezTo>
                  <a:pt x="5757258" y="3122191"/>
                  <a:pt x="5762329" y="3111443"/>
                  <a:pt x="5765180" y="3100039"/>
                </a:cubicBezTo>
                <a:cubicBezTo>
                  <a:pt x="5769777" y="3081651"/>
                  <a:pt x="5769292" y="3061881"/>
                  <a:pt x="5776331" y="3044283"/>
                </a:cubicBezTo>
                <a:cubicBezTo>
                  <a:pt x="5784381" y="3024159"/>
                  <a:pt x="5800092" y="3007913"/>
                  <a:pt x="5809785" y="2988527"/>
                </a:cubicBezTo>
                <a:cubicBezTo>
                  <a:pt x="5815042" y="2978014"/>
                  <a:pt x="5815679" y="2965587"/>
                  <a:pt x="5820936" y="2955074"/>
                </a:cubicBezTo>
                <a:cubicBezTo>
                  <a:pt x="5832771" y="2931405"/>
                  <a:pt x="5876903" y="2879540"/>
                  <a:pt x="5887844" y="2865864"/>
                </a:cubicBezTo>
                <a:cubicBezTo>
                  <a:pt x="5913993" y="2787415"/>
                  <a:pt x="5879962" y="2884254"/>
                  <a:pt x="5921297" y="2787805"/>
                </a:cubicBezTo>
                <a:cubicBezTo>
                  <a:pt x="5937067" y="2751008"/>
                  <a:pt x="5949473" y="2712801"/>
                  <a:pt x="5965902" y="2676293"/>
                </a:cubicBezTo>
                <a:cubicBezTo>
                  <a:pt x="6014885" y="2567441"/>
                  <a:pt x="6033489" y="2556323"/>
                  <a:pt x="6077414" y="2442117"/>
                </a:cubicBezTo>
                <a:cubicBezTo>
                  <a:pt x="6183260" y="2166916"/>
                  <a:pt x="6090737" y="2384334"/>
                  <a:pt x="6166624" y="2118732"/>
                </a:cubicBezTo>
                <a:cubicBezTo>
                  <a:pt x="6174401" y="2091513"/>
                  <a:pt x="6190557" y="2067333"/>
                  <a:pt x="6200078" y="2040674"/>
                </a:cubicBezTo>
                <a:cubicBezTo>
                  <a:pt x="6222353" y="1978303"/>
                  <a:pt x="6223143" y="1958036"/>
                  <a:pt x="6233531" y="1895708"/>
                </a:cubicBezTo>
                <a:cubicBezTo>
                  <a:pt x="6229814" y="1668966"/>
                  <a:pt x="6232998" y="1442006"/>
                  <a:pt x="6222380" y="1215483"/>
                </a:cubicBezTo>
                <a:cubicBezTo>
                  <a:pt x="6221752" y="1202096"/>
                  <a:pt x="6206071" y="1194017"/>
                  <a:pt x="6200078" y="1182030"/>
                </a:cubicBezTo>
                <a:cubicBezTo>
                  <a:pt x="6171127" y="1124127"/>
                  <a:pt x="6210186" y="1169834"/>
                  <a:pt x="6166624" y="1126274"/>
                </a:cubicBezTo>
                <a:cubicBezTo>
                  <a:pt x="6161954" y="1105259"/>
                  <a:pt x="6139565" y="988249"/>
                  <a:pt x="6122019" y="959005"/>
                </a:cubicBezTo>
                <a:cubicBezTo>
                  <a:pt x="6110868" y="940420"/>
                  <a:pt x="6102671" y="919705"/>
                  <a:pt x="6088566" y="903249"/>
                </a:cubicBezTo>
                <a:cubicBezTo>
                  <a:pt x="6079844" y="893073"/>
                  <a:pt x="6066263" y="888381"/>
                  <a:pt x="6055112" y="880947"/>
                </a:cubicBezTo>
                <a:cubicBezTo>
                  <a:pt x="6040244" y="858644"/>
                  <a:pt x="6031438" y="830783"/>
                  <a:pt x="6010507" y="814039"/>
                </a:cubicBezTo>
                <a:cubicBezTo>
                  <a:pt x="5991922" y="799171"/>
                  <a:pt x="5973792" y="783715"/>
                  <a:pt x="5954751" y="769435"/>
                </a:cubicBezTo>
                <a:cubicBezTo>
                  <a:pt x="5944029" y="761394"/>
                  <a:pt x="5932019" y="755173"/>
                  <a:pt x="5921297" y="747132"/>
                </a:cubicBezTo>
                <a:cubicBezTo>
                  <a:pt x="5902256" y="732851"/>
                  <a:pt x="5885345" y="715729"/>
                  <a:pt x="5865541" y="702527"/>
                </a:cubicBezTo>
                <a:cubicBezTo>
                  <a:pt x="5843239" y="687659"/>
                  <a:pt x="5813502" y="676508"/>
                  <a:pt x="5787483" y="669074"/>
                </a:cubicBezTo>
                <a:cubicBezTo>
                  <a:pt x="5772747" y="664864"/>
                  <a:pt x="5757746" y="661639"/>
                  <a:pt x="5742878" y="657922"/>
                </a:cubicBezTo>
                <a:cubicBezTo>
                  <a:pt x="5637109" y="587412"/>
                  <a:pt x="5835210" y="715237"/>
                  <a:pt x="5609063" y="602166"/>
                </a:cubicBezTo>
                <a:cubicBezTo>
                  <a:pt x="5594195" y="594732"/>
                  <a:pt x="5580228" y="585121"/>
                  <a:pt x="5564458" y="579864"/>
                </a:cubicBezTo>
                <a:cubicBezTo>
                  <a:pt x="5535379" y="570171"/>
                  <a:pt x="5505115" y="564453"/>
                  <a:pt x="5475248" y="557561"/>
                </a:cubicBezTo>
                <a:cubicBezTo>
                  <a:pt x="5456780" y="553299"/>
                  <a:pt x="5437646" y="551856"/>
                  <a:pt x="5419492" y="546410"/>
                </a:cubicBezTo>
                <a:cubicBezTo>
                  <a:pt x="5400319" y="540658"/>
                  <a:pt x="5382726" y="530438"/>
                  <a:pt x="5363736" y="524108"/>
                </a:cubicBezTo>
                <a:cubicBezTo>
                  <a:pt x="5349197" y="519261"/>
                  <a:pt x="5333867" y="517166"/>
                  <a:pt x="5319131" y="512956"/>
                </a:cubicBezTo>
                <a:cubicBezTo>
                  <a:pt x="5307829" y="509727"/>
                  <a:pt x="5296980" y="505034"/>
                  <a:pt x="5285678" y="501805"/>
                </a:cubicBezTo>
                <a:cubicBezTo>
                  <a:pt x="5270942" y="497595"/>
                  <a:pt x="5255809" y="494864"/>
                  <a:pt x="5241073" y="490654"/>
                </a:cubicBezTo>
                <a:cubicBezTo>
                  <a:pt x="5129089" y="458659"/>
                  <a:pt x="5302456" y="503212"/>
                  <a:pt x="5163014" y="468352"/>
                </a:cubicBezTo>
                <a:cubicBezTo>
                  <a:pt x="5140712" y="457201"/>
                  <a:pt x="5119541" y="443419"/>
                  <a:pt x="5096107" y="434898"/>
                </a:cubicBezTo>
                <a:cubicBezTo>
                  <a:pt x="5078295" y="428421"/>
                  <a:pt x="5058738" y="428344"/>
                  <a:pt x="5040351" y="423747"/>
                </a:cubicBezTo>
                <a:cubicBezTo>
                  <a:pt x="5028947" y="420896"/>
                  <a:pt x="5018199" y="415824"/>
                  <a:pt x="5006897" y="412595"/>
                </a:cubicBezTo>
                <a:cubicBezTo>
                  <a:pt x="4992161" y="408385"/>
                  <a:pt x="4977028" y="405654"/>
                  <a:pt x="4962292" y="401444"/>
                </a:cubicBezTo>
                <a:cubicBezTo>
                  <a:pt x="4870269" y="375152"/>
                  <a:pt x="5013420" y="410942"/>
                  <a:pt x="4861931" y="356839"/>
                </a:cubicBezTo>
                <a:cubicBezTo>
                  <a:pt x="4833065" y="346530"/>
                  <a:pt x="4802458" y="341971"/>
                  <a:pt x="4772722" y="334537"/>
                </a:cubicBezTo>
                <a:lnTo>
                  <a:pt x="4728117" y="323386"/>
                </a:lnTo>
                <a:cubicBezTo>
                  <a:pt x="4709532" y="312235"/>
                  <a:pt x="4692923" y="296786"/>
                  <a:pt x="4672361" y="289932"/>
                </a:cubicBezTo>
                <a:cubicBezTo>
                  <a:pt x="4533861" y="243765"/>
                  <a:pt x="4641063" y="302009"/>
                  <a:pt x="4560848" y="267630"/>
                </a:cubicBezTo>
                <a:cubicBezTo>
                  <a:pt x="4545569" y="261082"/>
                  <a:pt x="4530677" y="253574"/>
                  <a:pt x="4516244" y="245327"/>
                </a:cubicBezTo>
                <a:cubicBezTo>
                  <a:pt x="4504608" y="238678"/>
                  <a:pt x="4495109" y="228304"/>
                  <a:pt x="4482790" y="223025"/>
                </a:cubicBezTo>
                <a:cubicBezTo>
                  <a:pt x="4468703" y="216988"/>
                  <a:pt x="4452921" y="216084"/>
                  <a:pt x="4438185" y="211874"/>
                </a:cubicBezTo>
                <a:cubicBezTo>
                  <a:pt x="4426883" y="208645"/>
                  <a:pt x="4416071" y="203815"/>
                  <a:pt x="4404731" y="200722"/>
                </a:cubicBezTo>
                <a:cubicBezTo>
                  <a:pt x="4375160" y="192657"/>
                  <a:pt x="4315522" y="178420"/>
                  <a:pt x="4315522" y="178420"/>
                </a:cubicBezTo>
                <a:lnTo>
                  <a:pt x="4215161" y="111513"/>
                </a:lnTo>
                <a:cubicBezTo>
                  <a:pt x="4204010" y="104079"/>
                  <a:pt x="4194422" y="93448"/>
                  <a:pt x="4181707" y="89210"/>
                </a:cubicBezTo>
                <a:lnTo>
                  <a:pt x="4148253" y="78059"/>
                </a:lnTo>
                <a:cubicBezTo>
                  <a:pt x="4051609" y="81776"/>
                  <a:pt x="3954615" y="80182"/>
                  <a:pt x="3858322" y="89210"/>
                </a:cubicBezTo>
                <a:cubicBezTo>
                  <a:pt x="3840479" y="90883"/>
                  <a:pt x="3783609" y="116252"/>
                  <a:pt x="3757961" y="122664"/>
                </a:cubicBezTo>
                <a:lnTo>
                  <a:pt x="3668751" y="144966"/>
                </a:lnTo>
                <a:cubicBezTo>
                  <a:pt x="3653883" y="156117"/>
                  <a:pt x="3640283" y="169199"/>
                  <a:pt x="3624146" y="178420"/>
                </a:cubicBezTo>
                <a:cubicBezTo>
                  <a:pt x="3613940" y="184252"/>
                  <a:pt x="3601393" y="184707"/>
                  <a:pt x="3590692" y="189571"/>
                </a:cubicBezTo>
                <a:cubicBezTo>
                  <a:pt x="3560426" y="203328"/>
                  <a:pt x="3532351" y="221829"/>
                  <a:pt x="3501483" y="234176"/>
                </a:cubicBezTo>
                <a:cubicBezTo>
                  <a:pt x="3482898" y="241610"/>
                  <a:pt x="3463631" y="247526"/>
                  <a:pt x="3445727" y="256478"/>
                </a:cubicBezTo>
                <a:cubicBezTo>
                  <a:pt x="3403154" y="277764"/>
                  <a:pt x="3388312" y="296130"/>
                  <a:pt x="3345366" y="312235"/>
                </a:cubicBezTo>
                <a:cubicBezTo>
                  <a:pt x="3331016" y="317616"/>
                  <a:pt x="3315497" y="319176"/>
                  <a:pt x="3300761" y="323386"/>
                </a:cubicBezTo>
                <a:cubicBezTo>
                  <a:pt x="3188777" y="355381"/>
                  <a:pt x="3362144" y="310828"/>
                  <a:pt x="3222702" y="345688"/>
                </a:cubicBezTo>
                <a:cubicBezTo>
                  <a:pt x="3211551" y="353122"/>
                  <a:pt x="3201567" y="362712"/>
                  <a:pt x="3189248" y="367991"/>
                </a:cubicBezTo>
                <a:cubicBezTo>
                  <a:pt x="3174603" y="374267"/>
                  <a:pt x="3099879" y="387850"/>
                  <a:pt x="3088887" y="390293"/>
                </a:cubicBezTo>
                <a:cubicBezTo>
                  <a:pt x="3073926" y="393618"/>
                  <a:pt x="3059019" y="397234"/>
                  <a:pt x="3044283" y="401444"/>
                </a:cubicBezTo>
                <a:cubicBezTo>
                  <a:pt x="3032981" y="404673"/>
                  <a:pt x="3022233" y="409744"/>
                  <a:pt x="3010829" y="412595"/>
                </a:cubicBezTo>
                <a:cubicBezTo>
                  <a:pt x="2992441" y="417192"/>
                  <a:pt x="2973461" y="419150"/>
                  <a:pt x="2955073" y="423747"/>
                </a:cubicBezTo>
                <a:cubicBezTo>
                  <a:pt x="2943669" y="426598"/>
                  <a:pt x="2933145" y="432593"/>
                  <a:pt x="2921619" y="434898"/>
                </a:cubicBezTo>
                <a:cubicBezTo>
                  <a:pt x="2895846" y="440053"/>
                  <a:pt x="2869580" y="442332"/>
                  <a:pt x="2843561" y="446049"/>
                </a:cubicBezTo>
                <a:cubicBezTo>
                  <a:pt x="2748223" y="477829"/>
                  <a:pt x="2799981" y="465436"/>
                  <a:pt x="2687444" y="479503"/>
                </a:cubicBezTo>
                <a:cubicBezTo>
                  <a:pt x="2676293" y="483220"/>
                  <a:pt x="2664069" y="484607"/>
                  <a:pt x="2653990" y="490654"/>
                </a:cubicBezTo>
                <a:cubicBezTo>
                  <a:pt x="2618671" y="511845"/>
                  <a:pt x="2640271" y="513517"/>
                  <a:pt x="2620536" y="546410"/>
                </a:cubicBezTo>
                <a:cubicBezTo>
                  <a:pt x="2615127" y="555425"/>
                  <a:pt x="2605668" y="561279"/>
                  <a:pt x="2598234" y="568713"/>
                </a:cubicBezTo>
                <a:cubicBezTo>
                  <a:pt x="2561254" y="556386"/>
                  <a:pt x="2590799" y="587298"/>
                  <a:pt x="2575931" y="579864"/>
                </a:cubicBezTo>
                <a:close/>
              </a:path>
            </a:pathLst>
          </a:custGeom>
          <a:no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Papyrus" panose="03070502060502030205" pitchFamily="66" charset="0"/>
            </a:endParaRPr>
          </a:p>
        </p:txBody>
      </p:sp>
      <p:sp>
        <p:nvSpPr>
          <p:cNvPr id="11" name="Oval 10"/>
          <p:cNvSpPr/>
          <p:nvPr/>
        </p:nvSpPr>
        <p:spPr>
          <a:xfrm rot="1277588">
            <a:off x="4694236" y="4161194"/>
            <a:ext cx="1658432" cy="6784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Papyrus" panose="03070502060502030205" pitchFamily="66" charset="0"/>
            </a:endParaRPr>
          </a:p>
        </p:txBody>
      </p:sp>
      <p:sp>
        <p:nvSpPr>
          <p:cNvPr id="12" name="Oval 11"/>
          <p:cNvSpPr/>
          <p:nvPr/>
        </p:nvSpPr>
        <p:spPr>
          <a:xfrm rot="3538708">
            <a:off x="5286700" y="4213539"/>
            <a:ext cx="837703" cy="1553442"/>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Papyrus" panose="03070502060502030205" pitchFamily="66" charset="0"/>
            </a:endParaRPr>
          </a:p>
        </p:txBody>
      </p:sp>
      <p:sp>
        <p:nvSpPr>
          <p:cNvPr id="13" name="Oval 12"/>
          <p:cNvSpPr/>
          <p:nvPr/>
        </p:nvSpPr>
        <p:spPr>
          <a:xfrm>
            <a:off x="5692308" y="4247010"/>
            <a:ext cx="1499129" cy="137111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Papyrus" panose="03070502060502030205" pitchFamily="66" charset="0"/>
            </a:endParaRPr>
          </a:p>
        </p:txBody>
      </p:sp>
      <p:sp>
        <p:nvSpPr>
          <p:cNvPr id="14" name="TextBox 13"/>
          <p:cNvSpPr txBox="1"/>
          <p:nvPr/>
        </p:nvSpPr>
        <p:spPr>
          <a:xfrm>
            <a:off x="9029494" y="3866930"/>
            <a:ext cx="765195" cy="461665"/>
          </a:xfrm>
          <a:prstGeom prst="rect">
            <a:avLst/>
          </a:prstGeom>
          <a:noFill/>
          <a:ln w="38100">
            <a:noFill/>
          </a:ln>
        </p:spPr>
        <p:txBody>
          <a:bodyPr wrap="square" rtlCol="0">
            <a:spAutoFit/>
          </a:bodyPr>
          <a:lstStyle/>
          <a:p>
            <a:r>
              <a:rPr lang="en-US" sz="2400" b="1" dirty="0" smtClean="0">
                <a:solidFill>
                  <a:srgbClr val="FFFF00"/>
                </a:solidFill>
              </a:rPr>
              <a:t>P</a:t>
            </a:r>
            <a:endParaRPr lang="en-US" sz="2400" b="1" dirty="0">
              <a:solidFill>
                <a:srgbClr val="FFFF00"/>
              </a:solidFill>
            </a:endParaRPr>
          </a:p>
        </p:txBody>
      </p:sp>
      <p:sp>
        <p:nvSpPr>
          <p:cNvPr id="15" name="TextBox 14"/>
          <p:cNvSpPr txBox="1"/>
          <p:nvPr/>
        </p:nvSpPr>
        <p:spPr>
          <a:xfrm>
            <a:off x="2845298" y="4829607"/>
            <a:ext cx="1725436" cy="461665"/>
          </a:xfrm>
          <a:prstGeom prst="rect">
            <a:avLst/>
          </a:prstGeom>
          <a:noFill/>
          <a:ln w="38100">
            <a:noFill/>
          </a:ln>
        </p:spPr>
        <p:txBody>
          <a:bodyPr wrap="square" rtlCol="0">
            <a:spAutoFit/>
          </a:bodyPr>
          <a:lstStyle/>
          <a:p>
            <a:r>
              <a:rPr lang="en-US" sz="2400" b="1" dirty="0">
                <a:solidFill>
                  <a:srgbClr val="FF99FF"/>
                </a:solidFill>
                <a:latin typeface="Papyrus" panose="03070502060502030205" pitchFamily="66" charset="0"/>
              </a:rPr>
              <a:t>model</a:t>
            </a:r>
          </a:p>
        </p:txBody>
      </p:sp>
      <p:sp>
        <p:nvSpPr>
          <p:cNvPr id="16" name="Freeform: Shape 31"/>
          <p:cNvSpPr/>
          <p:nvPr/>
        </p:nvSpPr>
        <p:spPr>
          <a:xfrm>
            <a:off x="8547789" y="3552086"/>
            <a:ext cx="1642297" cy="1565561"/>
          </a:xfrm>
          <a:custGeom>
            <a:avLst/>
            <a:gdLst>
              <a:gd name="connsiteX0" fmla="*/ 1440493 w 2655518"/>
              <a:gd name="connsiteY0" fmla="*/ 2217107 h 2505206"/>
              <a:gd name="connsiteX1" fmla="*/ 1277655 w 2655518"/>
              <a:gd name="connsiteY1" fmla="*/ 2217107 h 2505206"/>
              <a:gd name="connsiteX2" fmla="*/ 1215025 w 2655518"/>
              <a:gd name="connsiteY2" fmla="*/ 2192055 h 2505206"/>
              <a:gd name="connsiteX3" fmla="*/ 1152395 w 2655518"/>
              <a:gd name="connsiteY3" fmla="*/ 2179529 h 2505206"/>
              <a:gd name="connsiteX4" fmla="*/ 1064713 w 2655518"/>
              <a:gd name="connsiteY4" fmla="*/ 2154477 h 2505206"/>
              <a:gd name="connsiteX5" fmla="*/ 1002082 w 2655518"/>
              <a:gd name="connsiteY5" fmla="*/ 2129425 h 2505206"/>
              <a:gd name="connsiteX6" fmla="*/ 889348 w 2655518"/>
              <a:gd name="connsiteY6" fmla="*/ 2104373 h 2505206"/>
              <a:gd name="connsiteX7" fmla="*/ 739036 w 2655518"/>
              <a:gd name="connsiteY7" fmla="*/ 2066795 h 2505206"/>
              <a:gd name="connsiteX8" fmla="*/ 613776 w 2655518"/>
              <a:gd name="connsiteY8" fmla="*/ 2016691 h 2505206"/>
              <a:gd name="connsiteX9" fmla="*/ 526093 w 2655518"/>
              <a:gd name="connsiteY9" fmla="*/ 1979113 h 2505206"/>
              <a:gd name="connsiteX10" fmla="*/ 413359 w 2655518"/>
              <a:gd name="connsiteY10" fmla="*/ 1891430 h 2505206"/>
              <a:gd name="connsiteX11" fmla="*/ 338203 w 2655518"/>
              <a:gd name="connsiteY11" fmla="*/ 1841326 h 2505206"/>
              <a:gd name="connsiteX12" fmla="*/ 300625 w 2655518"/>
              <a:gd name="connsiteY12" fmla="*/ 1803748 h 2505206"/>
              <a:gd name="connsiteX13" fmla="*/ 250521 w 2655518"/>
              <a:gd name="connsiteY13" fmla="*/ 1766170 h 2505206"/>
              <a:gd name="connsiteX14" fmla="*/ 237995 w 2655518"/>
              <a:gd name="connsiteY14" fmla="*/ 1152395 h 2505206"/>
              <a:gd name="connsiteX15" fmla="*/ 187891 w 2655518"/>
              <a:gd name="connsiteY15" fmla="*/ 814192 h 2505206"/>
              <a:gd name="connsiteX16" fmla="*/ 137786 w 2655518"/>
              <a:gd name="connsiteY16" fmla="*/ 726510 h 2505206"/>
              <a:gd name="connsiteX17" fmla="*/ 125260 w 2655518"/>
              <a:gd name="connsiteY17" fmla="*/ 688932 h 2505206"/>
              <a:gd name="connsiteX18" fmla="*/ 100208 w 2655518"/>
              <a:gd name="connsiteY18" fmla="*/ 638828 h 2505206"/>
              <a:gd name="connsiteX19" fmla="*/ 50104 w 2655518"/>
              <a:gd name="connsiteY19" fmla="*/ 513567 h 2505206"/>
              <a:gd name="connsiteX20" fmla="*/ 12526 w 2655518"/>
              <a:gd name="connsiteY20" fmla="*/ 400833 h 2505206"/>
              <a:gd name="connsiteX21" fmla="*/ 0 w 2655518"/>
              <a:gd name="connsiteY21" fmla="*/ 363255 h 2505206"/>
              <a:gd name="connsiteX22" fmla="*/ 12526 w 2655518"/>
              <a:gd name="connsiteY22" fmla="*/ 187891 h 2505206"/>
              <a:gd name="connsiteX23" fmla="*/ 25052 w 2655518"/>
              <a:gd name="connsiteY23" fmla="*/ 150313 h 2505206"/>
              <a:gd name="connsiteX24" fmla="*/ 100208 w 2655518"/>
              <a:gd name="connsiteY24" fmla="*/ 100209 h 2505206"/>
              <a:gd name="connsiteX25" fmla="*/ 175365 w 2655518"/>
              <a:gd name="connsiteY25" fmla="*/ 75157 h 2505206"/>
              <a:gd name="connsiteX26" fmla="*/ 200417 w 2655518"/>
              <a:gd name="connsiteY26" fmla="*/ 50104 h 2505206"/>
              <a:gd name="connsiteX27" fmla="*/ 350729 w 2655518"/>
              <a:gd name="connsiteY27" fmla="*/ 25052 h 2505206"/>
              <a:gd name="connsiteX28" fmla="*/ 513567 w 2655518"/>
              <a:gd name="connsiteY28" fmla="*/ 0 h 2505206"/>
              <a:gd name="connsiteX29" fmla="*/ 2041743 w 2655518"/>
              <a:gd name="connsiteY29" fmla="*/ 12526 h 2505206"/>
              <a:gd name="connsiteX30" fmla="*/ 2192055 w 2655518"/>
              <a:gd name="connsiteY30" fmla="*/ 37578 h 2505206"/>
              <a:gd name="connsiteX31" fmla="*/ 2229633 w 2655518"/>
              <a:gd name="connsiteY31" fmla="*/ 62630 h 2505206"/>
              <a:gd name="connsiteX32" fmla="*/ 2279737 w 2655518"/>
              <a:gd name="connsiteY32" fmla="*/ 87683 h 2505206"/>
              <a:gd name="connsiteX33" fmla="*/ 2354893 w 2655518"/>
              <a:gd name="connsiteY33" fmla="*/ 162839 h 2505206"/>
              <a:gd name="connsiteX34" fmla="*/ 2379945 w 2655518"/>
              <a:gd name="connsiteY34" fmla="*/ 200417 h 2505206"/>
              <a:gd name="connsiteX35" fmla="*/ 2430049 w 2655518"/>
              <a:gd name="connsiteY35" fmla="*/ 250521 h 2505206"/>
              <a:gd name="connsiteX36" fmla="*/ 2442576 w 2655518"/>
              <a:gd name="connsiteY36" fmla="*/ 288099 h 2505206"/>
              <a:gd name="connsiteX37" fmla="*/ 2505206 w 2655518"/>
              <a:gd name="connsiteY37" fmla="*/ 375781 h 2505206"/>
              <a:gd name="connsiteX38" fmla="*/ 2530258 w 2655518"/>
              <a:gd name="connsiteY38" fmla="*/ 425885 h 2505206"/>
              <a:gd name="connsiteX39" fmla="*/ 2555310 w 2655518"/>
              <a:gd name="connsiteY39" fmla="*/ 463463 h 2505206"/>
              <a:gd name="connsiteX40" fmla="*/ 2605414 w 2655518"/>
              <a:gd name="connsiteY40" fmla="*/ 576198 h 2505206"/>
              <a:gd name="connsiteX41" fmla="*/ 2630466 w 2655518"/>
              <a:gd name="connsiteY41" fmla="*/ 651354 h 2505206"/>
              <a:gd name="connsiteX42" fmla="*/ 2655518 w 2655518"/>
              <a:gd name="connsiteY42" fmla="*/ 701458 h 2505206"/>
              <a:gd name="connsiteX43" fmla="*/ 2617940 w 2655518"/>
              <a:gd name="connsiteY43" fmla="*/ 1077239 h 2505206"/>
              <a:gd name="connsiteX44" fmla="*/ 2592888 w 2655518"/>
              <a:gd name="connsiteY44" fmla="*/ 1164921 h 2505206"/>
              <a:gd name="connsiteX45" fmla="*/ 2555310 w 2655518"/>
              <a:gd name="connsiteY45" fmla="*/ 1189973 h 2505206"/>
              <a:gd name="connsiteX46" fmla="*/ 2530258 w 2655518"/>
              <a:gd name="connsiteY46" fmla="*/ 1240077 h 2505206"/>
              <a:gd name="connsiteX47" fmla="*/ 2455102 w 2655518"/>
              <a:gd name="connsiteY47" fmla="*/ 1327759 h 2505206"/>
              <a:gd name="connsiteX48" fmla="*/ 2379945 w 2655518"/>
              <a:gd name="connsiteY48" fmla="*/ 1377863 h 2505206"/>
              <a:gd name="connsiteX49" fmla="*/ 2342367 w 2655518"/>
              <a:gd name="connsiteY49" fmla="*/ 1402915 h 2505206"/>
              <a:gd name="connsiteX50" fmla="*/ 2267211 w 2655518"/>
              <a:gd name="connsiteY50" fmla="*/ 1453020 h 2505206"/>
              <a:gd name="connsiteX51" fmla="*/ 2217107 w 2655518"/>
              <a:gd name="connsiteY51" fmla="*/ 1503124 h 2505206"/>
              <a:gd name="connsiteX52" fmla="*/ 2167003 w 2655518"/>
              <a:gd name="connsiteY52" fmla="*/ 1528176 h 2505206"/>
              <a:gd name="connsiteX53" fmla="*/ 2091847 w 2655518"/>
              <a:gd name="connsiteY53" fmla="*/ 1603332 h 2505206"/>
              <a:gd name="connsiteX54" fmla="*/ 2054269 w 2655518"/>
              <a:gd name="connsiteY54" fmla="*/ 1703540 h 2505206"/>
              <a:gd name="connsiteX55" fmla="*/ 2041743 w 2655518"/>
              <a:gd name="connsiteY55" fmla="*/ 1753644 h 2505206"/>
              <a:gd name="connsiteX56" fmla="*/ 2054269 w 2655518"/>
              <a:gd name="connsiteY56" fmla="*/ 1941535 h 2505206"/>
              <a:gd name="connsiteX57" fmla="*/ 2129425 w 2655518"/>
              <a:gd name="connsiteY57" fmla="*/ 2066795 h 2505206"/>
              <a:gd name="connsiteX58" fmla="*/ 2167003 w 2655518"/>
              <a:gd name="connsiteY58" fmla="*/ 2129425 h 2505206"/>
              <a:gd name="connsiteX59" fmla="*/ 2192055 w 2655518"/>
              <a:gd name="connsiteY59" fmla="*/ 2179529 h 2505206"/>
              <a:gd name="connsiteX60" fmla="*/ 2229633 w 2655518"/>
              <a:gd name="connsiteY60" fmla="*/ 2254685 h 2505206"/>
              <a:gd name="connsiteX61" fmla="*/ 2167003 w 2655518"/>
              <a:gd name="connsiteY61" fmla="*/ 2492680 h 2505206"/>
              <a:gd name="connsiteX62" fmla="*/ 2116899 w 2655518"/>
              <a:gd name="connsiteY62" fmla="*/ 2505206 h 2505206"/>
              <a:gd name="connsiteX63" fmla="*/ 1866378 w 2655518"/>
              <a:gd name="connsiteY63" fmla="*/ 2492680 h 2505206"/>
              <a:gd name="connsiteX64" fmla="*/ 1816274 w 2655518"/>
              <a:gd name="connsiteY64" fmla="*/ 2480154 h 2505206"/>
              <a:gd name="connsiteX65" fmla="*/ 1791222 w 2655518"/>
              <a:gd name="connsiteY65" fmla="*/ 2442576 h 2505206"/>
              <a:gd name="connsiteX66" fmla="*/ 1741118 w 2655518"/>
              <a:gd name="connsiteY66" fmla="*/ 2430050 h 2505206"/>
              <a:gd name="connsiteX67" fmla="*/ 1691014 w 2655518"/>
              <a:gd name="connsiteY67" fmla="*/ 2404998 h 2505206"/>
              <a:gd name="connsiteX68" fmla="*/ 1603332 w 2655518"/>
              <a:gd name="connsiteY68" fmla="*/ 2342367 h 2505206"/>
              <a:gd name="connsiteX69" fmla="*/ 1528176 w 2655518"/>
              <a:gd name="connsiteY69" fmla="*/ 2292263 h 2505206"/>
              <a:gd name="connsiteX70" fmla="*/ 1503123 w 2655518"/>
              <a:gd name="connsiteY70" fmla="*/ 2267211 h 2505206"/>
              <a:gd name="connsiteX71" fmla="*/ 1440493 w 2655518"/>
              <a:gd name="connsiteY71" fmla="*/ 2217107 h 250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55518" h="2505206">
                <a:moveTo>
                  <a:pt x="1440493" y="2217107"/>
                </a:moveTo>
                <a:cubicBezTo>
                  <a:pt x="1402915" y="2208756"/>
                  <a:pt x="1369197" y="2238232"/>
                  <a:pt x="1277655" y="2217107"/>
                </a:cubicBezTo>
                <a:cubicBezTo>
                  <a:pt x="1255746" y="2212051"/>
                  <a:pt x="1236562" y="2198516"/>
                  <a:pt x="1215025" y="2192055"/>
                </a:cubicBezTo>
                <a:cubicBezTo>
                  <a:pt x="1194633" y="2185937"/>
                  <a:pt x="1173049" y="2184693"/>
                  <a:pt x="1152395" y="2179529"/>
                </a:cubicBezTo>
                <a:cubicBezTo>
                  <a:pt x="1122906" y="2172157"/>
                  <a:pt x="1093550" y="2164089"/>
                  <a:pt x="1064713" y="2154477"/>
                </a:cubicBezTo>
                <a:cubicBezTo>
                  <a:pt x="1043382" y="2147367"/>
                  <a:pt x="1023702" y="2135602"/>
                  <a:pt x="1002082" y="2129425"/>
                </a:cubicBezTo>
                <a:cubicBezTo>
                  <a:pt x="965068" y="2118850"/>
                  <a:pt x="926543" y="2114292"/>
                  <a:pt x="889348" y="2104373"/>
                </a:cubicBezTo>
                <a:cubicBezTo>
                  <a:pt x="723931" y="2060262"/>
                  <a:pt x="903877" y="2094269"/>
                  <a:pt x="739036" y="2066795"/>
                </a:cubicBezTo>
                <a:cubicBezTo>
                  <a:pt x="654484" y="2010427"/>
                  <a:pt x="759713" y="2075065"/>
                  <a:pt x="613776" y="2016691"/>
                </a:cubicBezTo>
                <a:cubicBezTo>
                  <a:pt x="469604" y="1959023"/>
                  <a:pt x="696314" y="2021668"/>
                  <a:pt x="526093" y="1979113"/>
                </a:cubicBezTo>
                <a:cubicBezTo>
                  <a:pt x="488515" y="1949885"/>
                  <a:pt x="452970" y="1917837"/>
                  <a:pt x="413359" y="1891430"/>
                </a:cubicBezTo>
                <a:cubicBezTo>
                  <a:pt x="388307" y="1874729"/>
                  <a:pt x="361969" y="1859811"/>
                  <a:pt x="338203" y="1841326"/>
                </a:cubicBezTo>
                <a:cubicBezTo>
                  <a:pt x="324220" y="1830450"/>
                  <a:pt x="314075" y="1815276"/>
                  <a:pt x="300625" y="1803748"/>
                </a:cubicBezTo>
                <a:cubicBezTo>
                  <a:pt x="284774" y="1790162"/>
                  <a:pt x="267222" y="1778696"/>
                  <a:pt x="250521" y="1766170"/>
                </a:cubicBezTo>
                <a:cubicBezTo>
                  <a:pt x="168678" y="1520642"/>
                  <a:pt x="224855" y="1717414"/>
                  <a:pt x="237995" y="1152395"/>
                </a:cubicBezTo>
                <a:cubicBezTo>
                  <a:pt x="219020" y="734945"/>
                  <a:pt x="274193" y="986796"/>
                  <a:pt x="187891" y="814192"/>
                </a:cubicBezTo>
                <a:cubicBezTo>
                  <a:pt x="143734" y="725879"/>
                  <a:pt x="186469" y="775191"/>
                  <a:pt x="137786" y="726510"/>
                </a:cubicBezTo>
                <a:cubicBezTo>
                  <a:pt x="133611" y="713984"/>
                  <a:pt x="130461" y="701068"/>
                  <a:pt x="125260" y="688932"/>
                </a:cubicBezTo>
                <a:cubicBezTo>
                  <a:pt x="117904" y="671769"/>
                  <a:pt x="106113" y="656542"/>
                  <a:pt x="100208" y="638828"/>
                </a:cubicBezTo>
                <a:cubicBezTo>
                  <a:pt x="58333" y="513204"/>
                  <a:pt x="104289" y="567755"/>
                  <a:pt x="50104" y="513567"/>
                </a:cubicBezTo>
                <a:lnTo>
                  <a:pt x="12526" y="400833"/>
                </a:lnTo>
                <a:lnTo>
                  <a:pt x="0" y="363255"/>
                </a:lnTo>
                <a:cubicBezTo>
                  <a:pt x="4175" y="304800"/>
                  <a:pt x="5679" y="246093"/>
                  <a:pt x="12526" y="187891"/>
                </a:cubicBezTo>
                <a:cubicBezTo>
                  <a:pt x="14069" y="174778"/>
                  <a:pt x="15716" y="159649"/>
                  <a:pt x="25052" y="150313"/>
                </a:cubicBezTo>
                <a:cubicBezTo>
                  <a:pt x="46342" y="129023"/>
                  <a:pt x="71644" y="109730"/>
                  <a:pt x="100208" y="100209"/>
                </a:cubicBezTo>
                <a:lnTo>
                  <a:pt x="175365" y="75157"/>
                </a:lnTo>
                <a:cubicBezTo>
                  <a:pt x="183716" y="66806"/>
                  <a:pt x="189854" y="55386"/>
                  <a:pt x="200417" y="50104"/>
                </a:cubicBezTo>
                <a:cubicBezTo>
                  <a:pt x="228003" y="36311"/>
                  <a:pt x="341328" y="26227"/>
                  <a:pt x="350729" y="25052"/>
                </a:cubicBezTo>
                <a:cubicBezTo>
                  <a:pt x="415051" y="3611"/>
                  <a:pt x="416688" y="0"/>
                  <a:pt x="513567" y="0"/>
                </a:cubicBezTo>
                <a:lnTo>
                  <a:pt x="2041743" y="12526"/>
                </a:lnTo>
                <a:cubicBezTo>
                  <a:pt x="2054763" y="14386"/>
                  <a:pt x="2169512" y="29124"/>
                  <a:pt x="2192055" y="37578"/>
                </a:cubicBezTo>
                <a:cubicBezTo>
                  <a:pt x="2206151" y="42864"/>
                  <a:pt x="2216562" y="55161"/>
                  <a:pt x="2229633" y="62630"/>
                </a:cubicBezTo>
                <a:cubicBezTo>
                  <a:pt x="2245845" y="71894"/>
                  <a:pt x="2263036" y="79332"/>
                  <a:pt x="2279737" y="87683"/>
                </a:cubicBezTo>
                <a:cubicBezTo>
                  <a:pt x="2402547" y="251430"/>
                  <a:pt x="2244996" y="52942"/>
                  <a:pt x="2354893" y="162839"/>
                </a:cubicBezTo>
                <a:cubicBezTo>
                  <a:pt x="2365538" y="173484"/>
                  <a:pt x="2370148" y="188987"/>
                  <a:pt x="2379945" y="200417"/>
                </a:cubicBezTo>
                <a:cubicBezTo>
                  <a:pt x="2395316" y="218350"/>
                  <a:pt x="2413348" y="233820"/>
                  <a:pt x="2430049" y="250521"/>
                </a:cubicBezTo>
                <a:cubicBezTo>
                  <a:pt x="2434225" y="263047"/>
                  <a:pt x="2436671" y="276289"/>
                  <a:pt x="2442576" y="288099"/>
                </a:cubicBezTo>
                <a:cubicBezTo>
                  <a:pt x="2455827" y="314601"/>
                  <a:pt x="2491019" y="353082"/>
                  <a:pt x="2505206" y="375781"/>
                </a:cubicBezTo>
                <a:cubicBezTo>
                  <a:pt x="2515102" y="391615"/>
                  <a:pt x="2520994" y="409673"/>
                  <a:pt x="2530258" y="425885"/>
                </a:cubicBezTo>
                <a:cubicBezTo>
                  <a:pt x="2537727" y="438956"/>
                  <a:pt x="2547841" y="450392"/>
                  <a:pt x="2555310" y="463463"/>
                </a:cubicBezTo>
                <a:cubicBezTo>
                  <a:pt x="2575001" y="497922"/>
                  <a:pt x="2591992" y="539287"/>
                  <a:pt x="2605414" y="576198"/>
                </a:cubicBezTo>
                <a:cubicBezTo>
                  <a:pt x="2614438" y="601015"/>
                  <a:pt x="2618656" y="627735"/>
                  <a:pt x="2630466" y="651354"/>
                </a:cubicBezTo>
                <a:lnTo>
                  <a:pt x="2655518" y="701458"/>
                </a:lnTo>
                <a:cubicBezTo>
                  <a:pt x="2635351" y="1205630"/>
                  <a:pt x="2683241" y="881335"/>
                  <a:pt x="2617940" y="1077239"/>
                </a:cubicBezTo>
                <a:cubicBezTo>
                  <a:pt x="2616654" y="1081097"/>
                  <a:pt x="2599781" y="1156305"/>
                  <a:pt x="2592888" y="1164921"/>
                </a:cubicBezTo>
                <a:cubicBezTo>
                  <a:pt x="2583484" y="1176676"/>
                  <a:pt x="2567836" y="1181622"/>
                  <a:pt x="2555310" y="1189973"/>
                </a:cubicBezTo>
                <a:cubicBezTo>
                  <a:pt x="2546959" y="1206674"/>
                  <a:pt x="2540154" y="1224243"/>
                  <a:pt x="2530258" y="1240077"/>
                </a:cubicBezTo>
                <a:cubicBezTo>
                  <a:pt x="2514357" y="1265518"/>
                  <a:pt x="2480029" y="1308371"/>
                  <a:pt x="2455102" y="1327759"/>
                </a:cubicBezTo>
                <a:cubicBezTo>
                  <a:pt x="2431335" y="1346244"/>
                  <a:pt x="2404997" y="1361162"/>
                  <a:pt x="2379945" y="1377863"/>
                </a:cubicBezTo>
                <a:cubicBezTo>
                  <a:pt x="2367419" y="1386214"/>
                  <a:pt x="2353012" y="1392270"/>
                  <a:pt x="2342367" y="1402915"/>
                </a:cubicBezTo>
                <a:cubicBezTo>
                  <a:pt x="2295453" y="1449830"/>
                  <a:pt x="2321595" y="1434892"/>
                  <a:pt x="2267211" y="1453020"/>
                </a:cubicBezTo>
                <a:cubicBezTo>
                  <a:pt x="2250510" y="1469721"/>
                  <a:pt x="2236002" y="1488952"/>
                  <a:pt x="2217107" y="1503124"/>
                </a:cubicBezTo>
                <a:cubicBezTo>
                  <a:pt x="2202169" y="1514328"/>
                  <a:pt x="2181584" y="1516511"/>
                  <a:pt x="2167003" y="1528176"/>
                </a:cubicBezTo>
                <a:cubicBezTo>
                  <a:pt x="2139338" y="1550308"/>
                  <a:pt x="2091847" y="1603332"/>
                  <a:pt x="2091847" y="1603332"/>
                </a:cubicBezTo>
                <a:cubicBezTo>
                  <a:pt x="2078611" y="1636422"/>
                  <a:pt x="2064087" y="1669176"/>
                  <a:pt x="2054269" y="1703540"/>
                </a:cubicBezTo>
                <a:cubicBezTo>
                  <a:pt x="2049540" y="1720093"/>
                  <a:pt x="2045918" y="1736943"/>
                  <a:pt x="2041743" y="1753644"/>
                </a:cubicBezTo>
                <a:cubicBezTo>
                  <a:pt x="2045918" y="1816274"/>
                  <a:pt x="2044479" y="1879534"/>
                  <a:pt x="2054269" y="1941535"/>
                </a:cubicBezTo>
                <a:cubicBezTo>
                  <a:pt x="2058359" y="1967441"/>
                  <a:pt x="2124475" y="2058544"/>
                  <a:pt x="2129425" y="2066795"/>
                </a:cubicBezTo>
                <a:cubicBezTo>
                  <a:pt x="2141951" y="2087672"/>
                  <a:pt x="2155179" y="2108143"/>
                  <a:pt x="2167003" y="2129425"/>
                </a:cubicBezTo>
                <a:cubicBezTo>
                  <a:pt x="2176071" y="2145748"/>
                  <a:pt x="2182791" y="2163317"/>
                  <a:pt x="2192055" y="2179529"/>
                </a:cubicBezTo>
                <a:cubicBezTo>
                  <a:pt x="2230906" y="2247519"/>
                  <a:pt x="2206667" y="2185788"/>
                  <a:pt x="2229633" y="2254685"/>
                </a:cubicBezTo>
                <a:cubicBezTo>
                  <a:pt x="2229032" y="2262492"/>
                  <a:pt x="2239432" y="2474573"/>
                  <a:pt x="2167003" y="2492680"/>
                </a:cubicBezTo>
                <a:lnTo>
                  <a:pt x="2116899" y="2505206"/>
                </a:lnTo>
                <a:cubicBezTo>
                  <a:pt x="2033392" y="2501031"/>
                  <a:pt x="1949701" y="2499624"/>
                  <a:pt x="1866378" y="2492680"/>
                </a:cubicBezTo>
                <a:cubicBezTo>
                  <a:pt x="1849222" y="2491250"/>
                  <a:pt x="1830598" y="2489703"/>
                  <a:pt x="1816274" y="2480154"/>
                </a:cubicBezTo>
                <a:cubicBezTo>
                  <a:pt x="1803748" y="2471803"/>
                  <a:pt x="1803748" y="2450927"/>
                  <a:pt x="1791222" y="2442576"/>
                </a:cubicBezTo>
                <a:cubicBezTo>
                  <a:pt x="1776898" y="2433027"/>
                  <a:pt x="1757237" y="2436095"/>
                  <a:pt x="1741118" y="2430050"/>
                </a:cubicBezTo>
                <a:cubicBezTo>
                  <a:pt x="1723634" y="2423494"/>
                  <a:pt x="1707337" y="2414066"/>
                  <a:pt x="1691014" y="2404998"/>
                </a:cubicBezTo>
                <a:cubicBezTo>
                  <a:pt x="1522849" y="2311573"/>
                  <a:pt x="1691879" y="2408778"/>
                  <a:pt x="1603332" y="2342367"/>
                </a:cubicBezTo>
                <a:cubicBezTo>
                  <a:pt x="1579245" y="2324302"/>
                  <a:pt x="1549467" y="2313553"/>
                  <a:pt x="1528176" y="2292263"/>
                </a:cubicBezTo>
                <a:cubicBezTo>
                  <a:pt x="1519825" y="2283912"/>
                  <a:pt x="1512571" y="2274297"/>
                  <a:pt x="1503123" y="2267211"/>
                </a:cubicBezTo>
                <a:cubicBezTo>
                  <a:pt x="1396367" y="2187145"/>
                  <a:pt x="1478071" y="2225458"/>
                  <a:pt x="1440493" y="2217107"/>
                </a:cubicBezTo>
                <a:close/>
              </a:path>
            </a:pathLst>
          </a:custGeom>
          <a:noFill/>
          <a:ln w="38100">
            <a:solidFill>
              <a:srgbClr val="FFF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274788" y="5212062"/>
            <a:ext cx="1930720" cy="461665"/>
          </a:xfrm>
          <a:prstGeom prst="rect">
            <a:avLst/>
          </a:prstGeom>
        </p:spPr>
        <p:txBody>
          <a:bodyPr wrap="square">
            <a:spAutoFit/>
          </a:bodyPr>
          <a:lstStyle/>
          <a:p>
            <a:r>
              <a:rPr lang="en-US" sz="2400" b="1" dirty="0">
                <a:solidFill>
                  <a:srgbClr val="FFFF8F"/>
                </a:solidFill>
                <a:latin typeface="Papyrus" panose="03070502060502030205" pitchFamily="66" charset="0"/>
              </a:rPr>
              <a:t>specification</a:t>
            </a:r>
            <a:endParaRPr lang="en-US" sz="2400" dirty="0">
              <a:solidFill>
                <a:srgbClr val="FFFF8F"/>
              </a:solidFill>
            </a:endParaRPr>
          </a:p>
        </p:txBody>
      </p:sp>
      <p:sp>
        <p:nvSpPr>
          <p:cNvPr id="18" name="Rectangle 17"/>
          <p:cNvSpPr/>
          <p:nvPr/>
        </p:nvSpPr>
        <p:spPr>
          <a:xfrm>
            <a:off x="9179574" y="4205667"/>
            <a:ext cx="241300" cy="769441"/>
          </a:xfrm>
          <a:prstGeom prst="rect">
            <a:avLst/>
          </a:prstGeom>
        </p:spPr>
        <p:txBody>
          <a:bodyPr wrap="square">
            <a:spAutoFit/>
          </a:bodyPr>
          <a:lstStyle/>
          <a:p>
            <a:r>
              <a:rPr lang="en-US" sz="4400" b="1" dirty="0">
                <a:solidFill>
                  <a:schemeClr val="bg1"/>
                </a:solidFill>
                <a:latin typeface="Papyrus" panose="03070502060502030205" pitchFamily="66" charset="0"/>
              </a:rPr>
              <a:t>…</a:t>
            </a:r>
            <a:endParaRPr lang="en-US" sz="4400" dirty="0"/>
          </a:p>
        </p:txBody>
      </p:sp>
      <p:sp>
        <p:nvSpPr>
          <p:cNvPr id="19" name="TextBox 18"/>
          <p:cNvSpPr txBox="1"/>
          <p:nvPr/>
        </p:nvSpPr>
        <p:spPr>
          <a:xfrm>
            <a:off x="5988686" y="5615382"/>
            <a:ext cx="1427073" cy="461665"/>
          </a:xfrm>
          <a:prstGeom prst="rect">
            <a:avLst/>
          </a:prstGeom>
          <a:noFill/>
          <a:ln w="38100">
            <a:noFill/>
          </a:ln>
        </p:spPr>
        <p:txBody>
          <a:bodyPr wrap="square" rtlCol="0">
            <a:spAutoFit/>
          </a:bodyPr>
          <a:lstStyle/>
          <a:p>
            <a:r>
              <a:rPr lang="en-US" sz="2400" b="1" dirty="0">
                <a:solidFill>
                  <a:schemeClr val="bg1"/>
                </a:solidFill>
                <a:latin typeface="Papyrus" panose="03070502060502030205" pitchFamily="66" charset="0"/>
              </a:rPr>
              <a:t>proof 1</a:t>
            </a:r>
          </a:p>
        </p:txBody>
      </p:sp>
      <p:sp>
        <p:nvSpPr>
          <p:cNvPr id="20" name="TextBox 19"/>
          <p:cNvSpPr txBox="1"/>
          <p:nvPr/>
        </p:nvSpPr>
        <p:spPr>
          <a:xfrm rot="21248379">
            <a:off x="4473431" y="5035881"/>
            <a:ext cx="1456369" cy="461665"/>
          </a:xfrm>
          <a:prstGeom prst="rect">
            <a:avLst/>
          </a:prstGeom>
          <a:noFill/>
          <a:ln w="38100">
            <a:noFill/>
          </a:ln>
        </p:spPr>
        <p:txBody>
          <a:bodyPr wrap="square" rtlCol="0">
            <a:spAutoFit/>
          </a:bodyPr>
          <a:lstStyle/>
          <a:p>
            <a:r>
              <a:rPr lang="en-US" sz="2400" b="1" dirty="0">
                <a:solidFill>
                  <a:schemeClr val="bg1"/>
                </a:solidFill>
                <a:latin typeface="Papyrus" panose="03070502060502030205" pitchFamily="66" charset="0"/>
              </a:rPr>
              <a:t>proof 2</a:t>
            </a:r>
          </a:p>
        </p:txBody>
      </p:sp>
      <p:sp>
        <p:nvSpPr>
          <p:cNvPr id="21" name="TextBox 20"/>
          <p:cNvSpPr txBox="1"/>
          <p:nvPr/>
        </p:nvSpPr>
        <p:spPr>
          <a:xfrm>
            <a:off x="4254161" y="4159060"/>
            <a:ext cx="1259427" cy="461665"/>
          </a:xfrm>
          <a:prstGeom prst="rect">
            <a:avLst/>
          </a:prstGeom>
          <a:noFill/>
          <a:ln w="38100">
            <a:noFill/>
          </a:ln>
        </p:spPr>
        <p:txBody>
          <a:bodyPr wrap="square" rtlCol="0">
            <a:spAutoFit/>
          </a:bodyPr>
          <a:lstStyle/>
          <a:p>
            <a:r>
              <a:rPr lang="en-US" sz="2400" b="1" dirty="0">
                <a:solidFill>
                  <a:schemeClr val="bg1"/>
                </a:solidFill>
                <a:latin typeface="Papyrus" panose="03070502060502030205" pitchFamily="66" charset="0"/>
              </a:rPr>
              <a:t>proof 3</a:t>
            </a:r>
          </a:p>
        </p:txBody>
      </p:sp>
      <p:cxnSp>
        <p:nvCxnSpPr>
          <p:cNvPr id="22" name="Straight Arrow Connector 21"/>
          <p:cNvCxnSpPr>
            <a:stCxn id="14" idx="1"/>
            <a:endCxn id="12" idx="0"/>
          </p:cNvCxnSpPr>
          <p:nvPr/>
        </p:nvCxnSpPr>
        <p:spPr>
          <a:xfrm flipH="1">
            <a:off x="6371181" y="4097763"/>
            <a:ext cx="2658313" cy="492206"/>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1"/>
            <a:endCxn id="11" idx="0"/>
          </p:cNvCxnSpPr>
          <p:nvPr/>
        </p:nvCxnSpPr>
        <p:spPr>
          <a:xfrm flipH="1">
            <a:off x="5646645" y="4097763"/>
            <a:ext cx="3382849" cy="86590"/>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1"/>
            <a:endCxn id="13" idx="6"/>
          </p:cNvCxnSpPr>
          <p:nvPr/>
        </p:nvCxnSpPr>
        <p:spPr>
          <a:xfrm flipH="1">
            <a:off x="7191437" y="4097763"/>
            <a:ext cx="1838057" cy="834806"/>
          </a:xfrm>
          <a:prstGeom prst="straightConnector1">
            <a:avLst/>
          </a:prstGeom>
          <a:ln w="3810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171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Categorizing Design Artifacts</a:t>
            </a:r>
          </a:p>
        </p:txBody>
      </p:sp>
      <p:sp>
        <p:nvSpPr>
          <p:cNvPr id="6" name="Slide Number Placeholder 5"/>
          <p:cNvSpPr>
            <a:spLocks noGrp="1"/>
          </p:cNvSpPr>
          <p:nvPr>
            <p:ph type="sldNum" sz="quarter" idx="12"/>
          </p:nvPr>
        </p:nvSpPr>
        <p:spPr/>
        <p:txBody>
          <a:bodyPr/>
          <a:lstStyle/>
          <a:p>
            <a:fld id="{71985C30-FED6-44AE-B4D8-46A298887475}" type="slidenum">
              <a:rPr lang="en-US" smtClean="0"/>
              <a:t>16</a:t>
            </a:fld>
            <a:endParaRPr lang="en-US" dirty="0"/>
          </a:p>
        </p:txBody>
      </p:sp>
      <p:sp>
        <p:nvSpPr>
          <p:cNvPr id="9" name="Footer Placeholder 4"/>
          <p:cNvSpPr>
            <a:spLocks noGrp="1"/>
          </p:cNvSpPr>
          <p:nvPr>
            <p:ph type="ftr" sz="quarter" idx="11"/>
          </p:nvPr>
        </p:nvSpPr>
        <p:spPr>
          <a:xfrm>
            <a:off x="542260" y="6385467"/>
            <a:ext cx="8038214" cy="370355"/>
          </a:xfrm>
        </p:spPr>
        <p:txBody>
          <a:bodyPr/>
          <a:lstStyle/>
          <a:p>
            <a:r>
              <a:rPr lang="en-US" smtClean="0"/>
              <a:t>Spring 2017</a:t>
            </a:r>
            <a:endParaRPr lang="en-US" dirty="0"/>
          </a:p>
        </p:txBody>
      </p:sp>
      <p:sp>
        <p:nvSpPr>
          <p:cNvPr id="10" name="Freeform 12"/>
          <p:cNvSpPr/>
          <p:nvPr/>
        </p:nvSpPr>
        <p:spPr>
          <a:xfrm>
            <a:off x="2743200" y="3439886"/>
            <a:ext cx="5253917" cy="3145971"/>
          </a:xfrm>
          <a:custGeom>
            <a:avLst/>
            <a:gdLst>
              <a:gd name="connsiteX0" fmla="*/ 2575931 w 6233531"/>
              <a:gd name="connsiteY0" fmla="*/ 579864 h 5006898"/>
              <a:gd name="connsiteX1" fmla="*/ 2509024 w 6233531"/>
              <a:gd name="connsiteY1" fmla="*/ 524108 h 5006898"/>
              <a:gd name="connsiteX2" fmla="*/ 2475570 w 6233531"/>
              <a:gd name="connsiteY2" fmla="*/ 512956 h 5006898"/>
              <a:gd name="connsiteX3" fmla="*/ 2442117 w 6233531"/>
              <a:gd name="connsiteY3" fmla="*/ 479503 h 5006898"/>
              <a:gd name="connsiteX4" fmla="*/ 2386361 w 6233531"/>
              <a:gd name="connsiteY4" fmla="*/ 457200 h 5006898"/>
              <a:gd name="connsiteX5" fmla="*/ 2297151 w 6233531"/>
              <a:gd name="connsiteY5" fmla="*/ 401444 h 5006898"/>
              <a:gd name="connsiteX6" fmla="*/ 2196790 w 6233531"/>
              <a:gd name="connsiteY6" fmla="*/ 367991 h 5006898"/>
              <a:gd name="connsiteX7" fmla="*/ 2107580 w 6233531"/>
              <a:gd name="connsiteY7" fmla="*/ 323386 h 5006898"/>
              <a:gd name="connsiteX8" fmla="*/ 2029522 w 6233531"/>
              <a:gd name="connsiteY8" fmla="*/ 289932 h 5006898"/>
              <a:gd name="connsiteX9" fmla="*/ 1973766 w 6233531"/>
              <a:gd name="connsiteY9" fmla="*/ 245327 h 5006898"/>
              <a:gd name="connsiteX10" fmla="*/ 1851102 w 6233531"/>
              <a:gd name="connsiteY10" fmla="*/ 200722 h 5006898"/>
              <a:gd name="connsiteX11" fmla="*/ 1717287 w 6233531"/>
              <a:gd name="connsiteY11" fmla="*/ 156117 h 5006898"/>
              <a:gd name="connsiteX12" fmla="*/ 1605775 w 6233531"/>
              <a:gd name="connsiteY12" fmla="*/ 111513 h 5006898"/>
              <a:gd name="connsiteX13" fmla="*/ 1527717 w 6233531"/>
              <a:gd name="connsiteY13" fmla="*/ 66908 h 5006898"/>
              <a:gd name="connsiteX14" fmla="*/ 1449658 w 6233531"/>
              <a:gd name="connsiteY14" fmla="*/ 55756 h 5006898"/>
              <a:gd name="connsiteX15" fmla="*/ 1338146 w 6233531"/>
              <a:gd name="connsiteY15" fmla="*/ 33454 h 5006898"/>
              <a:gd name="connsiteX16" fmla="*/ 1293541 w 6233531"/>
              <a:gd name="connsiteY16" fmla="*/ 11152 h 5006898"/>
              <a:gd name="connsiteX17" fmla="*/ 1260087 w 6233531"/>
              <a:gd name="connsiteY17" fmla="*/ 0 h 5006898"/>
              <a:gd name="connsiteX18" fmla="*/ 947853 w 6233531"/>
              <a:gd name="connsiteY18" fmla="*/ 11152 h 5006898"/>
              <a:gd name="connsiteX19" fmla="*/ 724829 w 6233531"/>
              <a:gd name="connsiteY19" fmla="*/ 122664 h 5006898"/>
              <a:gd name="connsiteX20" fmla="*/ 669073 w 6233531"/>
              <a:gd name="connsiteY20" fmla="*/ 167269 h 5006898"/>
              <a:gd name="connsiteX21" fmla="*/ 546409 w 6233531"/>
              <a:gd name="connsiteY21" fmla="*/ 223025 h 5006898"/>
              <a:gd name="connsiteX22" fmla="*/ 457200 w 6233531"/>
              <a:gd name="connsiteY22" fmla="*/ 301083 h 5006898"/>
              <a:gd name="connsiteX23" fmla="*/ 401444 w 6233531"/>
              <a:gd name="connsiteY23" fmla="*/ 323386 h 5006898"/>
              <a:gd name="connsiteX24" fmla="*/ 345687 w 6233531"/>
              <a:gd name="connsiteY24" fmla="*/ 356839 h 5006898"/>
              <a:gd name="connsiteX25" fmla="*/ 301083 w 6233531"/>
              <a:gd name="connsiteY25" fmla="*/ 379142 h 5006898"/>
              <a:gd name="connsiteX26" fmla="*/ 200722 w 6233531"/>
              <a:gd name="connsiteY26" fmla="*/ 434898 h 5006898"/>
              <a:gd name="connsiteX27" fmla="*/ 167268 w 6233531"/>
              <a:gd name="connsiteY27" fmla="*/ 446049 h 5006898"/>
              <a:gd name="connsiteX28" fmla="*/ 122663 w 6233531"/>
              <a:gd name="connsiteY28" fmla="*/ 501805 h 5006898"/>
              <a:gd name="connsiteX29" fmla="*/ 55756 w 6233531"/>
              <a:gd name="connsiteY29" fmla="*/ 557561 h 5006898"/>
              <a:gd name="connsiteX30" fmla="*/ 11151 w 6233531"/>
              <a:gd name="connsiteY30" fmla="*/ 657922 h 5006898"/>
              <a:gd name="connsiteX31" fmla="*/ 0 w 6233531"/>
              <a:gd name="connsiteY31" fmla="*/ 691376 h 5006898"/>
              <a:gd name="connsiteX32" fmla="*/ 11151 w 6233531"/>
              <a:gd name="connsiteY32" fmla="*/ 914400 h 5006898"/>
              <a:gd name="connsiteX33" fmla="*/ 22302 w 6233531"/>
              <a:gd name="connsiteY33" fmla="*/ 959005 h 5006898"/>
              <a:gd name="connsiteX34" fmla="*/ 44605 w 6233531"/>
              <a:gd name="connsiteY34" fmla="*/ 992459 h 5006898"/>
              <a:gd name="connsiteX35" fmla="*/ 55756 w 6233531"/>
              <a:gd name="connsiteY35" fmla="*/ 1025913 h 5006898"/>
              <a:gd name="connsiteX36" fmla="*/ 100361 w 6233531"/>
              <a:gd name="connsiteY36" fmla="*/ 1081669 h 5006898"/>
              <a:gd name="connsiteX37" fmla="*/ 144966 w 6233531"/>
              <a:gd name="connsiteY37" fmla="*/ 1159727 h 5006898"/>
              <a:gd name="connsiteX38" fmla="*/ 234175 w 6233531"/>
              <a:gd name="connsiteY38" fmla="*/ 1260088 h 5006898"/>
              <a:gd name="connsiteX39" fmla="*/ 323385 w 6233531"/>
              <a:gd name="connsiteY39" fmla="*/ 1282391 h 5006898"/>
              <a:gd name="connsiteX40" fmla="*/ 367990 w 6233531"/>
              <a:gd name="connsiteY40" fmla="*/ 1304693 h 5006898"/>
              <a:gd name="connsiteX41" fmla="*/ 434897 w 6233531"/>
              <a:gd name="connsiteY41" fmla="*/ 1349298 h 5006898"/>
              <a:gd name="connsiteX42" fmla="*/ 457200 w 6233531"/>
              <a:gd name="connsiteY42" fmla="*/ 1438508 h 5006898"/>
              <a:gd name="connsiteX43" fmla="*/ 479502 w 6233531"/>
              <a:gd name="connsiteY43" fmla="*/ 1527717 h 5006898"/>
              <a:gd name="connsiteX44" fmla="*/ 501805 w 6233531"/>
              <a:gd name="connsiteY44" fmla="*/ 1661532 h 5006898"/>
              <a:gd name="connsiteX45" fmla="*/ 512956 w 6233531"/>
              <a:gd name="connsiteY45" fmla="*/ 1739591 h 5006898"/>
              <a:gd name="connsiteX46" fmla="*/ 535258 w 6233531"/>
              <a:gd name="connsiteY46" fmla="*/ 1806498 h 5006898"/>
              <a:gd name="connsiteX47" fmla="*/ 546409 w 6233531"/>
              <a:gd name="connsiteY47" fmla="*/ 1918010 h 5006898"/>
              <a:gd name="connsiteX48" fmla="*/ 557561 w 6233531"/>
              <a:gd name="connsiteY48" fmla="*/ 1973766 h 5006898"/>
              <a:gd name="connsiteX49" fmla="*/ 568712 w 6233531"/>
              <a:gd name="connsiteY49" fmla="*/ 2062976 h 5006898"/>
              <a:gd name="connsiteX50" fmla="*/ 557561 w 6233531"/>
              <a:gd name="connsiteY50" fmla="*/ 2286000 h 5006898"/>
              <a:gd name="connsiteX51" fmla="*/ 512956 w 6233531"/>
              <a:gd name="connsiteY51" fmla="*/ 2352908 h 5006898"/>
              <a:gd name="connsiteX52" fmla="*/ 479502 w 6233531"/>
              <a:gd name="connsiteY52" fmla="*/ 2419815 h 5006898"/>
              <a:gd name="connsiteX53" fmla="*/ 446048 w 6233531"/>
              <a:gd name="connsiteY53" fmla="*/ 2531327 h 5006898"/>
              <a:gd name="connsiteX54" fmla="*/ 423746 w 6233531"/>
              <a:gd name="connsiteY54" fmla="*/ 2598235 h 5006898"/>
              <a:gd name="connsiteX55" fmla="*/ 412595 w 6233531"/>
              <a:gd name="connsiteY55" fmla="*/ 2631688 h 5006898"/>
              <a:gd name="connsiteX56" fmla="*/ 390292 w 6233531"/>
              <a:gd name="connsiteY56" fmla="*/ 2687444 h 5006898"/>
              <a:gd name="connsiteX57" fmla="*/ 379141 w 6233531"/>
              <a:gd name="connsiteY57" fmla="*/ 2754352 h 5006898"/>
              <a:gd name="connsiteX58" fmla="*/ 367990 w 6233531"/>
              <a:gd name="connsiteY58" fmla="*/ 2810108 h 5006898"/>
              <a:gd name="connsiteX59" fmla="*/ 390292 w 6233531"/>
              <a:gd name="connsiteY59" fmla="*/ 3345366 h 5006898"/>
              <a:gd name="connsiteX60" fmla="*/ 379141 w 6233531"/>
              <a:gd name="connsiteY60" fmla="*/ 3501483 h 5006898"/>
              <a:gd name="connsiteX61" fmla="*/ 356839 w 6233531"/>
              <a:gd name="connsiteY61" fmla="*/ 3601844 h 5006898"/>
              <a:gd name="connsiteX62" fmla="*/ 345687 w 6233531"/>
              <a:gd name="connsiteY62" fmla="*/ 3791415 h 5006898"/>
              <a:gd name="connsiteX63" fmla="*/ 323385 w 6233531"/>
              <a:gd name="connsiteY63" fmla="*/ 3914078 h 5006898"/>
              <a:gd name="connsiteX64" fmla="*/ 301083 w 6233531"/>
              <a:gd name="connsiteY64" fmla="*/ 4059044 h 5006898"/>
              <a:gd name="connsiteX65" fmla="*/ 289931 w 6233531"/>
              <a:gd name="connsiteY65" fmla="*/ 4181708 h 5006898"/>
              <a:gd name="connsiteX66" fmla="*/ 234175 w 6233531"/>
              <a:gd name="connsiteY66" fmla="*/ 4460488 h 5006898"/>
              <a:gd name="connsiteX67" fmla="*/ 256478 w 6233531"/>
              <a:gd name="connsiteY67" fmla="*/ 4795025 h 5006898"/>
              <a:gd name="connsiteX68" fmla="*/ 278780 w 6233531"/>
              <a:gd name="connsiteY68" fmla="*/ 4828478 h 5006898"/>
              <a:gd name="connsiteX69" fmla="*/ 312234 w 6233531"/>
              <a:gd name="connsiteY69" fmla="*/ 4895386 h 5006898"/>
              <a:gd name="connsiteX70" fmla="*/ 356839 w 6233531"/>
              <a:gd name="connsiteY70" fmla="*/ 4928839 h 5006898"/>
              <a:gd name="connsiteX71" fmla="*/ 446048 w 6233531"/>
              <a:gd name="connsiteY71" fmla="*/ 4973444 h 5006898"/>
              <a:gd name="connsiteX72" fmla="*/ 479502 w 6233531"/>
              <a:gd name="connsiteY72" fmla="*/ 4984595 h 5006898"/>
              <a:gd name="connsiteX73" fmla="*/ 579863 w 6233531"/>
              <a:gd name="connsiteY73" fmla="*/ 5006898 h 5006898"/>
              <a:gd name="connsiteX74" fmla="*/ 869795 w 6233531"/>
              <a:gd name="connsiteY74" fmla="*/ 4995747 h 5006898"/>
              <a:gd name="connsiteX75" fmla="*/ 936702 w 6233531"/>
              <a:gd name="connsiteY75" fmla="*/ 4973444 h 5006898"/>
              <a:gd name="connsiteX76" fmla="*/ 1048214 w 6233531"/>
              <a:gd name="connsiteY76" fmla="*/ 4951142 h 5006898"/>
              <a:gd name="connsiteX77" fmla="*/ 1271239 w 6233531"/>
              <a:gd name="connsiteY77" fmla="*/ 4928839 h 5006898"/>
              <a:gd name="connsiteX78" fmla="*/ 1360448 w 6233531"/>
              <a:gd name="connsiteY78" fmla="*/ 4917688 h 5006898"/>
              <a:gd name="connsiteX79" fmla="*/ 1483112 w 6233531"/>
              <a:gd name="connsiteY79" fmla="*/ 4895386 h 5006898"/>
              <a:gd name="connsiteX80" fmla="*/ 1561170 w 6233531"/>
              <a:gd name="connsiteY80" fmla="*/ 4873083 h 5006898"/>
              <a:gd name="connsiteX81" fmla="*/ 1605775 w 6233531"/>
              <a:gd name="connsiteY81" fmla="*/ 4861932 h 5006898"/>
              <a:gd name="connsiteX82" fmla="*/ 2107580 w 6233531"/>
              <a:gd name="connsiteY82" fmla="*/ 4850781 h 5006898"/>
              <a:gd name="connsiteX83" fmla="*/ 2575931 w 6233531"/>
              <a:gd name="connsiteY83" fmla="*/ 4817327 h 5006898"/>
              <a:gd name="connsiteX84" fmla="*/ 3066585 w 6233531"/>
              <a:gd name="connsiteY84" fmla="*/ 4772722 h 5006898"/>
              <a:gd name="connsiteX85" fmla="*/ 3189248 w 6233531"/>
              <a:gd name="connsiteY85" fmla="*/ 4750420 h 5006898"/>
              <a:gd name="connsiteX86" fmla="*/ 3345366 w 6233531"/>
              <a:gd name="connsiteY86" fmla="*/ 4728117 h 5006898"/>
              <a:gd name="connsiteX87" fmla="*/ 3534936 w 6233531"/>
              <a:gd name="connsiteY87" fmla="*/ 4694664 h 5006898"/>
              <a:gd name="connsiteX88" fmla="*/ 3568390 w 6233531"/>
              <a:gd name="connsiteY88" fmla="*/ 4683513 h 5006898"/>
              <a:gd name="connsiteX89" fmla="*/ 3646448 w 6233531"/>
              <a:gd name="connsiteY89" fmla="*/ 4672361 h 5006898"/>
              <a:gd name="connsiteX90" fmla="*/ 3702205 w 6233531"/>
              <a:gd name="connsiteY90" fmla="*/ 4661210 h 5006898"/>
              <a:gd name="connsiteX91" fmla="*/ 3813717 w 6233531"/>
              <a:gd name="connsiteY91" fmla="*/ 4627756 h 5006898"/>
              <a:gd name="connsiteX92" fmla="*/ 4014439 w 6233531"/>
              <a:gd name="connsiteY92" fmla="*/ 4572000 h 5006898"/>
              <a:gd name="connsiteX93" fmla="*/ 4170556 w 6233531"/>
              <a:gd name="connsiteY93" fmla="*/ 4527395 h 5006898"/>
              <a:gd name="connsiteX94" fmla="*/ 4415883 w 6233531"/>
              <a:gd name="connsiteY94" fmla="*/ 4438186 h 5006898"/>
              <a:gd name="connsiteX95" fmla="*/ 4605453 w 6233531"/>
              <a:gd name="connsiteY95" fmla="*/ 4371278 h 5006898"/>
              <a:gd name="connsiteX96" fmla="*/ 4739268 w 6233531"/>
              <a:gd name="connsiteY96" fmla="*/ 4293220 h 5006898"/>
              <a:gd name="connsiteX97" fmla="*/ 4861931 w 6233531"/>
              <a:gd name="connsiteY97" fmla="*/ 4192859 h 5006898"/>
              <a:gd name="connsiteX98" fmla="*/ 4906536 w 6233531"/>
              <a:gd name="connsiteY98" fmla="*/ 4170556 h 5006898"/>
              <a:gd name="connsiteX99" fmla="*/ 4995746 w 6233531"/>
              <a:gd name="connsiteY99" fmla="*/ 4114800 h 5006898"/>
              <a:gd name="connsiteX100" fmla="*/ 5051502 w 6233531"/>
              <a:gd name="connsiteY100" fmla="*/ 4059044 h 5006898"/>
              <a:gd name="connsiteX101" fmla="*/ 5140712 w 6233531"/>
              <a:gd name="connsiteY101" fmla="*/ 4003288 h 5006898"/>
              <a:gd name="connsiteX102" fmla="*/ 5218770 w 6233531"/>
              <a:gd name="connsiteY102" fmla="*/ 3925230 h 5006898"/>
              <a:gd name="connsiteX103" fmla="*/ 5341434 w 6233531"/>
              <a:gd name="connsiteY103" fmla="*/ 3836020 h 5006898"/>
              <a:gd name="connsiteX104" fmla="*/ 5386039 w 6233531"/>
              <a:gd name="connsiteY104" fmla="*/ 3791415 h 5006898"/>
              <a:gd name="connsiteX105" fmla="*/ 5441795 w 6233531"/>
              <a:gd name="connsiteY105" fmla="*/ 3757961 h 5006898"/>
              <a:gd name="connsiteX106" fmla="*/ 5497551 w 6233531"/>
              <a:gd name="connsiteY106" fmla="*/ 3713356 h 5006898"/>
              <a:gd name="connsiteX107" fmla="*/ 5508702 w 6233531"/>
              <a:gd name="connsiteY107" fmla="*/ 3679903 h 5006898"/>
              <a:gd name="connsiteX108" fmla="*/ 5564458 w 6233531"/>
              <a:gd name="connsiteY108" fmla="*/ 3624147 h 5006898"/>
              <a:gd name="connsiteX109" fmla="*/ 5597912 w 6233531"/>
              <a:gd name="connsiteY109" fmla="*/ 3546088 h 5006898"/>
              <a:gd name="connsiteX110" fmla="*/ 5631366 w 6233531"/>
              <a:gd name="connsiteY110" fmla="*/ 3512635 h 5006898"/>
              <a:gd name="connsiteX111" fmla="*/ 5664819 w 6233531"/>
              <a:gd name="connsiteY111" fmla="*/ 3401122 h 5006898"/>
              <a:gd name="connsiteX112" fmla="*/ 5675970 w 6233531"/>
              <a:gd name="connsiteY112" fmla="*/ 3345366 h 5006898"/>
              <a:gd name="connsiteX113" fmla="*/ 5698273 w 6233531"/>
              <a:gd name="connsiteY113" fmla="*/ 3311913 h 5006898"/>
              <a:gd name="connsiteX114" fmla="*/ 5720575 w 6233531"/>
              <a:gd name="connsiteY114" fmla="*/ 3233854 h 5006898"/>
              <a:gd name="connsiteX115" fmla="*/ 5742878 w 6233531"/>
              <a:gd name="connsiteY115" fmla="*/ 3178098 h 5006898"/>
              <a:gd name="connsiteX116" fmla="*/ 5754029 w 6233531"/>
              <a:gd name="connsiteY116" fmla="*/ 3133493 h 5006898"/>
              <a:gd name="connsiteX117" fmla="*/ 5765180 w 6233531"/>
              <a:gd name="connsiteY117" fmla="*/ 3100039 h 5006898"/>
              <a:gd name="connsiteX118" fmla="*/ 5776331 w 6233531"/>
              <a:gd name="connsiteY118" fmla="*/ 3044283 h 5006898"/>
              <a:gd name="connsiteX119" fmla="*/ 5809785 w 6233531"/>
              <a:gd name="connsiteY119" fmla="*/ 2988527 h 5006898"/>
              <a:gd name="connsiteX120" fmla="*/ 5820936 w 6233531"/>
              <a:gd name="connsiteY120" fmla="*/ 2955074 h 5006898"/>
              <a:gd name="connsiteX121" fmla="*/ 5887844 w 6233531"/>
              <a:gd name="connsiteY121" fmla="*/ 2865864 h 5006898"/>
              <a:gd name="connsiteX122" fmla="*/ 5921297 w 6233531"/>
              <a:gd name="connsiteY122" fmla="*/ 2787805 h 5006898"/>
              <a:gd name="connsiteX123" fmla="*/ 5965902 w 6233531"/>
              <a:gd name="connsiteY123" fmla="*/ 2676293 h 5006898"/>
              <a:gd name="connsiteX124" fmla="*/ 6077414 w 6233531"/>
              <a:gd name="connsiteY124" fmla="*/ 2442117 h 5006898"/>
              <a:gd name="connsiteX125" fmla="*/ 6166624 w 6233531"/>
              <a:gd name="connsiteY125" fmla="*/ 2118732 h 5006898"/>
              <a:gd name="connsiteX126" fmla="*/ 6200078 w 6233531"/>
              <a:gd name="connsiteY126" fmla="*/ 2040674 h 5006898"/>
              <a:gd name="connsiteX127" fmla="*/ 6233531 w 6233531"/>
              <a:gd name="connsiteY127" fmla="*/ 1895708 h 5006898"/>
              <a:gd name="connsiteX128" fmla="*/ 6222380 w 6233531"/>
              <a:gd name="connsiteY128" fmla="*/ 1215483 h 5006898"/>
              <a:gd name="connsiteX129" fmla="*/ 6200078 w 6233531"/>
              <a:gd name="connsiteY129" fmla="*/ 1182030 h 5006898"/>
              <a:gd name="connsiteX130" fmla="*/ 6166624 w 6233531"/>
              <a:gd name="connsiteY130" fmla="*/ 1126274 h 5006898"/>
              <a:gd name="connsiteX131" fmla="*/ 6122019 w 6233531"/>
              <a:gd name="connsiteY131" fmla="*/ 959005 h 5006898"/>
              <a:gd name="connsiteX132" fmla="*/ 6088566 w 6233531"/>
              <a:gd name="connsiteY132" fmla="*/ 903249 h 5006898"/>
              <a:gd name="connsiteX133" fmla="*/ 6055112 w 6233531"/>
              <a:gd name="connsiteY133" fmla="*/ 880947 h 5006898"/>
              <a:gd name="connsiteX134" fmla="*/ 6010507 w 6233531"/>
              <a:gd name="connsiteY134" fmla="*/ 814039 h 5006898"/>
              <a:gd name="connsiteX135" fmla="*/ 5954751 w 6233531"/>
              <a:gd name="connsiteY135" fmla="*/ 769435 h 5006898"/>
              <a:gd name="connsiteX136" fmla="*/ 5921297 w 6233531"/>
              <a:gd name="connsiteY136" fmla="*/ 747132 h 5006898"/>
              <a:gd name="connsiteX137" fmla="*/ 5865541 w 6233531"/>
              <a:gd name="connsiteY137" fmla="*/ 702527 h 5006898"/>
              <a:gd name="connsiteX138" fmla="*/ 5787483 w 6233531"/>
              <a:gd name="connsiteY138" fmla="*/ 669074 h 5006898"/>
              <a:gd name="connsiteX139" fmla="*/ 5742878 w 6233531"/>
              <a:gd name="connsiteY139" fmla="*/ 657922 h 5006898"/>
              <a:gd name="connsiteX140" fmla="*/ 5609063 w 6233531"/>
              <a:gd name="connsiteY140" fmla="*/ 602166 h 5006898"/>
              <a:gd name="connsiteX141" fmla="*/ 5564458 w 6233531"/>
              <a:gd name="connsiteY141" fmla="*/ 579864 h 5006898"/>
              <a:gd name="connsiteX142" fmla="*/ 5475248 w 6233531"/>
              <a:gd name="connsiteY142" fmla="*/ 557561 h 5006898"/>
              <a:gd name="connsiteX143" fmla="*/ 5419492 w 6233531"/>
              <a:gd name="connsiteY143" fmla="*/ 546410 h 5006898"/>
              <a:gd name="connsiteX144" fmla="*/ 5363736 w 6233531"/>
              <a:gd name="connsiteY144" fmla="*/ 524108 h 5006898"/>
              <a:gd name="connsiteX145" fmla="*/ 5319131 w 6233531"/>
              <a:gd name="connsiteY145" fmla="*/ 512956 h 5006898"/>
              <a:gd name="connsiteX146" fmla="*/ 5285678 w 6233531"/>
              <a:gd name="connsiteY146" fmla="*/ 501805 h 5006898"/>
              <a:gd name="connsiteX147" fmla="*/ 5241073 w 6233531"/>
              <a:gd name="connsiteY147" fmla="*/ 490654 h 5006898"/>
              <a:gd name="connsiteX148" fmla="*/ 5163014 w 6233531"/>
              <a:gd name="connsiteY148" fmla="*/ 468352 h 5006898"/>
              <a:gd name="connsiteX149" fmla="*/ 5096107 w 6233531"/>
              <a:gd name="connsiteY149" fmla="*/ 434898 h 5006898"/>
              <a:gd name="connsiteX150" fmla="*/ 5040351 w 6233531"/>
              <a:gd name="connsiteY150" fmla="*/ 423747 h 5006898"/>
              <a:gd name="connsiteX151" fmla="*/ 5006897 w 6233531"/>
              <a:gd name="connsiteY151" fmla="*/ 412595 h 5006898"/>
              <a:gd name="connsiteX152" fmla="*/ 4962292 w 6233531"/>
              <a:gd name="connsiteY152" fmla="*/ 401444 h 5006898"/>
              <a:gd name="connsiteX153" fmla="*/ 4861931 w 6233531"/>
              <a:gd name="connsiteY153" fmla="*/ 356839 h 5006898"/>
              <a:gd name="connsiteX154" fmla="*/ 4772722 w 6233531"/>
              <a:gd name="connsiteY154" fmla="*/ 334537 h 5006898"/>
              <a:gd name="connsiteX155" fmla="*/ 4728117 w 6233531"/>
              <a:gd name="connsiteY155" fmla="*/ 323386 h 5006898"/>
              <a:gd name="connsiteX156" fmla="*/ 4672361 w 6233531"/>
              <a:gd name="connsiteY156" fmla="*/ 289932 h 5006898"/>
              <a:gd name="connsiteX157" fmla="*/ 4560848 w 6233531"/>
              <a:gd name="connsiteY157" fmla="*/ 267630 h 5006898"/>
              <a:gd name="connsiteX158" fmla="*/ 4516244 w 6233531"/>
              <a:gd name="connsiteY158" fmla="*/ 245327 h 5006898"/>
              <a:gd name="connsiteX159" fmla="*/ 4482790 w 6233531"/>
              <a:gd name="connsiteY159" fmla="*/ 223025 h 5006898"/>
              <a:gd name="connsiteX160" fmla="*/ 4438185 w 6233531"/>
              <a:gd name="connsiteY160" fmla="*/ 211874 h 5006898"/>
              <a:gd name="connsiteX161" fmla="*/ 4404731 w 6233531"/>
              <a:gd name="connsiteY161" fmla="*/ 200722 h 5006898"/>
              <a:gd name="connsiteX162" fmla="*/ 4315522 w 6233531"/>
              <a:gd name="connsiteY162" fmla="*/ 178420 h 5006898"/>
              <a:gd name="connsiteX163" fmla="*/ 4215161 w 6233531"/>
              <a:gd name="connsiteY163" fmla="*/ 111513 h 5006898"/>
              <a:gd name="connsiteX164" fmla="*/ 4181707 w 6233531"/>
              <a:gd name="connsiteY164" fmla="*/ 89210 h 5006898"/>
              <a:gd name="connsiteX165" fmla="*/ 4148253 w 6233531"/>
              <a:gd name="connsiteY165" fmla="*/ 78059 h 5006898"/>
              <a:gd name="connsiteX166" fmla="*/ 3858322 w 6233531"/>
              <a:gd name="connsiteY166" fmla="*/ 89210 h 5006898"/>
              <a:gd name="connsiteX167" fmla="*/ 3757961 w 6233531"/>
              <a:gd name="connsiteY167" fmla="*/ 122664 h 5006898"/>
              <a:gd name="connsiteX168" fmla="*/ 3668751 w 6233531"/>
              <a:gd name="connsiteY168" fmla="*/ 144966 h 5006898"/>
              <a:gd name="connsiteX169" fmla="*/ 3624146 w 6233531"/>
              <a:gd name="connsiteY169" fmla="*/ 178420 h 5006898"/>
              <a:gd name="connsiteX170" fmla="*/ 3590692 w 6233531"/>
              <a:gd name="connsiteY170" fmla="*/ 189571 h 5006898"/>
              <a:gd name="connsiteX171" fmla="*/ 3501483 w 6233531"/>
              <a:gd name="connsiteY171" fmla="*/ 234176 h 5006898"/>
              <a:gd name="connsiteX172" fmla="*/ 3445727 w 6233531"/>
              <a:gd name="connsiteY172" fmla="*/ 256478 h 5006898"/>
              <a:gd name="connsiteX173" fmla="*/ 3345366 w 6233531"/>
              <a:gd name="connsiteY173" fmla="*/ 312235 h 5006898"/>
              <a:gd name="connsiteX174" fmla="*/ 3300761 w 6233531"/>
              <a:gd name="connsiteY174" fmla="*/ 323386 h 5006898"/>
              <a:gd name="connsiteX175" fmla="*/ 3222702 w 6233531"/>
              <a:gd name="connsiteY175" fmla="*/ 345688 h 5006898"/>
              <a:gd name="connsiteX176" fmla="*/ 3189248 w 6233531"/>
              <a:gd name="connsiteY176" fmla="*/ 367991 h 5006898"/>
              <a:gd name="connsiteX177" fmla="*/ 3088887 w 6233531"/>
              <a:gd name="connsiteY177" fmla="*/ 390293 h 5006898"/>
              <a:gd name="connsiteX178" fmla="*/ 3044283 w 6233531"/>
              <a:gd name="connsiteY178" fmla="*/ 401444 h 5006898"/>
              <a:gd name="connsiteX179" fmla="*/ 3010829 w 6233531"/>
              <a:gd name="connsiteY179" fmla="*/ 412595 h 5006898"/>
              <a:gd name="connsiteX180" fmla="*/ 2955073 w 6233531"/>
              <a:gd name="connsiteY180" fmla="*/ 423747 h 5006898"/>
              <a:gd name="connsiteX181" fmla="*/ 2921619 w 6233531"/>
              <a:gd name="connsiteY181" fmla="*/ 434898 h 5006898"/>
              <a:gd name="connsiteX182" fmla="*/ 2843561 w 6233531"/>
              <a:gd name="connsiteY182" fmla="*/ 446049 h 5006898"/>
              <a:gd name="connsiteX183" fmla="*/ 2687444 w 6233531"/>
              <a:gd name="connsiteY183" fmla="*/ 479503 h 5006898"/>
              <a:gd name="connsiteX184" fmla="*/ 2653990 w 6233531"/>
              <a:gd name="connsiteY184" fmla="*/ 490654 h 5006898"/>
              <a:gd name="connsiteX185" fmla="*/ 2620536 w 6233531"/>
              <a:gd name="connsiteY185" fmla="*/ 546410 h 5006898"/>
              <a:gd name="connsiteX186" fmla="*/ 2598234 w 6233531"/>
              <a:gd name="connsiteY186" fmla="*/ 568713 h 5006898"/>
              <a:gd name="connsiteX187" fmla="*/ 2575931 w 6233531"/>
              <a:gd name="connsiteY187" fmla="*/ 579864 h 500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233531" h="5006898">
                <a:moveTo>
                  <a:pt x="2575931" y="579864"/>
                </a:moveTo>
                <a:cubicBezTo>
                  <a:pt x="2561063" y="572430"/>
                  <a:pt x="2533179" y="540212"/>
                  <a:pt x="2509024" y="524108"/>
                </a:cubicBezTo>
                <a:cubicBezTo>
                  <a:pt x="2499244" y="517588"/>
                  <a:pt x="2485350" y="519476"/>
                  <a:pt x="2475570" y="512956"/>
                </a:cubicBezTo>
                <a:cubicBezTo>
                  <a:pt x="2462449" y="504208"/>
                  <a:pt x="2455490" y="487861"/>
                  <a:pt x="2442117" y="479503"/>
                </a:cubicBezTo>
                <a:cubicBezTo>
                  <a:pt x="2425143" y="468894"/>
                  <a:pt x="2403985" y="466690"/>
                  <a:pt x="2386361" y="457200"/>
                </a:cubicBezTo>
                <a:cubicBezTo>
                  <a:pt x="2355486" y="440575"/>
                  <a:pt x="2328880" y="416375"/>
                  <a:pt x="2297151" y="401444"/>
                </a:cubicBezTo>
                <a:cubicBezTo>
                  <a:pt x="2265244" y="386429"/>
                  <a:pt x="2229397" y="381417"/>
                  <a:pt x="2196790" y="367991"/>
                </a:cubicBezTo>
                <a:cubicBezTo>
                  <a:pt x="2166048" y="355332"/>
                  <a:pt x="2137707" y="337446"/>
                  <a:pt x="2107580" y="323386"/>
                </a:cubicBezTo>
                <a:cubicBezTo>
                  <a:pt x="2081928" y="311415"/>
                  <a:pt x="2053974" y="304196"/>
                  <a:pt x="2029522" y="289932"/>
                </a:cubicBezTo>
                <a:cubicBezTo>
                  <a:pt x="2008963" y="277939"/>
                  <a:pt x="1994175" y="257572"/>
                  <a:pt x="1973766" y="245327"/>
                </a:cubicBezTo>
                <a:cubicBezTo>
                  <a:pt x="1949394" y="230704"/>
                  <a:pt x="1874505" y="210083"/>
                  <a:pt x="1851102" y="200722"/>
                </a:cubicBezTo>
                <a:cubicBezTo>
                  <a:pt x="1731072" y="152710"/>
                  <a:pt x="1911149" y="204583"/>
                  <a:pt x="1717287" y="156117"/>
                </a:cubicBezTo>
                <a:cubicBezTo>
                  <a:pt x="1576776" y="71812"/>
                  <a:pt x="1742688" y="162856"/>
                  <a:pt x="1605775" y="111513"/>
                </a:cubicBezTo>
                <a:cubicBezTo>
                  <a:pt x="1525020" y="81229"/>
                  <a:pt x="1625825" y="93665"/>
                  <a:pt x="1527717" y="66908"/>
                </a:cubicBezTo>
                <a:cubicBezTo>
                  <a:pt x="1502359" y="59992"/>
                  <a:pt x="1475636" y="59753"/>
                  <a:pt x="1449658" y="55756"/>
                </a:cubicBezTo>
                <a:cubicBezTo>
                  <a:pt x="1427873" y="52404"/>
                  <a:pt x="1363853" y="43094"/>
                  <a:pt x="1338146" y="33454"/>
                </a:cubicBezTo>
                <a:cubicBezTo>
                  <a:pt x="1322581" y="27617"/>
                  <a:pt x="1308820" y="17700"/>
                  <a:pt x="1293541" y="11152"/>
                </a:cubicBezTo>
                <a:cubicBezTo>
                  <a:pt x="1282737" y="6522"/>
                  <a:pt x="1271238" y="3717"/>
                  <a:pt x="1260087" y="0"/>
                </a:cubicBezTo>
                <a:cubicBezTo>
                  <a:pt x="1156009" y="3717"/>
                  <a:pt x="1051394" y="-42"/>
                  <a:pt x="947853" y="11152"/>
                </a:cubicBezTo>
                <a:cubicBezTo>
                  <a:pt x="875376" y="18987"/>
                  <a:pt x="775729" y="81944"/>
                  <a:pt x="724829" y="122664"/>
                </a:cubicBezTo>
                <a:cubicBezTo>
                  <a:pt x="706244" y="137532"/>
                  <a:pt x="689153" y="154491"/>
                  <a:pt x="669073" y="167269"/>
                </a:cubicBezTo>
                <a:cubicBezTo>
                  <a:pt x="633194" y="190101"/>
                  <a:pt x="586034" y="207175"/>
                  <a:pt x="546409" y="223025"/>
                </a:cubicBezTo>
                <a:cubicBezTo>
                  <a:pt x="516673" y="249044"/>
                  <a:pt x="489687" y="278592"/>
                  <a:pt x="457200" y="301083"/>
                </a:cubicBezTo>
                <a:cubicBezTo>
                  <a:pt x="440742" y="312477"/>
                  <a:pt x="419348" y="314434"/>
                  <a:pt x="401444" y="323386"/>
                </a:cubicBezTo>
                <a:cubicBezTo>
                  <a:pt x="382058" y="333079"/>
                  <a:pt x="364634" y="346313"/>
                  <a:pt x="345687" y="356839"/>
                </a:cubicBezTo>
                <a:cubicBezTo>
                  <a:pt x="331156" y="364912"/>
                  <a:pt x="315614" y="371069"/>
                  <a:pt x="301083" y="379142"/>
                </a:cubicBezTo>
                <a:cubicBezTo>
                  <a:pt x="253514" y="405570"/>
                  <a:pt x="247501" y="414850"/>
                  <a:pt x="200722" y="434898"/>
                </a:cubicBezTo>
                <a:cubicBezTo>
                  <a:pt x="189918" y="439528"/>
                  <a:pt x="178419" y="442332"/>
                  <a:pt x="167268" y="446049"/>
                </a:cubicBezTo>
                <a:cubicBezTo>
                  <a:pt x="102376" y="510944"/>
                  <a:pt x="193009" y="417391"/>
                  <a:pt x="122663" y="501805"/>
                </a:cubicBezTo>
                <a:cubicBezTo>
                  <a:pt x="95830" y="534004"/>
                  <a:pt x="88651" y="535631"/>
                  <a:pt x="55756" y="557561"/>
                </a:cubicBezTo>
                <a:cubicBezTo>
                  <a:pt x="20413" y="610575"/>
                  <a:pt x="37691" y="578301"/>
                  <a:pt x="11151" y="657922"/>
                </a:cubicBezTo>
                <a:lnTo>
                  <a:pt x="0" y="691376"/>
                </a:lnTo>
                <a:cubicBezTo>
                  <a:pt x="3717" y="765717"/>
                  <a:pt x="4970" y="840223"/>
                  <a:pt x="11151" y="914400"/>
                </a:cubicBezTo>
                <a:cubicBezTo>
                  <a:pt x="12424" y="929673"/>
                  <a:pt x="16265" y="944918"/>
                  <a:pt x="22302" y="959005"/>
                </a:cubicBezTo>
                <a:cubicBezTo>
                  <a:pt x="27581" y="971324"/>
                  <a:pt x="37171" y="981308"/>
                  <a:pt x="44605" y="992459"/>
                </a:cubicBezTo>
                <a:cubicBezTo>
                  <a:pt x="48322" y="1003610"/>
                  <a:pt x="50499" y="1015399"/>
                  <a:pt x="55756" y="1025913"/>
                </a:cubicBezTo>
                <a:cubicBezTo>
                  <a:pt x="69823" y="1054047"/>
                  <a:pt x="79617" y="1060925"/>
                  <a:pt x="100361" y="1081669"/>
                </a:cubicBezTo>
                <a:cubicBezTo>
                  <a:pt x="119868" y="1159699"/>
                  <a:pt x="96012" y="1096786"/>
                  <a:pt x="144966" y="1159727"/>
                </a:cubicBezTo>
                <a:cubicBezTo>
                  <a:pt x="176886" y="1200768"/>
                  <a:pt x="184069" y="1239211"/>
                  <a:pt x="234175" y="1260088"/>
                </a:cubicBezTo>
                <a:cubicBezTo>
                  <a:pt x="262469" y="1271877"/>
                  <a:pt x="295969" y="1268683"/>
                  <a:pt x="323385" y="1282391"/>
                </a:cubicBezTo>
                <a:cubicBezTo>
                  <a:pt x="338253" y="1289825"/>
                  <a:pt x="353736" y="1296140"/>
                  <a:pt x="367990" y="1304693"/>
                </a:cubicBezTo>
                <a:cubicBezTo>
                  <a:pt x="390974" y="1318484"/>
                  <a:pt x="434897" y="1349298"/>
                  <a:pt x="434897" y="1349298"/>
                </a:cubicBezTo>
                <a:cubicBezTo>
                  <a:pt x="442331" y="1379035"/>
                  <a:pt x="451189" y="1408451"/>
                  <a:pt x="457200" y="1438508"/>
                </a:cubicBezTo>
                <a:cubicBezTo>
                  <a:pt x="470656" y="1505790"/>
                  <a:pt x="462357" y="1476283"/>
                  <a:pt x="479502" y="1527717"/>
                </a:cubicBezTo>
                <a:cubicBezTo>
                  <a:pt x="486936" y="1572322"/>
                  <a:pt x="495410" y="1616766"/>
                  <a:pt x="501805" y="1661532"/>
                </a:cubicBezTo>
                <a:cubicBezTo>
                  <a:pt x="505522" y="1687552"/>
                  <a:pt x="507046" y="1713980"/>
                  <a:pt x="512956" y="1739591"/>
                </a:cubicBezTo>
                <a:cubicBezTo>
                  <a:pt x="518242" y="1762498"/>
                  <a:pt x="527824" y="1784196"/>
                  <a:pt x="535258" y="1806498"/>
                </a:cubicBezTo>
                <a:cubicBezTo>
                  <a:pt x="538975" y="1843669"/>
                  <a:pt x="541472" y="1880982"/>
                  <a:pt x="546409" y="1918010"/>
                </a:cubicBezTo>
                <a:cubicBezTo>
                  <a:pt x="548914" y="1936797"/>
                  <a:pt x="554679" y="1955033"/>
                  <a:pt x="557561" y="1973766"/>
                </a:cubicBezTo>
                <a:cubicBezTo>
                  <a:pt x="562118" y="2003386"/>
                  <a:pt x="564995" y="2033239"/>
                  <a:pt x="568712" y="2062976"/>
                </a:cubicBezTo>
                <a:cubicBezTo>
                  <a:pt x="564995" y="2137317"/>
                  <a:pt x="571618" y="2212905"/>
                  <a:pt x="557561" y="2286000"/>
                </a:cubicBezTo>
                <a:cubicBezTo>
                  <a:pt x="552499" y="2312322"/>
                  <a:pt x="524943" y="2328933"/>
                  <a:pt x="512956" y="2352908"/>
                </a:cubicBezTo>
                <a:lnTo>
                  <a:pt x="479502" y="2419815"/>
                </a:lnTo>
                <a:cubicBezTo>
                  <a:pt x="459319" y="2540913"/>
                  <a:pt x="483094" y="2438712"/>
                  <a:pt x="446048" y="2531327"/>
                </a:cubicBezTo>
                <a:cubicBezTo>
                  <a:pt x="437317" y="2553155"/>
                  <a:pt x="431180" y="2575932"/>
                  <a:pt x="423746" y="2598235"/>
                </a:cubicBezTo>
                <a:cubicBezTo>
                  <a:pt x="420029" y="2609386"/>
                  <a:pt x="416960" y="2620775"/>
                  <a:pt x="412595" y="2631688"/>
                </a:cubicBezTo>
                <a:lnTo>
                  <a:pt x="390292" y="2687444"/>
                </a:lnTo>
                <a:cubicBezTo>
                  <a:pt x="386575" y="2709747"/>
                  <a:pt x="383186" y="2732106"/>
                  <a:pt x="379141" y="2754352"/>
                </a:cubicBezTo>
                <a:cubicBezTo>
                  <a:pt x="375751" y="2773000"/>
                  <a:pt x="367990" y="2791155"/>
                  <a:pt x="367990" y="2810108"/>
                </a:cubicBezTo>
                <a:cubicBezTo>
                  <a:pt x="367990" y="3289428"/>
                  <a:pt x="327035" y="3155594"/>
                  <a:pt x="390292" y="3345366"/>
                </a:cubicBezTo>
                <a:cubicBezTo>
                  <a:pt x="386575" y="3397405"/>
                  <a:pt x="385889" y="3449750"/>
                  <a:pt x="379141" y="3501483"/>
                </a:cubicBezTo>
                <a:cubicBezTo>
                  <a:pt x="374709" y="3535465"/>
                  <a:pt x="360767" y="3567800"/>
                  <a:pt x="356839" y="3601844"/>
                </a:cubicBezTo>
                <a:cubicBezTo>
                  <a:pt x="349583" y="3664726"/>
                  <a:pt x="352431" y="3728476"/>
                  <a:pt x="345687" y="3791415"/>
                </a:cubicBezTo>
                <a:cubicBezTo>
                  <a:pt x="341260" y="3832736"/>
                  <a:pt x="330217" y="3873085"/>
                  <a:pt x="323385" y="3914078"/>
                </a:cubicBezTo>
                <a:cubicBezTo>
                  <a:pt x="315348" y="3962303"/>
                  <a:pt x="307147" y="4010531"/>
                  <a:pt x="301083" y="4059044"/>
                </a:cubicBezTo>
                <a:cubicBezTo>
                  <a:pt x="295991" y="4099784"/>
                  <a:pt x="295541" y="4141036"/>
                  <a:pt x="289931" y="4181708"/>
                </a:cubicBezTo>
                <a:cubicBezTo>
                  <a:pt x="264662" y="4364911"/>
                  <a:pt x="270073" y="4334848"/>
                  <a:pt x="234175" y="4460488"/>
                </a:cubicBezTo>
                <a:cubicBezTo>
                  <a:pt x="241609" y="4572000"/>
                  <a:pt x="243030" y="4684077"/>
                  <a:pt x="256478" y="4795025"/>
                </a:cubicBezTo>
                <a:cubicBezTo>
                  <a:pt x="258091" y="4808329"/>
                  <a:pt x="272272" y="4816763"/>
                  <a:pt x="278780" y="4828478"/>
                </a:cubicBezTo>
                <a:cubicBezTo>
                  <a:pt x="290890" y="4850275"/>
                  <a:pt x="296925" y="4875703"/>
                  <a:pt x="312234" y="4895386"/>
                </a:cubicBezTo>
                <a:cubicBezTo>
                  <a:pt x="323644" y="4910056"/>
                  <a:pt x="341716" y="4918036"/>
                  <a:pt x="356839" y="4928839"/>
                </a:cubicBezTo>
                <a:cubicBezTo>
                  <a:pt x="396554" y="4957207"/>
                  <a:pt x="393372" y="4953691"/>
                  <a:pt x="446048" y="4973444"/>
                </a:cubicBezTo>
                <a:cubicBezTo>
                  <a:pt x="457054" y="4977571"/>
                  <a:pt x="468027" y="4982045"/>
                  <a:pt x="479502" y="4984595"/>
                </a:cubicBezTo>
                <a:cubicBezTo>
                  <a:pt x="597255" y="5010763"/>
                  <a:pt x="504553" y="4981795"/>
                  <a:pt x="579863" y="5006898"/>
                </a:cubicBezTo>
                <a:cubicBezTo>
                  <a:pt x="676507" y="5003181"/>
                  <a:pt x="773502" y="5004775"/>
                  <a:pt x="869795" y="4995747"/>
                </a:cubicBezTo>
                <a:cubicBezTo>
                  <a:pt x="893201" y="4993553"/>
                  <a:pt x="913895" y="4979146"/>
                  <a:pt x="936702" y="4973444"/>
                </a:cubicBezTo>
                <a:cubicBezTo>
                  <a:pt x="990886" y="4959898"/>
                  <a:pt x="984418" y="4960256"/>
                  <a:pt x="1048214" y="4951142"/>
                </a:cubicBezTo>
                <a:cubicBezTo>
                  <a:pt x="1168770" y="4933920"/>
                  <a:pt x="1127078" y="4943256"/>
                  <a:pt x="1271239" y="4928839"/>
                </a:cubicBezTo>
                <a:cubicBezTo>
                  <a:pt x="1301058" y="4925857"/>
                  <a:pt x="1330781" y="4921926"/>
                  <a:pt x="1360448" y="4917688"/>
                </a:cubicBezTo>
                <a:cubicBezTo>
                  <a:pt x="1383645" y="4914374"/>
                  <a:pt x="1457498" y="4901790"/>
                  <a:pt x="1483112" y="4895386"/>
                </a:cubicBezTo>
                <a:cubicBezTo>
                  <a:pt x="1509365" y="4888823"/>
                  <a:pt x="1535063" y="4880203"/>
                  <a:pt x="1561170" y="4873083"/>
                </a:cubicBezTo>
                <a:cubicBezTo>
                  <a:pt x="1575956" y="4869050"/>
                  <a:pt x="1590462" y="4862557"/>
                  <a:pt x="1605775" y="4861932"/>
                </a:cubicBezTo>
                <a:cubicBezTo>
                  <a:pt x="1772945" y="4855109"/>
                  <a:pt x="1940312" y="4854498"/>
                  <a:pt x="2107580" y="4850781"/>
                </a:cubicBezTo>
                <a:cubicBezTo>
                  <a:pt x="2563055" y="4828008"/>
                  <a:pt x="2090518" y="4854667"/>
                  <a:pt x="2575931" y="4817327"/>
                </a:cubicBezTo>
                <a:cubicBezTo>
                  <a:pt x="2762615" y="4802967"/>
                  <a:pt x="2868004" y="4808827"/>
                  <a:pt x="3066585" y="4772722"/>
                </a:cubicBezTo>
                <a:cubicBezTo>
                  <a:pt x="3107473" y="4765288"/>
                  <a:pt x="3148212" y="4756986"/>
                  <a:pt x="3189248" y="4750420"/>
                </a:cubicBezTo>
                <a:cubicBezTo>
                  <a:pt x="3241155" y="4742115"/>
                  <a:pt x="3293819" y="4738426"/>
                  <a:pt x="3345366" y="4728117"/>
                </a:cubicBezTo>
                <a:cubicBezTo>
                  <a:pt x="3482651" y="4700660"/>
                  <a:pt x="3419352" y="4711176"/>
                  <a:pt x="3534936" y="4694664"/>
                </a:cubicBezTo>
                <a:cubicBezTo>
                  <a:pt x="3546087" y="4690947"/>
                  <a:pt x="3556864" y="4685818"/>
                  <a:pt x="3568390" y="4683513"/>
                </a:cubicBezTo>
                <a:cubicBezTo>
                  <a:pt x="3594163" y="4678358"/>
                  <a:pt x="3620522" y="4676682"/>
                  <a:pt x="3646448" y="4672361"/>
                </a:cubicBezTo>
                <a:cubicBezTo>
                  <a:pt x="3665144" y="4669245"/>
                  <a:pt x="3683619" y="4664927"/>
                  <a:pt x="3702205" y="4661210"/>
                </a:cubicBezTo>
                <a:cubicBezTo>
                  <a:pt x="3768129" y="4617261"/>
                  <a:pt x="3701599" y="4654664"/>
                  <a:pt x="3813717" y="4627756"/>
                </a:cubicBezTo>
                <a:cubicBezTo>
                  <a:pt x="3881240" y="4611550"/>
                  <a:pt x="3949965" y="4597789"/>
                  <a:pt x="4014439" y="4572000"/>
                </a:cubicBezTo>
                <a:cubicBezTo>
                  <a:pt x="4146909" y="4519013"/>
                  <a:pt x="3973792" y="4584785"/>
                  <a:pt x="4170556" y="4527395"/>
                </a:cubicBezTo>
                <a:cubicBezTo>
                  <a:pt x="4443880" y="4447675"/>
                  <a:pt x="4245656" y="4502021"/>
                  <a:pt x="4415883" y="4438186"/>
                </a:cubicBezTo>
                <a:cubicBezTo>
                  <a:pt x="4454157" y="4423833"/>
                  <a:pt x="4566277" y="4390866"/>
                  <a:pt x="4605453" y="4371278"/>
                </a:cubicBezTo>
                <a:cubicBezTo>
                  <a:pt x="4651641" y="4348184"/>
                  <a:pt x="4699301" y="4325920"/>
                  <a:pt x="4739268" y="4293220"/>
                </a:cubicBezTo>
                <a:cubicBezTo>
                  <a:pt x="4780156" y="4259766"/>
                  <a:pt x="4814679" y="4216485"/>
                  <a:pt x="4861931" y="4192859"/>
                </a:cubicBezTo>
                <a:cubicBezTo>
                  <a:pt x="4876799" y="4185425"/>
                  <a:pt x="4892704" y="4179777"/>
                  <a:pt x="4906536" y="4170556"/>
                </a:cubicBezTo>
                <a:cubicBezTo>
                  <a:pt x="4997444" y="4109951"/>
                  <a:pt x="4926885" y="4137755"/>
                  <a:pt x="4995746" y="4114800"/>
                </a:cubicBezTo>
                <a:cubicBezTo>
                  <a:pt x="5014331" y="4096215"/>
                  <a:pt x="5029213" y="4072974"/>
                  <a:pt x="5051502" y="4059044"/>
                </a:cubicBezTo>
                <a:cubicBezTo>
                  <a:pt x="5081239" y="4040459"/>
                  <a:pt x="5115916" y="4028084"/>
                  <a:pt x="5140712" y="4003288"/>
                </a:cubicBezTo>
                <a:cubicBezTo>
                  <a:pt x="5166731" y="3977269"/>
                  <a:pt x="5188153" y="3945641"/>
                  <a:pt x="5218770" y="3925230"/>
                </a:cubicBezTo>
                <a:cubicBezTo>
                  <a:pt x="5270938" y="3890452"/>
                  <a:pt x="5295421" y="3876921"/>
                  <a:pt x="5341434" y="3836020"/>
                </a:cubicBezTo>
                <a:cubicBezTo>
                  <a:pt x="5357150" y="3822050"/>
                  <a:pt x="5369441" y="3804324"/>
                  <a:pt x="5386039" y="3791415"/>
                </a:cubicBezTo>
                <a:cubicBezTo>
                  <a:pt x="5403147" y="3778108"/>
                  <a:pt x="5423415" y="3769448"/>
                  <a:pt x="5441795" y="3757961"/>
                </a:cubicBezTo>
                <a:cubicBezTo>
                  <a:pt x="5479307" y="3734516"/>
                  <a:pt x="5469450" y="3741457"/>
                  <a:pt x="5497551" y="3713356"/>
                </a:cubicBezTo>
                <a:cubicBezTo>
                  <a:pt x="5501268" y="3702205"/>
                  <a:pt x="5501649" y="3689306"/>
                  <a:pt x="5508702" y="3679903"/>
                </a:cubicBezTo>
                <a:cubicBezTo>
                  <a:pt x="5524472" y="3658876"/>
                  <a:pt x="5564458" y="3624147"/>
                  <a:pt x="5564458" y="3624147"/>
                </a:cubicBezTo>
                <a:cubicBezTo>
                  <a:pt x="5573558" y="3596845"/>
                  <a:pt x="5580686" y="3570204"/>
                  <a:pt x="5597912" y="3546088"/>
                </a:cubicBezTo>
                <a:cubicBezTo>
                  <a:pt x="5607078" y="3533255"/>
                  <a:pt x="5620215" y="3523786"/>
                  <a:pt x="5631366" y="3512635"/>
                </a:cubicBezTo>
                <a:cubicBezTo>
                  <a:pt x="5649897" y="3457039"/>
                  <a:pt x="5653584" y="3451681"/>
                  <a:pt x="5664819" y="3401122"/>
                </a:cubicBezTo>
                <a:cubicBezTo>
                  <a:pt x="5668930" y="3382620"/>
                  <a:pt x="5669315" y="3363113"/>
                  <a:pt x="5675970" y="3345366"/>
                </a:cubicBezTo>
                <a:cubicBezTo>
                  <a:pt x="5680676" y="3332817"/>
                  <a:pt x="5690839" y="3323064"/>
                  <a:pt x="5698273" y="3311913"/>
                </a:cubicBezTo>
                <a:cubicBezTo>
                  <a:pt x="5707059" y="3276768"/>
                  <a:pt x="5708578" y="3265846"/>
                  <a:pt x="5720575" y="3233854"/>
                </a:cubicBezTo>
                <a:cubicBezTo>
                  <a:pt x="5727604" y="3215111"/>
                  <a:pt x="5736548" y="3197088"/>
                  <a:pt x="5742878" y="3178098"/>
                </a:cubicBezTo>
                <a:cubicBezTo>
                  <a:pt x="5747725" y="3163559"/>
                  <a:pt x="5749819" y="3148229"/>
                  <a:pt x="5754029" y="3133493"/>
                </a:cubicBezTo>
                <a:cubicBezTo>
                  <a:pt x="5757258" y="3122191"/>
                  <a:pt x="5762329" y="3111443"/>
                  <a:pt x="5765180" y="3100039"/>
                </a:cubicBezTo>
                <a:cubicBezTo>
                  <a:pt x="5769777" y="3081651"/>
                  <a:pt x="5769292" y="3061881"/>
                  <a:pt x="5776331" y="3044283"/>
                </a:cubicBezTo>
                <a:cubicBezTo>
                  <a:pt x="5784381" y="3024159"/>
                  <a:pt x="5800092" y="3007913"/>
                  <a:pt x="5809785" y="2988527"/>
                </a:cubicBezTo>
                <a:cubicBezTo>
                  <a:pt x="5815042" y="2978014"/>
                  <a:pt x="5815679" y="2965587"/>
                  <a:pt x="5820936" y="2955074"/>
                </a:cubicBezTo>
                <a:cubicBezTo>
                  <a:pt x="5832771" y="2931405"/>
                  <a:pt x="5876903" y="2879540"/>
                  <a:pt x="5887844" y="2865864"/>
                </a:cubicBezTo>
                <a:cubicBezTo>
                  <a:pt x="5913993" y="2787415"/>
                  <a:pt x="5879962" y="2884254"/>
                  <a:pt x="5921297" y="2787805"/>
                </a:cubicBezTo>
                <a:cubicBezTo>
                  <a:pt x="5937067" y="2751008"/>
                  <a:pt x="5949473" y="2712801"/>
                  <a:pt x="5965902" y="2676293"/>
                </a:cubicBezTo>
                <a:cubicBezTo>
                  <a:pt x="6014885" y="2567441"/>
                  <a:pt x="6033489" y="2556323"/>
                  <a:pt x="6077414" y="2442117"/>
                </a:cubicBezTo>
                <a:cubicBezTo>
                  <a:pt x="6183260" y="2166916"/>
                  <a:pt x="6090737" y="2384334"/>
                  <a:pt x="6166624" y="2118732"/>
                </a:cubicBezTo>
                <a:cubicBezTo>
                  <a:pt x="6174401" y="2091513"/>
                  <a:pt x="6190557" y="2067333"/>
                  <a:pt x="6200078" y="2040674"/>
                </a:cubicBezTo>
                <a:cubicBezTo>
                  <a:pt x="6222353" y="1978303"/>
                  <a:pt x="6223143" y="1958036"/>
                  <a:pt x="6233531" y="1895708"/>
                </a:cubicBezTo>
                <a:cubicBezTo>
                  <a:pt x="6229814" y="1668966"/>
                  <a:pt x="6232998" y="1442006"/>
                  <a:pt x="6222380" y="1215483"/>
                </a:cubicBezTo>
                <a:cubicBezTo>
                  <a:pt x="6221752" y="1202096"/>
                  <a:pt x="6206071" y="1194017"/>
                  <a:pt x="6200078" y="1182030"/>
                </a:cubicBezTo>
                <a:cubicBezTo>
                  <a:pt x="6171127" y="1124127"/>
                  <a:pt x="6210186" y="1169834"/>
                  <a:pt x="6166624" y="1126274"/>
                </a:cubicBezTo>
                <a:cubicBezTo>
                  <a:pt x="6161954" y="1105259"/>
                  <a:pt x="6139565" y="988249"/>
                  <a:pt x="6122019" y="959005"/>
                </a:cubicBezTo>
                <a:cubicBezTo>
                  <a:pt x="6110868" y="940420"/>
                  <a:pt x="6102671" y="919705"/>
                  <a:pt x="6088566" y="903249"/>
                </a:cubicBezTo>
                <a:cubicBezTo>
                  <a:pt x="6079844" y="893073"/>
                  <a:pt x="6066263" y="888381"/>
                  <a:pt x="6055112" y="880947"/>
                </a:cubicBezTo>
                <a:cubicBezTo>
                  <a:pt x="6040244" y="858644"/>
                  <a:pt x="6031438" y="830783"/>
                  <a:pt x="6010507" y="814039"/>
                </a:cubicBezTo>
                <a:cubicBezTo>
                  <a:pt x="5991922" y="799171"/>
                  <a:pt x="5973792" y="783715"/>
                  <a:pt x="5954751" y="769435"/>
                </a:cubicBezTo>
                <a:cubicBezTo>
                  <a:pt x="5944029" y="761394"/>
                  <a:pt x="5932019" y="755173"/>
                  <a:pt x="5921297" y="747132"/>
                </a:cubicBezTo>
                <a:cubicBezTo>
                  <a:pt x="5902256" y="732851"/>
                  <a:pt x="5885345" y="715729"/>
                  <a:pt x="5865541" y="702527"/>
                </a:cubicBezTo>
                <a:cubicBezTo>
                  <a:pt x="5843239" y="687659"/>
                  <a:pt x="5813502" y="676508"/>
                  <a:pt x="5787483" y="669074"/>
                </a:cubicBezTo>
                <a:cubicBezTo>
                  <a:pt x="5772747" y="664864"/>
                  <a:pt x="5757746" y="661639"/>
                  <a:pt x="5742878" y="657922"/>
                </a:cubicBezTo>
                <a:cubicBezTo>
                  <a:pt x="5637109" y="587412"/>
                  <a:pt x="5835210" y="715237"/>
                  <a:pt x="5609063" y="602166"/>
                </a:cubicBezTo>
                <a:cubicBezTo>
                  <a:pt x="5594195" y="594732"/>
                  <a:pt x="5580228" y="585121"/>
                  <a:pt x="5564458" y="579864"/>
                </a:cubicBezTo>
                <a:cubicBezTo>
                  <a:pt x="5535379" y="570171"/>
                  <a:pt x="5505115" y="564453"/>
                  <a:pt x="5475248" y="557561"/>
                </a:cubicBezTo>
                <a:cubicBezTo>
                  <a:pt x="5456780" y="553299"/>
                  <a:pt x="5437646" y="551856"/>
                  <a:pt x="5419492" y="546410"/>
                </a:cubicBezTo>
                <a:cubicBezTo>
                  <a:pt x="5400319" y="540658"/>
                  <a:pt x="5382726" y="530438"/>
                  <a:pt x="5363736" y="524108"/>
                </a:cubicBezTo>
                <a:cubicBezTo>
                  <a:pt x="5349197" y="519261"/>
                  <a:pt x="5333867" y="517166"/>
                  <a:pt x="5319131" y="512956"/>
                </a:cubicBezTo>
                <a:cubicBezTo>
                  <a:pt x="5307829" y="509727"/>
                  <a:pt x="5296980" y="505034"/>
                  <a:pt x="5285678" y="501805"/>
                </a:cubicBezTo>
                <a:cubicBezTo>
                  <a:pt x="5270942" y="497595"/>
                  <a:pt x="5255809" y="494864"/>
                  <a:pt x="5241073" y="490654"/>
                </a:cubicBezTo>
                <a:cubicBezTo>
                  <a:pt x="5129089" y="458659"/>
                  <a:pt x="5302456" y="503212"/>
                  <a:pt x="5163014" y="468352"/>
                </a:cubicBezTo>
                <a:cubicBezTo>
                  <a:pt x="5140712" y="457201"/>
                  <a:pt x="5119541" y="443419"/>
                  <a:pt x="5096107" y="434898"/>
                </a:cubicBezTo>
                <a:cubicBezTo>
                  <a:pt x="5078295" y="428421"/>
                  <a:pt x="5058738" y="428344"/>
                  <a:pt x="5040351" y="423747"/>
                </a:cubicBezTo>
                <a:cubicBezTo>
                  <a:pt x="5028947" y="420896"/>
                  <a:pt x="5018199" y="415824"/>
                  <a:pt x="5006897" y="412595"/>
                </a:cubicBezTo>
                <a:cubicBezTo>
                  <a:pt x="4992161" y="408385"/>
                  <a:pt x="4977028" y="405654"/>
                  <a:pt x="4962292" y="401444"/>
                </a:cubicBezTo>
                <a:cubicBezTo>
                  <a:pt x="4870269" y="375152"/>
                  <a:pt x="5013420" y="410942"/>
                  <a:pt x="4861931" y="356839"/>
                </a:cubicBezTo>
                <a:cubicBezTo>
                  <a:pt x="4833065" y="346530"/>
                  <a:pt x="4802458" y="341971"/>
                  <a:pt x="4772722" y="334537"/>
                </a:cubicBezTo>
                <a:lnTo>
                  <a:pt x="4728117" y="323386"/>
                </a:lnTo>
                <a:cubicBezTo>
                  <a:pt x="4709532" y="312235"/>
                  <a:pt x="4692923" y="296786"/>
                  <a:pt x="4672361" y="289932"/>
                </a:cubicBezTo>
                <a:cubicBezTo>
                  <a:pt x="4533861" y="243765"/>
                  <a:pt x="4641063" y="302009"/>
                  <a:pt x="4560848" y="267630"/>
                </a:cubicBezTo>
                <a:cubicBezTo>
                  <a:pt x="4545569" y="261082"/>
                  <a:pt x="4530677" y="253574"/>
                  <a:pt x="4516244" y="245327"/>
                </a:cubicBezTo>
                <a:cubicBezTo>
                  <a:pt x="4504608" y="238678"/>
                  <a:pt x="4495109" y="228304"/>
                  <a:pt x="4482790" y="223025"/>
                </a:cubicBezTo>
                <a:cubicBezTo>
                  <a:pt x="4468703" y="216988"/>
                  <a:pt x="4452921" y="216084"/>
                  <a:pt x="4438185" y="211874"/>
                </a:cubicBezTo>
                <a:cubicBezTo>
                  <a:pt x="4426883" y="208645"/>
                  <a:pt x="4416071" y="203815"/>
                  <a:pt x="4404731" y="200722"/>
                </a:cubicBezTo>
                <a:cubicBezTo>
                  <a:pt x="4375160" y="192657"/>
                  <a:pt x="4315522" y="178420"/>
                  <a:pt x="4315522" y="178420"/>
                </a:cubicBezTo>
                <a:lnTo>
                  <a:pt x="4215161" y="111513"/>
                </a:lnTo>
                <a:cubicBezTo>
                  <a:pt x="4204010" y="104079"/>
                  <a:pt x="4194422" y="93448"/>
                  <a:pt x="4181707" y="89210"/>
                </a:cubicBezTo>
                <a:lnTo>
                  <a:pt x="4148253" y="78059"/>
                </a:lnTo>
                <a:cubicBezTo>
                  <a:pt x="4051609" y="81776"/>
                  <a:pt x="3954615" y="80182"/>
                  <a:pt x="3858322" y="89210"/>
                </a:cubicBezTo>
                <a:cubicBezTo>
                  <a:pt x="3840479" y="90883"/>
                  <a:pt x="3783609" y="116252"/>
                  <a:pt x="3757961" y="122664"/>
                </a:cubicBezTo>
                <a:lnTo>
                  <a:pt x="3668751" y="144966"/>
                </a:lnTo>
                <a:cubicBezTo>
                  <a:pt x="3653883" y="156117"/>
                  <a:pt x="3640283" y="169199"/>
                  <a:pt x="3624146" y="178420"/>
                </a:cubicBezTo>
                <a:cubicBezTo>
                  <a:pt x="3613940" y="184252"/>
                  <a:pt x="3601393" y="184707"/>
                  <a:pt x="3590692" y="189571"/>
                </a:cubicBezTo>
                <a:cubicBezTo>
                  <a:pt x="3560426" y="203328"/>
                  <a:pt x="3532351" y="221829"/>
                  <a:pt x="3501483" y="234176"/>
                </a:cubicBezTo>
                <a:cubicBezTo>
                  <a:pt x="3482898" y="241610"/>
                  <a:pt x="3463631" y="247526"/>
                  <a:pt x="3445727" y="256478"/>
                </a:cubicBezTo>
                <a:cubicBezTo>
                  <a:pt x="3403154" y="277764"/>
                  <a:pt x="3388312" y="296130"/>
                  <a:pt x="3345366" y="312235"/>
                </a:cubicBezTo>
                <a:cubicBezTo>
                  <a:pt x="3331016" y="317616"/>
                  <a:pt x="3315497" y="319176"/>
                  <a:pt x="3300761" y="323386"/>
                </a:cubicBezTo>
                <a:cubicBezTo>
                  <a:pt x="3188777" y="355381"/>
                  <a:pt x="3362144" y="310828"/>
                  <a:pt x="3222702" y="345688"/>
                </a:cubicBezTo>
                <a:cubicBezTo>
                  <a:pt x="3211551" y="353122"/>
                  <a:pt x="3201567" y="362712"/>
                  <a:pt x="3189248" y="367991"/>
                </a:cubicBezTo>
                <a:cubicBezTo>
                  <a:pt x="3174603" y="374267"/>
                  <a:pt x="3099879" y="387850"/>
                  <a:pt x="3088887" y="390293"/>
                </a:cubicBezTo>
                <a:cubicBezTo>
                  <a:pt x="3073926" y="393618"/>
                  <a:pt x="3059019" y="397234"/>
                  <a:pt x="3044283" y="401444"/>
                </a:cubicBezTo>
                <a:cubicBezTo>
                  <a:pt x="3032981" y="404673"/>
                  <a:pt x="3022233" y="409744"/>
                  <a:pt x="3010829" y="412595"/>
                </a:cubicBezTo>
                <a:cubicBezTo>
                  <a:pt x="2992441" y="417192"/>
                  <a:pt x="2973461" y="419150"/>
                  <a:pt x="2955073" y="423747"/>
                </a:cubicBezTo>
                <a:cubicBezTo>
                  <a:pt x="2943669" y="426598"/>
                  <a:pt x="2933145" y="432593"/>
                  <a:pt x="2921619" y="434898"/>
                </a:cubicBezTo>
                <a:cubicBezTo>
                  <a:pt x="2895846" y="440053"/>
                  <a:pt x="2869580" y="442332"/>
                  <a:pt x="2843561" y="446049"/>
                </a:cubicBezTo>
                <a:cubicBezTo>
                  <a:pt x="2748223" y="477829"/>
                  <a:pt x="2799981" y="465436"/>
                  <a:pt x="2687444" y="479503"/>
                </a:cubicBezTo>
                <a:cubicBezTo>
                  <a:pt x="2676293" y="483220"/>
                  <a:pt x="2664069" y="484607"/>
                  <a:pt x="2653990" y="490654"/>
                </a:cubicBezTo>
                <a:cubicBezTo>
                  <a:pt x="2618671" y="511845"/>
                  <a:pt x="2640271" y="513517"/>
                  <a:pt x="2620536" y="546410"/>
                </a:cubicBezTo>
                <a:cubicBezTo>
                  <a:pt x="2615127" y="555425"/>
                  <a:pt x="2605668" y="561279"/>
                  <a:pt x="2598234" y="568713"/>
                </a:cubicBezTo>
                <a:cubicBezTo>
                  <a:pt x="2561254" y="556386"/>
                  <a:pt x="2590799" y="587298"/>
                  <a:pt x="2575931" y="579864"/>
                </a:cubicBezTo>
                <a:close/>
              </a:path>
            </a:pathLst>
          </a:custGeom>
          <a:no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Papyrus" panose="03070502060502030205" pitchFamily="66" charset="0"/>
            </a:endParaRPr>
          </a:p>
        </p:txBody>
      </p:sp>
      <p:sp>
        <p:nvSpPr>
          <p:cNvPr id="11" name="Oval 10"/>
          <p:cNvSpPr/>
          <p:nvPr/>
        </p:nvSpPr>
        <p:spPr>
          <a:xfrm rot="1277588">
            <a:off x="3846925" y="4001912"/>
            <a:ext cx="2429930" cy="1241067"/>
          </a:xfrm>
          <a:prstGeom prst="ellipse">
            <a:avLst/>
          </a:prstGeom>
          <a:solidFill>
            <a:srgbClr val="FFBDFF">
              <a:alpha val="16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Papyrus" panose="03070502060502030205" pitchFamily="66" charset="0"/>
            </a:endParaRPr>
          </a:p>
        </p:txBody>
      </p:sp>
      <p:sp>
        <p:nvSpPr>
          <p:cNvPr id="12" name="Oval 11"/>
          <p:cNvSpPr/>
          <p:nvPr/>
        </p:nvSpPr>
        <p:spPr>
          <a:xfrm rot="3538708">
            <a:off x="4380725" y="3913487"/>
            <a:ext cx="1537550" cy="2817105"/>
          </a:xfrm>
          <a:prstGeom prst="ellipse">
            <a:avLst/>
          </a:prstGeom>
          <a:solidFill>
            <a:srgbClr val="FFBDFF">
              <a:alpha val="21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Papyrus" panose="03070502060502030205" pitchFamily="66" charset="0"/>
            </a:endParaRPr>
          </a:p>
        </p:txBody>
      </p:sp>
      <p:sp>
        <p:nvSpPr>
          <p:cNvPr id="13" name="Oval 12"/>
          <p:cNvSpPr/>
          <p:nvPr/>
        </p:nvSpPr>
        <p:spPr>
          <a:xfrm>
            <a:off x="5692308" y="4247010"/>
            <a:ext cx="1499129" cy="1371117"/>
          </a:xfrm>
          <a:prstGeom prst="ellipse">
            <a:avLst/>
          </a:prstGeom>
          <a:solidFill>
            <a:srgbClr val="FFBDFF">
              <a:alpha val="14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Papyrus" panose="03070502060502030205" pitchFamily="66" charset="0"/>
            </a:endParaRPr>
          </a:p>
        </p:txBody>
      </p:sp>
      <p:sp>
        <p:nvSpPr>
          <p:cNvPr id="14" name="TextBox 13"/>
          <p:cNvSpPr txBox="1"/>
          <p:nvPr/>
        </p:nvSpPr>
        <p:spPr>
          <a:xfrm>
            <a:off x="9029494" y="3866930"/>
            <a:ext cx="765195" cy="461665"/>
          </a:xfrm>
          <a:prstGeom prst="rect">
            <a:avLst/>
          </a:prstGeom>
          <a:noFill/>
          <a:ln w="38100">
            <a:noFill/>
          </a:ln>
        </p:spPr>
        <p:txBody>
          <a:bodyPr wrap="square" rtlCol="0">
            <a:spAutoFit/>
          </a:bodyPr>
          <a:lstStyle/>
          <a:p>
            <a:r>
              <a:rPr lang="en-US" sz="2400" b="1" dirty="0" smtClean="0">
                <a:solidFill>
                  <a:srgbClr val="FFFF00"/>
                </a:solidFill>
              </a:rPr>
              <a:t>P</a:t>
            </a:r>
            <a:endParaRPr lang="en-US" sz="2400" b="1" dirty="0">
              <a:solidFill>
                <a:srgbClr val="FFFF00"/>
              </a:solidFill>
            </a:endParaRPr>
          </a:p>
        </p:txBody>
      </p:sp>
      <p:sp>
        <p:nvSpPr>
          <p:cNvPr id="15" name="TextBox 14"/>
          <p:cNvSpPr txBox="1"/>
          <p:nvPr/>
        </p:nvSpPr>
        <p:spPr>
          <a:xfrm>
            <a:off x="1892453" y="4788381"/>
            <a:ext cx="1725436" cy="461665"/>
          </a:xfrm>
          <a:prstGeom prst="rect">
            <a:avLst/>
          </a:prstGeom>
          <a:noFill/>
          <a:ln w="38100">
            <a:noFill/>
          </a:ln>
        </p:spPr>
        <p:txBody>
          <a:bodyPr wrap="square" rtlCol="0">
            <a:spAutoFit/>
          </a:bodyPr>
          <a:lstStyle/>
          <a:p>
            <a:r>
              <a:rPr lang="en-US" sz="2400" b="1" dirty="0">
                <a:solidFill>
                  <a:srgbClr val="FF99FF"/>
                </a:solidFill>
                <a:latin typeface="Papyrus" panose="03070502060502030205" pitchFamily="66" charset="0"/>
              </a:rPr>
              <a:t>model</a:t>
            </a:r>
          </a:p>
        </p:txBody>
      </p:sp>
      <p:sp>
        <p:nvSpPr>
          <p:cNvPr id="16" name="Freeform: Shape 31"/>
          <p:cNvSpPr/>
          <p:nvPr/>
        </p:nvSpPr>
        <p:spPr>
          <a:xfrm>
            <a:off x="8547789" y="3552086"/>
            <a:ext cx="1642297" cy="1565561"/>
          </a:xfrm>
          <a:custGeom>
            <a:avLst/>
            <a:gdLst>
              <a:gd name="connsiteX0" fmla="*/ 1440493 w 2655518"/>
              <a:gd name="connsiteY0" fmla="*/ 2217107 h 2505206"/>
              <a:gd name="connsiteX1" fmla="*/ 1277655 w 2655518"/>
              <a:gd name="connsiteY1" fmla="*/ 2217107 h 2505206"/>
              <a:gd name="connsiteX2" fmla="*/ 1215025 w 2655518"/>
              <a:gd name="connsiteY2" fmla="*/ 2192055 h 2505206"/>
              <a:gd name="connsiteX3" fmla="*/ 1152395 w 2655518"/>
              <a:gd name="connsiteY3" fmla="*/ 2179529 h 2505206"/>
              <a:gd name="connsiteX4" fmla="*/ 1064713 w 2655518"/>
              <a:gd name="connsiteY4" fmla="*/ 2154477 h 2505206"/>
              <a:gd name="connsiteX5" fmla="*/ 1002082 w 2655518"/>
              <a:gd name="connsiteY5" fmla="*/ 2129425 h 2505206"/>
              <a:gd name="connsiteX6" fmla="*/ 889348 w 2655518"/>
              <a:gd name="connsiteY6" fmla="*/ 2104373 h 2505206"/>
              <a:gd name="connsiteX7" fmla="*/ 739036 w 2655518"/>
              <a:gd name="connsiteY7" fmla="*/ 2066795 h 2505206"/>
              <a:gd name="connsiteX8" fmla="*/ 613776 w 2655518"/>
              <a:gd name="connsiteY8" fmla="*/ 2016691 h 2505206"/>
              <a:gd name="connsiteX9" fmla="*/ 526093 w 2655518"/>
              <a:gd name="connsiteY9" fmla="*/ 1979113 h 2505206"/>
              <a:gd name="connsiteX10" fmla="*/ 413359 w 2655518"/>
              <a:gd name="connsiteY10" fmla="*/ 1891430 h 2505206"/>
              <a:gd name="connsiteX11" fmla="*/ 338203 w 2655518"/>
              <a:gd name="connsiteY11" fmla="*/ 1841326 h 2505206"/>
              <a:gd name="connsiteX12" fmla="*/ 300625 w 2655518"/>
              <a:gd name="connsiteY12" fmla="*/ 1803748 h 2505206"/>
              <a:gd name="connsiteX13" fmla="*/ 250521 w 2655518"/>
              <a:gd name="connsiteY13" fmla="*/ 1766170 h 2505206"/>
              <a:gd name="connsiteX14" fmla="*/ 237995 w 2655518"/>
              <a:gd name="connsiteY14" fmla="*/ 1152395 h 2505206"/>
              <a:gd name="connsiteX15" fmla="*/ 187891 w 2655518"/>
              <a:gd name="connsiteY15" fmla="*/ 814192 h 2505206"/>
              <a:gd name="connsiteX16" fmla="*/ 137786 w 2655518"/>
              <a:gd name="connsiteY16" fmla="*/ 726510 h 2505206"/>
              <a:gd name="connsiteX17" fmla="*/ 125260 w 2655518"/>
              <a:gd name="connsiteY17" fmla="*/ 688932 h 2505206"/>
              <a:gd name="connsiteX18" fmla="*/ 100208 w 2655518"/>
              <a:gd name="connsiteY18" fmla="*/ 638828 h 2505206"/>
              <a:gd name="connsiteX19" fmla="*/ 50104 w 2655518"/>
              <a:gd name="connsiteY19" fmla="*/ 513567 h 2505206"/>
              <a:gd name="connsiteX20" fmla="*/ 12526 w 2655518"/>
              <a:gd name="connsiteY20" fmla="*/ 400833 h 2505206"/>
              <a:gd name="connsiteX21" fmla="*/ 0 w 2655518"/>
              <a:gd name="connsiteY21" fmla="*/ 363255 h 2505206"/>
              <a:gd name="connsiteX22" fmla="*/ 12526 w 2655518"/>
              <a:gd name="connsiteY22" fmla="*/ 187891 h 2505206"/>
              <a:gd name="connsiteX23" fmla="*/ 25052 w 2655518"/>
              <a:gd name="connsiteY23" fmla="*/ 150313 h 2505206"/>
              <a:gd name="connsiteX24" fmla="*/ 100208 w 2655518"/>
              <a:gd name="connsiteY24" fmla="*/ 100209 h 2505206"/>
              <a:gd name="connsiteX25" fmla="*/ 175365 w 2655518"/>
              <a:gd name="connsiteY25" fmla="*/ 75157 h 2505206"/>
              <a:gd name="connsiteX26" fmla="*/ 200417 w 2655518"/>
              <a:gd name="connsiteY26" fmla="*/ 50104 h 2505206"/>
              <a:gd name="connsiteX27" fmla="*/ 350729 w 2655518"/>
              <a:gd name="connsiteY27" fmla="*/ 25052 h 2505206"/>
              <a:gd name="connsiteX28" fmla="*/ 513567 w 2655518"/>
              <a:gd name="connsiteY28" fmla="*/ 0 h 2505206"/>
              <a:gd name="connsiteX29" fmla="*/ 2041743 w 2655518"/>
              <a:gd name="connsiteY29" fmla="*/ 12526 h 2505206"/>
              <a:gd name="connsiteX30" fmla="*/ 2192055 w 2655518"/>
              <a:gd name="connsiteY30" fmla="*/ 37578 h 2505206"/>
              <a:gd name="connsiteX31" fmla="*/ 2229633 w 2655518"/>
              <a:gd name="connsiteY31" fmla="*/ 62630 h 2505206"/>
              <a:gd name="connsiteX32" fmla="*/ 2279737 w 2655518"/>
              <a:gd name="connsiteY32" fmla="*/ 87683 h 2505206"/>
              <a:gd name="connsiteX33" fmla="*/ 2354893 w 2655518"/>
              <a:gd name="connsiteY33" fmla="*/ 162839 h 2505206"/>
              <a:gd name="connsiteX34" fmla="*/ 2379945 w 2655518"/>
              <a:gd name="connsiteY34" fmla="*/ 200417 h 2505206"/>
              <a:gd name="connsiteX35" fmla="*/ 2430049 w 2655518"/>
              <a:gd name="connsiteY35" fmla="*/ 250521 h 2505206"/>
              <a:gd name="connsiteX36" fmla="*/ 2442576 w 2655518"/>
              <a:gd name="connsiteY36" fmla="*/ 288099 h 2505206"/>
              <a:gd name="connsiteX37" fmla="*/ 2505206 w 2655518"/>
              <a:gd name="connsiteY37" fmla="*/ 375781 h 2505206"/>
              <a:gd name="connsiteX38" fmla="*/ 2530258 w 2655518"/>
              <a:gd name="connsiteY38" fmla="*/ 425885 h 2505206"/>
              <a:gd name="connsiteX39" fmla="*/ 2555310 w 2655518"/>
              <a:gd name="connsiteY39" fmla="*/ 463463 h 2505206"/>
              <a:gd name="connsiteX40" fmla="*/ 2605414 w 2655518"/>
              <a:gd name="connsiteY40" fmla="*/ 576198 h 2505206"/>
              <a:gd name="connsiteX41" fmla="*/ 2630466 w 2655518"/>
              <a:gd name="connsiteY41" fmla="*/ 651354 h 2505206"/>
              <a:gd name="connsiteX42" fmla="*/ 2655518 w 2655518"/>
              <a:gd name="connsiteY42" fmla="*/ 701458 h 2505206"/>
              <a:gd name="connsiteX43" fmla="*/ 2617940 w 2655518"/>
              <a:gd name="connsiteY43" fmla="*/ 1077239 h 2505206"/>
              <a:gd name="connsiteX44" fmla="*/ 2592888 w 2655518"/>
              <a:gd name="connsiteY44" fmla="*/ 1164921 h 2505206"/>
              <a:gd name="connsiteX45" fmla="*/ 2555310 w 2655518"/>
              <a:gd name="connsiteY45" fmla="*/ 1189973 h 2505206"/>
              <a:gd name="connsiteX46" fmla="*/ 2530258 w 2655518"/>
              <a:gd name="connsiteY46" fmla="*/ 1240077 h 2505206"/>
              <a:gd name="connsiteX47" fmla="*/ 2455102 w 2655518"/>
              <a:gd name="connsiteY47" fmla="*/ 1327759 h 2505206"/>
              <a:gd name="connsiteX48" fmla="*/ 2379945 w 2655518"/>
              <a:gd name="connsiteY48" fmla="*/ 1377863 h 2505206"/>
              <a:gd name="connsiteX49" fmla="*/ 2342367 w 2655518"/>
              <a:gd name="connsiteY49" fmla="*/ 1402915 h 2505206"/>
              <a:gd name="connsiteX50" fmla="*/ 2267211 w 2655518"/>
              <a:gd name="connsiteY50" fmla="*/ 1453020 h 2505206"/>
              <a:gd name="connsiteX51" fmla="*/ 2217107 w 2655518"/>
              <a:gd name="connsiteY51" fmla="*/ 1503124 h 2505206"/>
              <a:gd name="connsiteX52" fmla="*/ 2167003 w 2655518"/>
              <a:gd name="connsiteY52" fmla="*/ 1528176 h 2505206"/>
              <a:gd name="connsiteX53" fmla="*/ 2091847 w 2655518"/>
              <a:gd name="connsiteY53" fmla="*/ 1603332 h 2505206"/>
              <a:gd name="connsiteX54" fmla="*/ 2054269 w 2655518"/>
              <a:gd name="connsiteY54" fmla="*/ 1703540 h 2505206"/>
              <a:gd name="connsiteX55" fmla="*/ 2041743 w 2655518"/>
              <a:gd name="connsiteY55" fmla="*/ 1753644 h 2505206"/>
              <a:gd name="connsiteX56" fmla="*/ 2054269 w 2655518"/>
              <a:gd name="connsiteY56" fmla="*/ 1941535 h 2505206"/>
              <a:gd name="connsiteX57" fmla="*/ 2129425 w 2655518"/>
              <a:gd name="connsiteY57" fmla="*/ 2066795 h 2505206"/>
              <a:gd name="connsiteX58" fmla="*/ 2167003 w 2655518"/>
              <a:gd name="connsiteY58" fmla="*/ 2129425 h 2505206"/>
              <a:gd name="connsiteX59" fmla="*/ 2192055 w 2655518"/>
              <a:gd name="connsiteY59" fmla="*/ 2179529 h 2505206"/>
              <a:gd name="connsiteX60" fmla="*/ 2229633 w 2655518"/>
              <a:gd name="connsiteY60" fmla="*/ 2254685 h 2505206"/>
              <a:gd name="connsiteX61" fmla="*/ 2167003 w 2655518"/>
              <a:gd name="connsiteY61" fmla="*/ 2492680 h 2505206"/>
              <a:gd name="connsiteX62" fmla="*/ 2116899 w 2655518"/>
              <a:gd name="connsiteY62" fmla="*/ 2505206 h 2505206"/>
              <a:gd name="connsiteX63" fmla="*/ 1866378 w 2655518"/>
              <a:gd name="connsiteY63" fmla="*/ 2492680 h 2505206"/>
              <a:gd name="connsiteX64" fmla="*/ 1816274 w 2655518"/>
              <a:gd name="connsiteY64" fmla="*/ 2480154 h 2505206"/>
              <a:gd name="connsiteX65" fmla="*/ 1791222 w 2655518"/>
              <a:gd name="connsiteY65" fmla="*/ 2442576 h 2505206"/>
              <a:gd name="connsiteX66" fmla="*/ 1741118 w 2655518"/>
              <a:gd name="connsiteY66" fmla="*/ 2430050 h 2505206"/>
              <a:gd name="connsiteX67" fmla="*/ 1691014 w 2655518"/>
              <a:gd name="connsiteY67" fmla="*/ 2404998 h 2505206"/>
              <a:gd name="connsiteX68" fmla="*/ 1603332 w 2655518"/>
              <a:gd name="connsiteY68" fmla="*/ 2342367 h 2505206"/>
              <a:gd name="connsiteX69" fmla="*/ 1528176 w 2655518"/>
              <a:gd name="connsiteY69" fmla="*/ 2292263 h 2505206"/>
              <a:gd name="connsiteX70" fmla="*/ 1503123 w 2655518"/>
              <a:gd name="connsiteY70" fmla="*/ 2267211 h 2505206"/>
              <a:gd name="connsiteX71" fmla="*/ 1440493 w 2655518"/>
              <a:gd name="connsiteY71" fmla="*/ 2217107 h 250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55518" h="2505206">
                <a:moveTo>
                  <a:pt x="1440493" y="2217107"/>
                </a:moveTo>
                <a:cubicBezTo>
                  <a:pt x="1402915" y="2208756"/>
                  <a:pt x="1369197" y="2238232"/>
                  <a:pt x="1277655" y="2217107"/>
                </a:cubicBezTo>
                <a:cubicBezTo>
                  <a:pt x="1255746" y="2212051"/>
                  <a:pt x="1236562" y="2198516"/>
                  <a:pt x="1215025" y="2192055"/>
                </a:cubicBezTo>
                <a:cubicBezTo>
                  <a:pt x="1194633" y="2185937"/>
                  <a:pt x="1173049" y="2184693"/>
                  <a:pt x="1152395" y="2179529"/>
                </a:cubicBezTo>
                <a:cubicBezTo>
                  <a:pt x="1122906" y="2172157"/>
                  <a:pt x="1093550" y="2164089"/>
                  <a:pt x="1064713" y="2154477"/>
                </a:cubicBezTo>
                <a:cubicBezTo>
                  <a:pt x="1043382" y="2147367"/>
                  <a:pt x="1023702" y="2135602"/>
                  <a:pt x="1002082" y="2129425"/>
                </a:cubicBezTo>
                <a:cubicBezTo>
                  <a:pt x="965068" y="2118850"/>
                  <a:pt x="926543" y="2114292"/>
                  <a:pt x="889348" y="2104373"/>
                </a:cubicBezTo>
                <a:cubicBezTo>
                  <a:pt x="723931" y="2060262"/>
                  <a:pt x="903877" y="2094269"/>
                  <a:pt x="739036" y="2066795"/>
                </a:cubicBezTo>
                <a:cubicBezTo>
                  <a:pt x="654484" y="2010427"/>
                  <a:pt x="759713" y="2075065"/>
                  <a:pt x="613776" y="2016691"/>
                </a:cubicBezTo>
                <a:cubicBezTo>
                  <a:pt x="469604" y="1959023"/>
                  <a:pt x="696314" y="2021668"/>
                  <a:pt x="526093" y="1979113"/>
                </a:cubicBezTo>
                <a:cubicBezTo>
                  <a:pt x="488515" y="1949885"/>
                  <a:pt x="452970" y="1917837"/>
                  <a:pt x="413359" y="1891430"/>
                </a:cubicBezTo>
                <a:cubicBezTo>
                  <a:pt x="388307" y="1874729"/>
                  <a:pt x="361969" y="1859811"/>
                  <a:pt x="338203" y="1841326"/>
                </a:cubicBezTo>
                <a:cubicBezTo>
                  <a:pt x="324220" y="1830450"/>
                  <a:pt x="314075" y="1815276"/>
                  <a:pt x="300625" y="1803748"/>
                </a:cubicBezTo>
                <a:cubicBezTo>
                  <a:pt x="284774" y="1790162"/>
                  <a:pt x="267222" y="1778696"/>
                  <a:pt x="250521" y="1766170"/>
                </a:cubicBezTo>
                <a:cubicBezTo>
                  <a:pt x="168678" y="1520642"/>
                  <a:pt x="224855" y="1717414"/>
                  <a:pt x="237995" y="1152395"/>
                </a:cubicBezTo>
                <a:cubicBezTo>
                  <a:pt x="219020" y="734945"/>
                  <a:pt x="274193" y="986796"/>
                  <a:pt x="187891" y="814192"/>
                </a:cubicBezTo>
                <a:cubicBezTo>
                  <a:pt x="143734" y="725879"/>
                  <a:pt x="186469" y="775191"/>
                  <a:pt x="137786" y="726510"/>
                </a:cubicBezTo>
                <a:cubicBezTo>
                  <a:pt x="133611" y="713984"/>
                  <a:pt x="130461" y="701068"/>
                  <a:pt x="125260" y="688932"/>
                </a:cubicBezTo>
                <a:cubicBezTo>
                  <a:pt x="117904" y="671769"/>
                  <a:pt x="106113" y="656542"/>
                  <a:pt x="100208" y="638828"/>
                </a:cubicBezTo>
                <a:cubicBezTo>
                  <a:pt x="58333" y="513204"/>
                  <a:pt x="104289" y="567755"/>
                  <a:pt x="50104" y="513567"/>
                </a:cubicBezTo>
                <a:lnTo>
                  <a:pt x="12526" y="400833"/>
                </a:lnTo>
                <a:lnTo>
                  <a:pt x="0" y="363255"/>
                </a:lnTo>
                <a:cubicBezTo>
                  <a:pt x="4175" y="304800"/>
                  <a:pt x="5679" y="246093"/>
                  <a:pt x="12526" y="187891"/>
                </a:cubicBezTo>
                <a:cubicBezTo>
                  <a:pt x="14069" y="174778"/>
                  <a:pt x="15716" y="159649"/>
                  <a:pt x="25052" y="150313"/>
                </a:cubicBezTo>
                <a:cubicBezTo>
                  <a:pt x="46342" y="129023"/>
                  <a:pt x="71644" y="109730"/>
                  <a:pt x="100208" y="100209"/>
                </a:cubicBezTo>
                <a:lnTo>
                  <a:pt x="175365" y="75157"/>
                </a:lnTo>
                <a:cubicBezTo>
                  <a:pt x="183716" y="66806"/>
                  <a:pt x="189854" y="55386"/>
                  <a:pt x="200417" y="50104"/>
                </a:cubicBezTo>
                <a:cubicBezTo>
                  <a:pt x="228003" y="36311"/>
                  <a:pt x="341328" y="26227"/>
                  <a:pt x="350729" y="25052"/>
                </a:cubicBezTo>
                <a:cubicBezTo>
                  <a:pt x="415051" y="3611"/>
                  <a:pt x="416688" y="0"/>
                  <a:pt x="513567" y="0"/>
                </a:cubicBezTo>
                <a:lnTo>
                  <a:pt x="2041743" y="12526"/>
                </a:lnTo>
                <a:cubicBezTo>
                  <a:pt x="2054763" y="14386"/>
                  <a:pt x="2169512" y="29124"/>
                  <a:pt x="2192055" y="37578"/>
                </a:cubicBezTo>
                <a:cubicBezTo>
                  <a:pt x="2206151" y="42864"/>
                  <a:pt x="2216562" y="55161"/>
                  <a:pt x="2229633" y="62630"/>
                </a:cubicBezTo>
                <a:cubicBezTo>
                  <a:pt x="2245845" y="71894"/>
                  <a:pt x="2263036" y="79332"/>
                  <a:pt x="2279737" y="87683"/>
                </a:cubicBezTo>
                <a:cubicBezTo>
                  <a:pt x="2402547" y="251430"/>
                  <a:pt x="2244996" y="52942"/>
                  <a:pt x="2354893" y="162839"/>
                </a:cubicBezTo>
                <a:cubicBezTo>
                  <a:pt x="2365538" y="173484"/>
                  <a:pt x="2370148" y="188987"/>
                  <a:pt x="2379945" y="200417"/>
                </a:cubicBezTo>
                <a:cubicBezTo>
                  <a:pt x="2395316" y="218350"/>
                  <a:pt x="2413348" y="233820"/>
                  <a:pt x="2430049" y="250521"/>
                </a:cubicBezTo>
                <a:cubicBezTo>
                  <a:pt x="2434225" y="263047"/>
                  <a:pt x="2436671" y="276289"/>
                  <a:pt x="2442576" y="288099"/>
                </a:cubicBezTo>
                <a:cubicBezTo>
                  <a:pt x="2455827" y="314601"/>
                  <a:pt x="2491019" y="353082"/>
                  <a:pt x="2505206" y="375781"/>
                </a:cubicBezTo>
                <a:cubicBezTo>
                  <a:pt x="2515102" y="391615"/>
                  <a:pt x="2520994" y="409673"/>
                  <a:pt x="2530258" y="425885"/>
                </a:cubicBezTo>
                <a:cubicBezTo>
                  <a:pt x="2537727" y="438956"/>
                  <a:pt x="2547841" y="450392"/>
                  <a:pt x="2555310" y="463463"/>
                </a:cubicBezTo>
                <a:cubicBezTo>
                  <a:pt x="2575001" y="497922"/>
                  <a:pt x="2591992" y="539287"/>
                  <a:pt x="2605414" y="576198"/>
                </a:cubicBezTo>
                <a:cubicBezTo>
                  <a:pt x="2614438" y="601015"/>
                  <a:pt x="2618656" y="627735"/>
                  <a:pt x="2630466" y="651354"/>
                </a:cubicBezTo>
                <a:lnTo>
                  <a:pt x="2655518" y="701458"/>
                </a:lnTo>
                <a:cubicBezTo>
                  <a:pt x="2635351" y="1205630"/>
                  <a:pt x="2683241" y="881335"/>
                  <a:pt x="2617940" y="1077239"/>
                </a:cubicBezTo>
                <a:cubicBezTo>
                  <a:pt x="2616654" y="1081097"/>
                  <a:pt x="2599781" y="1156305"/>
                  <a:pt x="2592888" y="1164921"/>
                </a:cubicBezTo>
                <a:cubicBezTo>
                  <a:pt x="2583484" y="1176676"/>
                  <a:pt x="2567836" y="1181622"/>
                  <a:pt x="2555310" y="1189973"/>
                </a:cubicBezTo>
                <a:cubicBezTo>
                  <a:pt x="2546959" y="1206674"/>
                  <a:pt x="2540154" y="1224243"/>
                  <a:pt x="2530258" y="1240077"/>
                </a:cubicBezTo>
                <a:cubicBezTo>
                  <a:pt x="2514357" y="1265518"/>
                  <a:pt x="2480029" y="1308371"/>
                  <a:pt x="2455102" y="1327759"/>
                </a:cubicBezTo>
                <a:cubicBezTo>
                  <a:pt x="2431335" y="1346244"/>
                  <a:pt x="2404997" y="1361162"/>
                  <a:pt x="2379945" y="1377863"/>
                </a:cubicBezTo>
                <a:cubicBezTo>
                  <a:pt x="2367419" y="1386214"/>
                  <a:pt x="2353012" y="1392270"/>
                  <a:pt x="2342367" y="1402915"/>
                </a:cubicBezTo>
                <a:cubicBezTo>
                  <a:pt x="2295453" y="1449830"/>
                  <a:pt x="2321595" y="1434892"/>
                  <a:pt x="2267211" y="1453020"/>
                </a:cubicBezTo>
                <a:cubicBezTo>
                  <a:pt x="2250510" y="1469721"/>
                  <a:pt x="2236002" y="1488952"/>
                  <a:pt x="2217107" y="1503124"/>
                </a:cubicBezTo>
                <a:cubicBezTo>
                  <a:pt x="2202169" y="1514328"/>
                  <a:pt x="2181584" y="1516511"/>
                  <a:pt x="2167003" y="1528176"/>
                </a:cubicBezTo>
                <a:cubicBezTo>
                  <a:pt x="2139338" y="1550308"/>
                  <a:pt x="2091847" y="1603332"/>
                  <a:pt x="2091847" y="1603332"/>
                </a:cubicBezTo>
                <a:cubicBezTo>
                  <a:pt x="2078611" y="1636422"/>
                  <a:pt x="2064087" y="1669176"/>
                  <a:pt x="2054269" y="1703540"/>
                </a:cubicBezTo>
                <a:cubicBezTo>
                  <a:pt x="2049540" y="1720093"/>
                  <a:pt x="2045918" y="1736943"/>
                  <a:pt x="2041743" y="1753644"/>
                </a:cubicBezTo>
                <a:cubicBezTo>
                  <a:pt x="2045918" y="1816274"/>
                  <a:pt x="2044479" y="1879534"/>
                  <a:pt x="2054269" y="1941535"/>
                </a:cubicBezTo>
                <a:cubicBezTo>
                  <a:pt x="2058359" y="1967441"/>
                  <a:pt x="2124475" y="2058544"/>
                  <a:pt x="2129425" y="2066795"/>
                </a:cubicBezTo>
                <a:cubicBezTo>
                  <a:pt x="2141951" y="2087672"/>
                  <a:pt x="2155179" y="2108143"/>
                  <a:pt x="2167003" y="2129425"/>
                </a:cubicBezTo>
                <a:cubicBezTo>
                  <a:pt x="2176071" y="2145748"/>
                  <a:pt x="2182791" y="2163317"/>
                  <a:pt x="2192055" y="2179529"/>
                </a:cubicBezTo>
                <a:cubicBezTo>
                  <a:pt x="2230906" y="2247519"/>
                  <a:pt x="2206667" y="2185788"/>
                  <a:pt x="2229633" y="2254685"/>
                </a:cubicBezTo>
                <a:cubicBezTo>
                  <a:pt x="2229032" y="2262492"/>
                  <a:pt x="2239432" y="2474573"/>
                  <a:pt x="2167003" y="2492680"/>
                </a:cubicBezTo>
                <a:lnTo>
                  <a:pt x="2116899" y="2505206"/>
                </a:lnTo>
                <a:cubicBezTo>
                  <a:pt x="2033392" y="2501031"/>
                  <a:pt x="1949701" y="2499624"/>
                  <a:pt x="1866378" y="2492680"/>
                </a:cubicBezTo>
                <a:cubicBezTo>
                  <a:pt x="1849222" y="2491250"/>
                  <a:pt x="1830598" y="2489703"/>
                  <a:pt x="1816274" y="2480154"/>
                </a:cubicBezTo>
                <a:cubicBezTo>
                  <a:pt x="1803748" y="2471803"/>
                  <a:pt x="1803748" y="2450927"/>
                  <a:pt x="1791222" y="2442576"/>
                </a:cubicBezTo>
                <a:cubicBezTo>
                  <a:pt x="1776898" y="2433027"/>
                  <a:pt x="1757237" y="2436095"/>
                  <a:pt x="1741118" y="2430050"/>
                </a:cubicBezTo>
                <a:cubicBezTo>
                  <a:pt x="1723634" y="2423494"/>
                  <a:pt x="1707337" y="2414066"/>
                  <a:pt x="1691014" y="2404998"/>
                </a:cubicBezTo>
                <a:cubicBezTo>
                  <a:pt x="1522849" y="2311573"/>
                  <a:pt x="1691879" y="2408778"/>
                  <a:pt x="1603332" y="2342367"/>
                </a:cubicBezTo>
                <a:cubicBezTo>
                  <a:pt x="1579245" y="2324302"/>
                  <a:pt x="1549467" y="2313553"/>
                  <a:pt x="1528176" y="2292263"/>
                </a:cubicBezTo>
                <a:cubicBezTo>
                  <a:pt x="1519825" y="2283912"/>
                  <a:pt x="1512571" y="2274297"/>
                  <a:pt x="1503123" y="2267211"/>
                </a:cubicBezTo>
                <a:cubicBezTo>
                  <a:pt x="1396367" y="2187145"/>
                  <a:pt x="1478071" y="2225458"/>
                  <a:pt x="1440493" y="2217107"/>
                </a:cubicBezTo>
                <a:close/>
              </a:path>
            </a:pathLst>
          </a:custGeom>
          <a:noFill/>
          <a:ln w="38100">
            <a:solidFill>
              <a:srgbClr val="FFFF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274788" y="5212062"/>
            <a:ext cx="1930720" cy="461665"/>
          </a:xfrm>
          <a:prstGeom prst="rect">
            <a:avLst/>
          </a:prstGeom>
        </p:spPr>
        <p:txBody>
          <a:bodyPr wrap="square">
            <a:spAutoFit/>
          </a:bodyPr>
          <a:lstStyle/>
          <a:p>
            <a:r>
              <a:rPr lang="en-US" sz="2400" b="1" dirty="0">
                <a:solidFill>
                  <a:srgbClr val="FFFF8F"/>
                </a:solidFill>
                <a:latin typeface="Papyrus" panose="03070502060502030205" pitchFamily="66" charset="0"/>
              </a:rPr>
              <a:t>specification</a:t>
            </a:r>
            <a:endParaRPr lang="en-US" sz="2400" dirty="0">
              <a:solidFill>
                <a:srgbClr val="FFFF8F"/>
              </a:solidFill>
            </a:endParaRPr>
          </a:p>
        </p:txBody>
      </p:sp>
      <p:sp>
        <p:nvSpPr>
          <p:cNvPr id="18" name="Rectangle 17"/>
          <p:cNvSpPr/>
          <p:nvPr/>
        </p:nvSpPr>
        <p:spPr>
          <a:xfrm>
            <a:off x="9179574" y="4205667"/>
            <a:ext cx="241300" cy="769441"/>
          </a:xfrm>
          <a:prstGeom prst="rect">
            <a:avLst/>
          </a:prstGeom>
        </p:spPr>
        <p:txBody>
          <a:bodyPr wrap="square">
            <a:spAutoFit/>
          </a:bodyPr>
          <a:lstStyle/>
          <a:p>
            <a:r>
              <a:rPr lang="en-US" sz="4400" b="1" dirty="0">
                <a:solidFill>
                  <a:schemeClr val="bg1"/>
                </a:solidFill>
                <a:latin typeface="Papyrus" panose="03070502060502030205" pitchFamily="66" charset="0"/>
              </a:rPr>
              <a:t>…</a:t>
            </a:r>
            <a:endParaRPr lang="en-US" sz="4400" dirty="0"/>
          </a:p>
        </p:txBody>
      </p:sp>
      <p:cxnSp>
        <p:nvCxnSpPr>
          <p:cNvPr id="22" name="Straight Arrow Connector 21"/>
          <p:cNvCxnSpPr>
            <a:stCxn id="14" idx="1"/>
            <a:endCxn id="12" idx="0"/>
          </p:cNvCxnSpPr>
          <p:nvPr/>
        </p:nvCxnSpPr>
        <p:spPr>
          <a:xfrm flipH="1">
            <a:off x="6371181" y="4097763"/>
            <a:ext cx="2658313" cy="492206"/>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1"/>
            <a:endCxn id="11" idx="0"/>
          </p:cNvCxnSpPr>
          <p:nvPr/>
        </p:nvCxnSpPr>
        <p:spPr>
          <a:xfrm flipH="1">
            <a:off x="5646645" y="4097763"/>
            <a:ext cx="3382849" cy="86590"/>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1"/>
            <a:endCxn id="13" idx="6"/>
          </p:cNvCxnSpPr>
          <p:nvPr/>
        </p:nvCxnSpPr>
        <p:spPr>
          <a:xfrm flipH="1">
            <a:off x="7191437" y="4097763"/>
            <a:ext cx="1838057" cy="834806"/>
          </a:xfrm>
          <a:prstGeom prst="straightConnector1">
            <a:avLst/>
          </a:prstGeom>
          <a:ln w="3810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726960" y="4607767"/>
            <a:ext cx="318414" cy="17644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3" idx="2"/>
          </p:cNvCxnSpPr>
          <p:nvPr/>
        </p:nvCxnSpPr>
        <p:spPr>
          <a:xfrm flipV="1">
            <a:off x="5692308" y="4662060"/>
            <a:ext cx="460833" cy="27050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716351" y="4807854"/>
            <a:ext cx="460833" cy="27050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5737227" y="4937554"/>
            <a:ext cx="460833" cy="27050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1" idx="6"/>
          </p:cNvCxnSpPr>
          <p:nvPr/>
        </p:nvCxnSpPr>
        <p:spPr>
          <a:xfrm flipV="1">
            <a:off x="5837387" y="5063648"/>
            <a:ext cx="356528" cy="20920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1" idx="7"/>
          </p:cNvCxnSpPr>
          <p:nvPr/>
        </p:nvCxnSpPr>
        <p:spPr>
          <a:xfrm flipV="1">
            <a:off x="5787824" y="4525592"/>
            <a:ext cx="233868" cy="9685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175684" y="3993698"/>
            <a:ext cx="630301" cy="830997"/>
          </a:xfrm>
          <a:prstGeom prst="rect">
            <a:avLst/>
          </a:prstGeom>
        </p:spPr>
        <p:txBody>
          <a:bodyPr wrap="none">
            <a:spAutoFit/>
          </a:bodyPr>
          <a:lstStyle/>
          <a:p>
            <a:r>
              <a:rPr lang="en-US" sz="4800" b="1" dirty="0" smtClean="0">
                <a:ln w="6600">
                  <a:solidFill>
                    <a:schemeClr val="accent2"/>
                  </a:solidFill>
                  <a:prstDash val="solid"/>
                </a:ln>
                <a:solidFill>
                  <a:srgbClr val="FFFFFF"/>
                </a:solidFill>
                <a:effectLst>
                  <a:outerShdw dist="38100" dir="2700000" algn="tl" rotWithShape="0">
                    <a:schemeClr val="accent2"/>
                  </a:outerShdw>
                </a:effectLst>
              </a:rPr>
              <a:t>X</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5" name="Rectangle 34"/>
          <p:cNvSpPr/>
          <p:nvPr/>
        </p:nvSpPr>
        <p:spPr>
          <a:xfrm>
            <a:off x="4445184" y="4721874"/>
            <a:ext cx="853119" cy="1200329"/>
          </a:xfrm>
          <a:prstGeom prst="rect">
            <a:avLst/>
          </a:prstGeom>
        </p:spPr>
        <p:txBody>
          <a:bodyPr wrap="none">
            <a:spAutoFit/>
          </a:bodyPr>
          <a:lstStyle/>
          <a:p>
            <a:r>
              <a:rPr lang="en-US" sz="7200" b="1" dirty="0" smtClean="0">
                <a:ln w="6600">
                  <a:solidFill>
                    <a:schemeClr val="accent2"/>
                  </a:solidFill>
                  <a:prstDash val="solid"/>
                </a:ln>
                <a:solidFill>
                  <a:srgbClr val="FFFFFF"/>
                </a:solidFill>
                <a:effectLst>
                  <a:outerShdw dist="38100" dir="2700000" algn="tl" rotWithShape="0">
                    <a:schemeClr val="accent2"/>
                  </a:outerShdw>
                </a:effectLst>
              </a:rPr>
              <a:t>X</a:t>
            </a:r>
            <a:endParaRPr lang="en-US" sz="48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6" name="Rectangle 35"/>
          <p:cNvSpPr/>
          <p:nvPr/>
        </p:nvSpPr>
        <p:spPr>
          <a:xfrm>
            <a:off x="6218644" y="4640449"/>
            <a:ext cx="630301" cy="830997"/>
          </a:xfrm>
          <a:prstGeom prst="rect">
            <a:avLst/>
          </a:prstGeom>
        </p:spPr>
        <p:txBody>
          <a:bodyPr wrap="none">
            <a:spAutoFit/>
          </a:bodyPr>
          <a:lstStyle/>
          <a:p>
            <a:r>
              <a:rPr lang="en-US" sz="4800" b="1" dirty="0" smtClean="0">
                <a:ln w="6600">
                  <a:solidFill>
                    <a:schemeClr val="accent2"/>
                  </a:solidFill>
                  <a:prstDash val="solid"/>
                </a:ln>
                <a:solidFill>
                  <a:srgbClr val="FFFFFF"/>
                </a:solidFill>
                <a:effectLst>
                  <a:outerShdw dist="38100" dir="2700000" algn="tl" rotWithShape="0">
                    <a:schemeClr val="accent2"/>
                  </a:outerShdw>
                </a:effectLst>
              </a:rPr>
              <a:t>X</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7" name="Rectangle 36"/>
          <p:cNvSpPr/>
          <p:nvPr/>
        </p:nvSpPr>
        <p:spPr>
          <a:xfrm>
            <a:off x="-369217" y="1841298"/>
            <a:ext cx="6822060" cy="348813"/>
          </a:xfrm>
          <a:prstGeom prst="rect">
            <a:avLst/>
          </a:prstGeom>
        </p:spPr>
        <p:txBody>
          <a:bodyPr wrap="none">
            <a:spAutoFit/>
          </a:bodyPr>
          <a:lstStyle/>
          <a:p>
            <a:pPr marL="1115060" marR="785495" algn="ctr">
              <a:lnSpc>
                <a:spcPts val="2000"/>
              </a:lnSpc>
              <a:spcBef>
                <a:spcPts val="0"/>
              </a:spcBef>
              <a:spcAft>
                <a:spcPts val="0"/>
              </a:spcAft>
            </a:pPr>
            <a:r>
              <a:rPr lang="en-US" sz="3200" dirty="0" smtClean="0">
                <a:solidFill>
                  <a:schemeClr val="accent2">
                    <a:lumMod val="40000"/>
                    <a:lumOff val="60000"/>
                  </a:schemeClr>
                </a:solidFill>
                <a:ea typeface="Times New Roman" panose="02020603050405020304" pitchFamily="18" charset="0"/>
              </a:rPr>
              <a:t>MUST</a:t>
            </a:r>
            <a:r>
              <a:rPr lang="en-US" sz="3200" spc="-175" dirty="0" smtClean="0">
                <a:solidFill>
                  <a:srgbClr val="92D050"/>
                </a:solidFill>
                <a:ea typeface="Times New Roman" panose="02020603050405020304" pitchFamily="18" charset="0"/>
              </a:rPr>
              <a:t> </a:t>
            </a:r>
            <a:r>
              <a:rPr lang="en-US" sz="3200" dirty="0" smtClean="0">
                <a:solidFill>
                  <a:schemeClr val="bg1"/>
                </a:solidFill>
                <a:effectLst/>
                <a:ea typeface="Times New Roman" panose="02020603050405020304" pitchFamily="18" charset="0"/>
              </a:rPr>
              <a:t>(</a:t>
            </a:r>
            <a:r>
              <a:rPr lang="en-US" sz="3200" spc="25" dirty="0">
                <a:solidFill>
                  <a:srgbClr val="FFFF00"/>
                </a:solidFill>
                <a:ea typeface="Times New Roman" panose="02020603050405020304" pitchFamily="18" charset="0"/>
              </a:rPr>
              <a:t>P</a:t>
            </a:r>
            <a:r>
              <a:rPr lang="en-US" sz="3200" dirty="0" smtClean="0">
                <a:solidFill>
                  <a:schemeClr val="bg1"/>
                </a:solidFill>
                <a:effectLst/>
                <a:ea typeface="Times New Roman" panose="02020603050405020304" pitchFamily="18" charset="0"/>
              </a:rPr>
              <a:t>)</a:t>
            </a:r>
            <a:r>
              <a:rPr lang="en-US" sz="3200" spc="190" dirty="0" smtClean="0">
                <a:solidFill>
                  <a:schemeClr val="bg1"/>
                </a:solidFill>
                <a:effectLst/>
                <a:ea typeface="Times New Roman" panose="02020603050405020304" pitchFamily="18" charset="0"/>
              </a:rPr>
              <a:t> </a:t>
            </a:r>
            <a:r>
              <a:rPr lang="en-US" sz="3200" dirty="0" smtClean="0">
                <a:solidFill>
                  <a:srgbClr val="92D050"/>
                </a:solidFill>
                <a:effectLst/>
                <a:ea typeface="Times New Roman" panose="02020603050405020304" pitchFamily="18" charset="0"/>
              </a:rPr>
              <a:t>=</a:t>
            </a:r>
            <a:r>
              <a:rPr lang="en-US" sz="3200" spc="-65" dirty="0" smtClean="0">
                <a:solidFill>
                  <a:srgbClr val="92D050"/>
                </a:solidFill>
                <a:effectLst>
                  <a:outerShdw blurRad="38100" dist="38100" dir="2700000" algn="tl">
                    <a:srgbClr val="000000">
                      <a:alpha val="43137"/>
                    </a:srgbClr>
                  </a:outerShdw>
                </a:effectLst>
                <a:ea typeface="Times New Roman" panose="02020603050405020304" pitchFamily="18" charset="0"/>
              </a:rPr>
              <a:t> </a:t>
            </a:r>
            <a:r>
              <a:rPr lang="en-US" sz="3200" dirty="0">
                <a:solidFill>
                  <a:schemeClr val="bg1"/>
                </a:solidFill>
                <a:effectLst>
                  <a:outerShdw blurRad="38100" dist="38100" dir="2700000" algn="tl">
                    <a:srgbClr val="000000">
                      <a:alpha val="43137"/>
                    </a:srgbClr>
                  </a:outerShdw>
                </a:effectLst>
                <a:ea typeface="Times New Roman" panose="02020603050405020304" pitchFamily="18" charset="0"/>
              </a:rPr>
              <a:t> </a:t>
            </a:r>
            <a:r>
              <a:rPr lang="en-US" sz="3200" spc="-485" dirty="0" smtClean="0">
                <a:solidFill>
                  <a:schemeClr val="bg1"/>
                </a:solidFill>
                <a:effectLst>
                  <a:outerShdw blurRad="38100" dist="38100" dir="2700000" algn="tl">
                    <a:srgbClr val="000000">
                      <a:alpha val="43137"/>
                    </a:srgbClr>
                  </a:outerShdw>
                </a:effectLst>
                <a:ea typeface="Times New Roman" panose="02020603050405020304" pitchFamily="18" charset="0"/>
              </a:rPr>
              <a:t> </a:t>
            </a:r>
            <a:r>
              <a:rPr lang="en-US" sz="5400" spc="-485" dirty="0" smtClean="0">
                <a:solidFill>
                  <a:srgbClr val="92D050"/>
                </a:solidFill>
                <a:effectLst>
                  <a:outerShdw blurRad="38100" dist="38100" dir="2700000" algn="tl">
                    <a:srgbClr val="000000">
                      <a:alpha val="43137"/>
                    </a:srgbClr>
                  </a:outerShdw>
                </a:effectLst>
                <a:ea typeface="Meiryo" panose="020B0604030504040204" pitchFamily="34" charset="-128"/>
              </a:rPr>
              <a:t>⋂</a:t>
            </a:r>
            <a:r>
              <a:rPr lang="en-US" sz="3200" spc="-485" dirty="0">
                <a:solidFill>
                  <a:schemeClr val="bg1"/>
                </a:solidFill>
                <a:effectLst>
                  <a:outerShdw blurRad="38100" dist="38100" dir="2700000" algn="tl">
                    <a:srgbClr val="000000">
                      <a:alpha val="43137"/>
                    </a:srgbClr>
                  </a:outerShdw>
                </a:effectLst>
                <a:ea typeface="Meiryo" panose="020B0604030504040204" pitchFamily="34" charset="-128"/>
              </a:rPr>
              <a:t> </a:t>
            </a:r>
            <a:r>
              <a:rPr lang="en-US" sz="3200" dirty="0" smtClean="0">
                <a:solidFill>
                  <a:srgbClr val="5BD4FF"/>
                </a:solidFill>
                <a:ea typeface="Times New Roman" panose="02020603050405020304" pitchFamily="18" charset="0"/>
              </a:rPr>
              <a:t>AIVC</a:t>
            </a:r>
            <a:r>
              <a:rPr lang="en-US" sz="3200" spc="10" dirty="0" smtClean="0">
                <a:solidFill>
                  <a:schemeClr val="bg1"/>
                </a:solidFill>
                <a:ea typeface="Times New Roman" panose="02020603050405020304" pitchFamily="18" charset="0"/>
              </a:rPr>
              <a:t> </a:t>
            </a:r>
            <a:r>
              <a:rPr lang="en-US" sz="3200" dirty="0" smtClean="0">
                <a:solidFill>
                  <a:schemeClr val="bg1"/>
                </a:solidFill>
                <a:ea typeface="Times New Roman" panose="02020603050405020304" pitchFamily="18" charset="0"/>
              </a:rPr>
              <a:t>(</a:t>
            </a:r>
            <a:r>
              <a:rPr lang="en-US" sz="3200" spc="25" dirty="0">
                <a:solidFill>
                  <a:srgbClr val="FFFF00"/>
                </a:solidFill>
                <a:ea typeface="Times New Roman" panose="02020603050405020304" pitchFamily="18" charset="0"/>
              </a:rPr>
              <a:t>P</a:t>
            </a:r>
            <a:r>
              <a:rPr lang="en-US" sz="3200" dirty="0" smtClean="0">
                <a:solidFill>
                  <a:schemeClr val="bg1"/>
                </a:solidFill>
                <a:ea typeface="Times New Roman" panose="02020603050405020304" pitchFamily="18" charset="0"/>
              </a:rPr>
              <a:t>)</a:t>
            </a:r>
            <a:endParaRPr lang="en-US" sz="3200" dirty="0">
              <a:solidFill>
                <a:schemeClr val="bg1"/>
              </a:solidFill>
              <a:ea typeface="Times New Roman" panose="02020603050405020304" pitchFamily="18" charset="0"/>
            </a:endParaRPr>
          </a:p>
        </p:txBody>
      </p:sp>
      <p:sp>
        <p:nvSpPr>
          <p:cNvPr id="38" name="Rectangle 37"/>
          <p:cNvSpPr/>
          <p:nvPr/>
        </p:nvSpPr>
        <p:spPr>
          <a:xfrm>
            <a:off x="-1438351" y="2595212"/>
            <a:ext cx="10713139" cy="348813"/>
          </a:xfrm>
          <a:prstGeom prst="rect">
            <a:avLst/>
          </a:prstGeom>
        </p:spPr>
        <p:txBody>
          <a:bodyPr wrap="square">
            <a:spAutoFit/>
          </a:bodyPr>
          <a:lstStyle/>
          <a:p>
            <a:pPr marL="1115060" marR="785495" algn="ctr">
              <a:lnSpc>
                <a:spcPts val="2000"/>
              </a:lnSpc>
              <a:spcBef>
                <a:spcPts val="0"/>
              </a:spcBef>
              <a:spcAft>
                <a:spcPts val="0"/>
              </a:spcAft>
            </a:pPr>
            <a:r>
              <a:rPr lang="en-US" sz="3200" dirty="0" smtClean="0">
                <a:solidFill>
                  <a:srgbClr val="FF5050"/>
                </a:solidFill>
                <a:ea typeface="Times New Roman" panose="02020603050405020304" pitchFamily="18" charset="0"/>
              </a:rPr>
              <a:t>MAY</a:t>
            </a:r>
            <a:r>
              <a:rPr lang="en-US" sz="3200" dirty="0" smtClean="0">
                <a:solidFill>
                  <a:srgbClr val="007E39"/>
                </a:solidFill>
                <a:ea typeface="Times New Roman" panose="02020603050405020304" pitchFamily="18" charset="0"/>
              </a:rPr>
              <a:t> </a:t>
            </a:r>
            <a:r>
              <a:rPr lang="en-US" sz="3200" dirty="0" smtClean="0">
                <a:solidFill>
                  <a:schemeClr val="bg1"/>
                </a:solidFill>
                <a:ea typeface="Times New Roman" panose="02020603050405020304" pitchFamily="18" charset="0"/>
              </a:rPr>
              <a:t>(</a:t>
            </a:r>
            <a:r>
              <a:rPr lang="en-US" sz="3200" spc="25" dirty="0">
                <a:solidFill>
                  <a:srgbClr val="FFFF00"/>
                </a:solidFill>
                <a:ea typeface="Times New Roman" panose="02020603050405020304" pitchFamily="18" charset="0"/>
              </a:rPr>
              <a:t>P</a:t>
            </a:r>
            <a:r>
              <a:rPr lang="en-US" sz="3200" dirty="0" smtClean="0">
                <a:solidFill>
                  <a:schemeClr val="bg1"/>
                </a:solidFill>
                <a:ea typeface="Times New Roman" panose="02020603050405020304" pitchFamily="18" charset="0"/>
              </a:rPr>
              <a:t>)</a:t>
            </a:r>
            <a:r>
              <a:rPr lang="en-US" sz="3200" spc="190" dirty="0" smtClean="0">
                <a:solidFill>
                  <a:schemeClr val="bg1"/>
                </a:solidFill>
                <a:ea typeface="Times New Roman" panose="02020603050405020304" pitchFamily="18" charset="0"/>
              </a:rPr>
              <a:t> </a:t>
            </a:r>
            <a:r>
              <a:rPr lang="en-US" sz="3200" dirty="0" smtClean="0">
                <a:solidFill>
                  <a:srgbClr val="92D050"/>
                </a:solidFill>
                <a:ea typeface="Times New Roman" panose="02020603050405020304" pitchFamily="18" charset="0"/>
              </a:rPr>
              <a:t>=</a:t>
            </a:r>
            <a:r>
              <a:rPr lang="en-US" sz="3200" spc="-485" dirty="0" smtClean="0">
                <a:solidFill>
                  <a:schemeClr val="bg1"/>
                </a:solidFill>
                <a:ea typeface="Times New Roman" panose="02020603050405020304" pitchFamily="18" charset="0"/>
              </a:rPr>
              <a:t>( </a:t>
            </a:r>
            <a:r>
              <a:rPr lang="en-US" sz="5400" spc="-485" dirty="0" smtClean="0">
                <a:solidFill>
                  <a:srgbClr val="92D050"/>
                </a:solidFill>
                <a:effectLst>
                  <a:outerShdw blurRad="38100" dist="38100" dir="2700000" algn="tl">
                    <a:srgbClr val="000000">
                      <a:alpha val="43137"/>
                    </a:srgbClr>
                  </a:outerShdw>
                </a:effectLst>
                <a:ea typeface="Meiryo" panose="020B0604030504040204" pitchFamily="34" charset="-128"/>
              </a:rPr>
              <a:t>⋃</a:t>
            </a:r>
            <a:r>
              <a:rPr lang="en-US" sz="3200" spc="-485" dirty="0" smtClean="0">
                <a:solidFill>
                  <a:srgbClr val="92D050"/>
                </a:solidFill>
                <a:ea typeface="Meiryo" panose="020B0604030504040204" pitchFamily="34" charset="-128"/>
              </a:rPr>
              <a:t>  </a:t>
            </a:r>
            <a:r>
              <a:rPr lang="en-US" sz="3200" dirty="0" smtClean="0">
                <a:solidFill>
                  <a:srgbClr val="5BD4FF"/>
                </a:solidFill>
                <a:ea typeface="Times New Roman" panose="02020603050405020304" pitchFamily="18" charset="0"/>
              </a:rPr>
              <a:t>AIVC</a:t>
            </a:r>
            <a:r>
              <a:rPr lang="en-US" sz="3200" spc="10" dirty="0" smtClean="0">
                <a:ea typeface="Times New Roman" panose="02020603050405020304" pitchFamily="18" charset="0"/>
              </a:rPr>
              <a:t> </a:t>
            </a:r>
            <a:r>
              <a:rPr lang="en-US" sz="3200" dirty="0" smtClean="0">
                <a:solidFill>
                  <a:schemeClr val="bg1"/>
                </a:solidFill>
                <a:ea typeface="Times New Roman" panose="02020603050405020304" pitchFamily="18" charset="0"/>
              </a:rPr>
              <a:t>(</a:t>
            </a:r>
            <a:r>
              <a:rPr lang="en-US" sz="3200" spc="25" dirty="0">
                <a:solidFill>
                  <a:srgbClr val="FFFF00"/>
                </a:solidFill>
                <a:ea typeface="Times New Roman" panose="02020603050405020304" pitchFamily="18" charset="0"/>
              </a:rPr>
              <a:t>P</a:t>
            </a:r>
            <a:r>
              <a:rPr lang="en-US" sz="3200" dirty="0" smtClean="0">
                <a:solidFill>
                  <a:schemeClr val="bg1"/>
                </a:solidFill>
                <a:ea typeface="Times New Roman" panose="02020603050405020304" pitchFamily="18" charset="0"/>
              </a:rPr>
              <a:t>))</a:t>
            </a:r>
            <a:r>
              <a:rPr lang="en-US" sz="3200" dirty="0" smtClean="0">
                <a:ea typeface="Times New Roman" panose="02020603050405020304" pitchFamily="18" charset="0"/>
              </a:rPr>
              <a:t> </a:t>
            </a:r>
            <a:r>
              <a:rPr lang="en-US" sz="3200" dirty="0" smtClean="0">
                <a:solidFill>
                  <a:srgbClr val="92D050"/>
                </a:solidFill>
                <a:ea typeface="Times New Roman" panose="02020603050405020304" pitchFamily="18" charset="0"/>
              </a:rPr>
              <a:t>\</a:t>
            </a:r>
            <a:r>
              <a:rPr lang="en-US" sz="3200" dirty="0" smtClean="0">
                <a:ea typeface="Times New Roman" panose="02020603050405020304" pitchFamily="18" charset="0"/>
              </a:rPr>
              <a:t> </a:t>
            </a:r>
            <a:r>
              <a:rPr lang="en-US" sz="3200" dirty="0" smtClean="0">
                <a:solidFill>
                  <a:schemeClr val="accent2">
                    <a:lumMod val="40000"/>
                    <a:lumOff val="60000"/>
                  </a:schemeClr>
                </a:solidFill>
                <a:ea typeface="Times New Roman" panose="02020603050405020304" pitchFamily="18" charset="0"/>
              </a:rPr>
              <a:t>MUST</a:t>
            </a:r>
            <a:r>
              <a:rPr lang="en-US" sz="3200" dirty="0" smtClean="0">
                <a:solidFill>
                  <a:schemeClr val="bg1"/>
                </a:solidFill>
                <a:ea typeface="Times New Roman" panose="02020603050405020304" pitchFamily="18" charset="0"/>
              </a:rPr>
              <a:t>(</a:t>
            </a:r>
            <a:r>
              <a:rPr lang="en-US" sz="3200" dirty="0">
                <a:solidFill>
                  <a:srgbClr val="FFFF00"/>
                </a:solidFill>
                <a:ea typeface="Times New Roman" panose="02020603050405020304" pitchFamily="18" charset="0"/>
              </a:rPr>
              <a:t>P</a:t>
            </a:r>
            <a:r>
              <a:rPr lang="en-US" sz="3200" dirty="0" smtClean="0">
                <a:solidFill>
                  <a:schemeClr val="bg1"/>
                </a:solidFill>
                <a:ea typeface="Times New Roman" panose="02020603050405020304" pitchFamily="18" charset="0"/>
              </a:rPr>
              <a:t>)</a:t>
            </a:r>
            <a:endParaRPr lang="en-US" sz="3200" dirty="0">
              <a:solidFill>
                <a:schemeClr val="bg1"/>
              </a:solidFill>
              <a:ea typeface="Times New Roman" panose="02020603050405020304" pitchFamily="18" charset="0"/>
            </a:endParaRPr>
          </a:p>
        </p:txBody>
      </p:sp>
      <p:sp>
        <p:nvSpPr>
          <p:cNvPr id="40" name="Rectangle 39"/>
          <p:cNvSpPr/>
          <p:nvPr/>
        </p:nvSpPr>
        <p:spPr>
          <a:xfrm>
            <a:off x="3146629" y="5905924"/>
            <a:ext cx="747320" cy="461665"/>
          </a:xfrm>
          <a:prstGeom prst="rect">
            <a:avLst/>
          </a:prstGeom>
        </p:spPr>
        <p:txBody>
          <a:bodyPr wrap="none">
            <a:spAutoFit/>
          </a:bodyPr>
          <a:lstStyle/>
          <a:p>
            <a:r>
              <a:rPr lang="en-US" sz="2400" b="1" dirty="0" smtClean="0">
                <a:solidFill>
                  <a:srgbClr val="FFBDFF"/>
                </a:solidFill>
                <a:ea typeface="Times New Roman" panose="02020603050405020304" pitchFamily="18" charset="0"/>
              </a:rPr>
              <a:t>IRR</a:t>
            </a:r>
            <a:endParaRPr lang="en-US" sz="2400" b="1" dirty="0">
              <a:solidFill>
                <a:srgbClr val="FFBDFF"/>
              </a:solidFill>
            </a:endParaRPr>
          </a:p>
        </p:txBody>
      </p:sp>
    </p:spTree>
    <p:extLst>
      <p:ext uri="{BB962C8B-B14F-4D97-AF65-F5344CB8AC3E}">
        <p14:creationId xmlns:p14="http://schemas.microsoft.com/office/powerpoint/2010/main" val="414579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wipe(left)">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right)">
                                      <p:cBhvr>
                                        <p:cTn id="12" dur="500"/>
                                        <p:tgtEl>
                                          <p:spTgt spid="25"/>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right)">
                                      <p:cBhvr>
                                        <p:cTn id="16" dur="500"/>
                                        <p:tgtEl>
                                          <p:spTgt spid="26"/>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right)">
                                      <p:cBhvr>
                                        <p:cTn id="20" dur="500"/>
                                        <p:tgtEl>
                                          <p:spTgt spid="27"/>
                                        </p:tgtEl>
                                      </p:cBhvr>
                                    </p:animEffect>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right)">
                                      <p:cBhvr>
                                        <p:cTn id="24" dur="500"/>
                                        <p:tgtEl>
                                          <p:spTgt spid="28"/>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right)">
                                      <p:cBhvr>
                                        <p:cTn id="28" dur="500"/>
                                        <p:tgtEl>
                                          <p:spTgt spid="29"/>
                                        </p:tgtEl>
                                      </p:cBhvr>
                                    </p:animEffect>
                                  </p:childTnLst>
                                </p:cTn>
                              </p:par>
                            </p:childTnLst>
                          </p:cTn>
                        </p:par>
                        <p:par>
                          <p:cTn id="29" fill="hold">
                            <p:stCondLst>
                              <p:cond delay="2500"/>
                            </p:stCondLst>
                            <p:childTnLst>
                              <p:par>
                                <p:cTn id="30" presetID="22" presetClass="entr" presetSubtype="2" fill="hold"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right)">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childTnLst>
                          </p:cTn>
                        </p:par>
                        <p:par>
                          <p:cTn id="38" fill="hold">
                            <p:stCondLst>
                              <p:cond delay="500"/>
                            </p:stCondLst>
                            <p:childTnLst>
                              <p:par>
                                <p:cTn id="39" presetID="50" presetClass="entr" presetSubtype="0" decel="100000"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1000" fill="hold"/>
                                        <p:tgtEl>
                                          <p:spTgt spid="35"/>
                                        </p:tgtEl>
                                        <p:attrNameLst>
                                          <p:attrName>ppt_w</p:attrName>
                                        </p:attrNameLst>
                                      </p:cBhvr>
                                      <p:tavLst>
                                        <p:tav tm="0">
                                          <p:val>
                                            <p:strVal val="#ppt_w+.3"/>
                                          </p:val>
                                        </p:tav>
                                        <p:tav tm="100000">
                                          <p:val>
                                            <p:strVal val="#ppt_w"/>
                                          </p:val>
                                        </p:tav>
                                      </p:tavLst>
                                    </p:anim>
                                    <p:anim calcmode="lin" valueType="num">
                                      <p:cBhvr>
                                        <p:cTn id="42" dur="1000" fill="hold"/>
                                        <p:tgtEl>
                                          <p:spTgt spid="35"/>
                                        </p:tgtEl>
                                        <p:attrNameLst>
                                          <p:attrName>ppt_h</p:attrName>
                                        </p:attrNameLst>
                                      </p:cBhvr>
                                      <p:tavLst>
                                        <p:tav tm="0">
                                          <p:val>
                                            <p:strVal val="#ppt_h"/>
                                          </p:val>
                                        </p:tav>
                                        <p:tav tm="100000">
                                          <p:val>
                                            <p:strVal val="#ppt_h"/>
                                          </p:val>
                                        </p:tav>
                                      </p:tavLst>
                                    </p:anim>
                                    <p:animEffect transition="in" filter="fade">
                                      <p:cBhvr>
                                        <p:cTn id="43" dur="1000"/>
                                        <p:tgtEl>
                                          <p:spTgt spid="35"/>
                                        </p:tgtEl>
                                      </p:cBhvr>
                                    </p:animEffect>
                                  </p:childTnLst>
                                </p:cTn>
                              </p:par>
                            </p:childTnLst>
                          </p:cTn>
                        </p:par>
                        <p:par>
                          <p:cTn id="44" fill="hold">
                            <p:stCondLst>
                              <p:cond delay="1500"/>
                            </p:stCondLst>
                            <p:childTnLst>
                              <p:par>
                                <p:cTn id="45" presetID="50" presetClass="entr" presetSubtype="0" decel="100000"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p:cTn id="47" dur="1000" fill="hold"/>
                                        <p:tgtEl>
                                          <p:spTgt spid="34"/>
                                        </p:tgtEl>
                                        <p:attrNameLst>
                                          <p:attrName>ppt_w</p:attrName>
                                        </p:attrNameLst>
                                      </p:cBhvr>
                                      <p:tavLst>
                                        <p:tav tm="0">
                                          <p:val>
                                            <p:strVal val="#ppt_w+.3"/>
                                          </p:val>
                                        </p:tav>
                                        <p:tav tm="100000">
                                          <p:val>
                                            <p:strVal val="#ppt_w"/>
                                          </p:val>
                                        </p:tav>
                                      </p:tavLst>
                                    </p:anim>
                                    <p:anim calcmode="lin" valueType="num">
                                      <p:cBhvr>
                                        <p:cTn id="48" dur="1000" fill="hold"/>
                                        <p:tgtEl>
                                          <p:spTgt spid="34"/>
                                        </p:tgtEl>
                                        <p:attrNameLst>
                                          <p:attrName>ppt_h</p:attrName>
                                        </p:attrNameLst>
                                      </p:cBhvr>
                                      <p:tavLst>
                                        <p:tav tm="0">
                                          <p:val>
                                            <p:strVal val="#ppt_h"/>
                                          </p:val>
                                        </p:tav>
                                        <p:tav tm="100000">
                                          <p:val>
                                            <p:strVal val="#ppt_h"/>
                                          </p:val>
                                        </p:tav>
                                      </p:tavLst>
                                    </p:anim>
                                    <p:animEffect transition="in" filter="fade">
                                      <p:cBhvr>
                                        <p:cTn id="49" dur="1000"/>
                                        <p:tgtEl>
                                          <p:spTgt spid="34"/>
                                        </p:tgtEl>
                                      </p:cBhvr>
                                    </p:animEffect>
                                  </p:childTnLst>
                                </p:cTn>
                              </p:par>
                            </p:childTnLst>
                          </p:cTn>
                        </p:par>
                        <p:par>
                          <p:cTn id="50" fill="hold">
                            <p:stCondLst>
                              <p:cond delay="2500"/>
                            </p:stCondLst>
                            <p:childTnLst>
                              <p:par>
                                <p:cTn id="51" presetID="50" presetClass="entr" presetSubtype="0" decel="100000" fill="hold" grpId="0" nodeType="afterEffect">
                                  <p:stCondLst>
                                    <p:cond delay="0"/>
                                  </p:stCondLst>
                                  <p:childTnLst>
                                    <p:set>
                                      <p:cBhvr>
                                        <p:cTn id="52" dur="1" fill="hold">
                                          <p:stCondLst>
                                            <p:cond delay="0"/>
                                          </p:stCondLst>
                                        </p:cTn>
                                        <p:tgtEl>
                                          <p:spTgt spid="36"/>
                                        </p:tgtEl>
                                        <p:attrNameLst>
                                          <p:attrName>style.visibility</p:attrName>
                                        </p:attrNameLst>
                                      </p:cBhvr>
                                      <p:to>
                                        <p:strVal val="visible"/>
                                      </p:to>
                                    </p:set>
                                    <p:anim calcmode="lin" valueType="num">
                                      <p:cBhvr>
                                        <p:cTn id="53" dur="1000" fill="hold"/>
                                        <p:tgtEl>
                                          <p:spTgt spid="36"/>
                                        </p:tgtEl>
                                        <p:attrNameLst>
                                          <p:attrName>ppt_w</p:attrName>
                                        </p:attrNameLst>
                                      </p:cBhvr>
                                      <p:tavLst>
                                        <p:tav tm="0">
                                          <p:val>
                                            <p:strVal val="#ppt_w+.3"/>
                                          </p:val>
                                        </p:tav>
                                        <p:tav tm="100000">
                                          <p:val>
                                            <p:strVal val="#ppt_w"/>
                                          </p:val>
                                        </p:tav>
                                      </p:tavLst>
                                    </p:anim>
                                    <p:anim calcmode="lin" valueType="num">
                                      <p:cBhvr>
                                        <p:cTn id="54" dur="1000" fill="hold"/>
                                        <p:tgtEl>
                                          <p:spTgt spid="36"/>
                                        </p:tgtEl>
                                        <p:attrNameLst>
                                          <p:attrName>ppt_h</p:attrName>
                                        </p:attrNameLst>
                                      </p:cBhvr>
                                      <p:tavLst>
                                        <p:tav tm="0">
                                          <p:val>
                                            <p:strVal val="#ppt_h"/>
                                          </p:val>
                                        </p:tav>
                                        <p:tav tm="100000">
                                          <p:val>
                                            <p:strVal val="#ppt_h"/>
                                          </p:val>
                                        </p:tav>
                                      </p:tavLst>
                                    </p:anim>
                                    <p:animEffect transition="in" filter="fade">
                                      <p:cBhvr>
                                        <p:cTn id="55" dur="1000"/>
                                        <p:tgtEl>
                                          <p:spTgt spid="36"/>
                                        </p:tgtEl>
                                      </p:cBhvr>
                                    </p:animEffect>
                                  </p:childTnLst>
                                </p:cTn>
                              </p:par>
                            </p:childTnLst>
                          </p:cTn>
                        </p:par>
                      </p:childTnLst>
                    </p:cTn>
                  </p:par>
                  <p:par>
                    <p:cTn id="56" fill="hold">
                      <p:stCondLst>
                        <p:cond delay="indefinite"/>
                      </p:stCondLst>
                      <p:childTnLst>
                        <p:par>
                          <p:cTn id="57" fill="hold">
                            <p:stCondLst>
                              <p:cond delay="0"/>
                            </p:stCondLst>
                            <p:childTnLst>
                              <p:par>
                                <p:cTn id="58" presetID="50" presetClass="entr" presetSubtype="0" decel="100000" fill="hold" grpId="5" nodeType="click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1000" fill="hold"/>
                                        <p:tgtEl>
                                          <p:spTgt spid="40"/>
                                        </p:tgtEl>
                                        <p:attrNameLst>
                                          <p:attrName>ppt_w</p:attrName>
                                        </p:attrNameLst>
                                      </p:cBhvr>
                                      <p:tavLst>
                                        <p:tav tm="0">
                                          <p:val>
                                            <p:strVal val="#ppt_w+.3"/>
                                          </p:val>
                                        </p:tav>
                                        <p:tav tm="100000">
                                          <p:val>
                                            <p:strVal val="#ppt_w"/>
                                          </p:val>
                                        </p:tav>
                                      </p:tavLst>
                                    </p:anim>
                                    <p:anim calcmode="lin" valueType="num">
                                      <p:cBhvr>
                                        <p:cTn id="61" dur="1000" fill="hold"/>
                                        <p:tgtEl>
                                          <p:spTgt spid="40"/>
                                        </p:tgtEl>
                                        <p:attrNameLst>
                                          <p:attrName>ppt_h</p:attrName>
                                        </p:attrNameLst>
                                      </p:cBhvr>
                                      <p:tavLst>
                                        <p:tav tm="0">
                                          <p:val>
                                            <p:strVal val="#ppt_h"/>
                                          </p:val>
                                        </p:tav>
                                        <p:tav tm="100000">
                                          <p:val>
                                            <p:strVal val="#ppt_h"/>
                                          </p:val>
                                        </p:tav>
                                      </p:tavLst>
                                    </p:anim>
                                    <p:animEffect transition="in" filter="fade">
                                      <p:cBhvr>
                                        <p:cTn id="62"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8" grpId="0"/>
      <p:bldP spid="40" grpId="5"/>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 #1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dirty="0" smtClean="0"/>
                  <a:t>IVC </a:t>
                </a:r>
                <a:r>
                  <a:rPr lang="en-US" dirty="0"/>
                  <a:t>coverage (</a:t>
                </a:r>
                <a:r>
                  <a:rPr lang="en-US" dirty="0" smtClean="0">
                    <a:solidFill>
                      <a:srgbClr val="FF5050"/>
                    </a:solidFill>
                  </a:rPr>
                  <a:t>IVC-COV</a:t>
                </a:r>
                <a:r>
                  <a:rPr lang="en-US" dirty="0" smtClean="0"/>
                  <a:t>):</a:t>
                </a:r>
                <a:endParaRPr lang="en-US" dirty="0"/>
              </a:p>
              <a:p>
                <a:pPr lvl="1">
                  <a:lnSpc>
                    <a:spcPct val="150000"/>
                  </a:lnSpc>
                </a:pPr>
                <a:r>
                  <a:rPr lang="en-US" sz="2800" dirty="0"/>
                  <a:t>Given </a:t>
                </a:r>
                <a:r>
                  <a:rPr lang="en-US" sz="2800" dirty="0">
                    <a:solidFill>
                      <a:srgbClr val="FFFF00"/>
                    </a:solidFill>
                  </a:rPr>
                  <a:t>S</a:t>
                </a:r>
                <a:r>
                  <a:rPr lang="en-US" sz="2800" dirty="0"/>
                  <a:t> </a:t>
                </a:r>
                <a:r>
                  <a:rPr lang="en-US" sz="2800" dirty="0">
                    <a:solidFill>
                      <a:srgbClr val="99FF66"/>
                    </a:solidFill>
                  </a:rPr>
                  <a:t>∈</a:t>
                </a:r>
                <a:r>
                  <a:rPr lang="en-US" sz="2800" dirty="0"/>
                  <a:t> </a:t>
                </a:r>
                <a:r>
                  <a:rPr lang="en-US" sz="2800" dirty="0" smtClean="0">
                    <a:solidFill>
                      <a:srgbClr val="43CEFF"/>
                    </a:solidFill>
                  </a:rPr>
                  <a:t>AIVC</a:t>
                </a:r>
                <a:r>
                  <a:rPr lang="en-US" sz="2800" dirty="0" smtClean="0"/>
                  <a:t> (</a:t>
                </a:r>
                <a:r>
                  <a:rPr lang="en-US" sz="2800" dirty="0" smtClean="0">
                    <a:solidFill>
                      <a:srgbClr val="FFFF00"/>
                    </a:solidFill>
                  </a:rPr>
                  <a:t>P</a:t>
                </a:r>
                <a:r>
                  <a:rPr lang="en-US" sz="2800" dirty="0"/>
                  <a:t>), </a:t>
                </a:r>
                <a:endParaRPr lang="en-US" sz="2800" dirty="0" smtClean="0"/>
              </a:p>
              <a:p>
                <a:pPr lvl="1">
                  <a:lnSpc>
                    <a:spcPct val="150000"/>
                  </a:lnSpc>
                </a:pPr>
                <a:r>
                  <a:rPr lang="en-US" sz="2800" dirty="0" err="1" smtClean="0">
                    <a:solidFill>
                      <a:srgbClr val="FFFF00"/>
                    </a:solidFill>
                  </a:rPr>
                  <a:t>Ti</a:t>
                </a:r>
                <a:r>
                  <a:rPr lang="en-US" sz="2800" dirty="0" smtClean="0"/>
                  <a:t> </a:t>
                </a:r>
                <a:r>
                  <a:rPr lang="en-US" sz="2800" dirty="0"/>
                  <a:t>is covered by </a:t>
                </a:r>
                <a:r>
                  <a:rPr lang="en-US" sz="2800" dirty="0">
                    <a:solidFill>
                      <a:srgbClr val="FFFF00"/>
                    </a:solidFill>
                  </a:rPr>
                  <a:t>P</a:t>
                </a:r>
                <a:r>
                  <a:rPr lang="en-US" sz="2800" dirty="0"/>
                  <a:t> via </a:t>
                </a:r>
                <a:r>
                  <a:rPr lang="en-US" sz="2800" dirty="0">
                    <a:solidFill>
                      <a:srgbClr val="FFFF00"/>
                    </a:solidFill>
                  </a:rPr>
                  <a:t>S</a:t>
                </a:r>
                <a:r>
                  <a:rPr lang="en-US" sz="2800" dirty="0"/>
                  <a:t> </a:t>
                </a:r>
                <a:r>
                  <a:rPr lang="en-US" sz="2800" i="1" dirty="0" err="1"/>
                  <a:t>iff</a:t>
                </a:r>
                <a:r>
                  <a:rPr lang="en-US" sz="2800" dirty="0"/>
                  <a:t> </a:t>
                </a:r>
                <a:endParaRPr lang="en-US" sz="2800" dirty="0" smtClean="0"/>
              </a:p>
              <a:p>
                <a:pPr marL="457200" lvl="1" indent="0">
                  <a:lnSpc>
                    <a:spcPct val="150000"/>
                  </a:lnSpc>
                  <a:buNone/>
                </a:pPr>
                <a:r>
                  <a:rPr lang="en-US" sz="2800" dirty="0" smtClean="0">
                    <a:solidFill>
                      <a:srgbClr val="FFFF00"/>
                    </a:solidFill>
                  </a:rPr>
                  <a:t>   </a:t>
                </a:r>
                <a:r>
                  <a:rPr lang="en-US" sz="2800" dirty="0" err="1" smtClean="0">
                    <a:solidFill>
                      <a:srgbClr val="FFFF00"/>
                    </a:solidFill>
                  </a:rPr>
                  <a:t>Ti</a:t>
                </a:r>
                <a:r>
                  <a:rPr lang="en-US" sz="2800" dirty="0" smtClean="0"/>
                  <a:t> </a:t>
                </a:r>
                <a:r>
                  <a:rPr lang="en-US" sz="2800" dirty="0" smtClean="0">
                    <a:solidFill>
                      <a:srgbClr val="99FF66"/>
                    </a:solidFill>
                  </a:rPr>
                  <a:t>∈</a:t>
                </a:r>
                <a:r>
                  <a:rPr lang="en-US" sz="2800" dirty="0" smtClean="0"/>
                  <a:t> </a:t>
                </a:r>
                <a:r>
                  <a:rPr lang="en-US" sz="2800" dirty="0" smtClean="0">
                    <a:solidFill>
                      <a:srgbClr val="FFFF00"/>
                    </a:solidFill>
                  </a:rPr>
                  <a:t>S</a:t>
                </a:r>
                <a:r>
                  <a:rPr lang="en-US" sz="2800" dirty="0"/>
                  <a:t> </a:t>
                </a:r>
                <a:r>
                  <a:rPr lang="en-US" sz="2800" dirty="0" smtClean="0">
                    <a:solidFill>
                      <a:srgbClr val="92D050"/>
                    </a:solidFill>
                    <a:effectLst>
                      <a:outerShdw blurRad="38100" dist="38100" dir="2700000" algn="tl">
                        <a:srgbClr val="000000">
                          <a:alpha val="43137"/>
                        </a:srgbClr>
                      </a:outerShdw>
                    </a:effectLst>
                    <a:ea typeface="Times New Roman" panose="02020603050405020304" pitchFamily="18" charset="0"/>
                    <a:cs typeface="Malgun Gothic" panose="020B0503020000020004" pitchFamily="34" charset="-127"/>
                  </a:rPr>
                  <a:t>∧ </a:t>
                </a:r>
                <a:r>
                  <a:rPr lang="en-US" sz="2800" dirty="0" smtClean="0">
                    <a:solidFill>
                      <a:srgbClr val="FFAFFF"/>
                    </a:solidFill>
                    <a:effectLst>
                      <a:outerShdw blurRad="38100" dist="38100" dir="2700000" algn="tl">
                        <a:srgbClr val="000000">
                          <a:alpha val="43137"/>
                        </a:srgbClr>
                      </a:outerShdw>
                    </a:effectLst>
                    <a:ea typeface="Times New Roman" panose="02020603050405020304" pitchFamily="18" charset="0"/>
                    <a:cs typeface="Malgun Gothic" panose="020B0503020000020004" pitchFamily="34" charset="-127"/>
                  </a:rPr>
                  <a:t>MIVC</a:t>
                </a:r>
                <a:r>
                  <a:rPr lang="en-US" sz="2800" dirty="0" smtClean="0"/>
                  <a:t>(</a:t>
                </a:r>
                <a:r>
                  <a:rPr lang="en-US" sz="2800" dirty="0" smtClean="0">
                    <a:solidFill>
                      <a:srgbClr val="FFFF00"/>
                    </a:solidFill>
                  </a:rPr>
                  <a:t>P</a:t>
                </a:r>
                <a:r>
                  <a:rPr lang="en-US" sz="2800" dirty="0"/>
                  <a:t>, </a:t>
                </a:r>
                <a:r>
                  <a:rPr lang="en-US" sz="2800" dirty="0">
                    <a:solidFill>
                      <a:srgbClr val="FFFF00"/>
                    </a:solidFill>
                  </a:rPr>
                  <a:t>S</a:t>
                </a:r>
                <a:r>
                  <a:rPr lang="en-US" sz="2800" dirty="0"/>
                  <a:t>) </a:t>
                </a:r>
                <a:endParaRPr lang="en-US" sz="2800" dirty="0" smtClean="0"/>
              </a:p>
              <a:p>
                <a:pPr lvl="1">
                  <a:lnSpc>
                    <a:spcPct val="150000"/>
                  </a:lnSpc>
                </a:pPr>
                <a:r>
                  <a:rPr lang="en-US" sz="3000" dirty="0" smtClean="0"/>
                  <a:t> </a:t>
                </a:r>
                <a:r>
                  <a:rPr lang="en-US" sz="3000" dirty="0"/>
                  <a:t>coverage score </a:t>
                </a:r>
                <a:r>
                  <a:rPr lang="en-US" sz="3000" dirty="0" smtClean="0"/>
                  <a:t> </a:t>
                </a:r>
                <a:r>
                  <a:rPr lang="en-US" sz="3000" dirty="0" smtClean="0">
                    <a:solidFill>
                      <a:srgbClr val="99FF66"/>
                    </a:solidFill>
                  </a:rPr>
                  <a:t>=</a:t>
                </a:r>
                <a14:m>
                  <m:oMath xmlns:m="http://schemas.openxmlformats.org/officeDocument/2006/math">
                    <m:r>
                      <a:rPr lang="en-US" sz="3000" b="0" i="0" smtClean="0">
                        <a:latin typeface="Cambria Math" panose="02040503050406030204" pitchFamily="18" charset="0"/>
                      </a:rPr>
                      <m:t> </m:t>
                    </m:r>
                    <m:f>
                      <m:fPr>
                        <m:ctrlPr>
                          <a:rPr lang="en-US" sz="3000" i="1">
                            <a:latin typeface="Cambria Math" panose="02040503050406030204" pitchFamily="18" charset="0"/>
                          </a:rPr>
                        </m:ctrlPr>
                      </m:fPr>
                      <m:num>
                        <m:r>
                          <m:rPr>
                            <m:nor/>
                          </m:rPr>
                          <a:rPr lang="en-US" sz="3000" dirty="0">
                            <a:solidFill>
                              <a:srgbClr val="99FF66"/>
                            </a:solidFill>
                          </a:rPr>
                          <m:t>|</m:t>
                        </m:r>
                        <m:r>
                          <m:rPr>
                            <m:nor/>
                          </m:rPr>
                          <a:rPr lang="en-US" sz="3000" dirty="0">
                            <a:solidFill>
                              <a:srgbClr val="FFFF00"/>
                            </a:solidFill>
                          </a:rPr>
                          <m:t>S</m:t>
                        </m:r>
                        <m:r>
                          <m:rPr>
                            <m:nor/>
                          </m:rPr>
                          <a:rPr lang="en-US" sz="3000" dirty="0">
                            <a:solidFill>
                              <a:srgbClr val="99FF66"/>
                            </a:solidFill>
                          </a:rPr>
                          <m:t>|</m:t>
                        </m:r>
                      </m:num>
                      <m:den>
                        <m:r>
                          <m:rPr>
                            <m:nor/>
                          </m:rPr>
                          <a:rPr lang="en-US" sz="3000" b="0" i="0" dirty="0" smtClean="0">
                            <a:solidFill>
                              <a:srgbClr val="99FF66"/>
                            </a:solidFill>
                            <a:latin typeface="Cambria Math" panose="02040503050406030204" pitchFamily="18" charset="0"/>
                          </a:rPr>
                          <m:t> </m:t>
                        </m:r>
                        <m:r>
                          <m:rPr>
                            <m:nor/>
                          </m:rPr>
                          <a:rPr lang="en-US" sz="3000" dirty="0">
                            <a:solidFill>
                              <a:srgbClr val="99FF66"/>
                            </a:solidFill>
                          </a:rPr>
                          <m:t>|</m:t>
                        </m:r>
                        <m:r>
                          <m:rPr>
                            <m:nor/>
                          </m:rPr>
                          <a:rPr lang="en-US" sz="3000" dirty="0">
                            <a:solidFill>
                              <a:srgbClr val="FFFF00"/>
                            </a:solidFill>
                          </a:rPr>
                          <m:t>T</m:t>
                        </m:r>
                        <m:r>
                          <m:rPr>
                            <m:nor/>
                          </m:rPr>
                          <a:rPr lang="en-US" sz="3000" dirty="0">
                            <a:solidFill>
                              <a:srgbClr val="99FF66"/>
                            </a:solidFill>
                          </a:rPr>
                          <m:t>|</m:t>
                        </m:r>
                        <m:r>
                          <m:rPr>
                            <m:nor/>
                          </m:rPr>
                          <a:rPr lang="en-US" sz="3000" dirty="0"/>
                          <m:t> </m:t>
                        </m:r>
                      </m:den>
                    </m:f>
                  </m:oMath>
                </a14:m>
                <a:endParaRPr lang="en-US" sz="3000" dirty="0" smtClean="0"/>
              </a:p>
              <a:p>
                <a:pPr marL="457200" lvl="1" indent="0">
                  <a:lnSpc>
                    <a:spcPct val="150000"/>
                  </a:lnSpc>
                  <a:buNone/>
                </a:pPr>
                <a:r>
                  <a:rPr lang="en-US" sz="3000" dirty="0"/>
                  <a:t> </a:t>
                </a:r>
                <a:r>
                  <a:rPr lang="en-US" sz="3000" dirty="0" smtClean="0"/>
                  <a:t>                                                        </a:t>
                </a:r>
                <a:endParaRPr lang="en-US" sz="3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83" t="-292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17</a:t>
            </a:fld>
            <a:endParaRPr lang="en-US" dirty="0"/>
          </a:p>
        </p:txBody>
      </p:sp>
      <p:sp>
        <p:nvSpPr>
          <p:cNvPr id="12" name="Oval 11"/>
          <p:cNvSpPr/>
          <p:nvPr/>
        </p:nvSpPr>
        <p:spPr>
          <a:xfrm rot="1277588">
            <a:off x="6644749" y="1315424"/>
            <a:ext cx="2535051" cy="1319934"/>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Papyrus" panose="03070502060502030205" pitchFamily="66" charset="0"/>
            </a:endParaRPr>
          </a:p>
        </p:txBody>
      </p:sp>
      <p:sp>
        <p:nvSpPr>
          <p:cNvPr id="13" name="Oval 12"/>
          <p:cNvSpPr/>
          <p:nvPr/>
        </p:nvSpPr>
        <p:spPr>
          <a:xfrm rot="3538708">
            <a:off x="7621925" y="1054893"/>
            <a:ext cx="1626280" cy="223503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Papyrus" panose="03070502060502030205" pitchFamily="66" charset="0"/>
            </a:endParaRPr>
          </a:p>
        </p:txBody>
      </p:sp>
      <p:sp>
        <p:nvSpPr>
          <p:cNvPr id="14" name="Oval 13"/>
          <p:cNvSpPr/>
          <p:nvPr/>
        </p:nvSpPr>
        <p:spPr>
          <a:xfrm rot="810878">
            <a:off x="7721888" y="1742155"/>
            <a:ext cx="3010386" cy="165087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Papyrus" panose="03070502060502030205" pitchFamily="66" charset="0"/>
            </a:endParaRPr>
          </a:p>
        </p:txBody>
      </p:sp>
      <p:sp>
        <p:nvSpPr>
          <p:cNvPr id="15" name="TextBox 14"/>
          <p:cNvSpPr txBox="1"/>
          <p:nvPr/>
        </p:nvSpPr>
        <p:spPr>
          <a:xfrm>
            <a:off x="10175002" y="492852"/>
            <a:ext cx="765195" cy="461665"/>
          </a:xfrm>
          <a:prstGeom prst="rect">
            <a:avLst/>
          </a:prstGeom>
          <a:noFill/>
          <a:ln w="38100">
            <a:noFill/>
          </a:ln>
        </p:spPr>
        <p:txBody>
          <a:bodyPr wrap="square" rtlCol="0">
            <a:spAutoFit/>
          </a:bodyPr>
          <a:lstStyle/>
          <a:p>
            <a:r>
              <a:rPr lang="en-US" sz="2400" b="1" dirty="0" smtClean="0">
                <a:solidFill>
                  <a:srgbClr val="FFFF00"/>
                </a:solidFill>
              </a:rPr>
              <a:t>P</a:t>
            </a:r>
            <a:endParaRPr lang="en-US" sz="2400" b="1" dirty="0">
              <a:solidFill>
                <a:srgbClr val="FFFF00"/>
              </a:solidFill>
            </a:endParaRPr>
          </a:p>
        </p:txBody>
      </p:sp>
      <p:sp>
        <p:nvSpPr>
          <p:cNvPr id="18" name="TextBox 17"/>
          <p:cNvSpPr txBox="1"/>
          <p:nvPr/>
        </p:nvSpPr>
        <p:spPr>
          <a:xfrm>
            <a:off x="10449947" y="3052766"/>
            <a:ext cx="2203821" cy="461665"/>
          </a:xfrm>
          <a:prstGeom prst="rect">
            <a:avLst/>
          </a:prstGeom>
          <a:noFill/>
          <a:ln w="38100">
            <a:noFill/>
          </a:ln>
        </p:spPr>
        <p:txBody>
          <a:bodyPr wrap="square" rtlCol="0">
            <a:spAutoFit/>
          </a:bodyPr>
          <a:lstStyle/>
          <a:p>
            <a:r>
              <a:rPr lang="en-US" sz="2400" dirty="0" smtClean="0">
                <a:solidFill>
                  <a:schemeClr val="bg1"/>
                </a:solidFill>
              </a:rPr>
              <a:t>MIVC#3</a:t>
            </a:r>
            <a:endParaRPr lang="en-US" sz="2400" dirty="0">
              <a:solidFill>
                <a:schemeClr val="bg1"/>
              </a:solidFill>
            </a:endParaRPr>
          </a:p>
        </p:txBody>
      </p:sp>
      <p:sp>
        <p:nvSpPr>
          <p:cNvPr id="19" name="TextBox 18"/>
          <p:cNvSpPr txBox="1"/>
          <p:nvPr/>
        </p:nvSpPr>
        <p:spPr>
          <a:xfrm rot="1904427">
            <a:off x="6543892" y="2928496"/>
            <a:ext cx="1710053" cy="461665"/>
          </a:xfrm>
          <a:prstGeom prst="rect">
            <a:avLst/>
          </a:prstGeom>
          <a:noFill/>
          <a:ln w="38100">
            <a:noFill/>
          </a:ln>
        </p:spPr>
        <p:txBody>
          <a:bodyPr wrap="square" rtlCol="0">
            <a:spAutoFit/>
          </a:bodyPr>
          <a:lstStyle/>
          <a:p>
            <a:r>
              <a:rPr lang="en-US" sz="2400" dirty="0" smtClean="0">
                <a:solidFill>
                  <a:schemeClr val="bg1"/>
                </a:solidFill>
              </a:rPr>
              <a:t>MIVC#2</a:t>
            </a:r>
            <a:endParaRPr lang="en-US" sz="2400" dirty="0">
              <a:solidFill>
                <a:schemeClr val="bg1"/>
              </a:solidFill>
            </a:endParaRPr>
          </a:p>
        </p:txBody>
      </p:sp>
      <p:sp>
        <p:nvSpPr>
          <p:cNvPr id="20" name="TextBox 19"/>
          <p:cNvSpPr txBox="1"/>
          <p:nvPr/>
        </p:nvSpPr>
        <p:spPr>
          <a:xfrm>
            <a:off x="6310018" y="776889"/>
            <a:ext cx="1638715" cy="461665"/>
          </a:xfrm>
          <a:prstGeom prst="rect">
            <a:avLst/>
          </a:prstGeom>
          <a:noFill/>
          <a:ln w="38100">
            <a:noFill/>
          </a:ln>
        </p:spPr>
        <p:txBody>
          <a:bodyPr wrap="square" rtlCol="0">
            <a:spAutoFit/>
          </a:bodyPr>
          <a:lstStyle/>
          <a:p>
            <a:r>
              <a:rPr lang="en-US" sz="2400" dirty="0" smtClean="0">
                <a:solidFill>
                  <a:schemeClr val="bg1"/>
                </a:solidFill>
              </a:rPr>
              <a:t>MIVC#1</a:t>
            </a:r>
            <a:endParaRPr lang="en-US" sz="2400" dirty="0">
              <a:solidFill>
                <a:schemeClr val="bg1"/>
              </a:solidFill>
            </a:endParaRPr>
          </a:p>
        </p:txBody>
      </p:sp>
      <p:cxnSp>
        <p:nvCxnSpPr>
          <p:cNvPr id="21" name="Straight Arrow Connector 20"/>
          <p:cNvCxnSpPr>
            <a:stCxn id="15" idx="1"/>
            <a:endCxn id="13" idx="0"/>
          </p:cNvCxnSpPr>
          <p:nvPr/>
        </p:nvCxnSpPr>
        <p:spPr>
          <a:xfrm flipH="1">
            <a:off x="9392746" y="723685"/>
            <a:ext cx="782256" cy="872800"/>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5" idx="1"/>
          </p:cNvCxnSpPr>
          <p:nvPr/>
        </p:nvCxnSpPr>
        <p:spPr>
          <a:xfrm flipH="1">
            <a:off x="8130331" y="723685"/>
            <a:ext cx="2044671" cy="568074"/>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409619" y="2009211"/>
            <a:ext cx="396262" cy="523220"/>
          </a:xfrm>
          <a:prstGeom prst="rect">
            <a:avLst/>
          </a:prstGeom>
        </p:spPr>
        <p:txBody>
          <a:bodyPr wrap="none">
            <a:spAutoFit/>
          </a:bodyPr>
          <a:lstStyle/>
          <a:p>
            <a:r>
              <a:rPr lang="en-US" sz="2800" dirty="0" smtClean="0">
                <a:solidFill>
                  <a:schemeClr val="bg1"/>
                </a:solidFill>
              </a:rPr>
              <a:t>d</a:t>
            </a:r>
            <a:endParaRPr lang="en-US" sz="2800" dirty="0">
              <a:solidFill>
                <a:schemeClr val="bg1"/>
              </a:solidFill>
            </a:endParaRPr>
          </a:p>
        </p:txBody>
      </p:sp>
      <p:sp>
        <p:nvSpPr>
          <p:cNvPr id="49" name="Rectangle 48"/>
          <p:cNvSpPr/>
          <p:nvPr/>
        </p:nvSpPr>
        <p:spPr>
          <a:xfrm>
            <a:off x="8735489" y="1237730"/>
            <a:ext cx="369012" cy="523220"/>
          </a:xfrm>
          <a:prstGeom prst="rect">
            <a:avLst/>
          </a:prstGeom>
        </p:spPr>
        <p:txBody>
          <a:bodyPr wrap="none">
            <a:spAutoFit/>
          </a:bodyPr>
          <a:lstStyle/>
          <a:p>
            <a:r>
              <a:rPr lang="en-US" sz="2800" dirty="0" smtClean="0">
                <a:solidFill>
                  <a:schemeClr val="bg1"/>
                </a:solidFill>
              </a:rPr>
              <a:t>c</a:t>
            </a:r>
            <a:endParaRPr lang="en-US" sz="2800" dirty="0">
              <a:solidFill>
                <a:schemeClr val="bg1"/>
              </a:solidFill>
            </a:endParaRPr>
          </a:p>
        </p:txBody>
      </p:sp>
      <p:sp>
        <p:nvSpPr>
          <p:cNvPr id="50" name="Rectangle 49"/>
          <p:cNvSpPr/>
          <p:nvPr/>
        </p:nvSpPr>
        <p:spPr>
          <a:xfrm>
            <a:off x="7959278" y="1910798"/>
            <a:ext cx="397866" cy="523220"/>
          </a:xfrm>
          <a:prstGeom prst="rect">
            <a:avLst/>
          </a:prstGeom>
        </p:spPr>
        <p:txBody>
          <a:bodyPr wrap="none">
            <a:spAutoFit/>
          </a:bodyPr>
          <a:lstStyle/>
          <a:p>
            <a:r>
              <a:rPr lang="en-US" sz="2800" dirty="0" smtClean="0">
                <a:solidFill>
                  <a:schemeClr val="bg1"/>
                </a:solidFill>
              </a:rPr>
              <a:t>b</a:t>
            </a:r>
            <a:endParaRPr lang="en-US" sz="2800" dirty="0">
              <a:solidFill>
                <a:schemeClr val="bg1"/>
              </a:solidFill>
            </a:endParaRPr>
          </a:p>
        </p:txBody>
      </p:sp>
      <p:sp>
        <p:nvSpPr>
          <p:cNvPr id="51" name="Rectangle 50"/>
          <p:cNvSpPr/>
          <p:nvPr/>
        </p:nvSpPr>
        <p:spPr>
          <a:xfrm>
            <a:off x="6996816" y="1289628"/>
            <a:ext cx="369012" cy="523220"/>
          </a:xfrm>
          <a:prstGeom prst="rect">
            <a:avLst/>
          </a:prstGeom>
        </p:spPr>
        <p:txBody>
          <a:bodyPr wrap="none">
            <a:spAutoFit/>
          </a:bodyPr>
          <a:lstStyle/>
          <a:p>
            <a:r>
              <a:rPr lang="en-US" sz="2800" dirty="0" smtClean="0">
                <a:solidFill>
                  <a:schemeClr val="bg1"/>
                </a:solidFill>
              </a:rPr>
              <a:t>a</a:t>
            </a:r>
            <a:endParaRPr lang="en-US" sz="2800" dirty="0">
              <a:solidFill>
                <a:schemeClr val="bg1"/>
              </a:solidFill>
            </a:endParaRPr>
          </a:p>
        </p:txBody>
      </p:sp>
      <p:sp>
        <p:nvSpPr>
          <p:cNvPr id="52" name="Rectangle 51"/>
          <p:cNvSpPr/>
          <p:nvPr/>
        </p:nvSpPr>
        <p:spPr>
          <a:xfrm>
            <a:off x="9853802" y="2147065"/>
            <a:ext cx="381836" cy="523220"/>
          </a:xfrm>
          <a:prstGeom prst="rect">
            <a:avLst/>
          </a:prstGeom>
        </p:spPr>
        <p:txBody>
          <a:bodyPr wrap="none">
            <a:spAutoFit/>
          </a:bodyPr>
          <a:lstStyle/>
          <a:p>
            <a:r>
              <a:rPr lang="en-US" sz="2800" dirty="0">
                <a:solidFill>
                  <a:schemeClr val="bg1"/>
                </a:solidFill>
              </a:rPr>
              <a:t>e</a:t>
            </a:r>
          </a:p>
        </p:txBody>
      </p:sp>
      <p:sp>
        <p:nvSpPr>
          <p:cNvPr id="53" name="Rectangle 52"/>
          <p:cNvSpPr/>
          <p:nvPr/>
        </p:nvSpPr>
        <p:spPr>
          <a:xfrm>
            <a:off x="9556531" y="2706417"/>
            <a:ext cx="375424" cy="523220"/>
          </a:xfrm>
          <a:prstGeom prst="rect">
            <a:avLst/>
          </a:prstGeom>
        </p:spPr>
        <p:txBody>
          <a:bodyPr wrap="none">
            <a:spAutoFit/>
          </a:bodyPr>
          <a:lstStyle/>
          <a:p>
            <a:r>
              <a:rPr lang="en-US" sz="2800" dirty="0" smtClean="0">
                <a:solidFill>
                  <a:schemeClr val="bg1"/>
                </a:solidFill>
              </a:rPr>
              <a:t>g</a:t>
            </a:r>
            <a:endParaRPr lang="en-US" sz="2800" dirty="0">
              <a:solidFill>
                <a:schemeClr val="bg1"/>
              </a:solidFill>
            </a:endParaRPr>
          </a:p>
        </p:txBody>
      </p:sp>
      <p:cxnSp>
        <p:nvCxnSpPr>
          <p:cNvPr id="55" name="Straight Arrow Connector 54"/>
          <p:cNvCxnSpPr>
            <a:stCxn id="15" idx="1"/>
          </p:cNvCxnSpPr>
          <p:nvPr/>
        </p:nvCxnSpPr>
        <p:spPr>
          <a:xfrm flipH="1">
            <a:off x="10106899" y="723685"/>
            <a:ext cx="68103" cy="1187113"/>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8919995" y="2754146"/>
            <a:ext cx="367408" cy="523220"/>
          </a:xfrm>
          <a:prstGeom prst="rect">
            <a:avLst/>
          </a:prstGeom>
        </p:spPr>
        <p:txBody>
          <a:bodyPr wrap="none">
            <a:spAutoFit/>
          </a:bodyPr>
          <a:lstStyle/>
          <a:p>
            <a:r>
              <a:rPr lang="en-US" sz="2800" dirty="0">
                <a:solidFill>
                  <a:prstClr val="white"/>
                </a:solidFill>
              </a:rPr>
              <a:t>f</a:t>
            </a:r>
            <a:endParaRPr lang="en-US" dirty="0"/>
          </a:p>
        </p:txBody>
      </p:sp>
      <p:sp>
        <p:nvSpPr>
          <p:cNvPr id="62" name="Oval 61"/>
          <p:cNvSpPr/>
          <p:nvPr/>
        </p:nvSpPr>
        <p:spPr>
          <a:xfrm rot="3538708">
            <a:off x="7621497" y="1036925"/>
            <a:ext cx="1626280" cy="2260190"/>
          </a:xfrm>
          <a:prstGeom prst="ellipse">
            <a:avLst/>
          </a:prstGeom>
          <a:solidFill>
            <a:srgbClr val="FFAFFF">
              <a:alpha val="42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Papyrus" panose="03070502060502030205" pitchFamily="66" charset="0"/>
            </a:endParaRPr>
          </a:p>
        </p:txBody>
      </p:sp>
      <p:cxnSp>
        <p:nvCxnSpPr>
          <p:cNvPr id="63" name="Straight Arrow Connector 62"/>
          <p:cNvCxnSpPr/>
          <p:nvPr/>
        </p:nvCxnSpPr>
        <p:spPr>
          <a:xfrm flipH="1">
            <a:off x="9394774" y="716158"/>
            <a:ext cx="782256" cy="872800"/>
          </a:xfrm>
          <a:prstGeom prst="straightConnector1">
            <a:avLst/>
          </a:prstGeom>
          <a:ln w="38100">
            <a:solidFill>
              <a:srgbClr val="FFA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rot="1246634">
            <a:off x="6645010" y="1310140"/>
            <a:ext cx="2545836" cy="1324113"/>
          </a:xfrm>
          <a:prstGeom prst="ellipse">
            <a:avLst/>
          </a:prstGeom>
          <a:solidFill>
            <a:srgbClr val="FFAFFF">
              <a:alpha val="42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Papyrus" panose="03070502060502030205" pitchFamily="66" charset="0"/>
            </a:endParaRPr>
          </a:p>
        </p:txBody>
      </p:sp>
      <p:cxnSp>
        <p:nvCxnSpPr>
          <p:cNvPr id="65" name="Straight Arrow Connector 64"/>
          <p:cNvCxnSpPr/>
          <p:nvPr/>
        </p:nvCxnSpPr>
        <p:spPr>
          <a:xfrm flipH="1">
            <a:off x="8122242" y="726768"/>
            <a:ext cx="2027824" cy="556338"/>
          </a:xfrm>
          <a:prstGeom prst="straightConnector1">
            <a:avLst/>
          </a:prstGeom>
          <a:ln w="38100">
            <a:solidFill>
              <a:srgbClr val="FFA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rot="712039">
            <a:off x="7720460" y="1750660"/>
            <a:ext cx="3009533" cy="1632879"/>
          </a:xfrm>
          <a:prstGeom prst="ellipse">
            <a:avLst/>
          </a:prstGeom>
          <a:solidFill>
            <a:srgbClr val="FFAFFF">
              <a:alpha val="42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Papyrus" panose="03070502060502030205" pitchFamily="66" charset="0"/>
            </a:endParaRPr>
          </a:p>
        </p:txBody>
      </p:sp>
      <p:cxnSp>
        <p:nvCxnSpPr>
          <p:cNvPr id="76" name="Straight Arrow Connector 75"/>
          <p:cNvCxnSpPr>
            <a:stCxn id="15" idx="1"/>
          </p:cNvCxnSpPr>
          <p:nvPr/>
        </p:nvCxnSpPr>
        <p:spPr>
          <a:xfrm flipH="1">
            <a:off x="10106899" y="723685"/>
            <a:ext cx="68103" cy="1219403"/>
          </a:xfrm>
          <a:prstGeom prst="straightConnector1">
            <a:avLst/>
          </a:prstGeom>
          <a:ln w="38100">
            <a:solidFill>
              <a:srgbClr val="FFA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rot="3525261">
            <a:off x="7610397" y="1048988"/>
            <a:ext cx="1620908" cy="2243784"/>
          </a:xfrm>
          <a:prstGeom prst="ellipse">
            <a:avLst/>
          </a:prstGeom>
          <a:solidFill>
            <a:srgbClr val="FFAFFF">
              <a:alpha val="42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Papyrus" panose="03070502060502030205" pitchFamily="66" charset="0"/>
            </a:endParaRPr>
          </a:p>
        </p:txBody>
      </p:sp>
      <p:cxnSp>
        <p:nvCxnSpPr>
          <p:cNvPr id="80" name="Straight Arrow Connector 79"/>
          <p:cNvCxnSpPr>
            <a:endCxn id="62" idx="0"/>
          </p:cNvCxnSpPr>
          <p:nvPr/>
        </p:nvCxnSpPr>
        <p:spPr>
          <a:xfrm flipH="1">
            <a:off x="9403099" y="705046"/>
            <a:ext cx="750593" cy="879568"/>
          </a:xfrm>
          <a:prstGeom prst="straightConnector1">
            <a:avLst/>
          </a:prstGeom>
          <a:ln w="38100">
            <a:solidFill>
              <a:srgbClr val="FFA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2" name="Rectangle 81"/>
              <p:cNvSpPr/>
              <p:nvPr/>
            </p:nvSpPr>
            <p:spPr>
              <a:xfrm>
                <a:off x="7055056" y="4818220"/>
                <a:ext cx="4812536" cy="708207"/>
              </a:xfrm>
              <a:prstGeom prst="rect">
                <a:avLst/>
              </a:prstGeom>
            </p:spPr>
            <p:txBody>
              <a:bodyPr wrap="none">
                <a:spAutoFit/>
              </a:bodyPr>
              <a:lstStyle/>
              <a:p>
                <a:pPr lvl="1">
                  <a:lnSpc>
                    <a:spcPct val="150000"/>
                  </a:lnSpc>
                  <a:spcBef>
                    <a:spcPts val="500"/>
                  </a:spcBef>
                  <a:spcAft>
                    <a:spcPts val="600"/>
                  </a:spcAft>
                </a:pPr>
                <a:r>
                  <a:rPr lang="en-US" sz="3000" dirty="0">
                    <a:solidFill>
                      <a:prstClr val="white"/>
                    </a:solidFill>
                    <a:latin typeface="Comic Sans MS" panose="030F0702030302020204" pitchFamily="66" charset="0"/>
                  </a:rPr>
                  <a:t> </a:t>
                </a:r>
                <a14:m>
                  <m:oMath xmlns:m="http://schemas.openxmlformats.org/officeDocument/2006/math">
                    <m:r>
                      <m:rPr>
                        <m:nor/>
                      </m:rPr>
                      <a:rPr lang="en-US" sz="3000" dirty="0">
                        <a:solidFill>
                          <a:srgbClr val="FFFF00"/>
                        </a:solidFill>
                      </a:rPr>
                      <m:t>S</m:t>
                    </m:r>
                  </m:oMath>
                </a14:m>
                <a:r>
                  <a:rPr lang="en-US" sz="3000" dirty="0" smtClean="0">
                    <a:solidFill>
                      <a:prstClr val="white"/>
                    </a:solidFill>
                    <a:latin typeface="Comic Sans MS" panose="030F0702030302020204" pitchFamily="66" charset="0"/>
                  </a:rPr>
                  <a:t> </a:t>
                </a:r>
                <a:r>
                  <a:rPr lang="en-US" sz="3000" dirty="0">
                    <a:solidFill>
                      <a:srgbClr val="99FF66"/>
                    </a:solidFill>
                  </a:rPr>
                  <a:t>=</a:t>
                </a:r>
                <a:r>
                  <a:rPr lang="en-US" sz="3000" dirty="0" smtClean="0">
                    <a:solidFill>
                      <a:prstClr val="white"/>
                    </a:solidFill>
                    <a:latin typeface="Comic Sans MS" panose="030F0702030302020204" pitchFamily="66" charset="0"/>
                  </a:rPr>
                  <a:t> </a:t>
                </a:r>
                <a:r>
                  <a:rPr lang="en-US" sz="3000" dirty="0" smtClean="0">
                    <a:solidFill>
                      <a:prstClr val="white"/>
                    </a:solidFill>
                    <a:latin typeface="Comic Sans MS" panose="030F0702030302020204" pitchFamily="66" charset="0"/>
                  </a:rPr>
                  <a:t>{</a:t>
                </a:r>
                <a:r>
                  <a:rPr lang="en-US" sz="3000" dirty="0" smtClean="0">
                    <a:solidFill>
                      <a:srgbClr val="FFFF00"/>
                    </a:solidFill>
                    <a:latin typeface="Comic Sans MS" panose="030F0702030302020204" pitchFamily="66" charset="0"/>
                  </a:rPr>
                  <a:t>c</a:t>
                </a:r>
                <a:r>
                  <a:rPr lang="en-US" sz="3000" dirty="0" smtClean="0">
                    <a:solidFill>
                      <a:schemeClr val="bg1"/>
                    </a:solidFill>
                    <a:latin typeface="Comic Sans MS" panose="030F0702030302020204" pitchFamily="66" charset="0"/>
                  </a:rPr>
                  <a:t>, </a:t>
                </a:r>
                <a:r>
                  <a:rPr lang="en-US" sz="3000" dirty="0" smtClean="0">
                    <a:solidFill>
                      <a:srgbClr val="FFFF00"/>
                    </a:solidFill>
                    <a:latin typeface="Comic Sans MS" panose="030F0702030302020204" pitchFamily="66" charset="0"/>
                  </a:rPr>
                  <a:t>b</a:t>
                </a:r>
                <a:r>
                  <a:rPr lang="en-US" sz="3000" dirty="0" smtClean="0">
                    <a:solidFill>
                      <a:prstClr val="white"/>
                    </a:solidFill>
                    <a:latin typeface="Comic Sans MS" panose="030F0702030302020204" pitchFamily="66" charset="0"/>
                  </a:rPr>
                  <a:t>, </a:t>
                </a:r>
                <a:r>
                  <a:rPr lang="en-US" sz="3000" dirty="0" smtClean="0">
                    <a:solidFill>
                      <a:srgbClr val="FFFF00"/>
                    </a:solidFill>
                    <a:latin typeface="Comic Sans MS" panose="030F0702030302020204" pitchFamily="66" charset="0"/>
                  </a:rPr>
                  <a:t>d</a:t>
                </a:r>
                <a:r>
                  <a:rPr lang="en-US" sz="3000" dirty="0" smtClean="0">
                    <a:solidFill>
                      <a:prstClr val="white"/>
                    </a:solidFill>
                    <a:latin typeface="Comic Sans MS" panose="030F0702030302020204" pitchFamily="66" charset="0"/>
                  </a:rPr>
                  <a:t>}, score </a:t>
                </a:r>
                <a:r>
                  <a:rPr lang="en-US" sz="3000" dirty="0" smtClean="0">
                    <a:solidFill>
                      <a:prstClr val="white"/>
                    </a:solidFill>
                    <a:latin typeface="Comic Sans MS" panose="030F0702030302020204" pitchFamily="66" charset="0"/>
                  </a:rPr>
                  <a:t>3</a:t>
                </a:r>
                <a:r>
                  <a:rPr lang="en-US" sz="3000" dirty="0" smtClean="0">
                    <a:solidFill>
                      <a:srgbClr val="99FF66"/>
                    </a:solidFill>
                    <a:latin typeface="Comic Sans MS" panose="030F0702030302020204" pitchFamily="66" charset="0"/>
                  </a:rPr>
                  <a:t>/</a:t>
                </a:r>
                <a:r>
                  <a:rPr lang="en-US" sz="3000" dirty="0" smtClean="0">
                    <a:solidFill>
                      <a:prstClr val="white"/>
                    </a:solidFill>
                    <a:latin typeface="Comic Sans MS" panose="030F0702030302020204" pitchFamily="66" charset="0"/>
                  </a:rPr>
                  <a:t>7</a:t>
                </a:r>
                <a:endParaRPr lang="en-US" sz="3000" dirty="0" smtClean="0">
                  <a:solidFill>
                    <a:prstClr val="white"/>
                  </a:solidFill>
                  <a:latin typeface="Comic Sans MS" panose="030F0702030302020204" pitchFamily="66" charset="0"/>
                </a:endParaRPr>
              </a:p>
            </p:txBody>
          </p:sp>
        </mc:Choice>
        <mc:Fallback>
          <p:sp>
            <p:nvSpPr>
              <p:cNvPr id="82" name="Rectangle 81"/>
              <p:cNvSpPr>
                <a:spLocks noRot="1" noChangeAspect="1" noMove="1" noResize="1" noEditPoints="1" noAdjustHandles="1" noChangeArrowheads="1" noChangeShapeType="1" noTextEdit="1"/>
              </p:cNvSpPr>
              <p:nvPr/>
            </p:nvSpPr>
            <p:spPr>
              <a:xfrm>
                <a:off x="7055056" y="4818220"/>
                <a:ext cx="4812536" cy="708207"/>
              </a:xfrm>
              <a:prstGeom prst="rect">
                <a:avLst/>
              </a:prstGeom>
              <a:blipFill>
                <a:blip r:embed="rId3"/>
                <a:stretch>
                  <a:fillRect r="-1899" b="-247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p:cNvSpPr/>
              <p:nvPr/>
            </p:nvSpPr>
            <p:spPr>
              <a:xfrm>
                <a:off x="7642959" y="4307390"/>
                <a:ext cx="4054315" cy="553998"/>
              </a:xfrm>
              <a:prstGeom prst="rect">
                <a:avLst/>
              </a:prstGeom>
            </p:spPr>
            <p:txBody>
              <a:bodyPr wrap="none">
                <a:spAutoFit/>
              </a:bodyPr>
              <a:lstStyle/>
              <a:p>
                <a14:m>
                  <m:oMath xmlns:m="http://schemas.openxmlformats.org/officeDocument/2006/math">
                    <m:r>
                      <m:rPr>
                        <m:nor/>
                      </m:rPr>
                      <a:rPr lang="en-US" sz="3000" b="0" i="0" dirty="0" smtClean="0">
                        <a:solidFill>
                          <a:srgbClr val="FFFF00"/>
                        </a:solidFill>
                      </a:rPr>
                      <m:t>T</m:t>
                    </m:r>
                  </m:oMath>
                </a14:m>
                <a:r>
                  <a:rPr lang="en-US" sz="3000" dirty="0" smtClean="0">
                    <a:solidFill>
                      <a:prstClr val="white"/>
                    </a:solidFill>
                    <a:latin typeface="Comic Sans MS" panose="030F0702030302020204" pitchFamily="66" charset="0"/>
                  </a:rPr>
                  <a:t> </a:t>
                </a:r>
                <a:r>
                  <a:rPr lang="en-US" sz="3000" dirty="0" smtClean="0">
                    <a:solidFill>
                      <a:srgbClr val="99FF66"/>
                    </a:solidFill>
                  </a:rPr>
                  <a:t>=</a:t>
                </a:r>
                <a:r>
                  <a:rPr lang="en-US" sz="3000" dirty="0" smtClean="0">
                    <a:solidFill>
                      <a:prstClr val="white"/>
                    </a:solidFill>
                    <a:latin typeface="Comic Sans MS" panose="030F0702030302020204" pitchFamily="66" charset="0"/>
                  </a:rPr>
                  <a:t> </a:t>
                </a:r>
                <a:r>
                  <a:rPr lang="en-US" sz="3000" dirty="0">
                    <a:solidFill>
                      <a:prstClr val="white"/>
                    </a:solidFill>
                    <a:latin typeface="Comic Sans MS" panose="030F0702030302020204" pitchFamily="66" charset="0"/>
                  </a:rPr>
                  <a:t>{</a:t>
                </a:r>
                <a:r>
                  <a:rPr lang="en-US" sz="3000" dirty="0">
                    <a:solidFill>
                      <a:srgbClr val="FFFF00"/>
                    </a:solidFill>
                    <a:latin typeface="Comic Sans MS" panose="030F0702030302020204" pitchFamily="66" charset="0"/>
                  </a:rPr>
                  <a:t>a</a:t>
                </a:r>
                <a:r>
                  <a:rPr lang="en-US" sz="3000" dirty="0">
                    <a:solidFill>
                      <a:prstClr val="white"/>
                    </a:solidFill>
                    <a:latin typeface="Comic Sans MS" panose="030F0702030302020204" pitchFamily="66" charset="0"/>
                  </a:rPr>
                  <a:t>, </a:t>
                </a:r>
                <a:r>
                  <a:rPr lang="en-US" sz="3000" dirty="0">
                    <a:solidFill>
                      <a:srgbClr val="FFFF00"/>
                    </a:solidFill>
                    <a:latin typeface="Comic Sans MS" panose="030F0702030302020204" pitchFamily="66" charset="0"/>
                  </a:rPr>
                  <a:t>b</a:t>
                </a:r>
                <a:r>
                  <a:rPr lang="en-US" sz="3000" dirty="0" smtClean="0">
                    <a:solidFill>
                      <a:prstClr val="white"/>
                    </a:solidFill>
                    <a:latin typeface="Comic Sans MS" panose="030F0702030302020204" pitchFamily="66" charset="0"/>
                  </a:rPr>
                  <a:t>, </a:t>
                </a:r>
                <a:r>
                  <a:rPr lang="en-US" sz="3000" dirty="0" smtClean="0">
                    <a:solidFill>
                      <a:srgbClr val="FFFF00"/>
                    </a:solidFill>
                    <a:latin typeface="Comic Sans MS" panose="030F0702030302020204" pitchFamily="66" charset="0"/>
                  </a:rPr>
                  <a:t>c</a:t>
                </a:r>
                <a:r>
                  <a:rPr lang="en-US" sz="3000" dirty="0" smtClean="0">
                    <a:solidFill>
                      <a:prstClr val="white"/>
                    </a:solidFill>
                    <a:latin typeface="Comic Sans MS" panose="030F0702030302020204" pitchFamily="66" charset="0"/>
                  </a:rPr>
                  <a:t>, </a:t>
                </a:r>
                <a:r>
                  <a:rPr lang="en-US" sz="3000" dirty="0" smtClean="0">
                    <a:solidFill>
                      <a:srgbClr val="FFFF00"/>
                    </a:solidFill>
                    <a:latin typeface="Comic Sans MS" panose="030F0702030302020204" pitchFamily="66" charset="0"/>
                  </a:rPr>
                  <a:t>d</a:t>
                </a:r>
                <a:r>
                  <a:rPr lang="en-US" sz="3000" dirty="0" smtClean="0">
                    <a:solidFill>
                      <a:prstClr val="white"/>
                    </a:solidFill>
                    <a:latin typeface="Comic Sans MS" panose="030F0702030302020204" pitchFamily="66" charset="0"/>
                  </a:rPr>
                  <a:t>, </a:t>
                </a:r>
                <a:r>
                  <a:rPr lang="en-US" sz="3000" dirty="0" smtClean="0">
                    <a:solidFill>
                      <a:srgbClr val="FFFF00"/>
                    </a:solidFill>
                    <a:latin typeface="Comic Sans MS" panose="030F0702030302020204" pitchFamily="66" charset="0"/>
                  </a:rPr>
                  <a:t>e</a:t>
                </a:r>
                <a:r>
                  <a:rPr lang="en-US" sz="3000" dirty="0" smtClean="0">
                    <a:solidFill>
                      <a:prstClr val="white"/>
                    </a:solidFill>
                    <a:latin typeface="Comic Sans MS" panose="030F0702030302020204" pitchFamily="66" charset="0"/>
                  </a:rPr>
                  <a:t>, </a:t>
                </a:r>
                <a:r>
                  <a:rPr lang="en-US" sz="3000" dirty="0" smtClean="0">
                    <a:solidFill>
                      <a:srgbClr val="FFFF00"/>
                    </a:solidFill>
                    <a:latin typeface="Comic Sans MS" panose="030F0702030302020204" pitchFamily="66" charset="0"/>
                  </a:rPr>
                  <a:t>f</a:t>
                </a:r>
                <a:r>
                  <a:rPr lang="en-US" sz="3000" dirty="0" smtClean="0">
                    <a:solidFill>
                      <a:prstClr val="white"/>
                    </a:solidFill>
                    <a:latin typeface="Comic Sans MS" panose="030F0702030302020204" pitchFamily="66" charset="0"/>
                  </a:rPr>
                  <a:t>, </a:t>
                </a:r>
                <a:r>
                  <a:rPr lang="en-US" sz="3000" dirty="0" smtClean="0">
                    <a:solidFill>
                      <a:srgbClr val="FFFF00"/>
                    </a:solidFill>
                    <a:latin typeface="Comic Sans MS" panose="030F0702030302020204" pitchFamily="66" charset="0"/>
                  </a:rPr>
                  <a:t>g</a:t>
                </a:r>
                <a:r>
                  <a:rPr lang="en-US" sz="3000" dirty="0" smtClean="0">
                    <a:solidFill>
                      <a:prstClr val="white"/>
                    </a:solidFill>
                    <a:latin typeface="Comic Sans MS" panose="030F0702030302020204" pitchFamily="66" charset="0"/>
                  </a:rPr>
                  <a:t> }</a:t>
                </a:r>
                <a:endParaRPr lang="en-US" dirty="0"/>
              </a:p>
            </p:txBody>
          </p:sp>
        </mc:Choice>
        <mc:Fallback xmlns="">
          <p:sp>
            <p:nvSpPr>
              <p:cNvPr id="84" name="Rectangle 83"/>
              <p:cNvSpPr>
                <a:spLocks noRot="1" noChangeAspect="1" noMove="1" noResize="1" noEditPoints="1" noAdjustHandles="1" noChangeArrowheads="1" noChangeShapeType="1" noTextEdit="1"/>
              </p:cNvSpPr>
              <p:nvPr/>
            </p:nvSpPr>
            <p:spPr>
              <a:xfrm>
                <a:off x="7642959" y="4307390"/>
                <a:ext cx="4054315" cy="553998"/>
              </a:xfrm>
              <a:prstGeom prst="rect">
                <a:avLst/>
              </a:prstGeom>
              <a:blipFill>
                <a:blip r:embed="rId4"/>
                <a:stretch>
                  <a:fillRect t="-14444" r="-2406" b="-34444"/>
                </a:stretch>
              </a:blipFill>
            </p:spPr>
            <p:txBody>
              <a:bodyPr/>
              <a:lstStyle/>
              <a:p>
                <a:r>
                  <a:rPr lang="en-US">
                    <a:noFill/>
                  </a:rPr>
                  <a:t> </a:t>
                </a:r>
              </a:p>
            </p:txBody>
          </p:sp>
        </mc:Fallback>
      </mc:AlternateContent>
      <p:sp>
        <p:nvSpPr>
          <p:cNvPr id="88" name="Oval 87"/>
          <p:cNvSpPr/>
          <p:nvPr/>
        </p:nvSpPr>
        <p:spPr>
          <a:xfrm rot="816547">
            <a:off x="7751486" y="1738532"/>
            <a:ext cx="2954432" cy="1689557"/>
          </a:xfrm>
          <a:prstGeom prst="ellipse">
            <a:avLst/>
          </a:prstGeom>
          <a:solidFill>
            <a:srgbClr val="FFAFFF">
              <a:alpha val="42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Papyrus" panose="03070502060502030205" pitchFamily="66" charset="0"/>
            </a:endParaRPr>
          </a:p>
        </p:txBody>
      </p:sp>
      <p:cxnSp>
        <p:nvCxnSpPr>
          <p:cNvPr id="89" name="Straight Arrow Connector 88"/>
          <p:cNvCxnSpPr/>
          <p:nvPr/>
        </p:nvCxnSpPr>
        <p:spPr>
          <a:xfrm flipH="1">
            <a:off x="10117252" y="712746"/>
            <a:ext cx="63565" cy="1222815"/>
          </a:xfrm>
          <a:prstGeom prst="straightConnector1">
            <a:avLst/>
          </a:prstGeom>
          <a:ln w="38100">
            <a:solidFill>
              <a:srgbClr val="FFA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0" name="Rectangle 89"/>
              <p:cNvSpPr/>
              <p:nvPr/>
            </p:nvSpPr>
            <p:spPr>
              <a:xfrm>
                <a:off x="7073397" y="4964396"/>
                <a:ext cx="3789820" cy="1156727"/>
              </a:xfrm>
              <a:prstGeom prst="rect">
                <a:avLst/>
              </a:prstGeom>
            </p:spPr>
            <p:txBody>
              <a:bodyPr wrap="none">
                <a:spAutoFit/>
              </a:bodyPr>
              <a:lstStyle/>
              <a:p>
                <a:pPr lvl="1">
                  <a:spcBef>
                    <a:spcPts val="500"/>
                  </a:spcBef>
                  <a:spcAft>
                    <a:spcPts val="600"/>
                  </a:spcAft>
                </a:pPr>
                <a:r>
                  <a:rPr lang="en-US" sz="3000" dirty="0">
                    <a:solidFill>
                      <a:prstClr val="white"/>
                    </a:solidFill>
                    <a:latin typeface="Comic Sans MS" panose="030F0702030302020204" pitchFamily="66" charset="0"/>
                  </a:rPr>
                  <a:t> </a:t>
                </a:r>
                <a14:m>
                  <m:oMath xmlns:m="http://schemas.openxmlformats.org/officeDocument/2006/math">
                    <m:r>
                      <m:rPr>
                        <m:nor/>
                      </m:rPr>
                      <a:rPr lang="en-US" sz="3000" dirty="0">
                        <a:solidFill>
                          <a:srgbClr val="FFFF00"/>
                        </a:solidFill>
                      </a:rPr>
                      <m:t>S</m:t>
                    </m:r>
                  </m:oMath>
                </a14:m>
                <a:r>
                  <a:rPr lang="en-US" sz="3000" dirty="0" smtClean="0">
                    <a:solidFill>
                      <a:prstClr val="white"/>
                    </a:solidFill>
                    <a:latin typeface="Comic Sans MS" panose="030F0702030302020204" pitchFamily="66" charset="0"/>
                  </a:rPr>
                  <a:t> </a:t>
                </a:r>
                <a:r>
                  <a:rPr lang="en-US" sz="3000" dirty="0">
                    <a:solidFill>
                      <a:srgbClr val="99FF66"/>
                    </a:solidFill>
                  </a:rPr>
                  <a:t>=</a:t>
                </a:r>
                <a:r>
                  <a:rPr lang="en-US" sz="3000" dirty="0" smtClean="0">
                    <a:solidFill>
                      <a:prstClr val="white"/>
                    </a:solidFill>
                    <a:latin typeface="Comic Sans MS" panose="030F0702030302020204" pitchFamily="66" charset="0"/>
                  </a:rPr>
                  <a:t> {</a:t>
                </a:r>
                <a:r>
                  <a:rPr lang="en-US" sz="3000" dirty="0" smtClean="0">
                    <a:solidFill>
                      <a:srgbClr val="FFFF00"/>
                    </a:solidFill>
                    <a:latin typeface="Comic Sans MS" panose="030F0702030302020204" pitchFamily="66" charset="0"/>
                  </a:rPr>
                  <a:t>b</a:t>
                </a:r>
                <a:r>
                  <a:rPr lang="en-US" sz="3000" dirty="0" smtClean="0">
                    <a:solidFill>
                      <a:prstClr val="white"/>
                    </a:solidFill>
                    <a:latin typeface="Comic Sans MS" panose="030F0702030302020204" pitchFamily="66" charset="0"/>
                  </a:rPr>
                  <a:t>, </a:t>
                </a:r>
                <a:r>
                  <a:rPr lang="en-US" sz="3000" dirty="0" smtClean="0">
                    <a:solidFill>
                      <a:srgbClr val="FFFF00"/>
                    </a:solidFill>
                    <a:latin typeface="Comic Sans MS" panose="030F0702030302020204" pitchFamily="66" charset="0"/>
                  </a:rPr>
                  <a:t>d</a:t>
                </a:r>
                <a:r>
                  <a:rPr lang="en-US" sz="3000" dirty="0" smtClean="0">
                    <a:solidFill>
                      <a:schemeClr val="bg1"/>
                    </a:solidFill>
                    <a:latin typeface="Comic Sans MS" panose="030F0702030302020204" pitchFamily="66" charset="0"/>
                  </a:rPr>
                  <a:t>,</a:t>
                </a:r>
                <a:r>
                  <a:rPr lang="en-US" sz="3000" dirty="0" smtClean="0">
                    <a:solidFill>
                      <a:srgbClr val="FFFF00"/>
                    </a:solidFill>
                    <a:latin typeface="Comic Sans MS" panose="030F0702030302020204" pitchFamily="66" charset="0"/>
                  </a:rPr>
                  <a:t> </a:t>
                </a:r>
                <a:r>
                  <a:rPr lang="en-US" sz="3000" dirty="0" smtClean="0">
                    <a:solidFill>
                      <a:srgbClr val="FFFF00"/>
                    </a:solidFill>
                    <a:latin typeface="Comic Sans MS" panose="030F0702030302020204" pitchFamily="66" charset="0"/>
                  </a:rPr>
                  <a:t>f</a:t>
                </a:r>
                <a:r>
                  <a:rPr lang="en-US" sz="3000" dirty="0" smtClean="0">
                    <a:solidFill>
                      <a:schemeClr val="bg1"/>
                    </a:solidFill>
                    <a:latin typeface="Comic Sans MS" panose="030F0702030302020204" pitchFamily="66" charset="0"/>
                  </a:rPr>
                  <a:t>,</a:t>
                </a:r>
                <a:r>
                  <a:rPr lang="en-US" sz="3000" dirty="0" smtClean="0">
                    <a:solidFill>
                      <a:srgbClr val="FFFF00"/>
                    </a:solidFill>
                    <a:latin typeface="Comic Sans MS" panose="030F0702030302020204" pitchFamily="66" charset="0"/>
                  </a:rPr>
                  <a:t> e</a:t>
                </a:r>
                <a:r>
                  <a:rPr lang="en-US" sz="3000" dirty="0" smtClean="0">
                    <a:solidFill>
                      <a:schemeClr val="bg1"/>
                    </a:solidFill>
                    <a:latin typeface="Comic Sans MS" panose="030F0702030302020204" pitchFamily="66" charset="0"/>
                  </a:rPr>
                  <a:t>,</a:t>
                </a:r>
                <a:r>
                  <a:rPr lang="en-US" sz="3000" dirty="0" smtClean="0">
                    <a:solidFill>
                      <a:srgbClr val="FFFF00"/>
                    </a:solidFill>
                    <a:latin typeface="Comic Sans MS" panose="030F0702030302020204" pitchFamily="66" charset="0"/>
                  </a:rPr>
                  <a:t> g</a:t>
                </a:r>
                <a:r>
                  <a:rPr lang="en-US" sz="3000" dirty="0" smtClean="0">
                    <a:solidFill>
                      <a:prstClr val="white"/>
                    </a:solidFill>
                    <a:latin typeface="Comic Sans MS" panose="030F0702030302020204" pitchFamily="66" charset="0"/>
                  </a:rPr>
                  <a:t>},</a:t>
                </a:r>
              </a:p>
              <a:p>
                <a:pPr lvl="1">
                  <a:spcBef>
                    <a:spcPts val="500"/>
                  </a:spcBef>
                  <a:spcAft>
                    <a:spcPts val="600"/>
                  </a:spcAft>
                </a:pPr>
                <a:r>
                  <a:rPr lang="en-US" sz="3000" dirty="0" smtClean="0">
                    <a:solidFill>
                      <a:prstClr val="white"/>
                    </a:solidFill>
                    <a:latin typeface="Comic Sans MS" panose="030F0702030302020204" pitchFamily="66" charset="0"/>
                  </a:rPr>
                  <a:t> score </a:t>
                </a:r>
                <a:r>
                  <a:rPr lang="en-US" sz="3000" dirty="0" smtClean="0">
                    <a:solidFill>
                      <a:prstClr val="white"/>
                    </a:solidFill>
                    <a:latin typeface="Comic Sans MS" panose="030F0702030302020204" pitchFamily="66" charset="0"/>
                  </a:rPr>
                  <a:t>5</a:t>
                </a:r>
                <a:r>
                  <a:rPr lang="en-US" sz="3000" dirty="0" smtClean="0">
                    <a:solidFill>
                      <a:srgbClr val="99FF66"/>
                    </a:solidFill>
                    <a:latin typeface="Comic Sans MS" panose="030F0702030302020204" pitchFamily="66" charset="0"/>
                  </a:rPr>
                  <a:t>/</a:t>
                </a:r>
                <a:r>
                  <a:rPr lang="en-US" sz="3000" dirty="0" smtClean="0">
                    <a:solidFill>
                      <a:prstClr val="white"/>
                    </a:solidFill>
                    <a:latin typeface="Comic Sans MS" panose="030F0702030302020204" pitchFamily="66" charset="0"/>
                  </a:rPr>
                  <a:t>7</a:t>
                </a:r>
                <a:endParaRPr lang="en-US" sz="3000" dirty="0" smtClean="0">
                  <a:solidFill>
                    <a:prstClr val="white"/>
                  </a:solidFill>
                  <a:latin typeface="Comic Sans MS" panose="030F0702030302020204" pitchFamily="66" charset="0"/>
                </a:endParaRPr>
              </a:p>
            </p:txBody>
          </p:sp>
        </mc:Choice>
        <mc:Fallback>
          <p:sp>
            <p:nvSpPr>
              <p:cNvPr id="90" name="Rectangle 89"/>
              <p:cNvSpPr>
                <a:spLocks noRot="1" noChangeAspect="1" noMove="1" noResize="1" noEditPoints="1" noAdjustHandles="1" noChangeArrowheads="1" noChangeShapeType="1" noTextEdit="1"/>
              </p:cNvSpPr>
              <p:nvPr/>
            </p:nvSpPr>
            <p:spPr>
              <a:xfrm>
                <a:off x="7073397" y="4964396"/>
                <a:ext cx="3789820" cy="1156727"/>
              </a:xfrm>
              <a:prstGeom prst="rect">
                <a:avLst/>
              </a:prstGeom>
              <a:blipFill>
                <a:blip r:embed="rId5"/>
                <a:stretch>
                  <a:fillRect t="-6842" r="-2733" b="-15263"/>
                </a:stretch>
              </a:blipFill>
            </p:spPr>
            <p:txBody>
              <a:bodyPr/>
              <a:lstStyle/>
              <a:p>
                <a:r>
                  <a:rPr lang="en-US">
                    <a:noFill/>
                  </a:rPr>
                  <a:t> </a:t>
                </a:r>
              </a:p>
            </p:txBody>
          </p:sp>
        </mc:Fallback>
      </mc:AlternateContent>
    </p:spTree>
    <p:extLst>
      <p:ext uri="{BB962C8B-B14F-4D97-AF65-F5344CB8AC3E}">
        <p14:creationId xmlns:p14="http://schemas.microsoft.com/office/powerpoint/2010/main" val="107639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62"/>
                                        </p:tgtEl>
                                      </p:cBhvr>
                                    </p:animEffect>
                                    <p:set>
                                      <p:cBhvr>
                                        <p:cTn id="13" dur="1" fill="hold">
                                          <p:stCondLst>
                                            <p:cond delay="499"/>
                                          </p:stCondLst>
                                        </p:cTn>
                                        <p:tgtEl>
                                          <p:spTgt spid="6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63"/>
                                        </p:tgtEl>
                                      </p:cBhvr>
                                    </p:animEffect>
                                    <p:set>
                                      <p:cBhvr>
                                        <p:cTn id="16" dur="1" fill="hold">
                                          <p:stCondLst>
                                            <p:cond delay="499"/>
                                          </p:stCondLst>
                                        </p:cTn>
                                        <p:tgtEl>
                                          <p:spTgt spid="63"/>
                                        </p:tgtEl>
                                        <p:attrNameLst>
                                          <p:attrName>style.visibility</p:attrName>
                                        </p:attrNameLst>
                                      </p:cBhvr>
                                      <p:to>
                                        <p:strVal val="hidden"/>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6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64"/>
                                        </p:tgtEl>
                                      </p:cBhvr>
                                    </p:animEffect>
                                    <p:set>
                                      <p:cBhvr>
                                        <p:cTn id="26" dur="1" fill="hold">
                                          <p:stCondLst>
                                            <p:cond delay="499"/>
                                          </p:stCondLst>
                                        </p:cTn>
                                        <p:tgtEl>
                                          <p:spTgt spid="64"/>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65"/>
                                        </p:tgtEl>
                                      </p:cBhvr>
                                    </p:animEffect>
                                    <p:set>
                                      <p:cBhvr>
                                        <p:cTn id="29" dur="1" fill="hold">
                                          <p:stCondLst>
                                            <p:cond delay="499"/>
                                          </p:stCondLst>
                                        </p:cTn>
                                        <p:tgtEl>
                                          <p:spTgt spid="65"/>
                                        </p:tgtEl>
                                        <p:attrNameLst>
                                          <p:attrName>style.visibility</p:attrName>
                                        </p:attrNameLst>
                                      </p:cBhvr>
                                      <p:to>
                                        <p:strVal val="hidden"/>
                                      </p:to>
                                    </p:se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75"/>
                                        </p:tgtEl>
                                      </p:cBhvr>
                                    </p:animEffect>
                                    <p:set>
                                      <p:cBhvr>
                                        <p:cTn id="37" dur="1" fill="hold">
                                          <p:stCondLst>
                                            <p:cond delay="499"/>
                                          </p:stCondLst>
                                        </p:cTn>
                                        <p:tgtEl>
                                          <p:spTgt spid="75"/>
                                        </p:tgtEl>
                                        <p:attrNameLst>
                                          <p:attrName>style.visibility</p:attrName>
                                        </p:attrNameLst>
                                      </p:cBhvr>
                                      <p:to>
                                        <p:strVal val="hidden"/>
                                      </p:to>
                                    </p:set>
                                  </p:childTnLst>
                                </p:cTn>
                              </p:par>
                              <p:par>
                                <p:cTn id="38" presetID="1" presetClass="entr" presetSubtype="0" fill="hold" nodeType="withEffect">
                                  <p:stCondLst>
                                    <p:cond delay="0"/>
                                  </p:stCondLst>
                                  <p:childTnLst>
                                    <p:set>
                                      <p:cBhvr>
                                        <p:cTn id="39" dur="1" fill="hold">
                                          <p:stCondLst>
                                            <p:cond delay="0"/>
                                          </p:stCondLst>
                                        </p:cTn>
                                        <p:tgtEl>
                                          <p:spTgt spid="76"/>
                                        </p:tgtEl>
                                        <p:attrNameLst>
                                          <p:attrName>style.visibility</p:attrName>
                                        </p:attrNameLst>
                                      </p:cBhvr>
                                      <p:to>
                                        <p:strVal val="visible"/>
                                      </p:to>
                                    </p:set>
                                  </p:childTnLst>
                                </p:cTn>
                              </p:par>
                              <p:par>
                                <p:cTn id="40" presetID="10" presetClass="exit" presetSubtype="0" fill="hold" nodeType="withEffect">
                                  <p:stCondLst>
                                    <p:cond delay="0"/>
                                  </p:stCondLst>
                                  <p:childTnLst>
                                    <p:animEffect transition="out" filter="fade">
                                      <p:cBhvr>
                                        <p:cTn id="41" dur="500"/>
                                        <p:tgtEl>
                                          <p:spTgt spid="76"/>
                                        </p:tgtEl>
                                      </p:cBhvr>
                                    </p:animEffect>
                                    <p:set>
                                      <p:cBhvr>
                                        <p:cTn id="42" dur="1" fill="hold">
                                          <p:stCondLst>
                                            <p:cond delay="499"/>
                                          </p:stCondLst>
                                        </p:cTn>
                                        <p:tgtEl>
                                          <p:spTgt spid="7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wipe(left)">
                                      <p:cBhvr>
                                        <p:cTn id="53" dur="500"/>
                                        <p:tgtEl>
                                          <p:spTgt spid="8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79"/>
                                        </p:tgtEl>
                                      </p:cBhvr>
                                    </p:animEffect>
                                    <p:set>
                                      <p:cBhvr>
                                        <p:cTn id="58" dur="1" fill="hold">
                                          <p:stCondLst>
                                            <p:cond delay="499"/>
                                          </p:stCondLst>
                                        </p:cTn>
                                        <p:tgtEl>
                                          <p:spTgt spid="79"/>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80"/>
                                        </p:tgtEl>
                                      </p:cBhvr>
                                    </p:animEffect>
                                    <p:set>
                                      <p:cBhvr>
                                        <p:cTn id="61" dur="1" fill="hold">
                                          <p:stCondLst>
                                            <p:cond delay="499"/>
                                          </p:stCondLst>
                                        </p:cTn>
                                        <p:tgtEl>
                                          <p:spTgt spid="80"/>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82"/>
                                        </p:tgtEl>
                                      </p:cBhvr>
                                    </p:animEffect>
                                    <p:set>
                                      <p:cBhvr>
                                        <p:cTn id="66" dur="1" fill="hold">
                                          <p:stCondLst>
                                            <p:cond delay="499"/>
                                          </p:stCondLst>
                                        </p:cTn>
                                        <p:tgtEl>
                                          <p:spTgt spid="82"/>
                                        </p:tgtEl>
                                        <p:attrNameLst>
                                          <p:attrName>style.visibility</p:attrName>
                                        </p:attrNameLst>
                                      </p:cBhvr>
                                      <p:to>
                                        <p:strVal val="hidden"/>
                                      </p:to>
                                    </p:se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0"/>
                                          </p:stCondLst>
                                        </p:cTn>
                                        <p:tgtEl>
                                          <p:spTgt spid="88"/>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8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90"/>
                                        </p:tgtEl>
                                        <p:attrNameLst>
                                          <p:attrName>style.visibility</p:attrName>
                                        </p:attrNameLst>
                                      </p:cBhvr>
                                      <p:to>
                                        <p:strVal val="visible"/>
                                      </p:to>
                                    </p:set>
                                    <p:animEffect transition="in" filter="wipe(left)">
                                      <p:cBhvr>
                                        <p:cTn id="7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P spid="64" grpId="0" animBg="1"/>
      <p:bldP spid="64" grpId="1" animBg="1"/>
      <p:bldP spid="75" grpId="0" animBg="1"/>
      <p:bldP spid="75" grpId="1" animBg="1"/>
      <p:bldP spid="79" grpId="0" animBg="1"/>
      <p:bldP spid="79" grpId="1" animBg="1"/>
      <p:bldP spid="82" grpId="0"/>
      <p:bldP spid="82" grpId="1"/>
      <p:bldP spid="88" grpId="0" animBg="1"/>
      <p:bldP spid="9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 #2</a:t>
            </a:r>
            <a:endParaRPr lang="en-US" dirty="0"/>
          </a:p>
        </p:txBody>
      </p:sp>
      <p:sp>
        <p:nvSpPr>
          <p:cNvPr id="3" name="Content Placeholder 2"/>
          <p:cNvSpPr>
            <a:spLocks noGrp="1"/>
          </p:cNvSpPr>
          <p:nvPr>
            <p:ph idx="1"/>
          </p:nvPr>
        </p:nvSpPr>
        <p:spPr>
          <a:xfrm>
            <a:off x="387669" y="1552997"/>
            <a:ext cx="11164188" cy="4587462"/>
          </a:xfrm>
        </p:spPr>
        <p:txBody>
          <a:bodyPr/>
          <a:lstStyle/>
          <a:p>
            <a:pPr marL="0" indent="0">
              <a:buNone/>
            </a:pPr>
            <a:r>
              <a:rPr lang="en-US" dirty="0" smtClean="0">
                <a:solidFill>
                  <a:srgbClr val="FF5050"/>
                </a:solidFill>
              </a:rPr>
              <a:t>MAY-COV</a:t>
            </a:r>
            <a:r>
              <a:rPr lang="en-US" dirty="0" smtClean="0"/>
              <a:t>:</a:t>
            </a:r>
            <a:endParaRPr lang="en-US" dirty="0"/>
          </a:p>
          <a:p>
            <a:pPr lvl="1">
              <a:lnSpc>
                <a:spcPct val="150000"/>
              </a:lnSpc>
            </a:pPr>
            <a:r>
              <a:rPr lang="en-US" sz="2800" dirty="0"/>
              <a:t>Given </a:t>
            </a:r>
            <a:r>
              <a:rPr lang="en-US" sz="2800" dirty="0" err="1" smtClean="0">
                <a:solidFill>
                  <a:srgbClr val="FFFF00"/>
                </a:solidFill>
              </a:rPr>
              <a:t>Ti</a:t>
            </a:r>
            <a:r>
              <a:rPr lang="en-US" sz="2800" dirty="0" smtClean="0"/>
              <a:t> </a:t>
            </a:r>
            <a:r>
              <a:rPr lang="en-US" sz="2800" dirty="0">
                <a:solidFill>
                  <a:srgbClr val="99FF66"/>
                </a:solidFill>
              </a:rPr>
              <a:t>∈</a:t>
            </a:r>
            <a:r>
              <a:rPr lang="en-US" sz="2800" dirty="0"/>
              <a:t> </a:t>
            </a:r>
            <a:r>
              <a:rPr lang="en-US" sz="2800" dirty="0" smtClean="0">
                <a:solidFill>
                  <a:srgbClr val="FFFF00"/>
                </a:solidFill>
              </a:rPr>
              <a:t>T</a:t>
            </a:r>
            <a:r>
              <a:rPr lang="en-US" sz="2800" dirty="0" smtClean="0"/>
              <a:t> </a:t>
            </a:r>
            <a:br>
              <a:rPr lang="en-US" sz="2800" dirty="0" smtClean="0"/>
            </a:br>
            <a:r>
              <a:rPr lang="en-US" sz="2800" dirty="0" smtClean="0"/>
              <a:t>is </a:t>
            </a:r>
            <a:r>
              <a:rPr lang="en-US" sz="2800" dirty="0"/>
              <a:t>covered by </a:t>
            </a:r>
            <a:r>
              <a:rPr lang="en-US" sz="2800" dirty="0">
                <a:solidFill>
                  <a:srgbClr val="FFFF00"/>
                </a:solidFill>
              </a:rPr>
              <a:t>P</a:t>
            </a:r>
            <a:r>
              <a:rPr lang="en-US" sz="2800" dirty="0"/>
              <a:t> </a:t>
            </a:r>
            <a:r>
              <a:rPr lang="en-US" sz="2800" i="1" dirty="0" err="1" smtClean="0"/>
              <a:t>iff</a:t>
            </a:r>
            <a:r>
              <a:rPr lang="en-US" sz="2800" dirty="0" smtClean="0"/>
              <a:t> </a:t>
            </a:r>
          </a:p>
          <a:p>
            <a:pPr lvl="1">
              <a:lnSpc>
                <a:spcPct val="150000"/>
              </a:lnSpc>
            </a:pPr>
            <a:r>
              <a:rPr lang="en-US" sz="2800" dirty="0" err="1" smtClean="0">
                <a:solidFill>
                  <a:srgbClr val="FFFF00"/>
                </a:solidFill>
              </a:rPr>
              <a:t>Ti</a:t>
            </a:r>
            <a:r>
              <a:rPr lang="en-US" sz="2800" dirty="0" smtClean="0"/>
              <a:t> </a:t>
            </a:r>
            <a:r>
              <a:rPr lang="en-US" sz="2800" dirty="0" smtClean="0">
                <a:solidFill>
                  <a:srgbClr val="99FF66"/>
                </a:solidFill>
              </a:rPr>
              <a:t>∈</a:t>
            </a:r>
            <a:r>
              <a:rPr lang="en-US" sz="2800" dirty="0">
                <a:solidFill>
                  <a:srgbClr val="FF5050"/>
                </a:solidFill>
              </a:rPr>
              <a:t> MAY-COV</a:t>
            </a:r>
            <a:r>
              <a:rPr lang="en-US" sz="2800" dirty="0"/>
              <a:t> (</a:t>
            </a:r>
            <a:r>
              <a:rPr lang="en-US" sz="2800" dirty="0">
                <a:solidFill>
                  <a:srgbClr val="FFFF00"/>
                </a:solidFill>
              </a:rPr>
              <a:t>P</a:t>
            </a:r>
            <a:r>
              <a:rPr lang="en-US" sz="2800" dirty="0"/>
              <a:t>)</a:t>
            </a:r>
            <a:endParaRPr lang="en-US" sz="2800" dirty="0" smtClean="0"/>
          </a:p>
          <a:p>
            <a:pPr lvl="2">
              <a:lnSpc>
                <a:spcPct val="150000"/>
              </a:lnSpc>
            </a:pPr>
            <a:r>
              <a:rPr lang="en-US" sz="2800" dirty="0">
                <a:solidFill>
                  <a:srgbClr val="FF5050"/>
                </a:solidFill>
              </a:rPr>
              <a:t>MAY-COV</a:t>
            </a:r>
            <a:r>
              <a:rPr lang="en-US" sz="2800" dirty="0"/>
              <a:t> (</a:t>
            </a:r>
            <a:r>
              <a:rPr lang="en-US" sz="2800" dirty="0">
                <a:solidFill>
                  <a:srgbClr val="FFFF00"/>
                </a:solidFill>
              </a:rPr>
              <a:t>P</a:t>
            </a:r>
            <a:r>
              <a:rPr lang="en-US" sz="2800" dirty="0"/>
              <a:t>) </a:t>
            </a:r>
            <a:r>
              <a:rPr lang="en-US" sz="2800" dirty="0">
                <a:solidFill>
                  <a:srgbClr val="99FF66"/>
                </a:solidFill>
              </a:rPr>
              <a:t>= </a:t>
            </a:r>
            <a:r>
              <a:rPr lang="en-US" sz="2800" dirty="0" smtClean="0"/>
              <a:t/>
            </a:r>
            <a:br>
              <a:rPr lang="en-US" sz="2800" dirty="0" smtClean="0"/>
            </a:br>
            <a:r>
              <a:rPr lang="en-US" sz="2800" dirty="0" smtClean="0"/>
              <a:t>    {</a:t>
            </a:r>
            <a:r>
              <a:rPr lang="en-US" sz="2800" dirty="0" err="1">
                <a:solidFill>
                  <a:srgbClr val="FFFF00"/>
                </a:solidFill>
              </a:rPr>
              <a:t>Ti</a:t>
            </a:r>
            <a:r>
              <a:rPr lang="en-US" sz="2800" dirty="0"/>
              <a:t> </a:t>
            </a:r>
            <a:r>
              <a:rPr lang="en-US" sz="2800" dirty="0" smtClean="0">
                <a:solidFill>
                  <a:srgbClr val="99FF66"/>
                </a:solidFill>
              </a:rPr>
              <a:t>|</a:t>
            </a:r>
            <a:r>
              <a:rPr lang="en-US" sz="2800" dirty="0"/>
              <a:t> </a:t>
            </a:r>
            <a:r>
              <a:rPr lang="en-US" sz="3200" b="1" dirty="0" smtClean="0">
                <a:solidFill>
                  <a:srgbClr val="99FF66"/>
                </a:solidFill>
              </a:rPr>
              <a:t>∃</a:t>
            </a:r>
            <a:r>
              <a:rPr lang="en-US" sz="2800" dirty="0" smtClean="0">
                <a:solidFill>
                  <a:srgbClr val="FFFF00"/>
                </a:solidFill>
              </a:rPr>
              <a:t>S</a:t>
            </a:r>
            <a:r>
              <a:rPr lang="en-US" sz="2800" dirty="0" smtClean="0"/>
              <a:t> </a:t>
            </a:r>
            <a:r>
              <a:rPr lang="en-US" sz="2800" dirty="0">
                <a:solidFill>
                  <a:srgbClr val="99FF66"/>
                </a:solidFill>
              </a:rPr>
              <a:t>∈</a:t>
            </a:r>
            <a:r>
              <a:rPr lang="en-US" sz="2800" dirty="0"/>
              <a:t> </a:t>
            </a:r>
            <a:r>
              <a:rPr lang="en-US" sz="2800" dirty="0">
                <a:solidFill>
                  <a:srgbClr val="43CEFF"/>
                </a:solidFill>
              </a:rPr>
              <a:t>AIVC</a:t>
            </a:r>
            <a:r>
              <a:rPr lang="en-US" sz="2800" dirty="0"/>
              <a:t> (</a:t>
            </a:r>
            <a:r>
              <a:rPr lang="en-US" sz="2800" dirty="0">
                <a:solidFill>
                  <a:srgbClr val="FFFF00"/>
                </a:solidFill>
              </a:rPr>
              <a:t>P</a:t>
            </a:r>
            <a:r>
              <a:rPr lang="en-US" sz="2800" dirty="0" smtClean="0"/>
              <a:t>) </a:t>
            </a:r>
            <a:r>
              <a:rPr lang="en-US" sz="3200" b="1" dirty="0" smtClean="0">
                <a:solidFill>
                  <a:srgbClr val="99FF66"/>
                </a:solidFill>
              </a:rPr>
              <a:t>.</a:t>
            </a:r>
            <a:r>
              <a:rPr lang="en-US" sz="2800" dirty="0" smtClean="0"/>
              <a:t> </a:t>
            </a:r>
            <a:r>
              <a:rPr lang="en-US" sz="2800" dirty="0" err="1" smtClean="0">
                <a:solidFill>
                  <a:srgbClr val="FFFF00"/>
                </a:solidFill>
              </a:rPr>
              <a:t>Ti</a:t>
            </a:r>
            <a:r>
              <a:rPr lang="en-US" sz="2800" dirty="0" smtClean="0"/>
              <a:t> </a:t>
            </a:r>
            <a:r>
              <a:rPr lang="en-US" sz="2800" dirty="0">
                <a:solidFill>
                  <a:srgbClr val="99FF66"/>
                </a:solidFill>
              </a:rPr>
              <a:t>∈</a:t>
            </a:r>
            <a:r>
              <a:rPr lang="en-US" sz="2800" dirty="0"/>
              <a:t> </a:t>
            </a:r>
            <a:r>
              <a:rPr lang="en-US" sz="2800" dirty="0">
                <a:solidFill>
                  <a:srgbClr val="FFFF00"/>
                </a:solidFill>
              </a:rPr>
              <a:t>S</a:t>
            </a:r>
            <a:r>
              <a:rPr lang="en-US" sz="2800" dirty="0"/>
              <a:t>}</a:t>
            </a:r>
          </a:p>
        </p:txBody>
      </p:sp>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18</a:t>
            </a:fld>
            <a:endParaRPr lang="en-US" dirty="0"/>
          </a:p>
        </p:txBody>
      </p:sp>
      <p:sp>
        <p:nvSpPr>
          <p:cNvPr id="6" name="Oval 5"/>
          <p:cNvSpPr/>
          <p:nvPr/>
        </p:nvSpPr>
        <p:spPr>
          <a:xfrm rot="1277588">
            <a:off x="6644749" y="1315424"/>
            <a:ext cx="2535051" cy="1319934"/>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Papyrus" panose="03070502060502030205" pitchFamily="66" charset="0"/>
            </a:endParaRPr>
          </a:p>
        </p:txBody>
      </p:sp>
      <p:sp>
        <p:nvSpPr>
          <p:cNvPr id="7" name="Oval 6"/>
          <p:cNvSpPr/>
          <p:nvPr/>
        </p:nvSpPr>
        <p:spPr>
          <a:xfrm rot="3538708">
            <a:off x="7432667" y="947863"/>
            <a:ext cx="1626280" cy="267672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Papyrus" panose="03070502060502030205" pitchFamily="66" charset="0"/>
            </a:endParaRPr>
          </a:p>
        </p:txBody>
      </p:sp>
      <p:sp>
        <p:nvSpPr>
          <p:cNvPr id="8" name="Oval 7"/>
          <p:cNvSpPr/>
          <p:nvPr/>
        </p:nvSpPr>
        <p:spPr>
          <a:xfrm>
            <a:off x="8003968" y="1769032"/>
            <a:ext cx="2669875" cy="165087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Papyrus" panose="03070502060502030205" pitchFamily="66" charset="0"/>
            </a:endParaRPr>
          </a:p>
        </p:txBody>
      </p:sp>
      <p:sp>
        <p:nvSpPr>
          <p:cNvPr id="9" name="TextBox 8"/>
          <p:cNvSpPr txBox="1"/>
          <p:nvPr/>
        </p:nvSpPr>
        <p:spPr>
          <a:xfrm>
            <a:off x="10175002" y="492852"/>
            <a:ext cx="765195" cy="461665"/>
          </a:xfrm>
          <a:prstGeom prst="rect">
            <a:avLst/>
          </a:prstGeom>
          <a:noFill/>
          <a:ln w="38100">
            <a:noFill/>
          </a:ln>
        </p:spPr>
        <p:txBody>
          <a:bodyPr wrap="square" rtlCol="0">
            <a:spAutoFit/>
          </a:bodyPr>
          <a:lstStyle/>
          <a:p>
            <a:r>
              <a:rPr lang="en-US" sz="2400" b="1" dirty="0" smtClean="0">
                <a:solidFill>
                  <a:srgbClr val="FFFF00"/>
                </a:solidFill>
              </a:rPr>
              <a:t>P</a:t>
            </a:r>
            <a:endParaRPr lang="en-US" sz="2400" b="1" dirty="0">
              <a:solidFill>
                <a:srgbClr val="FFFF00"/>
              </a:solidFill>
            </a:endParaRPr>
          </a:p>
        </p:txBody>
      </p:sp>
      <p:sp>
        <p:nvSpPr>
          <p:cNvPr id="10" name="TextBox 9"/>
          <p:cNvSpPr txBox="1"/>
          <p:nvPr/>
        </p:nvSpPr>
        <p:spPr>
          <a:xfrm>
            <a:off x="10449947" y="3052766"/>
            <a:ext cx="2203821" cy="461665"/>
          </a:xfrm>
          <a:prstGeom prst="rect">
            <a:avLst/>
          </a:prstGeom>
          <a:noFill/>
          <a:ln w="38100">
            <a:noFill/>
          </a:ln>
        </p:spPr>
        <p:txBody>
          <a:bodyPr wrap="square" rtlCol="0">
            <a:spAutoFit/>
          </a:bodyPr>
          <a:lstStyle/>
          <a:p>
            <a:r>
              <a:rPr lang="en-US" sz="2400" dirty="0" smtClean="0">
                <a:solidFill>
                  <a:schemeClr val="bg1"/>
                </a:solidFill>
              </a:rPr>
              <a:t>MIVC#3</a:t>
            </a:r>
            <a:endParaRPr lang="en-US" sz="2400" dirty="0">
              <a:solidFill>
                <a:schemeClr val="bg1"/>
              </a:solidFill>
            </a:endParaRPr>
          </a:p>
        </p:txBody>
      </p:sp>
      <p:sp>
        <p:nvSpPr>
          <p:cNvPr id="11" name="TextBox 10"/>
          <p:cNvSpPr txBox="1"/>
          <p:nvPr/>
        </p:nvSpPr>
        <p:spPr>
          <a:xfrm rot="2894920">
            <a:off x="6082833" y="3093195"/>
            <a:ext cx="1710053" cy="461665"/>
          </a:xfrm>
          <a:prstGeom prst="rect">
            <a:avLst/>
          </a:prstGeom>
          <a:noFill/>
          <a:ln w="38100">
            <a:noFill/>
          </a:ln>
        </p:spPr>
        <p:txBody>
          <a:bodyPr wrap="square" rtlCol="0">
            <a:spAutoFit/>
          </a:bodyPr>
          <a:lstStyle/>
          <a:p>
            <a:r>
              <a:rPr lang="en-US" sz="2400" dirty="0" smtClean="0">
                <a:solidFill>
                  <a:schemeClr val="bg1"/>
                </a:solidFill>
              </a:rPr>
              <a:t>MIVC#2</a:t>
            </a:r>
            <a:endParaRPr lang="en-US" sz="2400" dirty="0">
              <a:solidFill>
                <a:schemeClr val="bg1"/>
              </a:solidFill>
            </a:endParaRPr>
          </a:p>
        </p:txBody>
      </p:sp>
      <p:sp>
        <p:nvSpPr>
          <p:cNvPr id="12" name="TextBox 11"/>
          <p:cNvSpPr txBox="1"/>
          <p:nvPr/>
        </p:nvSpPr>
        <p:spPr>
          <a:xfrm>
            <a:off x="6310018" y="776889"/>
            <a:ext cx="1638715" cy="461665"/>
          </a:xfrm>
          <a:prstGeom prst="rect">
            <a:avLst/>
          </a:prstGeom>
          <a:noFill/>
          <a:ln w="38100">
            <a:noFill/>
          </a:ln>
        </p:spPr>
        <p:txBody>
          <a:bodyPr wrap="square" rtlCol="0">
            <a:spAutoFit/>
          </a:bodyPr>
          <a:lstStyle/>
          <a:p>
            <a:r>
              <a:rPr lang="en-US" sz="2400" dirty="0" smtClean="0">
                <a:solidFill>
                  <a:schemeClr val="bg1"/>
                </a:solidFill>
              </a:rPr>
              <a:t>MIVC#1</a:t>
            </a:r>
            <a:endParaRPr lang="en-US" sz="2400" dirty="0">
              <a:solidFill>
                <a:schemeClr val="bg1"/>
              </a:solidFill>
            </a:endParaRPr>
          </a:p>
        </p:txBody>
      </p:sp>
      <p:cxnSp>
        <p:nvCxnSpPr>
          <p:cNvPr id="13" name="Straight Arrow Connector 12"/>
          <p:cNvCxnSpPr>
            <a:stCxn id="9" idx="1"/>
            <a:endCxn id="7" idx="0"/>
          </p:cNvCxnSpPr>
          <p:nvPr/>
        </p:nvCxnSpPr>
        <p:spPr>
          <a:xfrm flipH="1">
            <a:off x="9392746" y="723685"/>
            <a:ext cx="782256" cy="872801"/>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p:cNvCxnSpPr>
          <p:nvPr/>
        </p:nvCxnSpPr>
        <p:spPr>
          <a:xfrm flipH="1">
            <a:off x="8130331" y="723685"/>
            <a:ext cx="2044671" cy="568074"/>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409619" y="2009211"/>
            <a:ext cx="396262" cy="523220"/>
          </a:xfrm>
          <a:prstGeom prst="rect">
            <a:avLst/>
          </a:prstGeom>
        </p:spPr>
        <p:txBody>
          <a:bodyPr wrap="none">
            <a:spAutoFit/>
          </a:bodyPr>
          <a:lstStyle/>
          <a:p>
            <a:r>
              <a:rPr lang="en-US" sz="2800" dirty="0" smtClean="0">
                <a:solidFill>
                  <a:schemeClr val="bg1"/>
                </a:solidFill>
              </a:rPr>
              <a:t>d</a:t>
            </a:r>
            <a:endParaRPr lang="en-US" sz="2800" dirty="0">
              <a:solidFill>
                <a:schemeClr val="bg1"/>
              </a:solidFill>
            </a:endParaRPr>
          </a:p>
        </p:txBody>
      </p:sp>
      <p:sp>
        <p:nvSpPr>
          <p:cNvPr id="16" name="Rectangle 15"/>
          <p:cNvSpPr/>
          <p:nvPr/>
        </p:nvSpPr>
        <p:spPr>
          <a:xfrm>
            <a:off x="7381257" y="2549808"/>
            <a:ext cx="369012" cy="523220"/>
          </a:xfrm>
          <a:prstGeom prst="rect">
            <a:avLst/>
          </a:prstGeom>
        </p:spPr>
        <p:txBody>
          <a:bodyPr wrap="none">
            <a:spAutoFit/>
          </a:bodyPr>
          <a:lstStyle/>
          <a:p>
            <a:r>
              <a:rPr lang="en-US" sz="2800" dirty="0" smtClean="0">
                <a:solidFill>
                  <a:schemeClr val="bg1"/>
                </a:solidFill>
              </a:rPr>
              <a:t>c</a:t>
            </a:r>
            <a:endParaRPr lang="en-US" sz="2800" dirty="0">
              <a:solidFill>
                <a:schemeClr val="bg1"/>
              </a:solidFill>
            </a:endParaRPr>
          </a:p>
        </p:txBody>
      </p:sp>
      <p:sp>
        <p:nvSpPr>
          <p:cNvPr id="17" name="Rectangle 16"/>
          <p:cNvSpPr/>
          <p:nvPr/>
        </p:nvSpPr>
        <p:spPr>
          <a:xfrm>
            <a:off x="7592960" y="1793997"/>
            <a:ext cx="397866" cy="523220"/>
          </a:xfrm>
          <a:prstGeom prst="rect">
            <a:avLst/>
          </a:prstGeom>
        </p:spPr>
        <p:txBody>
          <a:bodyPr wrap="none">
            <a:spAutoFit/>
          </a:bodyPr>
          <a:lstStyle/>
          <a:p>
            <a:r>
              <a:rPr lang="en-US" sz="2800" dirty="0" smtClean="0">
                <a:solidFill>
                  <a:schemeClr val="bg1"/>
                </a:solidFill>
              </a:rPr>
              <a:t>b</a:t>
            </a:r>
            <a:endParaRPr lang="en-US" sz="2800" dirty="0">
              <a:solidFill>
                <a:schemeClr val="bg1"/>
              </a:solidFill>
            </a:endParaRPr>
          </a:p>
        </p:txBody>
      </p:sp>
      <p:sp>
        <p:nvSpPr>
          <p:cNvPr id="18" name="Rectangle 17"/>
          <p:cNvSpPr/>
          <p:nvPr/>
        </p:nvSpPr>
        <p:spPr>
          <a:xfrm>
            <a:off x="6996816" y="1289628"/>
            <a:ext cx="369012" cy="523220"/>
          </a:xfrm>
          <a:prstGeom prst="rect">
            <a:avLst/>
          </a:prstGeom>
        </p:spPr>
        <p:txBody>
          <a:bodyPr wrap="none">
            <a:spAutoFit/>
          </a:bodyPr>
          <a:lstStyle/>
          <a:p>
            <a:r>
              <a:rPr lang="en-US" sz="2800" dirty="0" smtClean="0">
                <a:solidFill>
                  <a:schemeClr val="bg1"/>
                </a:solidFill>
              </a:rPr>
              <a:t>a</a:t>
            </a:r>
            <a:endParaRPr lang="en-US" sz="2800" dirty="0">
              <a:solidFill>
                <a:schemeClr val="bg1"/>
              </a:solidFill>
            </a:endParaRPr>
          </a:p>
        </p:txBody>
      </p:sp>
      <p:sp>
        <p:nvSpPr>
          <p:cNvPr id="19" name="Rectangle 18"/>
          <p:cNvSpPr/>
          <p:nvPr/>
        </p:nvSpPr>
        <p:spPr>
          <a:xfrm>
            <a:off x="9853802" y="2147065"/>
            <a:ext cx="381836" cy="523220"/>
          </a:xfrm>
          <a:prstGeom prst="rect">
            <a:avLst/>
          </a:prstGeom>
        </p:spPr>
        <p:txBody>
          <a:bodyPr wrap="none">
            <a:spAutoFit/>
          </a:bodyPr>
          <a:lstStyle/>
          <a:p>
            <a:r>
              <a:rPr lang="en-US" sz="2800" dirty="0">
                <a:solidFill>
                  <a:schemeClr val="bg1"/>
                </a:solidFill>
              </a:rPr>
              <a:t>e</a:t>
            </a:r>
          </a:p>
        </p:txBody>
      </p:sp>
      <p:sp>
        <p:nvSpPr>
          <p:cNvPr id="20" name="Rectangle 19"/>
          <p:cNvSpPr/>
          <p:nvPr/>
        </p:nvSpPr>
        <p:spPr>
          <a:xfrm>
            <a:off x="9556531" y="2706417"/>
            <a:ext cx="375424" cy="523220"/>
          </a:xfrm>
          <a:prstGeom prst="rect">
            <a:avLst/>
          </a:prstGeom>
        </p:spPr>
        <p:txBody>
          <a:bodyPr wrap="none">
            <a:spAutoFit/>
          </a:bodyPr>
          <a:lstStyle/>
          <a:p>
            <a:r>
              <a:rPr lang="en-US" sz="2800" dirty="0" smtClean="0">
                <a:solidFill>
                  <a:schemeClr val="bg1"/>
                </a:solidFill>
              </a:rPr>
              <a:t>g</a:t>
            </a:r>
            <a:endParaRPr lang="en-US" sz="2800" dirty="0">
              <a:solidFill>
                <a:schemeClr val="bg1"/>
              </a:solidFill>
            </a:endParaRPr>
          </a:p>
        </p:txBody>
      </p:sp>
      <p:cxnSp>
        <p:nvCxnSpPr>
          <p:cNvPr id="21" name="Straight Arrow Connector 20"/>
          <p:cNvCxnSpPr>
            <a:stCxn id="9" idx="1"/>
          </p:cNvCxnSpPr>
          <p:nvPr/>
        </p:nvCxnSpPr>
        <p:spPr>
          <a:xfrm flipH="1">
            <a:off x="10088155" y="723685"/>
            <a:ext cx="86847" cy="1083192"/>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919995" y="2754146"/>
            <a:ext cx="367408" cy="523220"/>
          </a:xfrm>
          <a:prstGeom prst="rect">
            <a:avLst/>
          </a:prstGeom>
        </p:spPr>
        <p:txBody>
          <a:bodyPr wrap="none">
            <a:spAutoFit/>
          </a:bodyPr>
          <a:lstStyle/>
          <a:p>
            <a:r>
              <a:rPr lang="en-US" sz="2800" dirty="0">
                <a:solidFill>
                  <a:prstClr val="white"/>
                </a:solidFill>
              </a:rPr>
              <a:t>f</a:t>
            </a:r>
            <a:endParaRPr lang="en-US" dirty="0"/>
          </a:p>
        </p:txBody>
      </p:sp>
      <mc:AlternateContent xmlns:mc="http://schemas.openxmlformats.org/markup-compatibility/2006" xmlns:a14="http://schemas.microsoft.com/office/drawing/2010/main">
        <mc:Choice Requires="a14">
          <p:sp>
            <p:nvSpPr>
              <p:cNvPr id="34" name="Rectangle 33"/>
              <p:cNvSpPr/>
              <p:nvPr/>
            </p:nvSpPr>
            <p:spPr>
              <a:xfrm>
                <a:off x="7497542" y="3819469"/>
                <a:ext cx="4054315" cy="553998"/>
              </a:xfrm>
              <a:prstGeom prst="rect">
                <a:avLst/>
              </a:prstGeom>
            </p:spPr>
            <p:txBody>
              <a:bodyPr wrap="none">
                <a:spAutoFit/>
              </a:bodyPr>
              <a:lstStyle/>
              <a:p>
                <a14:m>
                  <m:oMath xmlns:m="http://schemas.openxmlformats.org/officeDocument/2006/math">
                    <m:r>
                      <m:rPr>
                        <m:nor/>
                      </m:rPr>
                      <a:rPr lang="en-US" sz="3000" b="0" i="0" dirty="0" smtClean="0">
                        <a:solidFill>
                          <a:srgbClr val="FFFF00"/>
                        </a:solidFill>
                      </a:rPr>
                      <m:t>T</m:t>
                    </m:r>
                  </m:oMath>
                </a14:m>
                <a:r>
                  <a:rPr lang="en-US" sz="3000" dirty="0" smtClean="0">
                    <a:solidFill>
                      <a:prstClr val="white"/>
                    </a:solidFill>
                    <a:latin typeface="Comic Sans MS" panose="030F0702030302020204" pitchFamily="66" charset="0"/>
                  </a:rPr>
                  <a:t> </a:t>
                </a:r>
                <a:r>
                  <a:rPr lang="en-US" sz="3000" dirty="0" smtClean="0">
                    <a:solidFill>
                      <a:srgbClr val="99FF66"/>
                    </a:solidFill>
                  </a:rPr>
                  <a:t>=</a:t>
                </a:r>
                <a:r>
                  <a:rPr lang="en-US" sz="3000" dirty="0" smtClean="0">
                    <a:solidFill>
                      <a:prstClr val="white"/>
                    </a:solidFill>
                    <a:latin typeface="Comic Sans MS" panose="030F0702030302020204" pitchFamily="66" charset="0"/>
                  </a:rPr>
                  <a:t> </a:t>
                </a:r>
                <a:r>
                  <a:rPr lang="en-US" sz="3000" dirty="0">
                    <a:solidFill>
                      <a:prstClr val="white"/>
                    </a:solidFill>
                    <a:latin typeface="Comic Sans MS" panose="030F0702030302020204" pitchFamily="66" charset="0"/>
                  </a:rPr>
                  <a:t>{</a:t>
                </a:r>
                <a:r>
                  <a:rPr lang="en-US" sz="3000" dirty="0">
                    <a:solidFill>
                      <a:srgbClr val="FFFF00"/>
                    </a:solidFill>
                    <a:latin typeface="Comic Sans MS" panose="030F0702030302020204" pitchFamily="66" charset="0"/>
                  </a:rPr>
                  <a:t>a</a:t>
                </a:r>
                <a:r>
                  <a:rPr lang="en-US" sz="3000" dirty="0">
                    <a:solidFill>
                      <a:prstClr val="white"/>
                    </a:solidFill>
                    <a:latin typeface="Comic Sans MS" panose="030F0702030302020204" pitchFamily="66" charset="0"/>
                  </a:rPr>
                  <a:t>, </a:t>
                </a:r>
                <a:r>
                  <a:rPr lang="en-US" sz="3000" dirty="0">
                    <a:solidFill>
                      <a:srgbClr val="FFFF00"/>
                    </a:solidFill>
                    <a:latin typeface="Comic Sans MS" panose="030F0702030302020204" pitchFamily="66" charset="0"/>
                  </a:rPr>
                  <a:t>b</a:t>
                </a:r>
                <a:r>
                  <a:rPr lang="en-US" sz="3000" dirty="0" smtClean="0">
                    <a:solidFill>
                      <a:prstClr val="white"/>
                    </a:solidFill>
                    <a:latin typeface="Comic Sans MS" panose="030F0702030302020204" pitchFamily="66" charset="0"/>
                  </a:rPr>
                  <a:t>, </a:t>
                </a:r>
                <a:r>
                  <a:rPr lang="en-US" sz="3000" dirty="0" smtClean="0">
                    <a:solidFill>
                      <a:srgbClr val="FFFF00"/>
                    </a:solidFill>
                    <a:latin typeface="Comic Sans MS" panose="030F0702030302020204" pitchFamily="66" charset="0"/>
                  </a:rPr>
                  <a:t>c</a:t>
                </a:r>
                <a:r>
                  <a:rPr lang="en-US" sz="3000" dirty="0" smtClean="0">
                    <a:solidFill>
                      <a:prstClr val="white"/>
                    </a:solidFill>
                    <a:latin typeface="Comic Sans MS" panose="030F0702030302020204" pitchFamily="66" charset="0"/>
                  </a:rPr>
                  <a:t>, </a:t>
                </a:r>
                <a:r>
                  <a:rPr lang="en-US" sz="3000" dirty="0" smtClean="0">
                    <a:solidFill>
                      <a:srgbClr val="FFFF00"/>
                    </a:solidFill>
                    <a:latin typeface="Comic Sans MS" panose="030F0702030302020204" pitchFamily="66" charset="0"/>
                  </a:rPr>
                  <a:t>d</a:t>
                </a:r>
                <a:r>
                  <a:rPr lang="en-US" sz="3000" dirty="0" smtClean="0">
                    <a:solidFill>
                      <a:prstClr val="white"/>
                    </a:solidFill>
                    <a:latin typeface="Comic Sans MS" panose="030F0702030302020204" pitchFamily="66" charset="0"/>
                  </a:rPr>
                  <a:t>, </a:t>
                </a:r>
                <a:r>
                  <a:rPr lang="en-US" sz="3000" dirty="0" smtClean="0">
                    <a:solidFill>
                      <a:srgbClr val="FFFF00"/>
                    </a:solidFill>
                    <a:latin typeface="Comic Sans MS" panose="030F0702030302020204" pitchFamily="66" charset="0"/>
                  </a:rPr>
                  <a:t>e</a:t>
                </a:r>
                <a:r>
                  <a:rPr lang="en-US" sz="3000" dirty="0" smtClean="0">
                    <a:solidFill>
                      <a:prstClr val="white"/>
                    </a:solidFill>
                    <a:latin typeface="Comic Sans MS" panose="030F0702030302020204" pitchFamily="66" charset="0"/>
                  </a:rPr>
                  <a:t>, </a:t>
                </a:r>
                <a:r>
                  <a:rPr lang="en-US" sz="3000" dirty="0" smtClean="0">
                    <a:solidFill>
                      <a:srgbClr val="FFFF00"/>
                    </a:solidFill>
                    <a:latin typeface="Comic Sans MS" panose="030F0702030302020204" pitchFamily="66" charset="0"/>
                  </a:rPr>
                  <a:t>f</a:t>
                </a:r>
                <a:r>
                  <a:rPr lang="en-US" sz="3000" dirty="0" smtClean="0">
                    <a:solidFill>
                      <a:prstClr val="white"/>
                    </a:solidFill>
                    <a:latin typeface="Comic Sans MS" panose="030F0702030302020204" pitchFamily="66" charset="0"/>
                  </a:rPr>
                  <a:t>, </a:t>
                </a:r>
                <a:r>
                  <a:rPr lang="en-US" sz="3000" dirty="0" smtClean="0">
                    <a:solidFill>
                      <a:srgbClr val="FFFF00"/>
                    </a:solidFill>
                    <a:latin typeface="Comic Sans MS" panose="030F0702030302020204" pitchFamily="66" charset="0"/>
                  </a:rPr>
                  <a:t>g</a:t>
                </a:r>
                <a:r>
                  <a:rPr lang="en-US" sz="3000" dirty="0" smtClean="0">
                    <a:solidFill>
                      <a:prstClr val="white"/>
                    </a:solidFill>
                    <a:latin typeface="Comic Sans MS" panose="030F0702030302020204" pitchFamily="66" charset="0"/>
                  </a:rPr>
                  <a:t> }</a:t>
                </a:r>
              </a:p>
            </p:txBody>
          </p:sp>
        </mc:Choice>
        <mc:Fallback xmlns="">
          <p:sp>
            <p:nvSpPr>
              <p:cNvPr id="34" name="Rectangle 33"/>
              <p:cNvSpPr>
                <a:spLocks noRot="1" noChangeAspect="1" noMove="1" noResize="1" noEditPoints="1" noAdjustHandles="1" noChangeArrowheads="1" noChangeShapeType="1" noTextEdit="1"/>
              </p:cNvSpPr>
              <p:nvPr/>
            </p:nvSpPr>
            <p:spPr>
              <a:xfrm>
                <a:off x="7497542" y="3819469"/>
                <a:ext cx="4054315" cy="553998"/>
              </a:xfrm>
              <a:prstGeom prst="rect">
                <a:avLst/>
              </a:prstGeom>
              <a:blipFill>
                <a:blip r:embed="rId2"/>
                <a:stretch>
                  <a:fillRect t="-14444" r="-2406" b="-34444"/>
                </a:stretch>
              </a:blipFill>
            </p:spPr>
            <p:txBody>
              <a:bodyPr/>
              <a:lstStyle/>
              <a:p>
                <a:r>
                  <a:rPr lang="en-US">
                    <a:noFill/>
                  </a:rPr>
                  <a:t> </a:t>
                </a:r>
              </a:p>
            </p:txBody>
          </p:sp>
        </mc:Fallback>
      </mc:AlternateContent>
      <p:sp>
        <p:nvSpPr>
          <p:cNvPr id="36" name="Rectangle 35"/>
          <p:cNvSpPr/>
          <p:nvPr/>
        </p:nvSpPr>
        <p:spPr>
          <a:xfrm>
            <a:off x="7545479" y="4462804"/>
            <a:ext cx="3185487" cy="523220"/>
          </a:xfrm>
          <a:prstGeom prst="rect">
            <a:avLst/>
          </a:prstGeom>
        </p:spPr>
        <p:txBody>
          <a:bodyPr wrap="none">
            <a:spAutoFit/>
          </a:bodyPr>
          <a:lstStyle/>
          <a:p>
            <a:pPr lvl="0"/>
            <a:r>
              <a:rPr lang="en-US" sz="2800" dirty="0">
                <a:solidFill>
                  <a:srgbClr val="FF5050"/>
                </a:solidFill>
                <a:latin typeface="Comic Sans MS" panose="030F0702030302020204" pitchFamily="66" charset="0"/>
              </a:rPr>
              <a:t>MAY-COV</a:t>
            </a:r>
            <a:r>
              <a:rPr lang="en-US" sz="2800" dirty="0">
                <a:solidFill>
                  <a:prstClr val="white"/>
                </a:solidFill>
                <a:latin typeface="Comic Sans MS" panose="030F0702030302020204" pitchFamily="66" charset="0"/>
              </a:rPr>
              <a:t> (</a:t>
            </a:r>
            <a:r>
              <a:rPr lang="en-US" sz="2800" dirty="0">
                <a:solidFill>
                  <a:srgbClr val="FFFF00"/>
                </a:solidFill>
                <a:latin typeface="Comic Sans MS" panose="030F0702030302020204" pitchFamily="66" charset="0"/>
              </a:rPr>
              <a:t>P</a:t>
            </a:r>
            <a:r>
              <a:rPr lang="en-US" sz="2800" dirty="0">
                <a:solidFill>
                  <a:prstClr val="white"/>
                </a:solidFill>
                <a:latin typeface="Comic Sans MS" panose="030F0702030302020204" pitchFamily="66" charset="0"/>
              </a:rPr>
              <a:t>) </a:t>
            </a:r>
            <a:r>
              <a:rPr lang="en-US" sz="2800" dirty="0">
                <a:solidFill>
                  <a:srgbClr val="99FF66"/>
                </a:solidFill>
                <a:latin typeface="Comic Sans MS" panose="030F0702030302020204" pitchFamily="66" charset="0"/>
              </a:rPr>
              <a:t>= </a:t>
            </a:r>
            <a:r>
              <a:rPr lang="en-US" sz="2800" dirty="0">
                <a:solidFill>
                  <a:prstClr val="white"/>
                </a:solidFill>
                <a:latin typeface="Comic Sans MS" panose="030F0702030302020204" pitchFamily="66" charset="0"/>
              </a:rPr>
              <a:t> </a:t>
            </a:r>
            <a:r>
              <a:rPr lang="en-US" sz="2800" dirty="0">
                <a:solidFill>
                  <a:srgbClr val="FFFF00"/>
                </a:solidFill>
                <a:latin typeface="Comic Sans MS" panose="030F0702030302020204" pitchFamily="66" charset="0"/>
              </a:rPr>
              <a:t>T</a:t>
            </a:r>
            <a:endParaRPr lang="en-US" dirty="0">
              <a:solidFill>
                <a:prstClr val="black"/>
              </a:solidFill>
            </a:endParaRPr>
          </a:p>
        </p:txBody>
      </p:sp>
    </p:spTree>
    <p:extLst>
      <p:ext uri="{BB962C8B-B14F-4D97-AF65-F5344CB8AC3E}">
        <p14:creationId xmlns:p14="http://schemas.microsoft.com/office/powerpoint/2010/main" val="333955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 #3</a:t>
            </a:r>
            <a:endParaRPr lang="en-US" dirty="0"/>
          </a:p>
        </p:txBody>
      </p:sp>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19</a:t>
            </a:fld>
            <a:endParaRPr lang="en-US" dirty="0"/>
          </a:p>
        </p:txBody>
      </p:sp>
      <p:grpSp>
        <p:nvGrpSpPr>
          <p:cNvPr id="111" name="Group 110"/>
          <p:cNvGrpSpPr/>
          <p:nvPr/>
        </p:nvGrpSpPr>
        <p:grpSpPr>
          <a:xfrm>
            <a:off x="322385" y="2009272"/>
            <a:ext cx="6089890" cy="4257439"/>
            <a:chOff x="3766230" y="1735164"/>
            <a:chExt cx="4571537" cy="2991119"/>
          </a:xfrm>
        </p:grpSpPr>
        <p:sp>
          <p:nvSpPr>
            <p:cNvPr id="77" name="Oval 76"/>
            <p:cNvSpPr/>
            <p:nvPr/>
          </p:nvSpPr>
          <p:spPr>
            <a:xfrm>
              <a:off x="4154269" y="2562352"/>
              <a:ext cx="2289824" cy="134145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lumMod val="95000"/>
                  </a:schemeClr>
                </a:solidFill>
              </a:endParaRPr>
            </a:p>
          </p:txBody>
        </p:sp>
        <p:sp>
          <p:nvSpPr>
            <p:cNvPr id="78" name="Oval 77"/>
            <p:cNvSpPr/>
            <p:nvPr/>
          </p:nvSpPr>
          <p:spPr>
            <a:xfrm rot="5935114">
              <a:off x="4848824" y="2209221"/>
              <a:ext cx="2019558" cy="1071443"/>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lumMod val="95000"/>
                  </a:schemeClr>
                </a:solidFill>
              </a:endParaRPr>
            </a:p>
          </p:txBody>
        </p:sp>
        <p:sp>
          <p:nvSpPr>
            <p:cNvPr id="79" name="TextBox 78"/>
            <p:cNvSpPr txBox="1"/>
            <p:nvPr/>
          </p:nvSpPr>
          <p:spPr>
            <a:xfrm>
              <a:off x="5670817" y="1753321"/>
              <a:ext cx="313305" cy="369332"/>
            </a:xfrm>
            <a:prstGeom prst="rect">
              <a:avLst/>
            </a:prstGeom>
            <a:noFill/>
          </p:spPr>
          <p:txBody>
            <a:bodyPr wrap="square" rtlCol="0">
              <a:spAutoFit/>
            </a:bodyPr>
            <a:lstStyle/>
            <a:p>
              <a:r>
                <a:rPr lang="en-US" sz="2800" dirty="0" smtClean="0">
                  <a:solidFill>
                    <a:schemeClr val="bg1">
                      <a:lumMod val="95000"/>
                    </a:schemeClr>
                  </a:solidFill>
                </a:rPr>
                <a:t>a</a:t>
              </a:r>
              <a:endParaRPr lang="en-US" sz="2800" dirty="0">
                <a:solidFill>
                  <a:schemeClr val="bg1">
                    <a:lumMod val="95000"/>
                  </a:schemeClr>
                </a:solidFill>
              </a:endParaRPr>
            </a:p>
          </p:txBody>
        </p:sp>
        <p:sp>
          <p:nvSpPr>
            <p:cNvPr id="80" name="TextBox 79"/>
            <p:cNvSpPr txBox="1"/>
            <p:nvPr/>
          </p:nvSpPr>
          <p:spPr>
            <a:xfrm>
              <a:off x="5927193" y="2148591"/>
              <a:ext cx="313305" cy="367595"/>
            </a:xfrm>
            <a:prstGeom prst="rect">
              <a:avLst/>
            </a:prstGeom>
            <a:noFill/>
          </p:spPr>
          <p:txBody>
            <a:bodyPr wrap="square" rtlCol="0">
              <a:spAutoFit/>
            </a:bodyPr>
            <a:lstStyle/>
            <a:p>
              <a:r>
                <a:rPr lang="en-US" sz="2800" dirty="0" smtClean="0">
                  <a:solidFill>
                    <a:schemeClr val="bg1">
                      <a:lumMod val="95000"/>
                    </a:schemeClr>
                  </a:solidFill>
                </a:rPr>
                <a:t>b</a:t>
              </a:r>
              <a:endParaRPr lang="en-US" sz="2800" dirty="0">
                <a:solidFill>
                  <a:schemeClr val="bg1">
                    <a:lumMod val="95000"/>
                  </a:schemeClr>
                </a:solidFill>
              </a:endParaRPr>
            </a:p>
          </p:txBody>
        </p:sp>
        <p:sp>
          <p:nvSpPr>
            <p:cNvPr id="81" name="TextBox 80"/>
            <p:cNvSpPr txBox="1"/>
            <p:nvPr/>
          </p:nvSpPr>
          <p:spPr>
            <a:xfrm>
              <a:off x="4535433" y="3085987"/>
              <a:ext cx="313305" cy="367595"/>
            </a:xfrm>
            <a:prstGeom prst="rect">
              <a:avLst/>
            </a:prstGeom>
            <a:noFill/>
          </p:spPr>
          <p:txBody>
            <a:bodyPr wrap="square" rtlCol="0">
              <a:spAutoFit/>
            </a:bodyPr>
            <a:lstStyle/>
            <a:p>
              <a:r>
                <a:rPr lang="en-US" sz="2800" dirty="0" smtClean="0">
                  <a:solidFill>
                    <a:schemeClr val="bg1">
                      <a:lumMod val="95000"/>
                    </a:schemeClr>
                  </a:solidFill>
                </a:rPr>
                <a:t>g</a:t>
              </a:r>
              <a:endParaRPr lang="en-US" sz="2800" dirty="0">
                <a:solidFill>
                  <a:schemeClr val="bg1">
                    <a:lumMod val="95000"/>
                  </a:schemeClr>
                </a:solidFill>
              </a:endParaRPr>
            </a:p>
          </p:txBody>
        </p:sp>
        <p:sp>
          <p:nvSpPr>
            <p:cNvPr id="82" name="TextBox 81"/>
            <p:cNvSpPr txBox="1"/>
            <p:nvPr/>
          </p:nvSpPr>
          <p:spPr>
            <a:xfrm>
              <a:off x="5459388" y="2723348"/>
              <a:ext cx="322983" cy="367595"/>
            </a:xfrm>
            <a:prstGeom prst="rect">
              <a:avLst/>
            </a:prstGeom>
            <a:noFill/>
          </p:spPr>
          <p:txBody>
            <a:bodyPr wrap="square" rtlCol="0">
              <a:spAutoFit/>
            </a:bodyPr>
            <a:lstStyle/>
            <a:p>
              <a:r>
                <a:rPr lang="en-US" sz="2800" dirty="0" smtClean="0">
                  <a:solidFill>
                    <a:schemeClr val="bg1">
                      <a:lumMod val="95000"/>
                    </a:schemeClr>
                  </a:solidFill>
                </a:rPr>
                <a:t>c</a:t>
              </a:r>
              <a:endParaRPr lang="en-US" sz="2800" dirty="0">
                <a:solidFill>
                  <a:schemeClr val="bg1">
                    <a:lumMod val="95000"/>
                  </a:schemeClr>
                </a:solidFill>
              </a:endParaRPr>
            </a:p>
          </p:txBody>
        </p:sp>
        <p:sp>
          <p:nvSpPr>
            <p:cNvPr id="83" name="TextBox 82"/>
            <p:cNvSpPr txBox="1"/>
            <p:nvPr/>
          </p:nvSpPr>
          <p:spPr>
            <a:xfrm>
              <a:off x="5760049" y="3170916"/>
              <a:ext cx="322983" cy="367595"/>
            </a:xfrm>
            <a:prstGeom prst="rect">
              <a:avLst/>
            </a:prstGeom>
            <a:noFill/>
          </p:spPr>
          <p:txBody>
            <a:bodyPr wrap="square" rtlCol="0">
              <a:spAutoFit/>
            </a:bodyPr>
            <a:lstStyle/>
            <a:p>
              <a:r>
                <a:rPr lang="en-US" sz="2800" dirty="0" smtClean="0">
                  <a:solidFill>
                    <a:schemeClr val="bg1">
                      <a:lumMod val="95000"/>
                    </a:schemeClr>
                  </a:solidFill>
                </a:rPr>
                <a:t>d</a:t>
              </a:r>
              <a:endParaRPr lang="en-US" sz="2800" dirty="0">
                <a:solidFill>
                  <a:schemeClr val="bg1">
                    <a:lumMod val="95000"/>
                  </a:schemeClr>
                </a:solidFill>
              </a:endParaRPr>
            </a:p>
          </p:txBody>
        </p:sp>
        <p:sp>
          <p:nvSpPr>
            <p:cNvPr id="84" name="TextBox 83"/>
            <p:cNvSpPr txBox="1"/>
            <p:nvPr/>
          </p:nvSpPr>
          <p:spPr>
            <a:xfrm>
              <a:off x="4835066" y="3409878"/>
              <a:ext cx="313305" cy="367595"/>
            </a:xfrm>
            <a:prstGeom prst="rect">
              <a:avLst/>
            </a:prstGeom>
            <a:noFill/>
          </p:spPr>
          <p:txBody>
            <a:bodyPr wrap="square" rtlCol="0">
              <a:spAutoFit/>
            </a:bodyPr>
            <a:lstStyle/>
            <a:p>
              <a:r>
                <a:rPr lang="en-US" sz="2800" dirty="0" smtClean="0">
                  <a:solidFill>
                    <a:schemeClr val="bg1">
                      <a:lumMod val="95000"/>
                    </a:schemeClr>
                  </a:solidFill>
                </a:rPr>
                <a:t>f</a:t>
              </a:r>
              <a:endParaRPr lang="en-US" sz="2800" dirty="0">
                <a:solidFill>
                  <a:schemeClr val="bg1">
                    <a:lumMod val="95000"/>
                  </a:schemeClr>
                </a:solidFill>
              </a:endParaRPr>
            </a:p>
          </p:txBody>
        </p:sp>
        <p:sp>
          <p:nvSpPr>
            <p:cNvPr id="85" name="TextBox 84"/>
            <p:cNvSpPr txBox="1"/>
            <p:nvPr/>
          </p:nvSpPr>
          <p:spPr>
            <a:xfrm>
              <a:off x="4865780" y="3040546"/>
              <a:ext cx="313305" cy="367595"/>
            </a:xfrm>
            <a:prstGeom prst="rect">
              <a:avLst/>
            </a:prstGeom>
            <a:noFill/>
          </p:spPr>
          <p:txBody>
            <a:bodyPr wrap="square" rtlCol="0">
              <a:spAutoFit/>
            </a:bodyPr>
            <a:lstStyle/>
            <a:p>
              <a:r>
                <a:rPr lang="en-US" sz="2800" dirty="0" smtClean="0">
                  <a:solidFill>
                    <a:schemeClr val="bg1">
                      <a:lumMod val="95000"/>
                    </a:schemeClr>
                  </a:solidFill>
                </a:rPr>
                <a:t>e</a:t>
              </a:r>
              <a:endParaRPr lang="en-US" sz="2800" dirty="0">
                <a:solidFill>
                  <a:schemeClr val="bg1">
                    <a:lumMod val="95000"/>
                  </a:schemeClr>
                </a:solidFill>
              </a:endParaRPr>
            </a:p>
          </p:txBody>
        </p:sp>
        <p:sp>
          <p:nvSpPr>
            <p:cNvPr id="86" name="Oval 85"/>
            <p:cNvSpPr/>
            <p:nvPr/>
          </p:nvSpPr>
          <p:spPr>
            <a:xfrm rot="10964125">
              <a:off x="5718179" y="2930557"/>
              <a:ext cx="1511059" cy="94810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lumMod val="95000"/>
                  </a:schemeClr>
                </a:solidFill>
              </a:endParaRPr>
            </a:p>
          </p:txBody>
        </p:sp>
        <p:sp>
          <p:nvSpPr>
            <p:cNvPr id="87" name="TextBox 86"/>
            <p:cNvSpPr txBox="1"/>
            <p:nvPr/>
          </p:nvSpPr>
          <p:spPr>
            <a:xfrm>
              <a:off x="6652078" y="3251159"/>
              <a:ext cx="313305" cy="367595"/>
            </a:xfrm>
            <a:prstGeom prst="rect">
              <a:avLst/>
            </a:prstGeom>
            <a:noFill/>
          </p:spPr>
          <p:txBody>
            <a:bodyPr wrap="square" rtlCol="0">
              <a:spAutoFit/>
            </a:bodyPr>
            <a:lstStyle/>
            <a:p>
              <a:r>
                <a:rPr lang="en-US" sz="2800" dirty="0" smtClean="0">
                  <a:solidFill>
                    <a:schemeClr val="bg1">
                      <a:lumMod val="95000"/>
                    </a:schemeClr>
                  </a:solidFill>
                </a:rPr>
                <a:t>h</a:t>
              </a:r>
              <a:endParaRPr lang="en-US" sz="2800" dirty="0">
                <a:solidFill>
                  <a:schemeClr val="bg1">
                    <a:lumMod val="95000"/>
                  </a:schemeClr>
                </a:solidFill>
              </a:endParaRPr>
            </a:p>
          </p:txBody>
        </p:sp>
        <p:sp>
          <p:nvSpPr>
            <p:cNvPr id="88" name="Oval 87"/>
            <p:cNvSpPr/>
            <p:nvPr/>
          </p:nvSpPr>
          <p:spPr>
            <a:xfrm rot="10964125">
              <a:off x="6563231" y="2003789"/>
              <a:ext cx="1584196" cy="84836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lumMod val="95000"/>
                  </a:schemeClr>
                </a:solidFill>
              </a:endParaRPr>
            </a:p>
          </p:txBody>
        </p:sp>
        <p:sp>
          <p:nvSpPr>
            <p:cNvPr id="89" name="TextBox 88"/>
            <p:cNvSpPr txBox="1"/>
            <p:nvPr/>
          </p:nvSpPr>
          <p:spPr>
            <a:xfrm>
              <a:off x="6951710" y="2221364"/>
              <a:ext cx="313305" cy="367595"/>
            </a:xfrm>
            <a:prstGeom prst="rect">
              <a:avLst/>
            </a:prstGeom>
            <a:noFill/>
          </p:spPr>
          <p:txBody>
            <a:bodyPr wrap="square" rtlCol="0">
              <a:spAutoFit/>
            </a:bodyPr>
            <a:lstStyle/>
            <a:p>
              <a:r>
                <a:rPr lang="en-US" sz="2800" dirty="0" err="1" smtClean="0">
                  <a:solidFill>
                    <a:schemeClr val="bg1">
                      <a:lumMod val="95000"/>
                    </a:schemeClr>
                  </a:solidFill>
                </a:rPr>
                <a:t>i</a:t>
              </a:r>
              <a:endParaRPr lang="en-US" sz="2800" dirty="0">
                <a:solidFill>
                  <a:schemeClr val="bg1">
                    <a:lumMod val="95000"/>
                  </a:schemeClr>
                </a:solidFill>
              </a:endParaRPr>
            </a:p>
          </p:txBody>
        </p:sp>
        <p:sp>
          <p:nvSpPr>
            <p:cNvPr id="90" name="TextBox 89"/>
            <p:cNvSpPr txBox="1"/>
            <p:nvPr/>
          </p:nvSpPr>
          <p:spPr>
            <a:xfrm>
              <a:off x="7454396" y="2221364"/>
              <a:ext cx="313305" cy="367595"/>
            </a:xfrm>
            <a:prstGeom prst="rect">
              <a:avLst/>
            </a:prstGeom>
            <a:noFill/>
          </p:spPr>
          <p:txBody>
            <a:bodyPr wrap="square" rtlCol="0">
              <a:spAutoFit/>
            </a:bodyPr>
            <a:lstStyle/>
            <a:p>
              <a:r>
                <a:rPr lang="en-US" sz="2800" dirty="0" smtClean="0">
                  <a:solidFill>
                    <a:schemeClr val="bg1">
                      <a:lumMod val="95000"/>
                    </a:schemeClr>
                  </a:solidFill>
                </a:rPr>
                <a:t>j</a:t>
              </a:r>
              <a:endParaRPr lang="en-US" sz="2800" dirty="0">
                <a:solidFill>
                  <a:schemeClr val="bg1">
                    <a:lumMod val="95000"/>
                  </a:schemeClr>
                </a:solidFill>
              </a:endParaRPr>
            </a:p>
          </p:txBody>
        </p:sp>
        <p:sp>
          <p:nvSpPr>
            <p:cNvPr id="94" name="Rectangle 93"/>
            <p:cNvSpPr/>
            <p:nvPr/>
          </p:nvSpPr>
          <p:spPr>
            <a:xfrm>
              <a:off x="3766230" y="4130351"/>
              <a:ext cx="404562" cy="367595"/>
            </a:xfrm>
            <a:prstGeom prst="rect">
              <a:avLst/>
            </a:prstGeom>
          </p:spPr>
          <p:txBody>
            <a:bodyPr wrap="none">
              <a:spAutoFit/>
            </a:bodyPr>
            <a:lstStyle/>
            <a:p>
              <a:r>
                <a:rPr lang="en-US" sz="2800" dirty="0" smtClean="0">
                  <a:solidFill>
                    <a:srgbClr val="FFFF00"/>
                  </a:solidFill>
                </a:rPr>
                <a:t>p1</a:t>
              </a:r>
              <a:endParaRPr lang="en-US" sz="2800" dirty="0">
                <a:solidFill>
                  <a:srgbClr val="FFFF00"/>
                </a:solidFill>
              </a:endParaRPr>
            </a:p>
          </p:txBody>
        </p:sp>
        <p:sp>
          <p:nvSpPr>
            <p:cNvPr id="95" name="Rectangle 94"/>
            <p:cNvSpPr/>
            <p:nvPr/>
          </p:nvSpPr>
          <p:spPr>
            <a:xfrm>
              <a:off x="6083032" y="4358688"/>
              <a:ext cx="447882" cy="367595"/>
            </a:xfrm>
            <a:prstGeom prst="rect">
              <a:avLst/>
            </a:prstGeom>
          </p:spPr>
          <p:txBody>
            <a:bodyPr wrap="none">
              <a:spAutoFit/>
            </a:bodyPr>
            <a:lstStyle/>
            <a:p>
              <a:r>
                <a:rPr lang="en-US" sz="2800" dirty="0" smtClean="0">
                  <a:solidFill>
                    <a:srgbClr val="FFFF00"/>
                  </a:solidFill>
                </a:rPr>
                <a:t>p2</a:t>
              </a:r>
              <a:endParaRPr lang="en-US" sz="2800" dirty="0">
                <a:solidFill>
                  <a:srgbClr val="FFFF00"/>
                </a:solidFill>
              </a:endParaRPr>
            </a:p>
          </p:txBody>
        </p:sp>
        <p:sp>
          <p:nvSpPr>
            <p:cNvPr id="96" name="Rectangle 95"/>
            <p:cNvSpPr/>
            <p:nvPr/>
          </p:nvSpPr>
          <p:spPr>
            <a:xfrm>
              <a:off x="7889885" y="4351705"/>
              <a:ext cx="447882" cy="367595"/>
            </a:xfrm>
            <a:prstGeom prst="rect">
              <a:avLst/>
            </a:prstGeom>
          </p:spPr>
          <p:txBody>
            <a:bodyPr wrap="none">
              <a:spAutoFit/>
            </a:bodyPr>
            <a:lstStyle/>
            <a:p>
              <a:r>
                <a:rPr lang="en-US" sz="2800" dirty="0" smtClean="0">
                  <a:solidFill>
                    <a:srgbClr val="FFFF00"/>
                  </a:solidFill>
                </a:rPr>
                <a:t>p3</a:t>
              </a:r>
              <a:endParaRPr lang="en-US" sz="2800" dirty="0">
                <a:solidFill>
                  <a:srgbClr val="FFFF00"/>
                </a:solidFill>
              </a:endParaRPr>
            </a:p>
          </p:txBody>
        </p:sp>
        <p:cxnSp>
          <p:nvCxnSpPr>
            <p:cNvPr id="97" name="Straight Arrow Connector 96"/>
            <p:cNvCxnSpPr>
              <a:stCxn id="96" idx="0"/>
              <a:endCxn id="88" idx="1"/>
            </p:cNvCxnSpPr>
            <p:nvPr/>
          </p:nvCxnSpPr>
          <p:spPr>
            <a:xfrm flipH="1" flipV="1">
              <a:off x="7899494" y="2752590"/>
              <a:ext cx="214332" cy="1599115"/>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6" idx="0"/>
              <a:endCxn id="86" idx="1"/>
            </p:cNvCxnSpPr>
            <p:nvPr/>
          </p:nvCxnSpPr>
          <p:spPr>
            <a:xfrm flipH="1" flipV="1">
              <a:off x="6990246" y="3763297"/>
              <a:ext cx="1123579" cy="588408"/>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5" idx="0"/>
              <a:endCxn id="86" idx="0"/>
            </p:cNvCxnSpPr>
            <p:nvPr/>
          </p:nvCxnSpPr>
          <p:spPr>
            <a:xfrm flipV="1">
              <a:off x="6306973" y="3878124"/>
              <a:ext cx="142562" cy="480564"/>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endCxn id="77" idx="3"/>
            </p:cNvCxnSpPr>
            <p:nvPr/>
          </p:nvCxnSpPr>
          <p:spPr>
            <a:xfrm flipV="1">
              <a:off x="4298129" y="3707352"/>
              <a:ext cx="191477" cy="520342"/>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endCxn id="77" idx="4"/>
            </p:cNvCxnSpPr>
            <p:nvPr/>
          </p:nvCxnSpPr>
          <p:spPr>
            <a:xfrm flipV="1">
              <a:off x="4313132" y="3903803"/>
              <a:ext cx="986049" cy="323891"/>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13" name="Rectangle 112"/>
          <p:cNvSpPr/>
          <p:nvPr/>
        </p:nvSpPr>
        <p:spPr>
          <a:xfrm>
            <a:off x="1190493" y="2696046"/>
            <a:ext cx="595035" cy="523220"/>
          </a:xfrm>
          <a:prstGeom prst="rect">
            <a:avLst/>
          </a:prstGeom>
        </p:spPr>
        <p:txBody>
          <a:bodyPr wrap="none">
            <a:spAutoFit/>
          </a:bodyPr>
          <a:lstStyle/>
          <a:p>
            <a:r>
              <a:rPr lang="en-US" sz="2800" dirty="0" smtClean="0">
                <a:solidFill>
                  <a:srgbClr val="FFAFFF"/>
                </a:solidFill>
              </a:rPr>
              <a:t>S1</a:t>
            </a:r>
            <a:endParaRPr lang="en-US" dirty="0">
              <a:solidFill>
                <a:srgbClr val="FFAFFF"/>
              </a:solidFill>
            </a:endParaRPr>
          </a:p>
        </p:txBody>
      </p:sp>
      <p:sp>
        <p:nvSpPr>
          <p:cNvPr id="114" name="Rectangle 113"/>
          <p:cNvSpPr/>
          <p:nvPr/>
        </p:nvSpPr>
        <p:spPr>
          <a:xfrm>
            <a:off x="2681875" y="1552034"/>
            <a:ext cx="652743" cy="523220"/>
          </a:xfrm>
          <a:prstGeom prst="rect">
            <a:avLst/>
          </a:prstGeom>
        </p:spPr>
        <p:txBody>
          <a:bodyPr wrap="none">
            <a:spAutoFit/>
          </a:bodyPr>
          <a:lstStyle/>
          <a:p>
            <a:r>
              <a:rPr lang="en-US" sz="2800" dirty="0" smtClean="0">
                <a:solidFill>
                  <a:srgbClr val="FFAFFF"/>
                </a:solidFill>
              </a:rPr>
              <a:t>S2</a:t>
            </a:r>
            <a:endParaRPr lang="en-US" dirty="0">
              <a:solidFill>
                <a:srgbClr val="FFAFFF"/>
              </a:solidFill>
            </a:endParaRPr>
          </a:p>
        </p:txBody>
      </p:sp>
      <p:sp>
        <p:nvSpPr>
          <p:cNvPr id="115" name="Rectangle 114"/>
          <p:cNvSpPr/>
          <p:nvPr/>
        </p:nvSpPr>
        <p:spPr>
          <a:xfrm>
            <a:off x="4873189" y="4030643"/>
            <a:ext cx="652743" cy="523220"/>
          </a:xfrm>
          <a:prstGeom prst="rect">
            <a:avLst/>
          </a:prstGeom>
        </p:spPr>
        <p:txBody>
          <a:bodyPr wrap="none">
            <a:spAutoFit/>
          </a:bodyPr>
          <a:lstStyle/>
          <a:p>
            <a:r>
              <a:rPr lang="en-US" sz="2800" dirty="0" smtClean="0">
                <a:solidFill>
                  <a:srgbClr val="FFAFFF"/>
                </a:solidFill>
              </a:rPr>
              <a:t>S4</a:t>
            </a:r>
            <a:endParaRPr lang="en-US" dirty="0">
              <a:solidFill>
                <a:srgbClr val="FFAFFF"/>
              </a:solidFill>
            </a:endParaRPr>
          </a:p>
        </p:txBody>
      </p:sp>
      <p:sp>
        <p:nvSpPr>
          <p:cNvPr id="120" name="Rectangle 119"/>
          <p:cNvSpPr/>
          <p:nvPr/>
        </p:nvSpPr>
        <p:spPr>
          <a:xfrm>
            <a:off x="5502066" y="1916480"/>
            <a:ext cx="652743" cy="523220"/>
          </a:xfrm>
          <a:prstGeom prst="rect">
            <a:avLst/>
          </a:prstGeom>
        </p:spPr>
        <p:txBody>
          <a:bodyPr wrap="none">
            <a:spAutoFit/>
          </a:bodyPr>
          <a:lstStyle/>
          <a:p>
            <a:r>
              <a:rPr lang="en-US" sz="2800" dirty="0" smtClean="0">
                <a:solidFill>
                  <a:srgbClr val="FFAFFF"/>
                </a:solidFill>
              </a:rPr>
              <a:t>S3</a:t>
            </a:r>
            <a:endParaRPr lang="en-US" dirty="0">
              <a:solidFill>
                <a:srgbClr val="FFAFFF"/>
              </a:solidFill>
            </a:endParaRPr>
          </a:p>
        </p:txBody>
      </p:sp>
      <mc:AlternateContent xmlns:mc="http://schemas.openxmlformats.org/markup-compatibility/2006" xmlns:a14="http://schemas.microsoft.com/office/drawing/2010/main">
        <mc:Choice Requires="a14">
          <p:sp>
            <p:nvSpPr>
              <p:cNvPr id="122" name="Rectangle 121"/>
              <p:cNvSpPr/>
              <p:nvPr/>
            </p:nvSpPr>
            <p:spPr>
              <a:xfrm>
                <a:off x="7231380" y="1089707"/>
                <a:ext cx="2401619" cy="553998"/>
              </a:xfrm>
              <a:prstGeom prst="rect">
                <a:avLst/>
              </a:prstGeom>
            </p:spPr>
            <p:txBody>
              <a:bodyPr wrap="none">
                <a:spAutoFit/>
              </a:bodyPr>
              <a:lstStyle/>
              <a:p>
                <a:pPr lvl="0"/>
                <a14:m>
                  <m:oMath xmlns:m="http://schemas.openxmlformats.org/officeDocument/2006/math">
                    <m:r>
                      <m:rPr>
                        <m:nor/>
                      </m:rPr>
                      <a:rPr lang="en-US" sz="3000" dirty="0">
                        <a:solidFill>
                          <a:srgbClr val="FFFF00"/>
                        </a:solidFill>
                      </a:rPr>
                      <m:t>T</m:t>
                    </m:r>
                  </m:oMath>
                </a14:m>
                <a:r>
                  <a:rPr lang="en-US" sz="3000" dirty="0">
                    <a:solidFill>
                      <a:prstClr val="white"/>
                    </a:solidFill>
                    <a:latin typeface="Comic Sans MS" panose="030F0702030302020204" pitchFamily="66" charset="0"/>
                  </a:rPr>
                  <a:t> </a:t>
                </a:r>
                <a:r>
                  <a:rPr lang="en-US" sz="3000" dirty="0">
                    <a:solidFill>
                      <a:srgbClr val="99FF66"/>
                    </a:solidFill>
                  </a:rPr>
                  <a:t>=</a:t>
                </a:r>
                <a:r>
                  <a:rPr lang="en-US" sz="3000" dirty="0">
                    <a:solidFill>
                      <a:prstClr val="white"/>
                    </a:solidFill>
                    <a:latin typeface="Comic Sans MS" panose="030F0702030302020204" pitchFamily="66" charset="0"/>
                  </a:rPr>
                  <a:t> {</a:t>
                </a:r>
                <a:r>
                  <a:rPr lang="en-US" sz="3000" dirty="0">
                    <a:solidFill>
                      <a:srgbClr val="FFFF00"/>
                    </a:solidFill>
                    <a:latin typeface="Comic Sans MS" panose="030F0702030302020204" pitchFamily="66" charset="0"/>
                  </a:rPr>
                  <a:t>a</a:t>
                </a:r>
                <a:r>
                  <a:rPr lang="en-US" sz="3000" dirty="0">
                    <a:solidFill>
                      <a:prstClr val="white"/>
                    </a:solidFill>
                    <a:latin typeface="Comic Sans MS" panose="030F0702030302020204" pitchFamily="66" charset="0"/>
                  </a:rPr>
                  <a:t>, </a:t>
                </a:r>
                <a:r>
                  <a:rPr lang="en-US" sz="3000" dirty="0" smtClean="0">
                    <a:solidFill>
                      <a:srgbClr val="FFFF00"/>
                    </a:solidFill>
                    <a:latin typeface="Comic Sans MS" panose="030F0702030302020204" pitchFamily="66" charset="0"/>
                  </a:rPr>
                  <a:t>…</a:t>
                </a:r>
                <a:r>
                  <a:rPr lang="en-US" sz="3000" dirty="0" smtClean="0">
                    <a:solidFill>
                      <a:prstClr val="white"/>
                    </a:solidFill>
                    <a:latin typeface="Comic Sans MS" panose="030F0702030302020204" pitchFamily="66" charset="0"/>
                  </a:rPr>
                  <a:t>, </a:t>
                </a:r>
                <a:r>
                  <a:rPr lang="en-US" sz="3000" dirty="0" smtClean="0">
                    <a:solidFill>
                      <a:srgbClr val="FFFF00"/>
                    </a:solidFill>
                    <a:latin typeface="Comic Sans MS" panose="030F0702030302020204" pitchFamily="66" charset="0"/>
                  </a:rPr>
                  <a:t>j</a:t>
                </a:r>
                <a:r>
                  <a:rPr lang="en-US" sz="3000" dirty="0" smtClean="0">
                    <a:solidFill>
                      <a:prstClr val="white"/>
                    </a:solidFill>
                    <a:latin typeface="Comic Sans MS" panose="030F0702030302020204" pitchFamily="66" charset="0"/>
                  </a:rPr>
                  <a:t> </a:t>
                </a:r>
                <a:r>
                  <a:rPr lang="en-US" sz="3000" dirty="0">
                    <a:solidFill>
                      <a:prstClr val="white"/>
                    </a:solidFill>
                    <a:latin typeface="Comic Sans MS" panose="030F0702030302020204" pitchFamily="66" charset="0"/>
                  </a:rPr>
                  <a:t>}</a:t>
                </a:r>
                <a:endParaRPr lang="en-US" dirty="0">
                  <a:solidFill>
                    <a:prstClr val="black"/>
                  </a:solidFill>
                </a:endParaRPr>
              </a:p>
            </p:txBody>
          </p:sp>
        </mc:Choice>
        <mc:Fallback xmlns="">
          <p:sp>
            <p:nvSpPr>
              <p:cNvPr id="122" name="Rectangle 121"/>
              <p:cNvSpPr>
                <a:spLocks noRot="1" noChangeAspect="1" noMove="1" noResize="1" noEditPoints="1" noAdjustHandles="1" noChangeArrowheads="1" noChangeShapeType="1" noTextEdit="1"/>
              </p:cNvSpPr>
              <p:nvPr/>
            </p:nvSpPr>
            <p:spPr>
              <a:xfrm>
                <a:off x="7231380" y="1089707"/>
                <a:ext cx="2401619" cy="553998"/>
              </a:xfrm>
              <a:prstGeom prst="rect">
                <a:avLst/>
              </a:prstGeom>
              <a:blipFill>
                <a:blip r:embed="rId2"/>
                <a:stretch>
                  <a:fillRect t="-14286" r="-1777" b="-329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Rectangle 122"/>
              <p:cNvSpPr/>
              <p:nvPr/>
            </p:nvSpPr>
            <p:spPr>
              <a:xfrm>
                <a:off x="7231380" y="1950050"/>
                <a:ext cx="3106941" cy="553998"/>
              </a:xfrm>
              <a:prstGeom prst="rect">
                <a:avLst/>
              </a:prstGeom>
            </p:spPr>
            <p:txBody>
              <a:bodyPr wrap="none">
                <a:spAutoFit/>
              </a:bodyPr>
              <a:lstStyle/>
              <a:p>
                <a:pPr lvl="0"/>
                <a14:m>
                  <m:oMath xmlns:m="http://schemas.openxmlformats.org/officeDocument/2006/math">
                    <m:r>
                      <m:rPr>
                        <m:nor/>
                      </m:rPr>
                      <a:rPr lang="en-US" sz="3000" b="0" i="0" dirty="0" smtClean="0">
                        <a:solidFill>
                          <a:srgbClr val="FFFF00"/>
                        </a:solidFill>
                      </a:rPr>
                      <m:t>P</m:t>
                    </m:r>
                  </m:oMath>
                </a14:m>
                <a:r>
                  <a:rPr lang="en-US" sz="3000" dirty="0">
                    <a:solidFill>
                      <a:prstClr val="white"/>
                    </a:solidFill>
                    <a:latin typeface="Comic Sans MS" panose="030F0702030302020204" pitchFamily="66" charset="0"/>
                  </a:rPr>
                  <a:t> </a:t>
                </a:r>
                <a:r>
                  <a:rPr lang="en-US" sz="3000" dirty="0">
                    <a:solidFill>
                      <a:srgbClr val="99FF66"/>
                    </a:solidFill>
                  </a:rPr>
                  <a:t>=</a:t>
                </a:r>
                <a:r>
                  <a:rPr lang="en-US" sz="3000" dirty="0">
                    <a:solidFill>
                      <a:prstClr val="white"/>
                    </a:solidFill>
                    <a:latin typeface="Comic Sans MS" panose="030F0702030302020204" pitchFamily="66" charset="0"/>
                  </a:rPr>
                  <a:t> </a:t>
                </a:r>
                <a:r>
                  <a:rPr lang="en-US" sz="3000" dirty="0" smtClean="0">
                    <a:solidFill>
                      <a:srgbClr val="FFFF00"/>
                    </a:solidFill>
                    <a:latin typeface="Comic Sans MS" panose="030F0702030302020204" pitchFamily="66" charset="0"/>
                  </a:rPr>
                  <a:t>p1     p2    p3</a:t>
                </a:r>
                <a:endParaRPr lang="en-US" dirty="0">
                  <a:solidFill>
                    <a:prstClr val="black"/>
                  </a:solidFill>
                </a:endParaRPr>
              </a:p>
            </p:txBody>
          </p:sp>
        </mc:Choice>
        <mc:Fallback xmlns="">
          <p:sp>
            <p:nvSpPr>
              <p:cNvPr id="123" name="Rectangle 122"/>
              <p:cNvSpPr>
                <a:spLocks noRot="1" noChangeAspect="1" noMove="1" noResize="1" noEditPoints="1" noAdjustHandles="1" noChangeArrowheads="1" noChangeShapeType="1" noTextEdit="1"/>
              </p:cNvSpPr>
              <p:nvPr/>
            </p:nvSpPr>
            <p:spPr>
              <a:xfrm>
                <a:off x="7231380" y="1950050"/>
                <a:ext cx="3106941" cy="553998"/>
              </a:xfrm>
              <a:prstGeom prst="rect">
                <a:avLst/>
              </a:prstGeom>
              <a:blipFill>
                <a:blip r:embed="rId3"/>
                <a:stretch>
                  <a:fillRect t="-14286" r="-3922" b="-32967"/>
                </a:stretch>
              </a:blipFill>
            </p:spPr>
            <p:txBody>
              <a:bodyPr/>
              <a:lstStyle/>
              <a:p>
                <a:r>
                  <a:rPr lang="en-US">
                    <a:noFill/>
                  </a:rPr>
                  <a:t> </a:t>
                </a:r>
              </a:p>
            </p:txBody>
          </p:sp>
        </mc:Fallback>
      </mc:AlternateContent>
      <p:sp>
        <p:nvSpPr>
          <p:cNvPr id="125" name="Rectangle 124"/>
          <p:cNvSpPr/>
          <p:nvPr/>
        </p:nvSpPr>
        <p:spPr>
          <a:xfrm>
            <a:off x="8367113" y="1885702"/>
            <a:ext cx="550151" cy="584775"/>
          </a:xfrm>
          <a:prstGeom prst="rect">
            <a:avLst/>
          </a:prstGeom>
        </p:spPr>
        <p:txBody>
          <a:bodyPr wrap="none">
            <a:spAutoFit/>
          </a:bodyPr>
          <a:lstStyle/>
          <a:p>
            <a:r>
              <a:rPr lang="en-US" sz="3200" dirty="0" smtClean="0">
                <a:solidFill>
                  <a:srgbClr val="92D050"/>
                </a:solidFill>
              </a:rPr>
              <a:t> ∧</a:t>
            </a:r>
            <a:endParaRPr lang="en-US" dirty="0"/>
          </a:p>
        </p:txBody>
      </p:sp>
      <p:sp>
        <p:nvSpPr>
          <p:cNvPr id="127" name="Rectangle 126"/>
          <p:cNvSpPr/>
          <p:nvPr/>
        </p:nvSpPr>
        <p:spPr>
          <a:xfrm>
            <a:off x="9360032" y="1885702"/>
            <a:ext cx="550151" cy="584775"/>
          </a:xfrm>
          <a:prstGeom prst="rect">
            <a:avLst/>
          </a:prstGeom>
        </p:spPr>
        <p:txBody>
          <a:bodyPr wrap="none">
            <a:spAutoFit/>
          </a:bodyPr>
          <a:lstStyle/>
          <a:p>
            <a:r>
              <a:rPr lang="en-US" sz="3200" dirty="0" smtClean="0">
                <a:solidFill>
                  <a:srgbClr val="92D050"/>
                </a:solidFill>
              </a:rPr>
              <a:t> ∧</a:t>
            </a:r>
            <a:endParaRPr lang="en-US" dirty="0"/>
          </a:p>
        </p:txBody>
      </p:sp>
      <p:sp>
        <p:nvSpPr>
          <p:cNvPr id="129" name="Rectangle 128"/>
          <p:cNvSpPr/>
          <p:nvPr/>
        </p:nvSpPr>
        <p:spPr>
          <a:xfrm>
            <a:off x="7323919" y="2845394"/>
            <a:ext cx="4315605" cy="1035092"/>
          </a:xfrm>
          <a:prstGeom prst="rect">
            <a:avLst/>
          </a:prstGeom>
        </p:spPr>
        <p:txBody>
          <a:bodyPr wrap="none">
            <a:spAutoFit/>
          </a:bodyPr>
          <a:lstStyle/>
          <a:p>
            <a:pPr lvl="0"/>
            <a:r>
              <a:rPr lang="en-US" sz="2800" dirty="0" smtClean="0">
                <a:solidFill>
                  <a:srgbClr val="43CEFF"/>
                </a:solidFill>
                <a:latin typeface="Comic Sans MS" panose="030F0702030302020204" pitchFamily="66" charset="0"/>
              </a:rPr>
              <a:t>AIVC</a:t>
            </a:r>
            <a:r>
              <a:rPr lang="en-US" sz="2800" dirty="0" smtClean="0">
                <a:solidFill>
                  <a:prstClr val="white"/>
                </a:solidFill>
                <a:latin typeface="Comic Sans MS" panose="030F0702030302020204" pitchFamily="66" charset="0"/>
              </a:rPr>
              <a:t> (</a:t>
            </a:r>
            <a:r>
              <a:rPr lang="en-US" sz="2800" dirty="0" smtClean="0">
                <a:solidFill>
                  <a:srgbClr val="FFFF00"/>
                </a:solidFill>
                <a:latin typeface="Comic Sans MS" panose="030F0702030302020204" pitchFamily="66" charset="0"/>
              </a:rPr>
              <a:t>P</a:t>
            </a:r>
            <a:r>
              <a:rPr lang="en-US" sz="2800" dirty="0" smtClean="0">
                <a:solidFill>
                  <a:prstClr val="white"/>
                </a:solidFill>
                <a:latin typeface="Comic Sans MS" panose="030F0702030302020204" pitchFamily="66" charset="0"/>
              </a:rPr>
              <a:t>) </a:t>
            </a:r>
            <a:r>
              <a:rPr lang="en-US" sz="2800" dirty="0" smtClean="0">
                <a:solidFill>
                  <a:srgbClr val="99FF66"/>
                </a:solidFill>
              </a:rPr>
              <a:t>= </a:t>
            </a:r>
            <a:r>
              <a:rPr lang="en-US" sz="2800" dirty="0" smtClean="0">
                <a:solidFill>
                  <a:prstClr val="white"/>
                </a:solidFill>
                <a:latin typeface="Comic Sans MS" panose="030F0702030302020204" pitchFamily="66" charset="0"/>
              </a:rPr>
              <a:t> </a:t>
            </a:r>
            <a:r>
              <a:rPr lang="en-US" sz="3000" dirty="0" smtClean="0">
                <a:solidFill>
                  <a:prstClr val="white"/>
                </a:solidFill>
                <a:latin typeface="Comic Sans MS" panose="030F0702030302020204" pitchFamily="66" charset="0"/>
              </a:rPr>
              <a:t>{{</a:t>
            </a:r>
            <a:r>
              <a:rPr lang="en-US" sz="3000" dirty="0" smtClean="0">
                <a:solidFill>
                  <a:srgbClr val="FFFF00"/>
                </a:solidFill>
                <a:latin typeface="Comic Sans MS" panose="030F0702030302020204" pitchFamily="66" charset="0"/>
              </a:rPr>
              <a:t>S1 </a:t>
            </a:r>
            <a:r>
              <a:rPr lang="en-US" sz="3000" b="1" dirty="0" smtClean="0">
                <a:solidFill>
                  <a:srgbClr val="99FF66"/>
                </a:solidFill>
                <a:latin typeface="Comic Sans MS" panose="030F0702030302020204" pitchFamily="66" charset="0"/>
              </a:rPr>
              <a:t>U</a:t>
            </a:r>
            <a:r>
              <a:rPr lang="en-US" sz="3000" dirty="0" smtClean="0">
                <a:solidFill>
                  <a:srgbClr val="FFFF00"/>
                </a:solidFill>
                <a:latin typeface="Comic Sans MS" panose="030F0702030302020204" pitchFamily="66" charset="0"/>
              </a:rPr>
              <a:t> S4</a:t>
            </a:r>
            <a:r>
              <a:rPr lang="en-US" sz="3000" dirty="0" smtClean="0">
                <a:solidFill>
                  <a:prstClr val="white"/>
                </a:solidFill>
                <a:latin typeface="Comic Sans MS" panose="030F0702030302020204" pitchFamily="66" charset="0"/>
              </a:rPr>
              <a:t>},</a:t>
            </a:r>
          </a:p>
          <a:p>
            <a:pPr lvl="0"/>
            <a:r>
              <a:rPr lang="en-US" sz="3000" dirty="0">
                <a:solidFill>
                  <a:prstClr val="white"/>
                </a:solidFill>
                <a:latin typeface="Comic Sans MS" panose="030F0702030302020204" pitchFamily="66" charset="0"/>
              </a:rPr>
              <a:t>	</a:t>
            </a:r>
            <a:r>
              <a:rPr lang="en-US" sz="3000" dirty="0" smtClean="0">
                <a:solidFill>
                  <a:prstClr val="white"/>
                </a:solidFill>
                <a:latin typeface="Comic Sans MS" panose="030F0702030302020204" pitchFamily="66" charset="0"/>
              </a:rPr>
              <a:t>	   {</a:t>
            </a:r>
            <a:r>
              <a:rPr lang="en-US" sz="3000" dirty="0" smtClean="0">
                <a:solidFill>
                  <a:srgbClr val="FFFF00"/>
                </a:solidFill>
                <a:latin typeface="Comic Sans MS" panose="030F0702030302020204" pitchFamily="66" charset="0"/>
              </a:rPr>
              <a:t>S2 </a:t>
            </a:r>
            <a:r>
              <a:rPr lang="en-US" sz="3000" b="1" dirty="0" smtClean="0">
                <a:solidFill>
                  <a:srgbClr val="99FF66"/>
                </a:solidFill>
                <a:latin typeface="Comic Sans MS" panose="030F0702030302020204" pitchFamily="66" charset="0"/>
              </a:rPr>
              <a:t>U</a:t>
            </a:r>
            <a:r>
              <a:rPr lang="en-US" sz="3000" dirty="0" smtClean="0">
                <a:solidFill>
                  <a:srgbClr val="FFFF00"/>
                </a:solidFill>
                <a:latin typeface="Comic Sans MS" panose="030F0702030302020204" pitchFamily="66" charset="0"/>
              </a:rPr>
              <a:t> S4</a:t>
            </a:r>
            <a:r>
              <a:rPr lang="en-US" sz="3000" dirty="0" smtClean="0">
                <a:solidFill>
                  <a:prstClr val="white"/>
                </a:solidFill>
                <a:latin typeface="Comic Sans MS" panose="030F0702030302020204" pitchFamily="66" charset="0"/>
              </a:rPr>
              <a:t>}}</a:t>
            </a:r>
            <a:endParaRPr lang="en-US" dirty="0">
              <a:solidFill>
                <a:prstClr val="black"/>
              </a:solidFill>
            </a:endParaRPr>
          </a:p>
        </p:txBody>
      </p:sp>
      <p:sp>
        <p:nvSpPr>
          <p:cNvPr id="131" name="Rectangle 130"/>
          <p:cNvSpPr/>
          <p:nvPr/>
        </p:nvSpPr>
        <p:spPr>
          <a:xfrm>
            <a:off x="7231380" y="4141342"/>
            <a:ext cx="4960620" cy="1107996"/>
          </a:xfrm>
          <a:prstGeom prst="rect">
            <a:avLst/>
          </a:prstGeom>
        </p:spPr>
        <p:txBody>
          <a:bodyPr wrap="square">
            <a:spAutoFit/>
          </a:bodyPr>
          <a:lstStyle/>
          <a:p>
            <a:r>
              <a:rPr lang="en-US" sz="2800" dirty="0">
                <a:solidFill>
                  <a:srgbClr val="FF5050"/>
                </a:solidFill>
                <a:latin typeface="Comic Sans MS" panose="030F0702030302020204" pitchFamily="66" charset="0"/>
              </a:rPr>
              <a:t>MAY-COV</a:t>
            </a:r>
            <a:r>
              <a:rPr lang="en-US" sz="2800" dirty="0">
                <a:solidFill>
                  <a:prstClr val="white"/>
                </a:solidFill>
                <a:latin typeface="Comic Sans MS" panose="030F0702030302020204" pitchFamily="66" charset="0"/>
              </a:rPr>
              <a:t> (</a:t>
            </a:r>
            <a:r>
              <a:rPr lang="en-US" sz="2800" dirty="0">
                <a:solidFill>
                  <a:srgbClr val="FFFF00"/>
                </a:solidFill>
                <a:latin typeface="Comic Sans MS" panose="030F0702030302020204" pitchFamily="66" charset="0"/>
              </a:rPr>
              <a:t>P</a:t>
            </a:r>
            <a:r>
              <a:rPr lang="en-US" sz="2800" dirty="0">
                <a:solidFill>
                  <a:prstClr val="white"/>
                </a:solidFill>
                <a:latin typeface="Comic Sans MS" panose="030F0702030302020204" pitchFamily="66" charset="0"/>
              </a:rPr>
              <a:t>) </a:t>
            </a:r>
            <a:r>
              <a:rPr lang="en-US" sz="2800" dirty="0" smtClean="0">
                <a:solidFill>
                  <a:srgbClr val="99FF66"/>
                </a:solidFill>
                <a:latin typeface="Comic Sans MS" panose="030F0702030302020204" pitchFamily="66" charset="0"/>
              </a:rPr>
              <a:t>= </a:t>
            </a:r>
            <a:r>
              <a:rPr lang="en-US" sz="4800" spc="-485" dirty="0">
                <a:solidFill>
                  <a:srgbClr val="92D050"/>
                </a:solidFill>
                <a:effectLst>
                  <a:outerShdw blurRad="38100" dist="38100" dir="2700000" algn="tl">
                    <a:srgbClr val="000000">
                      <a:alpha val="43137"/>
                    </a:srgbClr>
                  </a:outerShdw>
                </a:effectLst>
                <a:ea typeface="Meiryo" panose="020B0604030504040204" pitchFamily="34" charset="-128"/>
              </a:rPr>
              <a:t>⋃</a:t>
            </a:r>
            <a:r>
              <a:rPr lang="en-US" sz="2800" spc="-485" dirty="0">
                <a:solidFill>
                  <a:srgbClr val="92D050"/>
                </a:solidFill>
                <a:ea typeface="Meiryo" panose="020B0604030504040204" pitchFamily="34" charset="-128"/>
              </a:rPr>
              <a:t>  </a:t>
            </a:r>
            <a:r>
              <a:rPr lang="en-US" sz="2800" dirty="0">
                <a:solidFill>
                  <a:srgbClr val="5BD4FF"/>
                </a:solidFill>
                <a:ea typeface="Times New Roman" panose="02020603050405020304" pitchFamily="18" charset="0"/>
              </a:rPr>
              <a:t>AIVC</a:t>
            </a:r>
            <a:r>
              <a:rPr lang="en-US" sz="2800" spc="10" dirty="0">
                <a:ea typeface="Times New Roman" panose="02020603050405020304" pitchFamily="18" charset="0"/>
              </a:rPr>
              <a:t> </a:t>
            </a:r>
            <a:r>
              <a:rPr lang="en-US" sz="2800" dirty="0">
                <a:solidFill>
                  <a:schemeClr val="bg1"/>
                </a:solidFill>
                <a:ea typeface="Times New Roman" panose="02020603050405020304" pitchFamily="18" charset="0"/>
              </a:rPr>
              <a:t>(</a:t>
            </a:r>
            <a:r>
              <a:rPr lang="en-US" sz="2800" spc="25" dirty="0">
                <a:solidFill>
                  <a:srgbClr val="FFFF00"/>
                </a:solidFill>
                <a:ea typeface="Times New Roman" panose="02020603050405020304" pitchFamily="18" charset="0"/>
              </a:rPr>
              <a:t>P</a:t>
            </a:r>
            <a:r>
              <a:rPr lang="en-US" sz="2800" dirty="0" smtClean="0">
                <a:solidFill>
                  <a:schemeClr val="bg1"/>
                </a:solidFill>
                <a:ea typeface="Times New Roman" panose="02020603050405020304" pitchFamily="18" charset="0"/>
              </a:rPr>
              <a:t>)</a:t>
            </a:r>
            <a:r>
              <a:rPr lang="en-US" sz="2800" dirty="0" smtClean="0">
                <a:solidFill>
                  <a:srgbClr val="99FF66"/>
                </a:solidFill>
                <a:latin typeface="Comic Sans MS" panose="030F0702030302020204" pitchFamily="66" charset="0"/>
              </a:rPr>
              <a:t> </a:t>
            </a:r>
            <a:r>
              <a:rPr lang="en-US" sz="2800" dirty="0">
                <a:solidFill>
                  <a:prstClr val="white"/>
                </a:solidFill>
                <a:latin typeface="Comic Sans MS" panose="030F0702030302020204" pitchFamily="66" charset="0"/>
              </a:rPr>
              <a:t/>
            </a:r>
            <a:br>
              <a:rPr lang="en-US" sz="2800" dirty="0">
                <a:solidFill>
                  <a:prstClr val="white"/>
                </a:solidFill>
                <a:latin typeface="Comic Sans MS" panose="030F0702030302020204" pitchFamily="66" charset="0"/>
              </a:rPr>
            </a:br>
            <a:endParaRPr lang="en-US" dirty="0"/>
          </a:p>
        </p:txBody>
      </p:sp>
      <p:sp>
        <p:nvSpPr>
          <p:cNvPr id="132" name="Oval 131"/>
          <p:cNvSpPr/>
          <p:nvPr/>
        </p:nvSpPr>
        <p:spPr>
          <a:xfrm rot="10964125">
            <a:off x="4056962" y="2377166"/>
            <a:ext cx="2110358" cy="1207532"/>
          </a:xfrm>
          <a:prstGeom prst="ellipse">
            <a:avLst/>
          </a:prstGeom>
          <a:solidFill>
            <a:srgbClr val="FFAFFF">
              <a:alpha val="41000"/>
            </a:srgbClr>
          </a:solidFill>
          <a:ln w="28575">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lumMod val="95000"/>
                </a:schemeClr>
              </a:solidFill>
            </a:endParaRPr>
          </a:p>
        </p:txBody>
      </p:sp>
    </p:spTree>
    <p:extLst>
      <p:ext uri="{BB962C8B-B14F-4D97-AF65-F5344CB8AC3E}">
        <p14:creationId xmlns:p14="http://schemas.microsoft.com/office/powerpoint/2010/main" val="225976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wipe(left)">
                                      <p:cBhvr>
                                        <p:cTn id="7" dur="500"/>
                                        <p:tgtEl>
                                          <p:spTgt spid="1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wipe(left)">
                                      <p:cBhvr>
                                        <p:cTn id="12" dur="500"/>
                                        <p:tgtEl>
                                          <p:spTgt spid="1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1"/>
                                        </p:tgtEl>
                                        <p:attrNameLst>
                                          <p:attrName>style.visibility</p:attrName>
                                        </p:attrNameLst>
                                      </p:cBhvr>
                                      <p:to>
                                        <p:strVal val="visible"/>
                                      </p:to>
                                    </p:set>
                                    <p:animEffect transition="in" filter="wipe(left)">
                                      <p:cBhvr>
                                        <p:cTn id="17" dur="500"/>
                                        <p:tgtEl>
                                          <p:spTgt spid="13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9" grpId="0"/>
      <p:bldP spid="131" grpId="0"/>
      <p:bldP spid="1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Formal Verification?</a:t>
            </a:r>
            <a:endParaRPr lang="en-US" dirty="0"/>
          </a:p>
        </p:txBody>
      </p:sp>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2</a:t>
            </a:fld>
            <a:endParaRPr lang="en-US" dirty="0"/>
          </a:p>
        </p:txBody>
      </p:sp>
      <p:pic>
        <p:nvPicPr>
          <p:cNvPr id="6" name="Picture 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955223" y="1510003"/>
            <a:ext cx="1553683" cy="1553683"/>
          </a:xfrm>
          <a:prstGeom prst="rect">
            <a:avLst/>
          </a:prstGeom>
        </p:spPr>
      </p:pic>
      <p:sp>
        <p:nvSpPr>
          <p:cNvPr id="7" name="Rectangle 6"/>
          <p:cNvSpPr/>
          <p:nvPr/>
        </p:nvSpPr>
        <p:spPr>
          <a:xfrm>
            <a:off x="211632" y="2832854"/>
            <a:ext cx="2085827" cy="461665"/>
          </a:xfrm>
          <a:prstGeom prst="rect">
            <a:avLst/>
          </a:prstGeom>
        </p:spPr>
        <p:txBody>
          <a:bodyPr wrap="none">
            <a:spAutoFit/>
          </a:bodyPr>
          <a:lstStyle/>
          <a:p>
            <a:r>
              <a:rPr lang="en-US" sz="2400" dirty="0">
                <a:solidFill>
                  <a:srgbClr val="FFAFFF"/>
                </a:solidFill>
              </a:rPr>
              <a:t>r</a:t>
            </a:r>
            <a:r>
              <a:rPr lang="en-US" sz="2400" dirty="0" smtClean="0">
                <a:solidFill>
                  <a:srgbClr val="FFAFFF"/>
                </a:solidFill>
              </a:rPr>
              <a:t>equirements</a:t>
            </a:r>
            <a:endParaRPr lang="en-US" sz="2400" dirty="0">
              <a:solidFill>
                <a:srgbClr val="FFAFFF"/>
              </a:solidFill>
            </a:endParaRPr>
          </a:p>
        </p:txBody>
      </p:sp>
      <p:sp>
        <p:nvSpPr>
          <p:cNvPr id="8" name="Rectangle 7"/>
          <p:cNvSpPr/>
          <p:nvPr/>
        </p:nvSpPr>
        <p:spPr>
          <a:xfrm>
            <a:off x="3530537" y="3230702"/>
            <a:ext cx="2561920" cy="400110"/>
          </a:xfrm>
          <a:prstGeom prst="rect">
            <a:avLst/>
          </a:prstGeom>
        </p:spPr>
        <p:txBody>
          <a:bodyPr wrap="none">
            <a:spAutoFit/>
          </a:bodyPr>
          <a:lstStyle/>
          <a:p>
            <a:r>
              <a:rPr lang="en-US" sz="2000" i="1" dirty="0">
                <a:solidFill>
                  <a:schemeClr val="bg1"/>
                </a:solidFill>
              </a:rPr>
              <a:t>talented developers</a:t>
            </a:r>
          </a:p>
        </p:txBody>
      </p:sp>
      <p:sp>
        <p:nvSpPr>
          <p:cNvPr id="9" name="Rectangle 8"/>
          <p:cNvSpPr/>
          <p:nvPr/>
        </p:nvSpPr>
        <p:spPr>
          <a:xfrm>
            <a:off x="7155512" y="2840117"/>
            <a:ext cx="2675732" cy="461665"/>
          </a:xfrm>
          <a:prstGeom prst="rect">
            <a:avLst/>
          </a:prstGeom>
        </p:spPr>
        <p:txBody>
          <a:bodyPr wrap="none">
            <a:spAutoFit/>
          </a:bodyPr>
          <a:lstStyle/>
          <a:p>
            <a:r>
              <a:rPr lang="en-US" sz="2400" dirty="0" smtClean="0">
                <a:solidFill>
                  <a:srgbClr val="FFFF00"/>
                </a:solidFill>
              </a:rPr>
              <a:t>tests                   </a:t>
            </a:r>
            <a:endParaRPr lang="en-US" sz="2400" dirty="0">
              <a:solidFill>
                <a:srgbClr val="FFFF00"/>
              </a:solidFill>
            </a:endParaRPr>
          </a:p>
        </p:txBody>
      </p:sp>
      <p:sp>
        <p:nvSpPr>
          <p:cNvPr id="11" name="Rectangle 10"/>
          <p:cNvSpPr/>
          <p:nvPr/>
        </p:nvSpPr>
        <p:spPr>
          <a:xfrm>
            <a:off x="2486832" y="5552752"/>
            <a:ext cx="2353529" cy="461665"/>
          </a:xfrm>
          <a:prstGeom prst="rect">
            <a:avLst/>
          </a:prstGeom>
        </p:spPr>
        <p:txBody>
          <a:bodyPr wrap="none">
            <a:spAutoFit/>
          </a:bodyPr>
          <a:lstStyle/>
          <a:p>
            <a:r>
              <a:rPr lang="en-US" sz="2400" dirty="0" smtClean="0">
                <a:solidFill>
                  <a:srgbClr val="FFAFFF"/>
                </a:solidFill>
              </a:rPr>
              <a:t>implementation</a:t>
            </a:r>
            <a:endParaRPr lang="en-US" dirty="0">
              <a:solidFill>
                <a:srgbClr val="FFAFFF"/>
              </a:solidFill>
            </a:endParaRPr>
          </a:p>
        </p:txBody>
      </p:sp>
      <p:cxnSp>
        <p:nvCxnSpPr>
          <p:cNvPr id="13" name="Curved Connector 12"/>
          <p:cNvCxnSpPr>
            <a:stCxn id="7" idx="0"/>
            <a:endCxn id="6" idx="1"/>
          </p:cNvCxnSpPr>
          <p:nvPr/>
        </p:nvCxnSpPr>
        <p:spPr>
          <a:xfrm rot="5400000" flipH="1" flipV="1">
            <a:off x="2331880" y="1209512"/>
            <a:ext cx="546009" cy="2700677"/>
          </a:xfrm>
          <a:prstGeom prst="curvedConnector2">
            <a:avLst/>
          </a:prstGeom>
          <a:ln w="5715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a:off x="5549346" y="2103580"/>
            <a:ext cx="2213107" cy="727997"/>
          </a:xfrm>
          <a:prstGeom prst="curvedConnector3">
            <a:avLst>
              <a:gd name="adj1" fmla="val 100614"/>
            </a:avLst>
          </a:prstGeom>
          <a:ln w="5715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rot="10800000" flipV="1">
            <a:off x="5147370" y="3470075"/>
            <a:ext cx="2567385" cy="2285590"/>
          </a:xfrm>
          <a:prstGeom prst="curvedConnector3">
            <a:avLst>
              <a:gd name="adj1" fmla="val -4314"/>
            </a:avLst>
          </a:prstGeom>
          <a:ln w="5715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8" idx="1"/>
          </p:cNvCxnSpPr>
          <p:nvPr/>
        </p:nvCxnSpPr>
        <p:spPr>
          <a:xfrm rot="10800000" flipV="1">
            <a:off x="2297459" y="3430756"/>
            <a:ext cx="1233078" cy="2121995"/>
          </a:xfrm>
          <a:prstGeom prst="curvedConnector2">
            <a:avLst/>
          </a:prstGeom>
          <a:ln w="5715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rot="17659493">
            <a:off x="1757030" y="4024596"/>
            <a:ext cx="973343" cy="369332"/>
          </a:xfrm>
          <a:prstGeom prst="rect">
            <a:avLst/>
          </a:prstGeom>
        </p:spPr>
        <p:txBody>
          <a:bodyPr wrap="none">
            <a:spAutoFit/>
          </a:bodyPr>
          <a:lstStyle/>
          <a:p>
            <a:r>
              <a:rPr lang="en-US" i="1" dirty="0" smtClean="0">
                <a:solidFill>
                  <a:schemeClr val="bg1"/>
                </a:solidFill>
              </a:rPr>
              <a:t>derives</a:t>
            </a:r>
            <a:endParaRPr lang="en-US" i="1" dirty="0">
              <a:solidFill>
                <a:schemeClr val="bg1"/>
              </a:solidFill>
            </a:endParaRPr>
          </a:p>
        </p:txBody>
      </p:sp>
      <p:sp>
        <p:nvSpPr>
          <p:cNvPr id="31" name="Rectangle 30"/>
          <p:cNvSpPr/>
          <p:nvPr/>
        </p:nvSpPr>
        <p:spPr>
          <a:xfrm rot="317727">
            <a:off x="6205897" y="1780936"/>
            <a:ext cx="973343" cy="369332"/>
          </a:xfrm>
          <a:prstGeom prst="rect">
            <a:avLst/>
          </a:prstGeom>
        </p:spPr>
        <p:txBody>
          <a:bodyPr wrap="none">
            <a:spAutoFit/>
          </a:bodyPr>
          <a:lstStyle/>
          <a:p>
            <a:r>
              <a:rPr lang="en-US" i="1" dirty="0" smtClean="0">
                <a:solidFill>
                  <a:schemeClr val="bg1"/>
                </a:solidFill>
              </a:rPr>
              <a:t>derives</a:t>
            </a:r>
            <a:endParaRPr lang="en-US" i="1" dirty="0">
              <a:solidFill>
                <a:schemeClr val="bg1"/>
              </a:solidFill>
            </a:endParaRPr>
          </a:p>
        </p:txBody>
      </p:sp>
      <p:sp>
        <p:nvSpPr>
          <p:cNvPr id="32" name="Rectangle 31"/>
          <p:cNvSpPr/>
          <p:nvPr/>
        </p:nvSpPr>
        <p:spPr>
          <a:xfrm rot="20531170">
            <a:off x="5879577" y="5012990"/>
            <a:ext cx="1606530" cy="369332"/>
          </a:xfrm>
          <a:prstGeom prst="rect">
            <a:avLst/>
          </a:prstGeom>
        </p:spPr>
        <p:txBody>
          <a:bodyPr wrap="none">
            <a:spAutoFit/>
          </a:bodyPr>
          <a:lstStyle/>
          <a:p>
            <a:r>
              <a:rPr lang="en-US" i="1" dirty="0" smtClean="0">
                <a:solidFill>
                  <a:schemeClr val="bg1"/>
                </a:solidFill>
              </a:rPr>
              <a:t>Execute over</a:t>
            </a:r>
            <a:endParaRPr lang="en-US" i="1" dirty="0">
              <a:solidFill>
                <a:schemeClr val="bg1"/>
              </a:solidFill>
            </a:endParaRPr>
          </a:p>
        </p:txBody>
      </p:sp>
      <p:cxnSp>
        <p:nvCxnSpPr>
          <p:cNvPr id="34" name="Straight Connector 33"/>
          <p:cNvCxnSpPr/>
          <p:nvPr/>
        </p:nvCxnSpPr>
        <p:spPr>
          <a:xfrm flipV="1">
            <a:off x="8158054" y="2539178"/>
            <a:ext cx="1157396" cy="490475"/>
          </a:xfrm>
          <a:prstGeom prst="line">
            <a:avLst/>
          </a:prstGeom>
          <a:ln w="28575">
            <a:solidFill>
              <a:srgbClr val="92D050"/>
            </a:solidFill>
            <a:prstDash val="lgDash"/>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9471239" y="2029875"/>
            <a:ext cx="1985799" cy="1200329"/>
          </a:xfrm>
          <a:prstGeom prst="rect">
            <a:avLst/>
          </a:prstGeom>
        </p:spPr>
        <p:txBody>
          <a:bodyPr wrap="square">
            <a:spAutoFit/>
          </a:bodyPr>
          <a:lstStyle/>
          <a:p>
            <a:r>
              <a:rPr lang="en-US" sz="2400" dirty="0">
                <a:solidFill>
                  <a:srgbClr val="92D050"/>
                </a:solidFill>
              </a:rPr>
              <a:t>a</a:t>
            </a:r>
            <a:r>
              <a:rPr lang="en-US" sz="2400" dirty="0" smtClean="0">
                <a:solidFill>
                  <a:srgbClr val="92D050"/>
                </a:solidFill>
              </a:rPr>
              <a:t>re the tests adequate?</a:t>
            </a:r>
            <a:endParaRPr lang="en-US" sz="2400" dirty="0">
              <a:solidFill>
                <a:srgbClr val="92D050"/>
              </a:solidFill>
            </a:endParaRPr>
          </a:p>
        </p:txBody>
      </p:sp>
      <p:cxnSp>
        <p:nvCxnSpPr>
          <p:cNvPr id="37" name="Curved Connector 36"/>
          <p:cNvCxnSpPr/>
          <p:nvPr/>
        </p:nvCxnSpPr>
        <p:spPr>
          <a:xfrm rot="10800000" flipV="1">
            <a:off x="4384846" y="3101163"/>
            <a:ext cx="3636918" cy="3083527"/>
          </a:xfrm>
          <a:prstGeom prst="curvedConnector3">
            <a:avLst>
              <a:gd name="adj1" fmla="val -4056"/>
            </a:avLst>
          </a:prstGeom>
          <a:ln w="5715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rot="20145038">
            <a:off x="6108054" y="5640417"/>
            <a:ext cx="2340705" cy="400110"/>
          </a:xfrm>
          <a:prstGeom prst="rect">
            <a:avLst/>
          </a:prstGeom>
        </p:spPr>
        <p:txBody>
          <a:bodyPr wrap="none">
            <a:spAutoFit/>
          </a:bodyPr>
          <a:lstStyle/>
          <a:p>
            <a:r>
              <a:rPr lang="en-US" sz="2000" i="1" dirty="0" smtClean="0">
                <a:solidFill>
                  <a:srgbClr val="92D050"/>
                </a:solidFill>
              </a:rPr>
              <a:t>measure adequacy</a:t>
            </a:r>
            <a:endParaRPr lang="en-US" sz="2000" i="1" dirty="0">
              <a:solidFill>
                <a:srgbClr val="92D050"/>
              </a:solidFill>
            </a:endParaRPr>
          </a:p>
        </p:txBody>
      </p:sp>
      <p:sp>
        <p:nvSpPr>
          <p:cNvPr id="10" name="Rectangle 9"/>
          <p:cNvSpPr/>
          <p:nvPr/>
        </p:nvSpPr>
        <p:spPr>
          <a:xfrm>
            <a:off x="8736752" y="3693797"/>
            <a:ext cx="2957861" cy="400110"/>
          </a:xfrm>
          <a:prstGeom prst="rect">
            <a:avLst/>
          </a:prstGeom>
        </p:spPr>
        <p:txBody>
          <a:bodyPr wrap="none">
            <a:spAutoFit/>
          </a:bodyPr>
          <a:lstStyle/>
          <a:p>
            <a:pPr marL="342900" indent="-342900">
              <a:buFont typeface="Wingdings" panose="05000000000000000000" pitchFamily="2" charset="2"/>
              <a:buChar char="§"/>
            </a:pPr>
            <a:r>
              <a:rPr lang="en-US" sz="2000" dirty="0">
                <a:solidFill>
                  <a:schemeClr val="accent6">
                    <a:lumMod val="60000"/>
                    <a:lumOff val="40000"/>
                  </a:schemeClr>
                </a:solidFill>
              </a:rPr>
              <a:t>Statement coverage</a:t>
            </a:r>
          </a:p>
        </p:txBody>
      </p:sp>
      <p:sp>
        <p:nvSpPr>
          <p:cNvPr id="23" name="Rectangle 22"/>
          <p:cNvSpPr/>
          <p:nvPr/>
        </p:nvSpPr>
        <p:spPr>
          <a:xfrm>
            <a:off x="8736752" y="4197350"/>
            <a:ext cx="2667718" cy="400110"/>
          </a:xfrm>
          <a:prstGeom prst="rect">
            <a:avLst/>
          </a:prstGeom>
        </p:spPr>
        <p:txBody>
          <a:bodyPr wrap="none">
            <a:spAutoFit/>
          </a:bodyPr>
          <a:lstStyle/>
          <a:p>
            <a:pPr marL="342900" indent="-342900">
              <a:buFont typeface="Wingdings" panose="05000000000000000000" pitchFamily="2" charset="2"/>
              <a:buChar char="§"/>
            </a:pPr>
            <a:r>
              <a:rPr lang="en-US" sz="2000" dirty="0" smtClean="0">
                <a:solidFill>
                  <a:schemeClr val="accent6">
                    <a:lumMod val="60000"/>
                    <a:lumOff val="40000"/>
                  </a:schemeClr>
                </a:solidFill>
              </a:rPr>
              <a:t>Decision </a:t>
            </a:r>
            <a:r>
              <a:rPr lang="en-US" sz="2000" dirty="0">
                <a:solidFill>
                  <a:schemeClr val="accent6">
                    <a:lumMod val="60000"/>
                    <a:lumOff val="40000"/>
                  </a:schemeClr>
                </a:solidFill>
              </a:rPr>
              <a:t>coverage</a:t>
            </a:r>
          </a:p>
        </p:txBody>
      </p:sp>
      <p:sp>
        <p:nvSpPr>
          <p:cNvPr id="24" name="Rectangle 23"/>
          <p:cNvSpPr/>
          <p:nvPr/>
        </p:nvSpPr>
        <p:spPr>
          <a:xfrm>
            <a:off x="8736753" y="4767847"/>
            <a:ext cx="2864698" cy="1015663"/>
          </a:xfrm>
          <a:prstGeom prst="rect">
            <a:avLst/>
          </a:prstGeom>
        </p:spPr>
        <p:txBody>
          <a:bodyPr wrap="square">
            <a:spAutoFit/>
          </a:bodyPr>
          <a:lstStyle/>
          <a:p>
            <a:pPr marL="342900" indent="-342900">
              <a:buFont typeface="Wingdings" panose="05000000000000000000" pitchFamily="2" charset="2"/>
              <a:buChar char="§"/>
            </a:pPr>
            <a:r>
              <a:rPr lang="en-US" sz="2000" dirty="0" smtClean="0">
                <a:solidFill>
                  <a:schemeClr val="accent6">
                    <a:lumMod val="60000"/>
                    <a:lumOff val="40000"/>
                  </a:schemeClr>
                </a:solidFill>
              </a:rPr>
              <a:t>MCDC (Modified Decision Condition Coverage)</a:t>
            </a:r>
            <a:endParaRPr lang="en-US" sz="2000" dirty="0">
              <a:solidFill>
                <a:schemeClr val="accent6">
                  <a:lumMod val="60000"/>
                  <a:lumOff val="40000"/>
                </a:schemeClr>
              </a:solidFill>
            </a:endParaRPr>
          </a:p>
        </p:txBody>
      </p:sp>
    </p:spTree>
    <p:extLst>
      <p:ext uri="{BB962C8B-B14F-4D97-AF65-F5344CB8AC3E}">
        <p14:creationId xmlns:p14="http://schemas.microsoft.com/office/powerpoint/2010/main" val="73182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up)">
                                      <p:cBhvr>
                                        <p:cTn id="13" dur="500"/>
                                        <p:tgtEl>
                                          <p:spTgt spid="37"/>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p:bldP spid="10" grpId="0"/>
      <p:bldP spid="23"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 #3</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FF5050"/>
                </a:solidFill>
              </a:rPr>
              <a:t>MODEL-COV</a:t>
            </a:r>
            <a:r>
              <a:rPr lang="en-US" dirty="0" smtClean="0"/>
              <a:t>:</a:t>
            </a:r>
            <a:endParaRPr lang="en-US" dirty="0"/>
          </a:p>
          <a:p>
            <a:pPr lvl="1">
              <a:lnSpc>
                <a:spcPct val="150000"/>
              </a:lnSpc>
            </a:pPr>
            <a:r>
              <a:rPr lang="en-US" sz="2800" dirty="0" smtClean="0"/>
              <a:t>Given </a:t>
            </a:r>
            <a:r>
              <a:rPr lang="en-US" sz="2800" dirty="0"/>
              <a:t>a set of properties </a:t>
            </a:r>
            <a:r>
              <a:rPr lang="en-US" sz="2800" dirty="0" smtClean="0">
                <a:solidFill>
                  <a:srgbClr val="FFFF00"/>
                </a:solidFill>
              </a:rPr>
              <a:t>∆</a:t>
            </a:r>
            <a:r>
              <a:rPr lang="en-US" sz="2800" dirty="0" smtClean="0"/>
              <a:t> over </a:t>
            </a:r>
            <a:r>
              <a:rPr lang="en-US" sz="2800" dirty="0" smtClean="0">
                <a:solidFill>
                  <a:srgbClr val="FFFF00"/>
                </a:solidFill>
              </a:rPr>
              <a:t>T</a:t>
            </a:r>
            <a:r>
              <a:rPr lang="en-US" sz="2800" dirty="0" smtClean="0"/>
              <a:t>,   </a:t>
            </a:r>
            <a:r>
              <a:rPr lang="en-US" sz="2800" dirty="0" err="1" smtClean="0">
                <a:solidFill>
                  <a:srgbClr val="FFFF00"/>
                </a:solidFill>
              </a:rPr>
              <a:t>Ti</a:t>
            </a:r>
            <a:r>
              <a:rPr lang="en-US" sz="2800" dirty="0" smtClean="0"/>
              <a:t> </a:t>
            </a:r>
            <a:r>
              <a:rPr lang="en-US" sz="2800" dirty="0">
                <a:solidFill>
                  <a:srgbClr val="99FF66"/>
                </a:solidFill>
              </a:rPr>
              <a:t>∈</a:t>
            </a:r>
            <a:r>
              <a:rPr lang="en-US" sz="2800" dirty="0"/>
              <a:t> </a:t>
            </a:r>
            <a:r>
              <a:rPr lang="en-US" sz="2800" dirty="0" smtClean="0">
                <a:solidFill>
                  <a:srgbClr val="FFFF00"/>
                </a:solidFill>
              </a:rPr>
              <a:t>T</a:t>
            </a:r>
            <a:r>
              <a:rPr lang="en-US" sz="2800" dirty="0" smtClean="0"/>
              <a:t> is </a:t>
            </a:r>
            <a:r>
              <a:rPr lang="en-US" sz="2800" dirty="0"/>
              <a:t>covered </a:t>
            </a:r>
            <a:r>
              <a:rPr lang="en-US" sz="2800" i="1" dirty="0" err="1" smtClean="0"/>
              <a:t>iff</a:t>
            </a:r>
            <a:r>
              <a:rPr lang="en-US" sz="2800" dirty="0" smtClean="0"/>
              <a:t> </a:t>
            </a:r>
          </a:p>
          <a:p>
            <a:pPr lvl="1">
              <a:lnSpc>
                <a:spcPct val="150000"/>
              </a:lnSpc>
            </a:pPr>
            <a:r>
              <a:rPr lang="en-US" sz="2800" dirty="0" err="1" smtClean="0">
                <a:solidFill>
                  <a:srgbClr val="FFFF00"/>
                </a:solidFill>
              </a:rPr>
              <a:t>Ti</a:t>
            </a:r>
            <a:r>
              <a:rPr lang="en-US" sz="2800" dirty="0" smtClean="0"/>
              <a:t> </a:t>
            </a:r>
            <a:r>
              <a:rPr lang="en-US" sz="2800" dirty="0" smtClean="0">
                <a:solidFill>
                  <a:srgbClr val="99FF66"/>
                </a:solidFill>
              </a:rPr>
              <a:t>∈</a:t>
            </a:r>
            <a:r>
              <a:rPr lang="en-US" sz="2800" dirty="0">
                <a:solidFill>
                  <a:srgbClr val="FF5050"/>
                </a:solidFill>
              </a:rPr>
              <a:t> </a:t>
            </a:r>
            <a:r>
              <a:rPr lang="en-US" sz="2800" dirty="0" smtClean="0">
                <a:solidFill>
                  <a:srgbClr val="FF5050"/>
                </a:solidFill>
              </a:rPr>
              <a:t>MODEL-COV</a:t>
            </a:r>
            <a:r>
              <a:rPr lang="en-US" sz="2800" dirty="0" smtClean="0"/>
              <a:t> (</a:t>
            </a:r>
            <a:r>
              <a:rPr lang="en-US" sz="2800" dirty="0" smtClean="0">
                <a:solidFill>
                  <a:srgbClr val="FFFF00"/>
                </a:solidFill>
              </a:rPr>
              <a:t>T</a:t>
            </a:r>
            <a:r>
              <a:rPr lang="en-US" sz="2800" dirty="0" smtClean="0"/>
              <a:t>)</a:t>
            </a:r>
          </a:p>
          <a:p>
            <a:pPr lvl="2">
              <a:lnSpc>
                <a:spcPct val="150000"/>
              </a:lnSpc>
            </a:pPr>
            <a:r>
              <a:rPr lang="en-US" sz="2800" dirty="0" smtClean="0">
                <a:solidFill>
                  <a:srgbClr val="FF5050"/>
                </a:solidFill>
              </a:rPr>
              <a:t>MODEL-COV</a:t>
            </a:r>
            <a:r>
              <a:rPr lang="en-US" sz="2800" dirty="0" smtClean="0"/>
              <a:t> (</a:t>
            </a:r>
            <a:r>
              <a:rPr lang="en-US" sz="2800" dirty="0" smtClean="0">
                <a:solidFill>
                  <a:srgbClr val="FFFF00"/>
                </a:solidFill>
              </a:rPr>
              <a:t>T</a:t>
            </a:r>
            <a:r>
              <a:rPr lang="en-US" sz="2800" dirty="0" smtClean="0"/>
              <a:t>) </a:t>
            </a:r>
            <a:r>
              <a:rPr lang="en-US" sz="2800" dirty="0"/>
              <a:t>= {</a:t>
            </a:r>
            <a:r>
              <a:rPr lang="en-US" sz="2800" dirty="0" err="1">
                <a:solidFill>
                  <a:srgbClr val="FFFF00"/>
                </a:solidFill>
              </a:rPr>
              <a:t>Ti</a:t>
            </a:r>
            <a:r>
              <a:rPr lang="en-US" sz="2800" dirty="0"/>
              <a:t> </a:t>
            </a:r>
            <a:r>
              <a:rPr lang="en-US" sz="2800" dirty="0" smtClean="0">
                <a:solidFill>
                  <a:srgbClr val="99FF66"/>
                </a:solidFill>
              </a:rPr>
              <a:t>|</a:t>
            </a:r>
            <a:r>
              <a:rPr lang="en-US" sz="2800" dirty="0"/>
              <a:t> </a:t>
            </a:r>
            <a:r>
              <a:rPr lang="en-US" sz="3200" b="1" dirty="0" smtClean="0">
                <a:solidFill>
                  <a:srgbClr val="99FF66"/>
                </a:solidFill>
              </a:rPr>
              <a:t>∃</a:t>
            </a:r>
            <a:r>
              <a:rPr lang="en-US" sz="2800" dirty="0" smtClean="0">
                <a:solidFill>
                  <a:srgbClr val="FFFF00"/>
                </a:solidFill>
              </a:rPr>
              <a:t>P</a:t>
            </a:r>
            <a:r>
              <a:rPr lang="en-US" sz="2800" dirty="0" smtClean="0"/>
              <a:t> </a:t>
            </a:r>
            <a:r>
              <a:rPr lang="en-US" sz="2800" dirty="0" smtClean="0">
                <a:solidFill>
                  <a:srgbClr val="99FF66"/>
                </a:solidFill>
              </a:rPr>
              <a:t>∈ </a:t>
            </a:r>
            <a:r>
              <a:rPr lang="en-US" sz="2800" dirty="0">
                <a:solidFill>
                  <a:srgbClr val="FFFF00"/>
                </a:solidFill>
              </a:rPr>
              <a:t>∆</a:t>
            </a:r>
            <a:r>
              <a:rPr lang="en-US" sz="2800" dirty="0" smtClean="0"/>
              <a:t>,</a:t>
            </a:r>
            <a:r>
              <a:rPr lang="en-US" sz="2800" dirty="0" smtClean="0">
                <a:solidFill>
                  <a:srgbClr val="FFFF00"/>
                </a:solidFill>
              </a:rPr>
              <a:t> S</a:t>
            </a:r>
            <a:r>
              <a:rPr lang="en-US" sz="2800" dirty="0" smtClean="0"/>
              <a:t> </a:t>
            </a:r>
            <a:r>
              <a:rPr lang="en-US" sz="2800" dirty="0">
                <a:solidFill>
                  <a:srgbClr val="99FF66"/>
                </a:solidFill>
              </a:rPr>
              <a:t>∈</a:t>
            </a:r>
            <a:r>
              <a:rPr lang="en-US" sz="2800" dirty="0" smtClean="0">
                <a:solidFill>
                  <a:srgbClr val="FFFF00"/>
                </a:solidFill>
              </a:rPr>
              <a:t> </a:t>
            </a:r>
            <a:r>
              <a:rPr lang="en-US" sz="2800" dirty="0" smtClean="0">
                <a:solidFill>
                  <a:srgbClr val="43CEFF"/>
                </a:solidFill>
              </a:rPr>
              <a:t>AIVC</a:t>
            </a:r>
            <a:r>
              <a:rPr lang="en-US" sz="2800" dirty="0" smtClean="0"/>
              <a:t> </a:t>
            </a:r>
            <a:r>
              <a:rPr lang="en-US" sz="2800" dirty="0"/>
              <a:t>(</a:t>
            </a:r>
            <a:r>
              <a:rPr lang="en-US" sz="2800" dirty="0">
                <a:solidFill>
                  <a:srgbClr val="FFFF00"/>
                </a:solidFill>
              </a:rPr>
              <a:t>P</a:t>
            </a:r>
            <a:r>
              <a:rPr lang="en-US" sz="2800" dirty="0" smtClean="0"/>
              <a:t>) </a:t>
            </a:r>
            <a:r>
              <a:rPr lang="en-US" sz="3200" b="1" dirty="0" smtClean="0">
                <a:solidFill>
                  <a:srgbClr val="99FF66"/>
                </a:solidFill>
              </a:rPr>
              <a:t>.</a:t>
            </a:r>
            <a:r>
              <a:rPr lang="en-US" sz="2800" dirty="0" smtClean="0"/>
              <a:t> </a:t>
            </a:r>
            <a:r>
              <a:rPr lang="en-US" sz="2800" dirty="0" err="1" smtClean="0">
                <a:solidFill>
                  <a:srgbClr val="FFFF00"/>
                </a:solidFill>
              </a:rPr>
              <a:t>Ti</a:t>
            </a:r>
            <a:r>
              <a:rPr lang="en-US" sz="2800" dirty="0" smtClean="0"/>
              <a:t> </a:t>
            </a:r>
            <a:r>
              <a:rPr lang="en-US" sz="2800" dirty="0">
                <a:solidFill>
                  <a:srgbClr val="99FF66"/>
                </a:solidFill>
              </a:rPr>
              <a:t>∈</a:t>
            </a:r>
            <a:r>
              <a:rPr lang="en-US" sz="2800" dirty="0"/>
              <a:t> </a:t>
            </a:r>
            <a:r>
              <a:rPr lang="en-US" sz="2800" dirty="0">
                <a:solidFill>
                  <a:srgbClr val="FFFF00"/>
                </a:solidFill>
              </a:rPr>
              <a:t>S</a:t>
            </a:r>
            <a:r>
              <a:rPr lang="en-US" sz="2800" dirty="0"/>
              <a:t>}</a:t>
            </a:r>
          </a:p>
        </p:txBody>
      </p:sp>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20</a:t>
            </a:fld>
            <a:endParaRPr lang="en-US" dirty="0"/>
          </a:p>
        </p:txBody>
      </p:sp>
    </p:spTree>
    <p:extLst>
      <p:ext uri="{BB962C8B-B14F-4D97-AF65-F5344CB8AC3E}">
        <p14:creationId xmlns:p14="http://schemas.microsoft.com/office/powerpoint/2010/main" val="4206125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 #4</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FF5050"/>
                </a:solidFill>
              </a:rPr>
              <a:t>MUST-COV</a:t>
            </a:r>
            <a:r>
              <a:rPr lang="en-US" dirty="0" smtClean="0"/>
              <a:t>:</a:t>
            </a:r>
            <a:endParaRPr lang="en-US" dirty="0"/>
          </a:p>
          <a:p>
            <a:pPr lvl="1">
              <a:lnSpc>
                <a:spcPct val="150000"/>
              </a:lnSpc>
            </a:pPr>
            <a:r>
              <a:rPr lang="en-US" sz="2800" dirty="0"/>
              <a:t>Given </a:t>
            </a:r>
            <a:r>
              <a:rPr lang="en-US" sz="2800" dirty="0" err="1" smtClean="0">
                <a:solidFill>
                  <a:srgbClr val="FFFF00"/>
                </a:solidFill>
              </a:rPr>
              <a:t>Ti</a:t>
            </a:r>
            <a:r>
              <a:rPr lang="en-US" sz="2800" dirty="0" smtClean="0"/>
              <a:t> </a:t>
            </a:r>
            <a:r>
              <a:rPr lang="en-US" sz="2800" dirty="0">
                <a:solidFill>
                  <a:srgbClr val="99FF66"/>
                </a:solidFill>
              </a:rPr>
              <a:t>∈</a:t>
            </a:r>
            <a:r>
              <a:rPr lang="en-US" sz="2800" dirty="0"/>
              <a:t> </a:t>
            </a:r>
            <a:r>
              <a:rPr lang="en-US" sz="2800" dirty="0" smtClean="0">
                <a:solidFill>
                  <a:srgbClr val="FFFF00"/>
                </a:solidFill>
              </a:rPr>
              <a:t>T</a:t>
            </a:r>
            <a:r>
              <a:rPr lang="en-US" sz="2800" dirty="0" smtClean="0"/>
              <a:t> is </a:t>
            </a:r>
            <a:r>
              <a:rPr lang="en-US" sz="2800" dirty="0"/>
              <a:t>covered by </a:t>
            </a:r>
            <a:r>
              <a:rPr lang="en-US" sz="2800" dirty="0">
                <a:solidFill>
                  <a:srgbClr val="FFFF00"/>
                </a:solidFill>
              </a:rPr>
              <a:t>P</a:t>
            </a:r>
            <a:r>
              <a:rPr lang="en-US" sz="2800" dirty="0"/>
              <a:t> </a:t>
            </a:r>
            <a:r>
              <a:rPr lang="en-US" sz="2800" i="1" dirty="0" err="1" smtClean="0"/>
              <a:t>iff</a:t>
            </a:r>
            <a:r>
              <a:rPr lang="en-US" sz="2800" dirty="0" smtClean="0"/>
              <a:t>  </a:t>
            </a:r>
            <a:r>
              <a:rPr lang="en-US" sz="2800" dirty="0" err="1" smtClean="0">
                <a:solidFill>
                  <a:srgbClr val="FFFF00"/>
                </a:solidFill>
              </a:rPr>
              <a:t>Ti</a:t>
            </a:r>
            <a:r>
              <a:rPr lang="en-US" sz="2800" dirty="0" smtClean="0"/>
              <a:t> </a:t>
            </a:r>
            <a:r>
              <a:rPr lang="en-US" sz="2800" dirty="0" smtClean="0">
                <a:solidFill>
                  <a:srgbClr val="99FF66"/>
                </a:solidFill>
              </a:rPr>
              <a:t>∈</a:t>
            </a:r>
            <a:r>
              <a:rPr lang="en-US" sz="2800" dirty="0">
                <a:solidFill>
                  <a:srgbClr val="FF5050"/>
                </a:solidFill>
              </a:rPr>
              <a:t> </a:t>
            </a:r>
            <a:r>
              <a:rPr lang="en-US" sz="2800" dirty="0" smtClean="0">
                <a:solidFill>
                  <a:schemeClr val="accent2">
                    <a:lumMod val="60000"/>
                    <a:lumOff val="40000"/>
                  </a:schemeClr>
                </a:solidFill>
              </a:rPr>
              <a:t>MUST</a:t>
            </a:r>
            <a:r>
              <a:rPr lang="en-US" sz="2800" dirty="0" smtClean="0"/>
              <a:t> </a:t>
            </a:r>
            <a:r>
              <a:rPr lang="en-US" sz="2800" dirty="0"/>
              <a:t>(</a:t>
            </a:r>
            <a:r>
              <a:rPr lang="en-US" sz="2800" dirty="0" smtClean="0">
                <a:solidFill>
                  <a:srgbClr val="FFFF00"/>
                </a:solidFill>
              </a:rPr>
              <a:t>P</a:t>
            </a:r>
            <a:r>
              <a:rPr lang="en-US" sz="2800" dirty="0" smtClean="0"/>
              <a:t>)</a:t>
            </a:r>
          </a:p>
          <a:p>
            <a:pPr marL="0" indent="0">
              <a:lnSpc>
                <a:spcPct val="150000"/>
              </a:lnSpc>
              <a:buNone/>
            </a:pPr>
            <a:r>
              <a:rPr lang="en-US" sz="3200" dirty="0" smtClean="0"/>
              <a:t> </a:t>
            </a:r>
            <a:endParaRPr lang="en-US" sz="2800" dirty="0" smtClean="0"/>
          </a:p>
        </p:txBody>
      </p:sp>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21</a:t>
            </a:fld>
            <a:endParaRPr lang="en-US" dirty="0"/>
          </a:p>
        </p:txBody>
      </p:sp>
      <p:sp>
        <p:nvSpPr>
          <p:cNvPr id="6" name="Oval 5"/>
          <p:cNvSpPr/>
          <p:nvPr/>
        </p:nvSpPr>
        <p:spPr>
          <a:xfrm rot="1277588">
            <a:off x="3215749" y="4185658"/>
            <a:ext cx="2535051" cy="1319934"/>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Papyrus" panose="03070502060502030205" pitchFamily="66" charset="0"/>
            </a:endParaRPr>
          </a:p>
        </p:txBody>
      </p:sp>
      <p:sp>
        <p:nvSpPr>
          <p:cNvPr id="7" name="Oval 6"/>
          <p:cNvSpPr/>
          <p:nvPr/>
        </p:nvSpPr>
        <p:spPr>
          <a:xfrm rot="3538708">
            <a:off x="4192925" y="3925127"/>
            <a:ext cx="1626280" cy="223503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Papyrus" panose="03070502060502030205" pitchFamily="66" charset="0"/>
            </a:endParaRPr>
          </a:p>
        </p:txBody>
      </p:sp>
      <p:sp>
        <p:nvSpPr>
          <p:cNvPr id="8" name="Oval 7"/>
          <p:cNvSpPr/>
          <p:nvPr/>
        </p:nvSpPr>
        <p:spPr>
          <a:xfrm>
            <a:off x="4574968" y="4639266"/>
            <a:ext cx="2669875" cy="165087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Papyrus" panose="03070502060502030205" pitchFamily="66" charset="0"/>
            </a:endParaRPr>
          </a:p>
        </p:txBody>
      </p:sp>
      <p:sp>
        <p:nvSpPr>
          <p:cNvPr id="9" name="TextBox 8"/>
          <p:cNvSpPr txBox="1"/>
          <p:nvPr/>
        </p:nvSpPr>
        <p:spPr>
          <a:xfrm>
            <a:off x="6746002" y="3363086"/>
            <a:ext cx="765195" cy="461665"/>
          </a:xfrm>
          <a:prstGeom prst="rect">
            <a:avLst/>
          </a:prstGeom>
          <a:noFill/>
          <a:ln w="38100">
            <a:noFill/>
          </a:ln>
        </p:spPr>
        <p:txBody>
          <a:bodyPr wrap="square" rtlCol="0">
            <a:spAutoFit/>
          </a:bodyPr>
          <a:lstStyle/>
          <a:p>
            <a:r>
              <a:rPr lang="en-US" sz="2400" b="1" dirty="0" smtClean="0">
                <a:solidFill>
                  <a:srgbClr val="FFFF00"/>
                </a:solidFill>
              </a:rPr>
              <a:t>P</a:t>
            </a:r>
            <a:endParaRPr lang="en-US" sz="2400" b="1" dirty="0">
              <a:solidFill>
                <a:srgbClr val="FFFF00"/>
              </a:solidFill>
            </a:endParaRPr>
          </a:p>
        </p:txBody>
      </p:sp>
      <p:sp>
        <p:nvSpPr>
          <p:cNvPr id="10" name="TextBox 9"/>
          <p:cNvSpPr txBox="1"/>
          <p:nvPr/>
        </p:nvSpPr>
        <p:spPr>
          <a:xfrm>
            <a:off x="7020947" y="5923000"/>
            <a:ext cx="2203821" cy="461665"/>
          </a:xfrm>
          <a:prstGeom prst="rect">
            <a:avLst/>
          </a:prstGeom>
          <a:noFill/>
          <a:ln w="38100">
            <a:noFill/>
          </a:ln>
        </p:spPr>
        <p:txBody>
          <a:bodyPr wrap="square" rtlCol="0">
            <a:spAutoFit/>
          </a:bodyPr>
          <a:lstStyle/>
          <a:p>
            <a:r>
              <a:rPr lang="en-US" sz="2400" dirty="0" smtClean="0">
                <a:solidFill>
                  <a:schemeClr val="bg1"/>
                </a:solidFill>
              </a:rPr>
              <a:t>MIVC#3</a:t>
            </a:r>
            <a:endParaRPr lang="en-US" sz="2400" dirty="0">
              <a:solidFill>
                <a:schemeClr val="bg1"/>
              </a:solidFill>
            </a:endParaRPr>
          </a:p>
        </p:txBody>
      </p:sp>
      <p:sp>
        <p:nvSpPr>
          <p:cNvPr id="11" name="TextBox 10"/>
          <p:cNvSpPr txBox="1"/>
          <p:nvPr/>
        </p:nvSpPr>
        <p:spPr>
          <a:xfrm rot="2894920">
            <a:off x="3018260" y="5624554"/>
            <a:ext cx="1710053" cy="461665"/>
          </a:xfrm>
          <a:prstGeom prst="rect">
            <a:avLst/>
          </a:prstGeom>
          <a:noFill/>
          <a:ln w="38100">
            <a:noFill/>
          </a:ln>
        </p:spPr>
        <p:txBody>
          <a:bodyPr wrap="square" rtlCol="0">
            <a:spAutoFit/>
          </a:bodyPr>
          <a:lstStyle/>
          <a:p>
            <a:r>
              <a:rPr lang="en-US" sz="2400" dirty="0" smtClean="0">
                <a:solidFill>
                  <a:schemeClr val="bg1"/>
                </a:solidFill>
              </a:rPr>
              <a:t>MIVC#2</a:t>
            </a:r>
            <a:endParaRPr lang="en-US" sz="2400" dirty="0">
              <a:solidFill>
                <a:schemeClr val="bg1"/>
              </a:solidFill>
            </a:endParaRPr>
          </a:p>
        </p:txBody>
      </p:sp>
      <p:sp>
        <p:nvSpPr>
          <p:cNvPr id="12" name="TextBox 11"/>
          <p:cNvSpPr txBox="1"/>
          <p:nvPr/>
        </p:nvSpPr>
        <p:spPr>
          <a:xfrm>
            <a:off x="2881018" y="3647123"/>
            <a:ext cx="1638715" cy="461665"/>
          </a:xfrm>
          <a:prstGeom prst="rect">
            <a:avLst/>
          </a:prstGeom>
          <a:noFill/>
          <a:ln w="38100">
            <a:noFill/>
          </a:ln>
        </p:spPr>
        <p:txBody>
          <a:bodyPr wrap="square" rtlCol="0">
            <a:spAutoFit/>
          </a:bodyPr>
          <a:lstStyle/>
          <a:p>
            <a:r>
              <a:rPr lang="en-US" sz="2400" dirty="0" smtClean="0">
                <a:solidFill>
                  <a:schemeClr val="bg1"/>
                </a:solidFill>
              </a:rPr>
              <a:t>MIVC#1</a:t>
            </a:r>
            <a:endParaRPr lang="en-US" sz="2400" dirty="0">
              <a:solidFill>
                <a:schemeClr val="bg1"/>
              </a:solidFill>
            </a:endParaRPr>
          </a:p>
        </p:txBody>
      </p:sp>
      <p:cxnSp>
        <p:nvCxnSpPr>
          <p:cNvPr id="13" name="Straight Arrow Connector 12"/>
          <p:cNvCxnSpPr>
            <a:stCxn id="9" idx="1"/>
            <a:endCxn id="7" idx="0"/>
          </p:cNvCxnSpPr>
          <p:nvPr/>
        </p:nvCxnSpPr>
        <p:spPr>
          <a:xfrm flipH="1">
            <a:off x="5963746" y="3593919"/>
            <a:ext cx="782256" cy="872800"/>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p:cNvCxnSpPr>
          <p:nvPr/>
        </p:nvCxnSpPr>
        <p:spPr>
          <a:xfrm flipH="1">
            <a:off x="4701331" y="3593919"/>
            <a:ext cx="2044671" cy="568074"/>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980619" y="4879445"/>
            <a:ext cx="396262" cy="523220"/>
          </a:xfrm>
          <a:prstGeom prst="rect">
            <a:avLst/>
          </a:prstGeom>
        </p:spPr>
        <p:txBody>
          <a:bodyPr wrap="none">
            <a:spAutoFit/>
          </a:bodyPr>
          <a:lstStyle/>
          <a:p>
            <a:r>
              <a:rPr lang="en-US" sz="2800" dirty="0" smtClean="0">
                <a:solidFill>
                  <a:schemeClr val="bg1"/>
                </a:solidFill>
              </a:rPr>
              <a:t>d</a:t>
            </a:r>
            <a:endParaRPr lang="en-US" sz="2800" dirty="0">
              <a:solidFill>
                <a:schemeClr val="bg1"/>
              </a:solidFill>
            </a:endParaRPr>
          </a:p>
        </p:txBody>
      </p:sp>
      <p:sp>
        <p:nvSpPr>
          <p:cNvPr id="16" name="Rectangle 15"/>
          <p:cNvSpPr/>
          <p:nvPr/>
        </p:nvSpPr>
        <p:spPr>
          <a:xfrm>
            <a:off x="6096440" y="4702056"/>
            <a:ext cx="369012" cy="523220"/>
          </a:xfrm>
          <a:prstGeom prst="rect">
            <a:avLst/>
          </a:prstGeom>
        </p:spPr>
        <p:txBody>
          <a:bodyPr wrap="none">
            <a:spAutoFit/>
          </a:bodyPr>
          <a:lstStyle/>
          <a:p>
            <a:r>
              <a:rPr lang="en-US" sz="2800" dirty="0" smtClean="0">
                <a:solidFill>
                  <a:schemeClr val="bg1"/>
                </a:solidFill>
              </a:rPr>
              <a:t>c</a:t>
            </a:r>
            <a:endParaRPr lang="en-US" sz="2800" dirty="0">
              <a:solidFill>
                <a:schemeClr val="bg1"/>
              </a:solidFill>
            </a:endParaRPr>
          </a:p>
        </p:txBody>
      </p:sp>
      <p:sp>
        <p:nvSpPr>
          <p:cNvPr id="17" name="Rectangle 16"/>
          <p:cNvSpPr/>
          <p:nvPr/>
        </p:nvSpPr>
        <p:spPr>
          <a:xfrm>
            <a:off x="4163960" y="4664231"/>
            <a:ext cx="397866" cy="523220"/>
          </a:xfrm>
          <a:prstGeom prst="rect">
            <a:avLst/>
          </a:prstGeom>
        </p:spPr>
        <p:txBody>
          <a:bodyPr wrap="none">
            <a:spAutoFit/>
          </a:bodyPr>
          <a:lstStyle/>
          <a:p>
            <a:r>
              <a:rPr lang="en-US" sz="2800" dirty="0" smtClean="0">
                <a:solidFill>
                  <a:schemeClr val="bg1"/>
                </a:solidFill>
              </a:rPr>
              <a:t>b</a:t>
            </a:r>
            <a:endParaRPr lang="en-US" sz="2800" dirty="0">
              <a:solidFill>
                <a:schemeClr val="bg1"/>
              </a:solidFill>
            </a:endParaRPr>
          </a:p>
        </p:txBody>
      </p:sp>
      <p:sp>
        <p:nvSpPr>
          <p:cNvPr id="18" name="Rectangle 17"/>
          <p:cNvSpPr/>
          <p:nvPr/>
        </p:nvSpPr>
        <p:spPr>
          <a:xfrm>
            <a:off x="3567816" y="4159862"/>
            <a:ext cx="369012" cy="523220"/>
          </a:xfrm>
          <a:prstGeom prst="rect">
            <a:avLst/>
          </a:prstGeom>
        </p:spPr>
        <p:txBody>
          <a:bodyPr wrap="none">
            <a:spAutoFit/>
          </a:bodyPr>
          <a:lstStyle/>
          <a:p>
            <a:r>
              <a:rPr lang="en-US" sz="2800" dirty="0" smtClean="0">
                <a:solidFill>
                  <a:schemeClr val="bg1"/>
                </a:solidFill>
              </a:rPr>
              <a:t>a</a:t>
            </a:r>
            <a:endParaRPr lang="en-US" sz="2800" dirty="0">
              <a:solidFill>
                <a:schemeClr val="bg1"/>
              </a:solidFill>
            </a:endParaRPr>
          </a:p>
        </p:txBody>
      </p:sp>
      <p:sp>
        <p:nvSpPr>
          <p:cNvPr id="19" name="Rectangle 18"/>
          <p:cNvSpPr/>
          <p:nvPr/>
        </p:nvSpPr>
        <p:spPr>
          <a:xfrm>
            <a:off x="6424802" y="5017299"/>
            <a:ext cx="381836" cy="523220"/>
          </a:xfrm>
          <a:prstGeom prst="rect">
            <a:avLst/>
          </a:prstGeom>
        </p:spPr>
        <p:txBody>
          <a:bodyPr wrap="none">
            <a:spAutoFit/>
          </a:bodyPr>
          <a:lstStyle/>
          <a:p>
            <a:r>
              <a:rPr lang="en-US" sz="2800" dirty="0">
                <a:solidFill>
                  <a:schemeClr val="bg1"/>
                </a:solidFill>
              </a:rPr>
              <a:t>e</a:t>
            </a:r>
          </a:p>
        </p:txBody>
      </p:sp>
      <p:sp>
        <p:nvSpPr>
          <p:cNvPr id="20" name="Rectangle 19"/>
          <p:cNvSpPr/>
          <p:nvPr/>
        </p:nvSpPr>
        <p:spPr>
          <a:xfrm>
            <a:off x="6127531" y="5576651"/>
            <a:ext cx="375424" cy="523220"/>
          </a:xfrm>
          <a:prstGeom prst="rect">
            <a:avLst/>
          </a:prstGeom>
        </p:spPr>
        <p:txBody>
          <a:bodyPr wrap="none">
            <a:spAutoFit/>
          </a:bodyPr>
          <a:lstStyle/>
          <a:p>
            <a:r>
              <a:rPr lang="en-US" sz="2800" dirty="0" smtClean="0">
                <a:solidFill>
                  <a:schemeClr val="bg1"/>
                </a:solidFill>
              </a:rPr>
              <a:t>g</a:t>
            </a:r>
            <a:endParaRPr lang="en-US" sz="2800" dirty="0">
              <a:solidFill>
                <a:schemeClr val="bg1"/>
              </a:solidFill>
            </a:endParaRPr>
          </a:p>
        </p:txBody>
      </p:sp>
      <p:cxnSp>
        <p:nvCxnSpPr>
          <p:cNvPr id="21" name="Straight Arrow Connector 20"/>
          <p:cNvCxnSpPr>
            <a:stCxn id="9" idx="1"/>
          </p:cNvCxnSpPr>
          <p:nvPr/>
        </p:nvCxnSpPr>
        <p:spPr>
          <a:xfrm flipH="1">
            <a:off x="6659155" y="3593919"/>
            <a:ext cx="86847" cy="1083192"/>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490995" y="5624380"/>
            <a:ext cx="367408" cy="523220"/>
          </a:xfrm>
          <a:prstGeom prst="rect">
            <a:avLst/>
          </a:prstGeom>
        </p:spPr>
        <p:txBody>
          <a:bodyPr wrap="none">
            <a:spAutoFit/>
          </a:bodyPr>
          <a:lstStyle/>
          <a:p>
            <a:r>
              <a:rPr lang="en-US" sz="2800" dirty="0">
                <a:solidFill>
                  <a:prstClr val="white"/>
                </a:solidFill>
              </a:rPr>
              <a:t>f</a:t>
            </a:r>
            <a:endParaRPr lang="en-US" dirty="0"/>
          </a:p>
        </p:txBody>
      </p:sp>
      <p:sp>
        <p:nvSpPr>
          <p:cNvPr id="25" name="Rectangle 24"/>
          <p:cNvSpPr/>
          <p:nvPr/>
        </p:nvSpPr>
        <p:spPr>
          <a:xfrm>
            <a:off x="8195310" y="4081098"/>
            <a:ext cx="2845651" cy="523220"/>
          </a:xfrm>
          <a:prstGeom prst="rect">
            <a:avLst/>
          </a:prstGeom>
        </p:spPr>
        <p:txBody>
          <a:bodyPr wrap="none">
            <a:spAutoFit/>
          </a:bodyPr>
          <a:lstStyle/>
          <a:p>
            <a:pPr lvl="0"/>
            <a:r>
              <a:rPr lang="en-US" sz="2800" dirty="0">
                <a:solidFill>
                  <a:srgbClr val="ED7D31">
                    <a:lumMod val="60000"/>
                    <a:lumOff val="40000"/>
                  </a:srgbClr>
                </a:solidFill>
                <a:latin typeface="Comic Sans MS" panose="030F0702030302020204" pitchFamily="66" charset="0"/>
              </a:rPr>
              <a:t>MUST</a:t>
            </a:r>
            <a:r>
              <a:rPr lang="en-US" sz="2800" dirty="0">
                <a:solidFill>
                  <a:prstClr val="white"/>
                </a:solidFill>
                <a:latin typeface="Comic Sans MS" panose="030F0702030302020204" pitchFamily="66" charset="0"/>
              </a:rPr>
              <a:t> (</a:t>
            </a:r>
            <a:r>
              <a:rPr lang="en-US" sz="2800" dirty="0">
                <a:solidFill>
                  <a:srgbClr val="FFFF00"/>
                </a:solidFill>
                <a:latin typeface="Comic Sans MS" panose="030F0702030302020204" pitchFamily="66" charset="0"/>
              </a:rPr>
              <a:t>P</a:t>
            </a:r>
            <a:r>
              <a:rPr lang="en-US" sz="2800" dirty="0" smtClean="0">
                <a:solidFill>
                  <a:prstClr val="white"/>
                </a:solidFill>
                <a:latin typeface="Comic Sans MS" panose="030F0702030302020204" pitchFamily="66" charset="0"/>
              </a:rPr>
              <a:t>) </a:t>
            </a:r>
            <a:r>
              <a:rPr lang="en-US" sz="2400" dirty="0">
                <a:solidFill>
                  <a:srgbClr val="99FF66"/>
                </a:solidFill>
              </a:rPr>
              <a:t>= </a:t>
            </a:r>
            <a:r>
              <a:rPr lang="en-US" sz="2400" dirty="0">
                <a:solidFill>
                  <a:prstClr val="white"/>
                </a:solidFill>
                <a:latin typeface="Comic Sans MS" panose="030F0702030302020204" pitchFamily="66" charset="0"/>
              </a:rPr>
              <a:t> </a:t>
            </a:r>
            <a:r>
              <a:rPr lang="en-US" sz="2800" dirty="0" smtClean="0">
                <a:solidFill>
                  <a:prstClr val="white"/>
                </a:solidFill>
                <a:latin typeface="Comic Sans MS" panose="030F0702030302020204" pitchFamily="66" charset="0"/>
              </a:rPr>
              <a:t>{</a:t>
            </a:r>
            <a:r>
              <a:rPr lang="en-US" sz="2800" dirty="0" smtClean="0">
                <a:solidFill>
                  <a:srgbClr val="FFFF00"/>
                </a:solidFill>
                <a:latin typeface="Comic Sans MS" panose="030F0702030302020204" pitchFamily="66" charset="0"/>
              </a:rPr>
              <a:t>d</a:t>
            </a:r>
            <a:r>
              <a:rPr lang="en-US" sz="2800" dirty="0" smtClean="0">
                <a:solidFill>
                  <a:prstClr val="white"/>
                </a:solidFill>
                <a:latin typeface="Comic Sans MS" panose="030F0702030302020204" pitchFamily="66" charset="0"/>
              </a:rPr>
              <a:t>} </a:t>
            </a:r>
            <a:endParaRPr lang="en-US" dirty="0"/>
          </a:p>
        </p:txBody>
      </p:sp>
      <p:sp>
        <p:nvSpPr>
          <p:cNvPr id="27" name="Freeform 26"/>
          <p:cNvSpPr/>
          <p:nvPr/>
        </p:nvSpPr>
        <p:spPr>
          <a:xfrm>
            <a:off x="4562995" y="4689326"/>
            <a:ext cx="1106999" cy="899944"/>
          </a:xfrm>
          <a:custGeom>
            <a:avLst/>
            <a:gdLst>
              <a:gd name="connsiteX0" fmla="*/ 31865 w 1106999"/>
              <a:gd name="connsiteY0" fmla="*/ 854224 h 899944"/>
              <a:gd name="connsiteX1" fmla="*/ 31865 w 1106999"/>
              <a:gd name="connsiteY1" fmla="*/ 671344 h 899944"/>
              <a:gd name="connsiteX2" fmla="*/ 89015 w 1106999"/>
              <a:gd name="connsiteY2" fmla="*/ 545614 h 899944"/>
              <a:gd name="connsiteX3" fmla="*/ 180455 w 1106999"/>
              <a:gd name="connsiteY3" fmla="*/ 408454 h 899944"/>
              <a:gd name="connsiteX4" fmla="*/ 294755 w 1106999"/>
              <a:gd name="connsiteY4" fmla="*/ 294154 h 899944"/>
              <a:gd name="connsiteX5" fmla="*/ 466205 w 1106999"/>
              <a:gd name="connsiteY5" fmla="*/ 168424 h 899944"/>
              <a:gd name="connsiteX6" fmla="*/ 614795 w 1106999"/>
              <a:gd name="connsiteY6" fmla="*/ 111274 h 899944"/>
              <a:gd name="connsiteX7" fmla="*/ 751955 w 1106999"/>
              <a:gd name="connsiteY7" fmla="*/ 42694 h 899944"/>
              <a:gd name="connsiteX8" fmla="*/ 866255 w 1106999"/>
              <a:gd name="connsiteY8" fmla="*/ 8404 h 899944"/>
              <a:gd name="connsiteX9" fmla="*/ 1014845 w 1106999"/>
              <a:gd name="connsiteY9" fmla="*/ 202714 h 899944"/>
              <a:gd name="connsiteX10" fmla="*/ 1049135 w 1106999"/>
              <a:gd name="connsiteY10" fmla="*/ 339874 h 899944"/>
              <a:gd name="connsiteX11" fmla="*/ 1049135 w 1106999"/>
              <a:gd name="connsiteY11" fmla="*/ 259864 h 899944"/>
              <a:gd name="connsiteX12" fmla="*/ 1106285 w 1106999"/>
              <a:gd name="connsiteY12" fmla="*/ 419884 h 899944"/>
              <a:gd name="connsiteX13" fmla="*/ 1071995 w 1106999"/>
              <a:gd name="connsiteY13" fmla="*/ 614194 h 899944"/>
              <a:gd name="connsiteX14" fmla="*/ 946265 w 1106999"/>
              <a:gd name="connsiteY14" fmla="*/ 774214 h 899944"/>
              <a:gd name="connsiteX15" fmla="*/ 740525 w 1106999"/>
              <a:gd name="connsiteY15" fmla="*/ 854224 h 899944"/>
              <a:gd name="connsiteX16" fmla="*/ 431915 w 1106999"/>
              <a:gd name="connsiteY16" fmla="*/ 899944 h 899944"/>
              <a:gd name="connsiteX17" fmla="*/ 31865 w 1106999"/>
              <a:gd name="connsiteY17" fmla="*/ 854224 h 89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6999" h="899944">
                <a:moveTo>
                  <a:pt x="31865" y="854224"/>
                </a:moveTo>
                <a:cubicBezTo>
                  <a:pt x="-34810" y="816124"/>
                  <a:pt x="22340" y="722779"/>
                  <a:pt x="31865" y="671344"/>
                </a:cubicBezTo>
                <a:cubicBezTo>
                  <a:pt x="41390" y="619909"/>
                  <a:pt x="64250" y="589429"/>
                  <a:pt x="89015" y="545614"/>
                </a:cubicBezTo>
                <a:cubicBezTo>
                  <a:pt x="113780" y="501799"/>
                  <a:pt x="146165" y="450364"/>
                  <a:pt x="180455" y="408454"/>
                </a:cubicBezTo>
                <a:cubicBezTo>
                  <a:pt x="214745" y="366544"/>
                  <a:pt x="247130" y="334159"/>
                  <a:pt x="294755" y="294154"/>
                </a:cubicBezTo>
                <a:cubicBezTo>
                  <a:pt x="342380" y="254149"/>
                  <a:pt x="412865" y="198904"/>
                  <a:pt x="466205" y="168424"/>
                </a:cubicBezTo>
                <a:cubicBezTo>
                  <a:pt x="519545" y="137944"/>
                  <a:pt x="567170" y="132229"/>
                  <a:pt x="614795" y="111274"/>
                </a:cubicBezTo>
                <a:cubicBezTo>
                  <a:pt x="662420" y="90319"/>
                  <a:pt x="710045" y="59839"/>
                  <a:pt x="751955" y="42694"/>
                </a:cubicBezTo>
                <a:cubicBezTo>
                  <a:pt x="793865" y="25549"/>
                  <a:pt x="822440" y="-18266"/>
                  <a:pt x="866255" y="8404"/>
                </a:cubicBezTo>
                <a:cubicBezTo>
                  <a:pt x="910070" y="35074"/>
                  <a:pt x="984365" y="147469"/>
                  <a:pt x="1014845" y="202714"/>
                </a:cubicBezTo>
                <a:cubicBezTo>
                  <a:pt x="1045325" y="257959"/>
                  <a:pt x="1043420" y="330349"/>
                  <a:pt x="1049135" y="339874"/>
                </a:cubicBezTo>
                <a:cubicBezTo>
                  <a:pt x="1054850" y="349399"/>
                  <a:pt x="1039610" y="246529"/>
                  <a:pt x="1049135" y="259864"/>
                </a:cubicBezTo>
                <a:cubicBezTo>
                  <a:pt x="1058660" y="273199"/>
                  <a:pt x="1102475" y="360829"/>
                  <a:pt x="1106285" y="419884"/>
                </a:cubicBezTo>
                <a:cubicBezTo>
                  <a:pt x="1110095" y="478939"/>
                  <a:pt x="1098665" y="555139"/>
                  <a:pt x="1071995" y="614194"/>
                </a:cubicBezTo>
                <a:cubicBezTo>
                  <a:pt x="1045325" y="673249"/>
                  <a:pt x="1001510" y="734209"/>
                  <a:pt x="946265" y="774214"/>
                </a:cubicBezTo>
                <a:cubicBezTo>
                  <a:pt x="891020" y="814219"/>
                  <a:pt x="826250" y="833269"/>
                  <a:pt x="740525" y="854224"/>
                </a:cubicBezTo>
                <a:cubicBezTo>
                  <a:pt x="654800" y="875179"/>
                  <a:pt x="546215" y="899944"/>
                  <a:pt x="431915" y="899944"/>
                </a:cubicBezTo>
                <a:cubicBezTo>
                  <a:pt x="317615" y="899944"/>
                  <a:pt x="98540" y="892324"/>
                  <a:pt x="31865" y="854224"/>
                </a:cubicBezTo>
                <a:close/>
              </a:path>
            </a:pathLst>
          </a:custGeom>
          <a:solidFill>
            <a:schemeClr val="accent2">
              <a:lumMod val="60000"/>
              <a:lumOff val="40000"/>
              <a:alpha val="41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435508" y="4460278"/>
            <a:ext cx="1313227" cy="1243179"/>
          </a:xfrm>
          <a:custGeom>
            <a:avLst/>
            <a:gdLst>
              <a:gd name="connsiteX0" fmla="*/ 31865 w 1106999"/>
              <a:gd name="connsiteY0" fmla="*/ 854224 h 899944"/>
              <a:gd name="connsiteX1" fmla="*/ 31865 w 1106999"/>
              <a:gd name="connsiteY1" fmla="*/ 671344 h 899944"/>
              <a:gd name="connsiteX2" fmla="*/ 89015 w 1106999"/>
              <a:gd name="connsiteY2" fmla="*/ 545614 h 899944"/>
              <a:gd name="connsiteX3" fmla="*/ 180455 w 1106999"/>
              <a:gd name="connsiteY3" fmla="*/ 408454 h 899944"/>
              <a:gd name="connsiteX4" fmla="*/ 294755 w 1106999"/>
              <a:gd name="connsiteY4" fmla="*/ 294154 h 899944"/>
              <a:gd name="connsiteX5" fmla="*/ 466205 w 1106999"/>
              <a:gd name="connsiteY5" fmla="*/ 168424 h 899944"/>
              <a:gd name="connsiteX6" fmla="*/ 614795 w 1106999"/>
              <a:gd name="connsiteY6" fmla="*/ 111274 h 899944"/>
              <a:gd name="connsiteX7" fmla="*/ 751955 w 1106999"/>
              <a:gd name="connsiteY7" fmla="*/ 42694 h 899944"/>
              <a:gd name="connsiteX8" fmla="*/ 866255 w 1106999"/>
              <a:gd name="connsiteY8" fmla="*/ 8404 h 899944"/>
              <a:gd name="connsiteX9" fmla="*/ 1014845 w 1106999"/>
              <a:gd name="connsiteY9" fmla="*/ 202714 h 899944"/>
              <a:gd name="connsiteX10" fmla="*/ 1049135 w 1106999"/>
              <a:gd name="connsiteY10" fmla="*/ 339874 h 899944"/>
              <a:gd name="connsiteX11" fmla="*/ 1049135 w 1106999"/>
              <a:gd name="connsiteY11" fmla="*/ 259864 h 899944"/>
              <a:gd name="connsiteX12" fmla="*/ 1106285 w 1106999"/>
              <a:gd name="connsiteY12" fmla="*/ 419884 h 899944"/>
              <a:gd name="connsiteX13" fmla="*/ 1071995 w 1106999"/>
              <a:gd name="connsiteY13" fmla="*/ 614194 h 899944"/>
              <a:gd name="connsiteX14" fmla="*/ 946265 w 1106999"/>
              <a:gd name="connsiteY14" fmla="*/ 774214 h 899944"/>
              <a:gd name="connsiteX15" fmla="*/ 740525 w 1106999"/>
              <a:gd name="connsiteY15" fmla="*/ 854224 h 899944"/>
              <a:gd name="connsiteX16" fmla="*/ 431915 w 1106999"/>
              <a:gd name="connsiteY16" fmla="*/ 899944 h 899944"/>
              <a:gd name="connsiteX17" fmla="*/ 31865 w 1106999"/>
              <a:gd name="connsiteY17" fmla="*/ 854224 h 89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6999" h="899944">
                <a:moveTo>
                  <a:pt x="31865" y="854224"/>
                </a:moveTo>
                <a:cubicBezTo>
                  <a:pt x="-34810" y="816124"/>
                  <a:pt x="22340" y="722779"/>
                  <a:pt x="31865" y="671344"/>
                </a:cubicBezTo>
                <a:cubicBezTo>
                  <a:pt x="41390" y="619909"/>
                  <a:pt x="64250" y="589429"/>
                  <a:pt x="89015" y="545614"/>
                </a:cubicBezTo>
                <a:cubicBezTo>
                  <a:pt x="113780" y="501799"/>
                  <a:pt x="146165" y="450364"/>
                  <a:pt x="180455" y="408454"/>
                </a:cubicBezTo>
                <a:cubicBezTo>
                  <a:pt x="214745" y="366544"/>
                  <a:pt x="247130" y="334159"/>
                  <a:pt x="294755" y="294154"/>
                </a:cubicBezTo>
                <a:cubicBezTo>
                  <a:pt x="342380" y="254149"/>
                  <a:pt x="412865" y="198904"/>
                  <a:pt x="466205" y="168424"/>
                </a:cubicBezTo>
                <a:cubicBezTo>
                  <a:pt x="519545" y="137944"/>
                  <a:pt x="567170" y="132229"/>
                  <a:pt x="614795" y="111274"/>
                </a:cubicBezTo>
                <a:cubicBezTo>
                  <a:pt x="662420" y="90319"/>
                  <a:pt x="710045" y="59839"/>
                  <a:pt x="751955" y="42694"/>
                </a:cubicBezTo>
                <a:cubicBezTo>
                  <a:pt x="793865" y="25549"/>
                  <a:pt x="822440" y="-18266"/>
                  <a:pt x="866255" y="8404"/>
                </a:cubicBezTo>
                <a:cubicBezTo>
                  <a:pt x="910070" y="35074"/>
                  <a:pt x="984365" y="147469"/>
                  <a:pt x="1014845" y="202714"/>
                </a:cubicBezTo>
                <a:cubicBezTo>
                  <a:pt x="1045325" y="257959"/>
                  <a:pt x="1043420" y="330349"/>
                  <a:pt x="1049135" y="339874"/>
                </a:cubicBezTo>
                <a:cubicBezTo>
                  <a:pt x="1054850" y="349399"/>
                  <a:pt x="1039610" y="246529"/>
                  <a:pt x="1049135" y="259864"/>
                </a:cubicBezTo>
                <a:cubicBezTo>
                  <a:pt x="1058660" y="273199"/>
                  <a:pt x="1102475" y="360829"/>
                  <a:pt x="1106285" y="419884"/>
                </a:cubicBezTo>
                <a:cubicBezTo>
                  <a:pt x="1110095" y="478939"/>
                  <a:pt x="1098665" y="555139"/>
                  <a:pt x="1071995" y="614194"/>
                </a:cubicBezTo>
                <a:cubicBezTo>
                  <a:pt x="1045325" y="673249"/>
                  <a:pt x="1001510" y="734209"/>
                  <a:pt x="946265" y="774214"/>
                </a:cubicBezTo>
                <a:cubicBezTo>
                  <a:pt x="891020" y="814219"/>
                  <a:pt x="826250" y="833269"/>
                  <a:pt x="740525" y="854224"/>
                </a:cubicBezTo>
                <a:cubicBezTo>
                  <a:pt x="654800" y="875179"/>
                  <a:pt x="546215" y="899944"/>
                  <a:pt x="431915" y="899944"/>
                </a:cubicBezTo>
                <a:cubicBezTo>
                  <a:pt x="317615" y="899944"/>
                  <a:pt x="98540" y="892324"/>
                  <a:pt x="31865" y="854224"/>
                </a:cubicBezTo>
                <a:close/>
              </a:path>
            </a:pathLst>
          </a:custGeom>
          <a:solidFill>
            <a:srgbClr val="302E2F"/>
          </a:solidFill>
          <a:ln>
            <a:solidFill>
              <a:srgbClr val="2F2F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682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randombar(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randombar(horizontal)">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xit" presetSubtype="10" fill="hold" nodeType="clickEffect">
                                  <p:stCondLst>
                                    <p:cond delay="0"/>
                                  </p:stCondLst>
                                  <p:childTnLst>
                                    <p:anim calcmode="lin" valueType="num">
                                      <p:cBhvr>
                                        <p:cTn id="21" dur="500"/>
                                        <p:tgtEl>
                                          <p:spTgt spid="13"/>
                                        </p:tgtEl>
                                        <p:attrNameLst>
                                          <p:attrName>ppt_w</p:attrName>
                                        </p:attrNameLst>
                                      </p:cBhvr>
                                      <p:tavLst>
                                        <p:tav tm="0">
                                          <p:val>
                                            <p:strVal val="ppt_w"/>
                                          </p:val>
                                        </p:tav>
                                        <p:tav tm="100000">
                                          <p:val>
                                            <p:fltVal val="0"/>
                                          </p:val>
                                        </p:tav>
                                      </p:tavLst>
                                    </p:anim>
                                    <p:anim calcmode="lin" valueType="num">
                                      <p:cBhvr>
                                        <p:cTn id="22" dur="500"/>
                                        <p:tgtEl>
                                          <p:spTgt spid="13"/>
                                        </p:tgtEl>
                                        <p:attrNameLst>
                                          <p:attrName>ppt_h</p:attrName>
                                        </p:attrNameLst>
                                      </p:cBhvr>
                                      <p:tavLst>
                                        <p:tav tm="0">
                                          <p:val>
                                            <p:strVal val="ppt_h"/>
                                          </p:val>
                                        </p:tav>
                                        <p:tav tm="100000">
                                          <p:val>
                                            <p:strVal val="ppt_h"/>
                                          </p:val>
                                        </p:tav>
                                      </p:tavLst>
                                    </p:anim>
                                    <p:set>
                                      <p:cBhvr>
                                        <p:cTn id="23" dur="1" fill="hold">
                                          <p:stCondLst>
                                            <p:cond delay="499"/>
                                          </p:stCondLst>
                                        </p:cTn>
                                        <p:tgtEl>
                                          <p:spTgt spid="13"/>
                                        </p:tgtEl>
                                        <p:attrNameLst>
                                          <p:attrName>style.visibility</p:attrName>
                                        </p:attrNameLst>
                                      </p:cBhvr>
                                      <p:to>
                                        <p:strVal val="hidden"/>
                                      </p:to>
                                    </p:set>
                                  </p:childTnLst>
                                </p:cTn>
                              </p:par>
                              <p:par>
                                <p:cTn id="24" presetID="17" presetClass="exit" presetSubtype="10" fill="hold" nodeType="withEffect">
                                  <p:stCondLst>
                                    <p:cond delay="0"/>
                                  </p:stCondLst>
                                  <p:childTnLst>
                                    <p:anim calcmode="lin" valueType="num">
                                      <p:cBhvr>
                                        <p:cTn id="25" dur="500"/>
                                        <p:tgtEl>
                                          <p:spTgt spid="21"/>
                                        </p:tgtEl>
                                        <p:attrNameLst>
                                          <p:attrName>ppt_w</p:attrName>
                                        </p:attrNameLst>
                                      </p:cBhvr>
                                      <p:tavLst>
                                        <p:tav tm="0">
                                          <p:val>
                                            <p:strVal val="ppt_w"/>
                                          </p:val>
                                        </p:tav>
                                        <p:tav tm="100000">
                                          <p:val>
                                            <p:fltVal val="0"/>
                                          </p:val>
                                        </p:tav>
                                      </p:tavLst>
                                    </p:anim>
                                    <p:anim calcmode="lin" valueType="num">
                                      <p:cBhvr>
                                        <p:cTn id="26" dur="500"/>
                                        <p:tgtEl>
                                          <p:spTgt spid="21"/>
                                        </p:tgtEl>
                                        <p:attrNameLst>
                                          <p:attrName>ppt_h</p:attrName>
                                        </p:attrNameLst>
                                      </p:cBhvr>
                                      <p:tavLst>
                                        <p:tav tm="0">
                                          <p:val>
                                            <p:strVal val="ppt_h"/>
                                          </p:val>
                                        </p:tav>
                                        <p:tav tm="100000">
                                          <p:val>
                                            <p:strVal val="ppt_h"/>
                                          </p:val>
                                        </p:tav>
                                      </p:tavLst>
                                    </p:anim>
                                    <p:set>
                                      <p:cBhvr>
                                        <p:cTn id="27" dur="1" fill="hold">
                                          <p:stCondLst>
                                            <p:cond delay="499"/>
                                          </p:stCondLst>
                                        </p:cTn>
                                        <p:tgtEl>
                                          <p:spTgt spid="21"/>
                                        </p:tgtEl>
                                        <p:attrNameLst>
                                          <p:attrName>style.visibility</p:attrName>
                                        </p:attrNameLst>
                                      </p:cBhvr>
                                      <p:to>
                                        <p:strVal val="hidden"/>
                                      </p:to>
                                    </p:set>
                                  </p:childTnLst>
                                </p:cTn>
                              </p:par>
                              <p:par>
                                <p:cTn id="28" presetID="17" presetClass="exit" presetSubtype="10" fill="hold" nodeType="withEffect">
                                  <p:stCondLst>
                                    <p:cond delay="0"/>
                                  </p:stCondLst>
                                  <p:childTnLst>
                                    <p:anim calcmode="lin" valueType="num">
                                      <p:cBhvr>
                                        <p:cTn id="29" dur="500"/>
                                        <p:tgtEl>
                                          <p:spTgt spid="14"/>
                                        </p:tgtEl>
                                        <p:attrNameLst>
                                          <p:attrName>ppt_w</p:attrName>
                                        </p:attrNameLst>
                                      </p:cBhvr>
                                      <p:tavLst>
                                        <p:tav tm="0">
                                          <p:val>
                                            <p:strVal val="ppt_w"/>
                                          </p:val>
                                        </p:tav>
                                        <p:tav tm="100000">
                                          <p:val>
                                            <p:fltVal val="0"/>
                                          </p:val>
                                        </p:tav>
                                      </p:tavLst>
                                    </p:anim>
                                    <p:anim calcmode="lin" valueType="num">
                                      <p:cBhvr>
                                        <p:cTn id="30" dur="500"/>
                                        <p:tgtEl>
                                          <p:spTgt spid="14"/>
                                        </p:tgtEl>
                                        <p:attrNameLst>
                                          <p:attrName>ppt_h</p:attrName>
                                        </p:attrNameLst>
                                      </p:cBhvr>
                                      <p:tavLst>
                                        <p:tav tm="0">
                                          <p:val>
                                            <p:strVal val="ppt_h"/>
                                          </p:val>
                                        </p:tav>
                                        <p:tav tm="100000">
                                          <p:val>
                                            <p:strVal val="ppt_h"/>
                                          </p:val>
                                        </p:tav>
                                      </p:tavLst>
                                    </p:anim>
                                    <p:set>
                                      <p:cBhvr>
                                        <p:cTn id="31" dur="1" fill="hold">
                                          <p:stCondLst>
                                            <p:cond delay="499"/>
                                          </p:stCondLst>
                                        </p:cTn>
                                        <p:tgtEl>
                                          <p:spTgt spid="14"/>
                                        </p:tgtEl>
                                        <p:attrNameLst>
                                          <p:attrName>style.visibility</p:attrName>
                                        </p:attrNameLst>
                                      </p:cBhvr>
                                      <p:to>
                                        <p:strVal val="hidden"/>
                                      </p:to>
                                    </p:set>
                                  </p:childTnLst>
                                </p:cTn>
                              </p:par>
                            </p:childTnLst>
                          </p:cTn>
                        </p:par>
                        <p:par>
                          <p:cTn id="32" fill="hold">
                            <p:stCondLst>
                              <p:cond delay="500"/>
                            </p:stCondLst>
                            <p:childTnLst>
                              <p:par>
                                <p:cTn id="33" presetID="10" presetClass="exit" presetSubtype="0" fill="hold" grpId="0" nodeType="afterEffect">
                                  <p:stCondLst>
                                    <p:cond delay="0"/>
                                  </p:stCondLst>
                                  <p:childTnLst>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childTnLst>
                          </p:cTn>
                        </p:par>
                        <p:par>
                          <p:cTn id="42" fill="hold">
                            <p:stCondLst>
                              <p:cond delay="1000"/>
                            </p:stCondLst>
                            <p:childTnLst>
                              <p:par>
                                <p:cTn id="43" presetID="53" presetClass="exit" presetSubtype="32" fill="hold" grpId="0" nodeType="afterEffect">
                                  <p:stCondLst>
                                    <p:cond delay="0"/>
                                  </p:stCondLst>
                                  <p:childTnLst>
                                    <p:anim calcmode="lin" valueType="num">
                                      <p:cBhvr>
                                        <p:cTn id="44" dur="500"/>
                                        <p:tgtEl>
                                          <p:spTgt spid="10"/>
                                        </p:tgtEl>
                                        <p:attrNameLst>
                                          <p:attrName>ppt_w</p:attrName>
                                        </p:attrNameLst>
                                      </p:cBhvr>
                                      <p:tavLst>
                                        <p:tav tm="0">
                                          <p:val>
                                            <p:strVal val="ppt_w"/>
                                          </p:val>
                                        </p:tav>
                                        <p:tav tm="100000">
                                          <p:val>
                                            <p:fltVal val="0"/>
                                          </p:val>
                                        </p:tav>
                                      </p:tavLst>
                                    </p:anim>
                                    <p:anim calcmode="lin" valueType="num">
                                      <p:cBhvr>
                                        <p:cTn id="45" dur="500"/>
                                        <p:tgtEl>
                                          <p:spTgt spid="10"/>
                                        </p:tgtEl>
                                        <p:attrNameLst>
                                          <p:attrName>ppt_h</p:attrName>
                                        </p:attrNameLst>
                                      </p:cBhvr>
                                      <p:tavLst>
                                        <p:tav tm="0">
                                          <p:val>
                                            <p:strVal val="ppt_h"/>
                                          </p:val>
                                        </p:tav>
                                        <p:tav tm="100000">
                                          <p:val>
                                            <p:fltVal val="0"/>
                                          </p:val>
                                        </p:tav>
                                      </p:tavLst>
                                    </p:anim>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par>
                          <p:cTn id="48" fill="hold">
                            <p:stCondLst>
                              <p:cond delay="1500"/>
                            </p:stCondLst>
                            <p:childTnLst>
                              <p:par>
                                <p:cTn id="49" presetID="53" presetClass="exit" presetSubtype="32" fill="hold" grpId="0" nodeType="afterEffect">
                                  <p:stCondLst>
                                    <p:cond delay="0"/>
                                  </p:stCondLst>
                                  <p:childTnLst>
                                    <p:anim calcmode="lin" valueType="num">
                                      <p:cBhvr>
                                        <p:cTn id="50" dur="500"/>
                                        <p:tgtEl>
                                          <p:spTgt spid="11"/>
                                        </p:tgtEl>
                                        <p:attrNameLst>
                                          <p:attrName>ppt_w</p:attrName>
                                        </p:attrNameLst>
                                      </p:cBhvr>
                                      <p:tavLst>
                                        <p:tav tm="0">
                                          <p:val>
                                            <p:strVal val="ppt_w"/>
                                          </p:val>
                                        </p:tav>
                                        <p:tav tm="100000">
                                          <p:val>
                                            <p:fltVal val="0"/>
                                          </p:val>
                                        </p:tav>
                                      </p:tavLst>
                                    </p:anim>
                                    <p:anim calcmode="lin" valueType="num">
                                      <p:cBhvr>
                                        <p:cTn id="51" dur="500"/>
                                        <p:tgtEl>
                                          <p:spTgt spid="11"/>
                                        </p:tgtEl>
                                        <p:attrNameLst>
                                          <p:attrName>ppt_h</p:attrName>
                                        </p:attrNameLst>
                                      </p:cBhvr>
                                      <p:tavLst>
                                        <p:tav tm="0">
                                          <p:val>
                                            <p:strVal val="ppt_h"/>
                                          </p:val>
                                        </p:tav>
                                        <p:tav tm="100000">
                                          <p:val>
                                            <p:fltVal val="0"/>
                                          </p:val>
                                        </p:tav>
                                      </p:tavLst>
                                    </p:anim>
                                    <p:animEffect transition="out" filter="fade">
                                      <p:cBhvr>
                                        <p:cTn id="52" dur="500"/>
                                        <p:tgtEl>
                                          <p:spTgt spid="11"/>
                                        </p:tgtEl>
                                      </p:cBhvr>
                                    </p:animEffect>
                                    <p:set>
                                      <p:cBhvr>
                                        <p:cTn id="53" dur="1" fill="hold">
                                          <p:stCondLst>
                                            <p:cond delay="499"/>
                                          </p:stCondLst>
                                        </p:cTn>
                                        <p:tgtEl>
                                          <p:spTgt spid="11"/>
                                        </p:tgtEl>
                                        <p:attrNameLst>
                                          <p:attrName>style.visibility</p:attrName>
                                        </p:attrNameLst>
                                      </p:cBhvr>
                                      <p:to>
                                        <p:strVal val="hidden"/>
                                      </p:to>
                                    </p:set>
                                  </p:childTnLst>
                                </p:cTn>
                              </p:par>
                            </p:childTnLst>
                          </p:cTn>
                        </p:par>
                        <p:par>
                          <p:cTn id="54" fill="hold">
                            <p:stCondLst>
                              <p:cond delay="2000"/>
                            </p:stCondLst>
                            <p:childTnLst>
                              <p:par>
                                <p:cTn id="55" presetID="53" presetClass="exit" presetSubtype="32" fill="hold" grpId="0" nodeType="afterEffect">
                                  <p:stCondLst>
                                    <p:cond delay="0"/>
                                  </p:stCondLst>
                                  <p:childTnLst>
                                    <p:anim calcmode="lin" valueType="num">
                                      <p:cBhvr>
                                        <p:cTn id="56" dur="500"/>
                                        <p:tgtEl>
                                          <p:spTgt spid="12"/>
                                        </p:tgtEl>
                                        <p:attrNameLst>
                                          <p:attrName>ppt_w</p:attrName>
                                        </p:attrNameLst>
                                      </p:cBhvr>
                                      <p:tavLst>
                                        <p:tav tm="0">
                                          <p:val>
                                            <p:strVal val="ppt_w"/>
                                          </p:val>
                                        </p:tav>
                                        <p:tav tm="100000">
                                          <p:val>
                                            <p:fltVal val="0"/>
                                          </p:val>
                                        </p:tav>
                                      </p:tavLst>
                                    </p:anim>
                                    <p:anim calcmode="lin" valueType="num">
                                      <p:cBhvr>
                                        <p:cTn id="57" dur="500"/>
                                        <p:tgtEl>
                                          <p:spTgt spid="12"/>
                                        </p:tgtEl>
                                        <p:attrNameLst>
                                          <p:attrName>ppt_h</p:attrName>
                                        </p:attrNameLst>
                                      </p:cBhvr>
                                      <p:tavLst>
                                        <p:tav tm="0">
                                          <p:val>
                                            <p:strVal val="ppt_h"/>
                                          </p:val>
                                        </p:tav>
                                        <p:tav tm="100000">
                                          <p:val>
                                            <p:fltVal val="0"/>
                                          </p:val>
                                        </p:tav>
                                      </p:tavLst>
                                    </p:anim>
                                    <p:animEffect transition="out" filter="fade">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12" grpId="0"/>
      <p:bldP spid="25" grpId="0"/>
      <p:bldP spid="27"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solidFill>
                  <a:schemeClr val="accent6">
                    <a:lumMod val="60000"/>
                    <a:lumOff val="40000"/>
                  </a:schemeClr>
                </a:solidFill>
              </a:rPr>
              <a:t>Chockler</a:t>
            </a:r>
            <a:r>
              <a:rPr lang="en-US" dirty="0">
                <a:solidFill>
                  <a:schemeClr val="accent6">
                    <a:lumMod val="60000"/>
                    <a:lumOff val="40000"/>
                  </a:schemeClr>
                </a:solidFill>
              </a:rPr>
              <a:t> et al. </a:t>
            </a:r>
            <a:r>
              <a:rPr lang="en-US" dirty="0" smtClean="0">
                <a:solidFill>
                  <a:srgbClr val="FFAFFF"/>
                </a:solidFill>
              </a:rPr>
              <a:t>2010</a:t>
            </a:r>
            <a:endParaRPr lang="en-US" dirty="0">
              <a:solidFill>
                <a:srgbClr val="FFAF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50000"/>
                  </a:lnSpc>
                  <a:buNone/>
                </a:pPr>
                <a:r>
                  <a:rPr lang="en-US" sz="3200" dirty="0" smtClean="0"/>
                  <a:t>Nondeterministic </a:t>
                </a:r>
                <a:r>
                  <a:rPr lang="en-US" sz="3200" dirty="0"/>
                  <a:t>coverage </a:t>
                </a:r>
                <a:r>
                  <a:rPr lang="en-US" sz="2800" dirty="0" smtClean="0"/>
                  <a:t>(</a:t>
                </a:r>
                <a:r>
                  <a:rPr lang="en-US" sz="2800" dirty="0" smtClean="0">
                    <a:solidFill>
                      <a:srgbClr val="FF5050"/>
                    </a:solidFill>
                  </a:rPr>
                  <a:t>NONDET-COV</a:t>
                </a:r>
                <a:r>
                  <a:rPr lang="en-US" sz="2800" dirty="0" smtClean="0"/>
                  <a:t>):</a:t>
                </a:r>
              </a:p>
              <a:p>
                <a:pPr lvl="1">
                  <a:lnSpc>
                    <a:spcPct val="150000"/>
                  </a:lnSpc>
                </a:pPr>
                <a:r>
                  <a:rPr lang="en-US" sz="3000" dirty="0" err="1" smtClean="0">
                    <a:solidFill>
                      <a:srgbClr val="FFFF00"/>
                    </a:solidFill>
                  </a:rPr>
                  <a:t>Ti</a:t>
                </a:r>
                <a:r>
                  <a:rPr lang="en-US" sz="3000" dirty="0" smtClean="0"/>
                  <a:t> </a:t>
                </a:r>
                <a:r>
                  <a:rPr lang="en-US" sz="3000" dirty="0">
                    <a:solidFill>
                      <a:srgbClr val="99FF66"/>
                    </a:solidFill>
                  </a:rPr>
                  <a:t>∈</a:t>
                </a:r>
                <a:r>
                  <a:rPr lang="en-US" sz="3000" dirty="0"/>
                  <a:t> </a:t>
                </a:r>
                <a:r>
                  <a:rPr lang="en-US" sz="3000" dirty="0">
                    <a:solidFill>
                      <a:srgbClr val="FFFF00"/>
                    </a:solidFill>
                  </a:rPr>
                  <a:t>T</a:t>
                </a:r>
                <a:r>
                  <a:rPr lang="en-US" sz="3000" dirty="0"/>
                  <a:t> is covered by </a:t>
                </a:r>
                <a:r>
                  <a:rPr lang="en-US" sz="3000" dirty="0">
                    <a:solidFill>
                      <a:srgbClr val="FFFF00"/>
                    </a:solidFill>
                  </a:rPr>
                  <a:t>P</a:t>
                </a:r>
                <a:r>
                  <a:rPr lang="en-US" sz="3000" dirty="0"/>
                  <a:t> </a:t>
                </a:r>
                <a:r>
                  <a:rPr lang="en-US" sz="3000" i="1" dirty="0" err="1"/>
                  <a:t>iff</a:t>
                </a:r>
                <a:r>
                  <a:rPr lang="en-US" sz="3000" dirty="0"/>
                  <a:t> </a:t>
                </a:r>
                <a:r>
                  <a:rPr lang="en-US" sz="3000" dirty="0" smtClean="0"/>
                  <a:t> </a:t>
                </a:r>
                <a:r>
                  <a:rPr lang="en-US" sz="3000" dirty="0" err="1">
                    <a:solidFill>
                      <a:srgbClr val="FFFF00"/>
                    </a:solidFill>
                  </a:rPr>
                  <a:t>Ti</a:t>
                </a:r>
                <a:r>
                  <a:rPr lang="en-US" sz="3000" dirty="0"/>
                  <a:t> </a:t>
                </a:r>
                <a:r>
                  <a:rPr lang="en-US" sz="3000" dirty="0" smtClean="0">
                    <a:solidFill>
                      <a:srgbClr val="99FF66"/>
                    </a:solidFill>
                  </a:rPr>
                  <a:t>∈</a:t>
                </a:r>
                <a:r>
                  <a:rPr lang="en-US" sz="3000" dirty="0" smtClean="0">
                    <a:solidFill>
                      <a:srgbClr val="FF5050"/>
                    </a:solidFill>
                  </a:rPr>
                  <a:t> NONDET-COV</a:t>
                </a:r>
                <a:r>
                  <a:rPr lang="en-US" sz="3000" dirty="0" smtClean="0"/>
                  <a:t> </a:t>
                </a:r>
                <a:r>
                  <a:rPr lang="en-US" sz="3000" dirty="0"/>
                  <a:t>(</a:t>
                </a:r>
                <a:r>
                  <a:rPr lang="en-US" sz="3000" dirty="0">
                    <a:solidFill>
                      <a:srgbClr val="FFFF00"/>
                    </a:solidFill>
                  </a:rPr>
                  <a:t>P</a:t>
                </a:r>
                <a:r>
                  <a:rPr lang="en-US" sz="3000" dirty="0" smtClean="0"/>
                  <a:t>)</a:t>
                </a:r>
                <a:endParaRPr lang="en-US" sz="3000" dirty="0"/>
              </a:p>
              <a:p>
                <a:pPr lvl="2">
                  <a:lnSpc>
                    <a:spcPct val="150000"/>
                  </a:lnSpc>
                </a:pPr>
                <a:r>
                  <a:rPr lang="en-US" sz="2800" dirty="0" smtClean="0">
                    <a:solidFill>
                      <a:srgbClr val="FF5050"/>
                    </a:solidFill>
                  </a:rPr>
                  <a:t>NONDET-COV</a:t>
                </a:r>
                <a:r>
                  <a:rPr lang="en-US" sz="2800" dirty="0" smtClean="0"/>
                  <a:t> </a:t>
                </a:r>
                <a:r>
                  <a:rPr lang="en-US" sz="2800" dirty="0"/>
                  <a:t>(</a:t>
                </a:r>
                <a:r>
                  <a:rPr lang="en-US" sz="2800" dirty="0">
                    <a:solidFill>
                      <a:srgbClr val="FFFF00"/>
                    </a:solidFill>
                  </a:rPr>
                  <a:t>P</a:t>
                </a:r>
                <a:r>
                  <a:rPr lang="en-US" sz="2800" dirty="0"/>
                  <a:t>) = {</a:t>
                </a:r>
                <a:r>
                  <a:rPr lang="en-US" sz="2800" dirty="0" err="1">
                    <a:solidFill>
                      <a:srgbClr val="FFFF00"/>
                    </a:solidFill>
                  </a:rPr>
                  <a:t>Ti</a:t>
                </a:r>
                <a:r>
                  <a:rPr lang="en-US" sz="2800" dirty="0"/>
                  <a:t> </a:t>
                </a:r>
                <a:r>
                  <a:rPr lang="en-US" sz="2800" dirty="0">
                    <a:solidFill>
                      <a:srgbClr val="99FF66"/>
                    </a:solidFill>
                  </a:rPr>
                  <a:t>|</a:t>
                </a:r>
                <a:r>
                  <a:rPr lang="en-US" sz="2800" dirty="0"/>
                  <a:t> </a:t>
                </a:r>
                <a:r>
                  <a:rPr lang="en-US" sz="2800" dirty="0">
                    <a:solidFill>
                      <a:prstClr val="white"/>
                    </a:solidFill>
                  </a:rPr>
                  <a:t>(</a:t>
                </a:r>
                <a:r>
                  <a:rPr lang="en-US" sz="2800" dirty="0">
                    <a:solidFill>
                      <a:srgbClr val="FFFF71"/>
                    </a:solidFill>
                  </a:rPr>
                  <a:t>I</a:t>
                </a:r>
                <a:r>
                  <a:rPr lang="en-US" sz="2800" dirty="0">
                    <a:solidFill>
                      <a:prstClr val="white"/>
                    </a:solidFill>
                  </a:rPr>
                  <a:t>, </a:t>
                </a:r>
                <a:r>
                  <a:rPr lang="en-US" sz="2800" dirty="0">
                    <a:solidFill>
                      <a:srgbClr val="FFFF71"/>
                    </a:solidFill>
                  </a:rPr>
                  <a:t>T</a:t>
                </a:r>
                <a:r>
                  <a:rPr lang="en-US" sz="2800" dirty="0">
                    <a:solidFill>
                      <a:prstClr val="white"/>
                    </a:solidFill>
                  </a:rPr>
                  <a:t>) </a:t>
                </a:r>
                <a:r>
                  <a:rPr lang="en-US" sz="3000" b="1" dirty="0">
                    <a:solidFill>
                      <a:srgbClr val="92D050"/>
                    </a:solidFill>
                    <a:ea typeface="Meiryo" panose="020B0604030504040204" pitchFamily="34" charset="-128"/>
                  </a:rPr>
                  <a:t>⊦</a:t>
                </a:r>
                <a:r>
                  <a:rPr lang="en-US" sz="3000" dirty="0">
                    <a:solidFill>
                      <a:prstClr val="white"/>
                    </a:solidFill>
                    <a:ea typeface="Meiryo" panose="020B0604030504040204" pitchFamily="34" charset="-128"/>
                  </a:rPr>
                  <a:t> </a:t>
                </a:r>
                <a:r>
                  <a:rPr lang="en-US" sz="2800" dirty="0" smtClean="0">
                    <a:solidFill>
                      <a:srgbClr val="FFFF71"/>
                    </a:solidFill>
                    <a:ea typeface="Meiryo" panose="020B0604030504040204" pitchFamily="34" charset="-128"/>
                  </a:rPr>
                  <a:t>P </a:t>
                </a:r>
                <a:r>
                  <a:rPr lang="en-US" sz="2800" dirty="0">
                    <a:solidFill>
                      <a:srgbClr val="92D050"/>
                    </a:solidFill>
                  </a:rPr>
                  <a:t>∧ </a:t>
                </a:r>
                <a:r>
                  <a:rPr lang="en-US" sz="2800" dirty="0">
                    <a:ea typeface="Times New Roman" panose="02020603050405020304" pitchFamily="18" charset="0"/>
                  </a:rPr>
                  <a:t>(</a:t>
                </a:r>
                <a:r>
                  <a:rPr lang="en-US" sz="2800" dirty="0">
                    <a:solidFill>
                      <a:srgbClr val="FFFF00"/>
                    </a:solidFill>
                    <a:ea typeface="Times New Roman" panose="02020603050405020304" pitchFamily="18" charset="0"/>
                  </a:rPr>
                  <a:t>I</a:t>
                </a:r>
                <a:r>
                  <a:rPr lang="en-US" sz="2800" dirty="0">
                    <a:solidFill>
                      <a:prstClr val="white"/>
                    </a:solidFill>
                    <a:ea typeface="Times New Roman" panose="02020603050405020304" pitchFamily="18" charset="0"/>
                  </a:rPr>
                  <a:t>, </a:t>
                </a:r>
                <a:r>
                  <a:rPr lang="en-US" sz="2800" dirty="0" smtClean="0">
                    <a:solidFill>
                      <a:srgbClr val="FFFF00"/>
                    </a:solidFill>
                    <a:ea typeface="Times New Roman" panose="02020603050405020304" pitchFamily="18" charset="0"/>
                  </a:rPr>
                  <a:t>T </a:t>
                </a:r>
                <a:r>
                  <a:rPr lang="en-US" sz="2800" dirty="0" smtClean="0">
                    <a:solidFill>
                      <a:srgbClr val="92D050"/>
                    </a:solidFill>
                    <a:ea typeface="Times New Roman" panose="02020603050405020304" pitchFamily="18" charset="0"/>
                  </a:rPr>
                  <a:t>\ </a:t>
                </a:r>
                <a:r>
                  <a:rPr lang="en-US" sz="2800" dirty="0" smtClean="0">
                    <a:ea typeface="Times New Roman" panose="02020603050405020304" pitchFamily="18" charset="0"/>
                  </a:rPr>
                  <a:t>{</a:t>
                </a:r>
                <a:r>
                  <a:rPr lang="en-US" sz="2800" spc="10" dirty="0" err="1">
                    <a:solidFill>
                      <a:srgbClr val="FFFF00"/>
                    </a:solidFill>
                    <a:ea typeface="Times New Roman" panose="02020603050405020304" pitchFamily="18" charset="0"/>
                  </a:rPr>
                  <a:t>Ti</a:t>
                </a:r>
                <a:r>
                  <a:rPr lang="en-US" sz="2800" dirty="0">
                    <a:ea typeface="Times New Roman" panose="02020603050405020304" pitchFamily="18" charset="0"/>
                  </a:rPr>
                  <a:t>})</a:t>
                </a:r>
                <a:r>
                  <a:rPr lang="en-US" sz="2800" spc="-25" dirty="0">
                    <a:solidFill>
                      <a:srgbClr val="92D050"/>
                    </a:solidFill>
                    <a:ea typeface="Times New Roman" panose="02020603050405020304" pitchFamily="18" charset="0"/>
                  </a:rPr>
                  <a:t> </a:t>
                </a:r>
                <a14:m>
                  <m:oMath xmlns:m="http://schemas.openxmlformats.org/officeDocument/2006/math">
                    <m:r>
                      <a:rPr lang="en-US" sz="2800" i="1" dirty="0">
                        <a:ln w="0"/>
                        <a:solidFill>
                          <a:srgbClr val="92D050"/>
                        </a:solidFill>
                        <a:effectLst>
                          <a:outerShdw blurRad="38100" dist="19050" dir="2700000" algn="tl" rotWithShape="0">
                            <a:prstClr val="black">
                              <a:alpha val="40000"/>
                            </a:prstClr>
                          </a:outerShdw>
                        </a:effectLst>
                        <a:latin typeface="Cambria Math" panose="02040503050406030204" pitchFamily="18" charset="0"/>
                      </a:rPr>
                      <m:t>⊬</m:t>
                    </m:r>
                  </m:oMath>
                </a14:m>
                <a:r>
                  <a:rPr lang="en-US" sz="2800" dirty="0">
                    <a:ln w="0"/>
                    <a:solidFill>
                      <a:srgbClr val="FF0000"/>
                    </a:solidFill>
                    <a:effectLst>
                      <a:outerShdw blurRad="38100" dist="19050" dir="2700000" algn="tl" rotWithShape="0">
                        <a:prstClr val="black">
                          <a:alpha val="40000"/>
                        </a:prstClr>
                      </a:outerShdw>
                    </a:effectLst>
                  </a:rPr>
                  <a:t> </a:t>
                </a:r>
                <a:r>
                  <a:rPr lang="en-US" sz="2800" dirty="0">
                    <a:solidFill>
                      <a:srgbClr val="FFFF00"/>
                    </a:solidFill>
                    <a:ea typeface="Times New Roman" panose="02020603050405020304" pitchFamily="18" charset="0"/>
                  </a:rPr>
                  <a:t>P</a:t>
                </a:r>
                <a:r>
                  <a:rPr lang="en-US" sz="2800"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22</a:t>
            </a:fld>
            <a:endParaRPr lang="en-US" dirty="0"/>
          </a:p>
        </p:txBody>
      </p:sp>
      <p:sp>
        <p:nvSpPr>
          <p:cNvPr id="6" name="Rectangle 5"/>
          <p:cNvSpPr/>
          <p:nvPr/>
        </p:nvSpPr>
        <p:spPr>
          <a:xfrm>
            <a:off x="2259700" y="6313114"/>
            <a:ext cx="6898042" cy="461665"/>
          </a:xfrm>
          <a:prstGeom prst="rect">
            <a:avLst/>
          </a:prstGeom>
        </p:spPr>
        <p:txBody>
          <a:bodyPr wrap="none">
            <a:spAutoFit/>
          </a:bodyPr>
          <a:lstStyle/>
          <a:p>
            <a:r>
              <a:rPr lang="en-US" dirty="0"/>
              <a:t>., </a:t>
            </a:r>
            <a:r>
              <a:rPr lang="en-US" sz="2400" b="1" dirty="0" smtClean="0">
                <a:solidFill>
                  <a:srgbClr val="FFFF00"/>
                </a:solidFill>
              </a:rPr>
              <a:t>* </a:t>
            </a:r>
            <a:r>
              <a:rPr lang="en-US" dirty="0" smtClean="0">
                <a:solidFill>
                  <a:srgbClr val="FDFDBF"/>
                </a:solidFill>
              </a:rPr>
              <a:t>Coverage </a:t>
            </a:r>
            <a:r>
              <a:rPr lang="en-US" dirty="0">
                <a:solidFill>
                  <a:srgbClr val="FDFDBF"/>
                </a:solidFill>
              </a:rPr>
              <a:t>in interpolation-based model </a:t>
            </a:r>
            <a:r>
              <a:rPr lang="en-US" dirty="0" smtClean="0">
                <a:solidFill>
                  <a:srgbClr val="FDFDBF"/>
                </a:solidFill>
              </a:rPr>
              <a:t>checking</a:t>
            </a:r>
            <a:r>
              <a:rPr lang="en-US" dirty="0" smtClean="0">
                <a:solidFill>
                  <a:srgbClr val="FFAFFF"/>
                </a:solidFill>
              </a:rPr>
              <a:t>, DAC2010</a:t>
            </a:r>
            <a:endParaRPr lang="en-US" dirty="0">
              <a:solidFill>
                <a:srgbClr val="FFAFFF"/>
              </a:solidFill>
            </a:endParaRPr>
          </a:p>
        </p:txBody>
      </p:sp>
      <p:sp>
        <p:nvSpPr>
          <p:cNvPr id="8" name="Rectangle 7"/>
          <p:cNvSpPr/>
          <p:nvPr/>
        </p:nvSpPr>
        <p:spPr>
          <a:xfrm>
            <a:off x="5244909" y="201946"/>
            <a:ext cx="348172" cy="461665"/>
          </a:xfrm>
          <a:prstGeom prst="rect">
            <a:avLst/>
          </a:prstGeom>
        </p:spPr>
        <p:txBody>
          <a:bodyPr wrap="none">
            <a:spAutoFit/>
          </a:bodyPr>
          <a:lstStyle/>
          <a:p>
            <a:r>
              <a:rPr lang="en-US" sz="2400" b="1" dirty="0">
                <a:solidFill>
                  <a:srgbClr val="FFFF00"/>
                </a:solidFill>
              </a:rPr>
              <a:t>*</a:t>
            </a:r>
            <a:endParaRPr lang="en-US" dirty="0"/>
          </a:p>
        </p:txBody>
      </p:sp>
      <p:sp>
        <p:nvSpPr>
          <p:cNvPr id="9" name="Left Brace 8"/>
          <p:cNvSpPr/>
          <p:nvPr/>
        </p:nvSpPr>
        <p:spPr>
          <a:xfrm rot="16200000">
            <a:off x="7714524" y="1692366"/>
            <a:ext cx="481512" cy="5554980"/>
          </a:xfrm>
          <a:prstGeom prst="leftBrace">
            <a:avLst>
              <a:gd name="adj1" fmla="val 64031"/>
              <a:gd name="adj2" fmla="val 50079"/>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7130477" y="5062102"/>
            <a:ext cx="1923925" cy="523220"/>
          </a:xfrm>
          <a:prstGeom prst="rect">
            <a:avLst/>
          </a:prstGeom>
        </p:spPr>
        <p:txBody>
          <a:bodyPr wrap="none">
            <a:spAutoFit/>
          </a:bodyPr>
          <a:lstStyle/>
          <a:p>
            <a:r>
              <a:rPr lang="en-US" sz="2800" dirty="0">
                <a:solidFill>
                  <a:srgbClr val="ED7D31">
                    <a:lumMod val="60000"/>
                    <a:lumOff val="40000"/>
                  </a:srgbClr>
                </a:solidFill>
                <a:latin typeface="Comic Sans MS" panose="030F0702030302020204" pitchFamily="66" charset="0"/>
              </a:rPr>
              <a:t>MUST</a:t>
            </a:r>
            <a:r>
              <a:rPr lang="en-US" sz="2800" dirty="0">
                <a:solidFill>
                  <a:prstClr val="white"/>
                </a:solidFill>
                <a:latin typeface="Comic Sans MS" panose="030F0702030302020204" pitchFamily="66" charset="0"/>
              </a:rPr>
              <a:t> (</a:t>
            </a:r>
            <a:r>
              <a:rPr lang="en-US" sz="2800" dirty="0">
                <a:solidFill>
                  <a:srgbClr val="FFFF00"/>
                </a:solidFill>
                <a:latin typeface="Comic Sans MS" panose="030F0702030302020204" pitchFamily="66" charset="0"/>
              </a:rPr>
              <a:t>P</a:t>
            </a:r>
            <a:r>
              <a:rPr lang="en-US" sz="2800" dirty="0">
                <a:solidFill>
                  <a:prstClr val="white"/>
                </a:solidFill>
                <a:latin typeface="Comic Sans MS" panose="030F0702030302020204" pitchFamily="66" charset="0"/>
              </a:rPr>
              <a:t>) </a:t>
            </a:r>
            <a:endParaRPr lang="en-US" dirty="0"/>
          </a:p>
        </p:txBody>
      </p:sp>
    </p:spTree>
    <p:extLst>
      <p:ext uri="{BB962C8B-B14F-4D97-AF65-F5344CB8AC3E}">
        <p14:creationId xmlns:p14="http://schemas.microsoft.com/office/powerpoint/2010/main" val="331310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r>
              <a:rPr lang="en-US" dirty="0" smtClean="0"/>
              <a:t> We need </a:t>
            </a:r>
            <a:r>
              <a:rPr lang="en-US" dirty="0" smtClean="0">
                <a:solidFill>
                  <a:srgbClr val="FFFF71"/>
                </a:solidFill>
              </a:rPr>
              <a:t>multiple</a:t>
            </a:r>
            <a:r>
              <a:rPr lang="en-US" dirty="0" smtClean="0"/>
              <a:t> notions of coverage with different levels of rigor</a:t>
            </a:r>
          </a:p>
          <a:p>
            <a:pPr lvl="1"/>
            <a:r>
              <a:rPr lang="en-US" dirty="0"/>
              <a:t>d</a:t>
            </a:r>
            <a:r>
              <a:rPr lang="en-US" dirty="0" smtClean="0"/>
              <a:t>epending on the context and application</a:t>
            </a:r>
          </a:p>
          <a:p>
            <a:r>
              <a:rPr lang="en-US" dirty="0"/>
              <a:t>We need </a:t>
            </a:r>
            <a:r>
              <a:rPr lang="en-US" dirty="0">
                <a:solidFill>
                  <a:srgbClr val="FFFF71"/>
                </a:solidFill>
              </a:rPr>
              <a:t>multiple</a:t>
            </a:r>
            <a:r>
              <a:rPr lang="en-US" dirty="0"/>
              <a:t> </a:t>
            </a:r>
            <a:r>
              <a:rPr lang="en-US" dirty="0" smtClean="0"/>
              <a:t>notions because not a single one is absolute</a:t>
            </a:r>
          </a:p>
          <a:p>
            <a:r>
              <a:rPr lang="en-US" dirty="0"/>
              <a:t>The proposed coverage metrics can be ranked in terms of their </a:t>
            </a:r>
            <a:r>
              <a:rPr lang="en-US" dirty="0">
                <a:solidFill>
                  <a:srgbClr val="FFFF71"/>
                </a:solidFill>
              </a:rPr>
              <a:t>scores</a:t>
            </a:r>
            <a:r>
              <a:rPr lang="en-US" dirty="0"/>
              <a:t> as follows:</a:t>
            </a:r>
          </a:p>
          <a:p>
            <a:pPr lvl="1"/>
            <a:r>
              <a:rPr lang="en-US" dirty="0" smtClean="0">
                <a:solidFill>
                  <a:srgbClr val="FF5050"/>
                </a:solidFill>
              </a:rPr>
              <a:t>NONDET-COV</a:t>
            </a:r>
            <a:r>
              <a:rPr lang="en-US" dirty="0" smtClean="0"/>
              <a:t> </a:t>
            </a:r>
            <a:r>
              <a:rPr lang="en-US" dirty="0" smtClean="0">
                <a:solidFill>
                  <a:srgbClr val="92D050"/>
                </a:solidFill>
              </a:rPr>
              <a:t> </a:t>
            </a:r>
            <a:r>
              <a:rPr lang="en-US" sz="4800" dirty="0">
                <a:solidFill>
                  <a:srgbClr val="92D050"/>
                </a:solidFill>
              </a:rPr>
              <a:t>≤</a:t>
            </a:r>
            <a:r>
              <a:rPr lang="en-US" dirty="0">
                <a:solidFill>
                  <a:srgbClr val="92D050"/>
                </a:solidFill>
              </a:rPr>
              <a:t> </a:t>
            </a:r>
            <a:r>
              <a:rPr lang="en-US" dirty="0">
                <a:solidFill>
                  <a:srgbClr val="FF5050"/>
                </a:solidFill>
              </a:rPr>
              <a:t>IVC-COV</a:t>
            </a:r>
            <a:r>
              <a:rPr lang="en-US" sz="4400" dirty="0"/>
              <a:t> </a:t>
            </a:r>
            <a:r>
              <a:rPr lang="en-US" sz="4800" dirty="0">
                <a:solidFill>
                  <a:srgbClr val="92D050"/>
                </a:solidFill>
              </a:rPr>
              <a:t>≤</a:t>
            </a:r>
            <a:r>
              <a:rPr lang="en-US" sz="4400" dirty="0"/>
              <a:t> </a:t>
            </a:r>
            <a:r>
              <a:rPr lang="en-US" dirty="0">
                <a:solidFill>
                  <a:srgbClr val="FF5050"/>
                </a:solidFill>
              </a:rPr>
              <a:t>MAY-COV</a:t>
            </a:r>
            <a:r>
              <a:rPr lang="en-US" sz="4800" dirty="0"/>
              <a:t> </a:t>
            </a:r>
            <a:r>
              <a:rPr lang="en-US" sz="4800" dirty="0">
                <a:solidFill>
                  <a:srgbClr val="92D050"/>
                </a:solidFill>
              </a:rPr>
              <a:t>≤</a:t>
            </a:r>
            <a:r>
              <a:rPr lang="en-US" sz="4800" dirty="0"/>
              <a:t> </a:t>
            </a:r>
            <a:r>
              <a:rPr lang="en-US" dirty="0">
                <a:solidFill>
                  <a:srgbClr val="FF5050"/>
                </a:solidFill>
              </a:rPr>
              <a:t>MODEL-COV</a:t>
            </a:r>
          </a:p>
          <a:p>
            <a:endParaRPr lang="en-US" dirty="0"/>
          </a:p>
        </p:txBody>
      </p:sp>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23</a:t>
            </a:fld>
            <a:endParaRPr lang="en-US" dirty="0"/>
          </a:p>
        </p:txBody>
      </p:sp>
      <p:sp>
        <p:nvSpPr>
          <p:cNvPr id="8" name="Oval 7"/>
          <p:cNvSpPr/>
          <p:nvPr/>
        </p:nvSpPr>
        <p:spPr>
          <a:xfrm>
            <a:off x="3486150" y="5154930"/>
            <a:ext cx="2251709" cy="77724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542260" y="1589501"/>
            <a:ext cx="11164188" cy="45874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1200"/>
              </a:spcAft>
              <a:buFont typeface="Wingdings" panose="05000000000000000000" pitchFamily="2" charset="2"/>
              <a:buChar char="§"/>
              <a:defRPr sz="2800" b="0" kern="1200">
                <a:solidFill>
                  <a:schemeClr val="bg1"/>
                </a:solidFill>
                <a:latin typeface="Comic Sans MS" panose="030F0702030302020204" pitchFamily="66" charset="0"/>
                <a:ea typeface="+mn-ea"/>
                <a:cs typeface="+mn-cs"/>
              </a:defRPr>
            </a:lvl1pPr>
            <a:lvl2pPr marL="685800" indent="-228600" algn="l" defTabSz="914400" rtl="0" eaLnBrk="1" latinLnBrk="0" hangingPunct="1">
              <a:lnSpc>
                <a:spcPct val="100000"/>
              </a:lnSpc>
              <a:spcBef>
                <a:spcPts val="500"/>
              </a:spcBef>
              <a:spcAft>
                <a:spcPts val="600"/>
              </a:spcAft>
              <a:buFont typeface="Wingdings" panose="05000000000000000000" pitchFamily="2" charset="2"/>
              <a:buChar char="§"/>
              <a:defRPr sz="2400" b="0" kern="1200">
                <a:solidFill>
                  <a:schemeClr val="bg1"/>
                </a:solidFill>
                <a:latin typeface="Comic Sans MS" panose="030F0702030302020204" pitchFamily="66" charset="0"/>
                <a:ea typeface="+mn-ea"/>
                <a:cs typeface="+mn-cs"/>
              </a:defRPr>
            </a:lvl2pPr>
            <a:lvl3pPr marL="1143000" indent="-228600" algn="l" defTabSz="914400" rtl="0" eaLnBrk="1" latinLnBrk="0" hangingPunct="1">
              <a:lnSpc>
                <a:spcPct val="100000"/>
              </a:lnSpc>
              <a:spcBef>
                <a:spcPts val="600"/>
              </a:spcBef>
              <a:spcAft>
                <a:spcPts val="700"/>
              </a:spcAft>
              <a:buFont typeface="Wingdings" panose="05000000000000000000" pitchFamily="2" charset="2"/>
              <a:buChar char="§"/>
              <a:defRPr sz="2200" b="0" kern="1200">
                <a:solidFill>
                  <a:schemeClr val="bg1"/>
                </a:solidFill>
                <a:latin typeface="Comic Sans MS" panose="030F0702030302020204" pitchFamily="66" charset="0"/>
                <a:ea typeface="+mn-ea"/>
                <a:cs typeface="+mn-cs"/>
              </a:defRPr>
            </a:lvl3pPr>
            <a:lvl4pPr marL="1600200" indent="-228600" algn="l" defTabSz="914400" rtl="0" eaLnBrk="1" latinLnBrk="0" hangingPunct="1">
              <a:lnSpc>
                <a:spcPct val="100000"/>
              </a:lnSpc>
              <a:spcBef>
                <a:spcPts val="600"/>
              </a:spcBef>
              <a:spcAft>
                <a:spcPts val="700"/>
              </a:spcAft>
              <a:buFont typeface="Wingdings" panose="05000000000000000000" pitchFamily="2" charset="2"/>
              <a:buChar char="§"/>
              <a:defRPr sz="2000" b="0" kern="1200">
                <a:solidFill>
                  <a:schemeClr val="bg1"/>
                </a:solidFill>
                <a:latin typeface="Comic Sans MS" panose="030F0702030302020204" pitchFamily="66" charset="0"/>
                <a:ea typeface="+mn-ea"/>
                <a:cs typeface="+mn-cs"/>
              </a:defRPr>
            </a:lvl4pPr>
            <a:lvl5pPr marL="2057400" indent="-228600" algn="l" defTabSz="914400" rtl="0" eaLnBrk="1" latinLnBrk="0" hangingPunct="1">
              <a:lnSpc>
                <a:spcPct val="100000"/>
              </a:lnSpc>
              <a:spcBef>
                <a:spcPts val="500"/>
              </a:spcBef>
              <a:spcAft>
                <a:spcPts val="600"/>
              </a:spcAft>
              <a:buFont typeface="Wingdings" panose="05000000000000000000" pitchFamily="2" charset="2"/>
              <a:buChar char="§"/>
              <a:defRPr sz="2000" b="0" kern="1200">
                <a:solidFill>
                  <a:schemeClr val="bg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Many more proof-based coverage metrics based on the </a:t>
            </a:r>
            <a:r>
              <a:rPr lang="en-US" smtClean="0">
                <a:solidFill>
                  <a:srgbClr val="FFAFFF"/>
                </a:solidFill>
              </a:rPr>
              <a:t>MIVC</a:t>
            </a:r>
            <a:r>
              <a:rPr lang="en-US" smtClean="0"/>
              <a:t>/</a:t>
            </a:r>
            <a:r>
              <a:rPr lang="en-US" smtClean="0">
                <a:solidFill>
                  <a:srgbClr val="43CEFF"/>
                </a:solidFill>
              </a:rPr>
              <a:t>AIVC</a:t>
            </a:r>
            <a:r>
              <a:rPr lang="en-US" smtClean="0"/>
              <a:t> idea can be formalized. </a:t>
            </a:r>
          </a:p>
          <a:p>
            <a:r>
              <a:rPr lang="en-US" smtClean="0"/>
              <a:t>Metrics that make use of </a:t>
            </a:r>
            <a:r>
              <a:rPr lang="en-US" smtClean="0">
                <a:solidFill>
                  <a:srgbClr val="43CEFF"/>
                </a:solidFill>
              </a:rPr>
              <a:t>AIVC</a:t>
            </a:r>
            <a:r>
              <a:rPr lang="en-US" smtClean="0"/>
              <a:t> relation are computationally more expensive to compute than </a:t>
            </a:r>
            <a:r>
              <a:rPr lang="en-US" smtClean="0">
                <a:solidFill>
                  <a:srgbClr val="FF5050"/>
                </a:solidFill>
              </a:rPr>
              <a:t>IVC-COV</a:t>
            </a:r>
            <a:r>
              <a:rPr lang="en-US" smtClean="0"/>
              <a:t> </a:t>
            </a:r>
          </a:p>
          <a:p>
            <a:pPr lvl="1"/>
            <a:r>
              <a:rPr lang="en-US" sz="2800" smtClean="0"/>
              <a:t>although they might be easier to satisfy (i.e., result in higher coverage scores)</a:t>
            </a:r>
            <a:endParaRPr lang="en-US" sz="2800" dirty="0"/>
          </a:p>
        </p:txBody>
      </p:sp>
    </p:spTree>
    <p:extLst>
      <p:ext uri="{BB962C8B-B14F-4D97-AF65-F5344CB8AC3E}">
        <p14:creationId xmlns:p14="http://schemas.microsoft.com/office/powerpoint/2010/main" val="293762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4" presetClass="exit" presetSubtype="10" fill="hold" nodeType="withEffect">
                                  <p:stCondLst>
                                    <p:cond delay="0"/>
                                  </p:stCondLst>
                                  <p:childTnLst>
                                    <p:animEffect transition="out" filter="randombar(horizontal)">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4" presetClass="exit" presetSubtype="10" fill="hold" nodeType="withEffect">
                                  <p:stCondLst>
                                    <p:cond delay="0"/>
                                  </p:stCondLst>
                                  <p:childTnLst>
                                    <p:animEffect transition="out" filter="randombar(horizontal)">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4" presetClass="exit" presetSubtype="10" fill="hold" nodeType="withEffect">
                                  <p:stCondLst>
                                    <p:cond delay="0"/>
                                  </p:stCondLst>
                                  <p:childTnLst>
                                    <p:animEffect transition="out" filter="randombar(horizontal)">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wipe(left)">
                                      <p:cBhvr>
                                        <p:cTn id="21" dur="500"/>
                                        <p:tgtEl>
                                          <p:spTgt spid="9">
                                            <p:txEl>
                                              <p:pRg st="0" end="0"/>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wipe(left)">
                                      <p:cBhvr>
                                        <p:cTn id="24" dur="500"/>
                                        <p:tgtEl>
                                          <p:spTgt spid="9">
                                            <p:txEl>
                                              <p:pRg st="1" end="1"/>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wipe(left)">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normAutofit/>
          </a:bodyPr>
          <a:lstStyle/>
          <a:p>
            <a:r>
              <a:rPr lang="en-US" dirty="0" smtClean="0"/>
              <a:t>IVC_UC</a:t>
            </a:r>
          </a:p>
          <a:p>
            <a:r>
              <a:rPr lang="en-US" dirty="0" smtClean="0"/>
              <a:t>IVC_UCBF</a:t>
            </a:r>
          </a:p>
          <a:p>
            <a:endParaRPr lang="en-US" dirty="0" smtClean="0">
              <a:solidFill>
                <a:srgbClr val="FF5050"/>
              </a:solidFill>
            </a:endParaRPr>
          </a:p>
          <a:p>
            <a:r>
              <a:rPr lang="en-US" dirty="0" smtClean="0"/>
              <a:t>IVC_MUST</a:t>
            </a:r>
            <a:endParaRPr lang="en-US" dirty="0"/>
          </a:p>
        </p:txBody>
      </p:sp>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24</a:t>
            </a:fld>
            <a:endParaRPr lang="en-US" dirty="0"/>
          </a:p>
        </p:txBody>
      </p:sp>
      <p:sp>
        <p:nvSpPr>
          <p:cNvPr id="6" name="Rectangle 5"/>
          <p:cNvSpPr/>
          <p:nvPr/>
        </p:nvSpPr>
        <p:spPr>
          <a:xfrm>
            <a:off x="1207704" y="4444484"/>
            <a:ext cx="3273653" cy="461665"/>
          </a:xfrm>
          <a:prstGeom prst="rect">
            <a:avLst/>
          </a:prstGeom>
        </p:spPr>
        <p:txBody>
          <a:bodyPr wrap="none">
            <a:spAutoFit/>
          </a:bodyPr>
          <a:lstStyle/>
          <a:p>
            <a:r>
              <a:rPr lang="en-US" sz="2400" dirty="0" smtClean="0">
                <a:solidFill>
                  <a:schemeClr val="bg1"/>
                </a:solidFill>
              </a:rPr>
              <a:t>[</a:t>
            </a:r>
            <a:r>
              <a:rPr lang="en-US" sz="2400" dirty="0" err="1" smtClean="0">
                <a:solidFill>
                  <a:schemeClr val="accent6">
                    <a:lumMod val="60000"/>
                    <a:lumOff val="40000"/>
                  </a:schemeClr>
                </a:solidFill>
              </a:rPr>
              <a:t>Chockler</a:t>
            </a:r>
            <a:r>
              <a:rPr lang="en-US" sz="2400" dirty="0" smtClean="0">
                <a:solidFill>
                  <a:schemeClr val="accent6">
                    <a:lumMod val="60000"/>
                    <a:lumOff val="40000"/>
                  </a:schemeClr>
                </a:solidFill>
              </a:rPr>
              <a:t> </a:t>
            </a:r>
            <a:r>
              <a:rPr lang="en-US" sz="2400" dirty="0">
                <a:solidFill>
                  <a:schemeClr val="accent6">
                    <a:lumMod val="60000"/>
                    <a:lumOff val="40000"/>
                  </a:schemeClr>
                </a:solidFill>
              </a:rPr>
              <a:t>et al. </a:t>
            </a:r>
            <a:r>
              <a:rPr lang="en-US" sz="2400" dirty="0" smtClean="0">
                <a:solidFill>
                  <a:srgbClr val="FFAFFF"/>
                </a:solidFill>
              </a:rPr>
              <a:t>2010</a:t>
            </a:r>
            <a:r>
              <a:rPr lang="en-US" sz="2400" dirty="0" smtClean="0">
                <a:solidFill>
                  <a:schemeClr val="bg1"/>
                </a:solidFill>
              </a:rPr>
              <a:t>]</a:t>
            </a:r>
            <a:endParaRPr lang="en-US" sz="2400" dirty="0">
              <a:solidFill>
                <a:schemeClr val="bg1"/>
              </a:solidFill>
            </a:endParaRPr>
          </a:p>
        </p:txBody>
      </p:sp>
      <p:sp>
        <p:nvSpPr>
          <p:cNvPr id="7" name="Left Brace 6"/>
          <p:cNvSpPr/>
          <p:nvPr/>
        </p:nvSpPr>
        <p:spPr>
          <a:xfrm rot="10800000">
            <a:off x="2844530" y="1446515"/>
            <a:ext cx="238630" cy="1785823"/>
          </a:xfrm>
          <a:prstGeom prst="leftBrace">
            <a:avLst>
              <a:gd name="adj1" fmla="val 64031"/>
              <a:gd name="adj2" fmla="val 51436"/>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3461504" y="2077817"/>
            <a:ext cx="1792478" cy="523220"/>
          </a:xfrm>
          <a:prstGeom prst="rect">
            <a:avLst/>
          </a:prstGeom>
        </p:spPr>
        <p:txBody>
          <a:bodyPr wrap="none">
            <a:spAutoFit/>
          </a:bodyPr>
          <a:lstStyle/>
          <a:p>
            <a:r>
              <a:rPr lang="en-US" sz="2800" dirty="0" smtClean="0">
                <a:solidFill>
                  <a:srgbClr val="FF5050"/>
                </a:solidFill>
                <a:latin typeface="Comic Sans MS" panose="030F0702030302020204" pitchFamily="66" charset="0"/>
              </a:rPr>
              <a:t>IVC_COV</a:t>
            </a:r>
            <a:endParaRPr lang="en-US" dirty="0">
              <a:solidFill>
                <a:srgbClr val="FF5050"/>
              </a:solidFill>
            </a:endParaRPr>
          </a:p>
        </p:txBody>
      </p:sp>
      <p:cxnSp>
        <p:nvCxnSpPr>
          <p:cNvPr id="10" name="Straight Arrow Connector 9"/>
          <p:cNvCxnSpPr/>
          <p:nvPr/>
        </p:nvCxnSpPr>
        <p:spPr>
          <a:xfrm>
            <a:off x="3461504" y="4235033"/>
            <a:ext cx="2662850" cy="325537"/>
          </a:xfrm>
          <a:prstGeom prst="straightConnector1">
            <a:avLst/>
          </a:prstGeom>
          <a:ln w="38100">
            <a:solidFill>
              <a:schemeClr val="bg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376165" y="4235033"/>
            <a:ext cx="2220480" cy="523220"/>
          </a:xfrm>
          <a:prstGeom prst="rect">
            <a:avLst/>
          </a:prstGeom>
        </p:spPr>
        <p:txBody>
          <a:bodyPr wrap="none">
            <a:spAutoFit/>
          </a:bodyPr>
          <a:lstStyle/>
          <a:p>
            <a:r>
              <a:rPr lang="en-US" sz="2800" dirty="0" smtClean="0">
                <a:solidFill>
                  <a:srgbClr val="FF5050"/>
                </a:solidFill>
                <a:latin typeface="Comic Sans MS" panose="030F0702030302020204" pitchFamily="66" charset="0"/>
              </a:rPr>
              <a:t>MUST_COV</a:t>
            </a:r>
            <a:endParaRPr lang="en-US" dirty="0">
              <a:solidFill>
                <a:srgbClr val="FF5050"/>
              </a:solidFill>
            </a:endParaRPr>
          </a:p>
        </p:txBody>
      </p:sp>
    </p:spTree>
    <p:extLst>
      <p:ext uri="{BB962C8B-B14F-4D97-AF65-F5344CB8AC3E}">
        <p14:creationId xmlns:p14="http://schemas.microsoft.com/office/powerpoint/2010/main" val="124406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a:t>
            </a:r>
          </a:p>
        </p:txBody>
      </p:sp>
      <p:sp>
        <p:nvSpPr>
          <p:cNvPr id="3" name="Content Placeholder 2"/>
          <p:cNvSpPr>
            <a:spLocks noGrp="1"/>
          </p:cNvSpPr>
          <p:nvPr>
            <p:ph idx="1"/>
          </p:nvPr>
        </p:nvSpPr>
        <p:spPr>
          <a:xfrm>
            <a:off x="542259" y="1589501"/>
            <a:ext cx="2900447" cy="4587462"/>
          </a:xfrm>
        </p:spPr>
        <p:txBody>
          <a:bodyPr/>
          <a:lstStyle/>
          <a:p>
            <a:pPr marL="0" indent="0">
              <a:buNone/>
            </a:pPr>
            <a:r>
              <a:rPr lang="en-US" dirty="0" smtClean="0"/>
              <a:t>Based on </a:t>
            </a:r>
            <a:r>
              <a:rPr lang="en-US" dirty="0"/>
              <a:t>UNSAT Cores in SMT </a:t>
            </a:r>
            <a:r>
              <a:rPr lang="en-US" dirty="0" smtClean="0"/>
              <a:t>Solvers</a:t>
            </a:r>
            <a:endParaRPr lang="en-US" dirty="0"/>
          </a:p>
          <a:p>
            <a:endParaRPr lang="en-US" dirty="0"/>
          </a:p>
        </p:txBody>
      </p:sp>
      <p:sp>
        <p:nvSpPr>
          <p:cNvPr id="4" name="Slide Number Placeholder 3"/>
          <p:cNvSpPr>
            <a:spLocks noGrp="1"/>
          </p:cNvSpPr>
          <p:nvPr>
            <p:ph type="sldNum" sz="quarter" idx="12"/>
          </p:nvPr>
        </p:nvSpPr>
        <p:spPr/>
        <p:txBody>
          <a:bodyPr/>
          <a:lstStyle/>
          <a:p>
            <a:fld id="{440F7D68-95CE-4687-84A7-107B32B22E70}" type="slidenum">
              <a:rPr lang="en-US" smtClean="0"/>
              <a:t>25</a:t>
            </a:fld>
            <a:endParaRPr lang="en-US"/>
          </a:p>
        </p:txBody>
      </p:sp>
      <p:sp>
        <p:nvSpPr>
          <p:cNvPr id="5" name="Footer Placeholder 4"/>
          <p:cNvSpPr>
            <a:spLocks noGrp="1"/>
          </p:cNvSpPr>
          <p:nvPr>
            <p:ph type="ftr" sz="quarter" idx="11"/>
          </p:nvPr>
        </p:nvSpPr>
        <p:spPr/>
        <p:txBody>
          <a:bodyPr/>
          <a:lstStyle/>
          <a:p>
            <a:r>
              <a:rPr lang="en-US" smtClean="0"/>
              <a:t>Spring 2017</a:t>
            </a:r>
            <a:endParaRPr lang="en-US"/>
          </a:p>
        </p:txBody>
      </p:sp>
      <p:sp>
        <p:nvSpPr>
          <p:cNvPr id="7" name="Rectangle 6"/>
          <p:cNvSpPr/>
          <p:nvPr/>
        </p:nvSpPr>
        <p:spPr>
          <a:xfrm>
            <a:off x="5904853" y="3699697"/>
            <a:ext cx="2219644" cy="685800"/>
          </a:xfrm>
          <a:prstGeom prst="rect">
            <a:avLst/>
          </a:prstGeom>
          <a:no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solver</a:t>
            </a:r>
          </a:p>
        </p:txBody>
      </p:sp>
      <p:sp>
        <p:nvSpPr>
          <p:cNvPr id="9" name="Rectangle 8"/>
          <p:cNvSpPr/>
          <p:nvPr/>
        </p:nvSpPr>
        <p:spPr>
          <a:xfrm>
            <a:off x="9266397" y="1654955"/>
            <a:ext cx="2155621" cy="430887"/>
          </a:xfrm>
          <a:prstGeom prst="rect">
            <a:avLst/>
          </a:prstGeom>
        </p:spPr>
        <p:txBody>
          <a:bodyPr wrap="square">
            <a:spAutoFit/>
          </a:bodyPr>
          <a:lstStyle/>
          <a:p>
            <a:pPr lvl="0" algn="ctr"/>
            <a:r>
              <a:rPr lang="en-US" sz="2100" dirty="0">
                <a:solidFill>
                  <a:schemeClr val="accent6">
                    <a:lumMod val="40000"/>
                    <a:lumOff val="60000"/>
                  </a:schemeClr>
                </a:solidFill>
              </a:rPr>
              <a:t>NOT</a:t>
            </a:r>
            <a:r>
              <a:rPr lang="en-US" sz="2100" dirty="0">
                <a:solidFill>
                  <a:prstClr val="white"/>
                </a:solidFill>
              </a:rPr>
              <a:t> property</a:t>
            </a:r>
          </a:p>
        </p:txBody>
      </p:sp>
      <p:sp>
        <p:nvSpPr>
          <p:cNvPr id="10" name="Rectangle 9"/>
          <p:cNvSpPr/>
          <p:nvPr/>
        </p:nvSpPr>
        <p:spPr>
          <a:xfrm>
            <a:off x="5472215" y="1660726"/>
            <a:ext cx="2155621" cy="425116"/>
          </a:xfrm>
          <a:prstGeom prst="rect">
            <a:avLst/>
          </a:prstGeom>
        </p:spPr>
        <p:txBody>
          <a:bodyPr wrap="square">
            <a:spAutoFit/>
          </a:bodyPr>
          <a:lstStyle/>
          <a:p>
            <a:pPr lvl="0" algn="ctr">
              <a:lnSpc>
                <a:spcPts val="2500"/>
              </a:lnSpc>
            </a:pPr>
            <a:r>
              <a:rPr lang="en-US" sz="2400" dirty="0" smtClean="0">
                <a:solidFill>
                  <a:prstClr val="white"/>
                </a:solidFill>
              </a:rPr>
              <a:t>(</a:t>
            </a:r>
            <a:r>
              <a:rPr lang="en-US" sz="2400" dirty="0" smtClean="0">
                <a:solidFill>
                  <a:srgbClr val="FFBDFF"/>
                </a:solidFill>
              </a:rPr>
              <a:t>I</a:t>
            </a:r>
            <a:r>
              <a:rPr lang="en-US" sz="2400" dirty="0" smtClean="0">
                <a:solidFill>
                  <a:prstClr val="white"/>
                </a:solidFill>
              </a:rPr>
              <a:t>, </a:t>
            </a:r>
            <a:r>
              <a:rPr lang="en-US" sz="2400" dirty="0" smtClean="0">
                <a:solidFill>
                  <a:srgbClr val="FFBDFF"/>
                </a:solidFill>
              </a:rPr>
              <a:t>T</a:t>
            </a:r>
            <a:r>
              <a:rPr lang="en-US" sz="2400" dirty="0" smtClean="0">
                <a:solidFill>
                  <a:prstClr val="white"/>
                </a:solidFill>
              </a:rPr>
              <a:t>)</a:t>
            </a:r>
            <a:endParaRPr lang="en-US" sz="2400" dirty="0">
              <a:solidFill>
                <a:prstClr val="white"/>
              </a:solidFill>
            </a:endParaRPr>
          </a:p>
        </p:txBody>
      </p:sp>
      <p:grpSp>
        <p:nvGrpSpPr>
          <p:cNvPr id="12" name="Group 11"/>
          <p:cNvGrpSpPr/>
          <p:nvPr/>
        </p:nvGrpSpPr>
        <p:grpSpPr>
          <a:xfrm>
            <a:off x="7118522" y="5414347"/>
            <a:ext cx="3607825" cy="1066265"/>
            <a:chOff x="2580581" y="5355296"/>
            <a:chExt cx="3660033" cy="770526"/>
          </a:xfrm>
        </p:grpSpPr>
        <p:sp>
          <p:nvSpPr>
            <p:cNvPr id="13" name="Oval 12"/>
            <p:cNvSpPr/>
            <p:nvPr/>
          </p:nvSpPr>
          <p:spPr>
            <a:xfrm>
              <a:off x="3038161" y="5355296"/>
              <a:ext cx="2671106" cy="770526"/>
            </a:xfrm>
            <a:prstGeom prst="ellipse">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 name="Rectangle 13"/>
            <p:cNvSpPr/>
            <p:nvPr/>
          </p:nvSpPr>
          <p:spPr>
            <a:xfrm>
              <a:off x="2580581" y="5459626"/>
              <a:ext cx="3660033" cy="596684"/>
            </a:xfrm>
            <a:prstGeom prst="rect">
              <a:avLst/>
            </a:prstGeom>
          </p:spPr>
          <p:txBody>
            <a:bodyPr wrap="square">
              <a:spAutoFit/>
            </a:bodyPr>
            <a:lstStyle/>
            <a:p>
              <a:pPr lvl="0" algn="ctr"/>
              <a:r>
                <a:rPr lang="en-US" sz="2400" dirty="0" smtClean="0">
                  <a:solidFill>
                    <a:prstClr val="white"/>
                  </a:solidFill>
                </a:rPr>
                <a:t>prop is violated </a:t>
              </a:r>
              <a:r>
                <a:rPr lang="en-US" sz="2400" dirty="0">
                  <a:solidFill>
                    <a:prstClr val="white"/>
                  </a:solidFill>
                </a:rPr>
                <a:t>:</a:t>
              </a:r>
            </a:p>
            <a:p>
              <a:pPr lvl="0" algn="ctr"/>
              <a:r>
                <a:rPr lang="en-US" sz="2400" dirty="0">
                  <a:solidFill>
                    <a:srgbClr val="FFBDFF"/>
                  </a:solidFill>
                </a:rPr>
                <a:t>SAT</a:t>
              </a:r>
            </a:p>
          </p:txBody>
        </p:sp>
      </p:grpSp>
      <p:grpSp>
        <p:nvGrpSpPr>
          <p:cNvPr id="15" name="Group 14"/>
          <p:cNvGrpSpPr/>
          <p:nvPr/>
        </p:nvGrpSpPr>
        <p:grpSpPr>
          <a:xfrm>
            <a:off x="3783725" y="5423831"/>
            <a:ext cx="2811030" cy="1056781"/>
            <a:chOff x="3516706" y="5384756"/>
            <a:chExt cx="2054942" cy="685800"/>
          </a:xfrm>
        </p:grpSpPr>
        <p:sp>
          <p:nvSpPr>
            <p:cNvPr id="16" name="Oval 15"/>
            <p:cNvSpPr/>
            <p:nvPr/>
          </p:nvSpPr>
          <p:spPr>
            <a:xfrm>
              <a:off x="3516706" y="5384756"/>
              <a:ext cx="2054942" cy="685800"/>
            </a:xfrm>
            <a:prstGeom prst="ellipse">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Rectangle 16"/>
            <p:cNvSpPr/>
            <p:nvPr/>
          </p:nvSpPr>
          <p:spPr>
            <a:xfrm>
              <a:off x="3809731" y="5449734"/>
              <a:ext cx="1425472" cy="539277"/>
            </a:xfrm>
            <a:prstGeom prst="rect">
              <a:avLst/>
            </a:prstGeom>
          </p:spPr>
          <p:txBody>
            <a:bodyPr wrap="none">
              <a:spAutoFit/>
            </a:bodyPr>
            <a:lstStyle/>
            <a:p>
              <a:pPr lvl="0" algn="ctr"/>
              <a:r>
                <a:rPr lang="en-US" sz="2400" dirty="0" smtClean="0">
                  <a:solidFill>
                    <a:prstClr val="white"/>
                  </a:solidFill>
                </a:rPr>
                <a:t>prop holds:</a:t>
              </a:r>
              <a:endParaRPr lang="en-US" sz="2400" dirty="0">
                <a:solidFill>
                  <a:prstClr val="white"/>
                </a:solidFill>
              </a:endParaRPr>
            </a:p>
            <a:p>
              <a:pPr lvl="0" algn="ctr"/>
              <a:r>
                <a:rPr lang="en-US" sz="2400" dirty="0">
                  <a:solidFill>
                    <a:srgbClr val="FFBDFF"/>
                  </a:solidFill>
                </a:rPr>
                <a:t>UNSAT</a:t>
              </a:r>
            </a:p>
          </p:txBody>
        </p:sp>
      </p:grpSp>
      <p:cxnSp>
        <p:nvCxnSpPr>
          <p:cNvPr id="25" name="Elbow Connector 74"/>
          <p:cNvCxnSpPr>
            <a:stCxn id="7" idx="2"/>
            <a:endCxn id="13" idx="0"/>
          </p:cNvCxnSpPr>
          <p:nvPr/>
        </p:nvCxnSpPr>
        <p:spPr>
          <a:xfrm rot="16200000" flipH="1">
            <a:off x="7435951" y="3964221"/>
            <a:ext cx="1028850" cy="1871402"/>
          </a:xfrm>
          <a:prstGeom prst="bentConnector3">
            <a:avLst>
              <a:gd name="adj1" fmla="val 50000"/>
            </a:avLst>
          </a:prstGeom>
          <a:ln w="38100">
            <a:solidFill>
              <a:schemeClr val="accent6">
                <a:lumMod val="40000"/>
                <a:lumOff val="6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Elbow Connector 77"/>
          <p:cNvCxnSpPr>
            <a:endCxn id="16" idx="0"/>
          </p:cNvCxnSpPr>
          <p:nvPr/>
        </p:nvCxnSpPr>
        <p:spPr>
          <a:xfrm rot="10800000" flipV="1">
            <a:off x="5189241" y="4900069"/>
            <a:ext cx="1865137" cy="523762"/>
          </a:xfrm>
          <a:prstGeom prst="bentConnector2">
            <a:avLst/>
          </a:prstGeom>
          <a:ln w="38100">
            <a:solidFill>
              <a:schemeClr val="accent6">
                <a:lumMod val="40000"/>
                <a:lumOff val="6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351548" y="5269856"/>
            <a:ext cx="654427" cy="39170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1548852" y="4583351"/>
            <a:ext cx="1981791" cy="830997"/>
          </a:xfrm>
          <a:prstGeom prst="rect">
            <a:avLst/>
          </a:prstGeom>
        </p:spPr>
        <p:txBody>
          <a:bodyPr wrap="square">
            <a:spAutoFit/>
          </a:bodyPr>
          <a:lstStyle/>
          <a:p>
            <a:pPr lvl="0" algn="ctr">
              <a:spcBef>
                <a:spcPts val="1000"/>
              </a:spcBef>
              <a:spcAft>
                <a:spcPts val="1200"/>
              </a:spcAft>
            </a:pPr>
            <a:r>
              <a:rPr lang="en-US" sz="2400" dirty="0">
                <a:solidFill>
                  <a:prstClr val="white"/>
                </a:solidFill>
              </a:rPr>
              <a:t>UNSAT cores</a:t>
            </a:r>
          </a:p>
        </p:txBody>
      </p:sp>
      <p:sp>
        <p:nvSpPr>
          <p:cNvPr id="27" name="Rounded Rectangle 26"/>
          <p:cNvSpPr/>
          <p:nvPr/>
        </p:nvSpPr>
        <p:spPr>
          <a:xfrm>
            <a:off x="9815646" y="2343831"/>
            <a:ext cx="1057124" cy="316124"/>
          </a:xfrm>
          <a:prstGeom prst="roundRect">
            <a:avLst/>
          </a:prstGeom>
          <a:solidFill>
            <a:srgbClr val="CFE5C1">
              <a:alpha val="23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4123260" y="2330623"/>
            <a:ext cx="660216" cy="316124"/>
          </a:xfrm>
          <a:prstGeom prst="roundRect">
            <a:avLst/>
          </a:prstGeom>
          <a:solidFill>
            <a:srgbClr val="FFBDFF">
              <a:alpha val="20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977051" y="2330623"/>
            <a:ext cx="927802" cy="316123"/>
          </a:xfrm>
          <a:prstGeom prst="roundRect">
            <a:avLst/>
          </a:prstGeom>
          <a:solidFill>
            <a:srgbClr val="FFBDFF">
              <a:alpha val="20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6707049" y="2330623"/>
            <a:ext cx="428757" cy="316123"/>
          </a:xfrm>
          <a:prstGeom prst="roundRect">
            <a:avLst/>
          </a:prstGeom>
          <a:solidFill>
            <a:srgbClr val="FFBDFF">
              <a:alpha val="20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33538" y="2228281"/>
            <a:ext cx="516488" cy="400110"/>
          </a:xfrm>
          <a:prstGeom prst="rect">
            <a:avLst/>
          </a:prstGeom>
        </p:spPr>
        <p:txBody>
          <a:bodyPr wrap="none">
            <a:spAutoFit/>
          </a:bodyPr>
          <a:lstStyle/>
          <a:p>
            <a:r>
              <a:rPr lang="en-US" sz="2000" b="1" dirty="0" smtClean="0">
                <a:solidFill>
                  <a:schemeClr val="bg1"/>
                </a:solidFill>
              </a:rPr>
              <a:t>...</a:t>
            </a:r>
            <a:endParaRPr lang="en-US" sz="2000" b="1" dirty="0"/>
          </a:p>
        </p:txBody>
      </p:sp>
      <p:sp>
        <p:nvSpPr>
          <p:cNvPr id="32" name="Rounded Rectangle 31"/>
          <p:cNvSpPr/>
          <p:nvPr/>
        </p:nvSpPr>
        <p:spPr>
          <a:xfrm>
            <a:off x="7284937" y="2330623"/>
            <a:ext cx="1551033" cy="316123"/>
          </a:xfrm>
          <a:prstGeom prst="roundRect">
            <a:avLst/>
          </a:prstGeom>
          <a:solidFill>
            <a:srgbClr val="FFBDFF">
              <a:alpha val="20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30" idx="2"/>
          </p:cNvCxnSpPr>
          <p:nvPr/>
        </p:nvCxnSpPr>
        <p:spPr>
          <a:xfrm>
            <a:off x="5440952" y="2646746"/>
            <a:ext cx="875133" cy="999324"/>
          </a:xfrm>
          <a:prstGeom prst="straightConnector1">
            <a:avLst/>
          </a:prstGeom>
          <a:ln w="28575">
            <a:solidFill>
              <a:srgbClr val="CFE5C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9" idx="2"/>
          </p:cNvCxnSpPr>
          <p:nvPr/>
        </p:nvCxnSpPr>
        <p:spPr>
          <a:xfrm>
            <a:off x="4453368" y="2646747"/>
            <a:ext cx="1749445" cy="1017678"/>
          </a:xfrm>
          <a:prstGeom prst="straightConnector1">
            <a:avLst/>
          </a:prstGeom>
          <a:ln w="28575">
            <a:solidFill>
              <a:srgbClr val="CFE5C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1" idx="2"/>
          </p:cNvCxnSpPr>
          <p:nvPr/>
        </p:nvCxnSpPr>
        <p:spPr>
          <a:xfrm flipH="1">
            <a:off x="6820321" y="2646746"/>
            <a:ext cx="101107" cy="999324"/>
          </a:xfrm>
          <a:prstGeom prst="straightConnector1">
            <a:avLst/>
          </a:prstGeom>
          <a:ln w="28575">
            <a:solidFill>
              <a:srgbClr val="CFE5C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2" idx="2"/>
            <a:endCxn id="7" idx="0"/>
          </p:cNvCxnSpPr>
          <p:nvPr/>
        </p:nvCxnSpPr>
        <p:spPr>
          <a:xfrm flipH="1">
            <a:off x="7014675" y="2646746"/>
            <a:ext cx="1045779" cy="1052951"/>
          </a:xfrm>
          <a:prstGeom prst="straightConnector1">
            <a:avLst/>
          </a:prstGeom>
          <a:ln w="28575">
            <a:solidFill>
              <a:srgbClr val="CFE5C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6" idx="2"/>
          </p:cNvCxnSpPr>
          <p:nvPr/>
        </p:nvCxnSpPr>
        <p:spPr>
          <a:xfrm>
            <a:off x="6291782" y="2628391"/>
            <a:ext cx="241139" cy="1068817"/>
          </a:xfrm>
          <a:prstGeom prst="straightConnector1">
            <a:avLst/>
          </a:prstGeom>
          <a:ln w="38100">
            <a:solidFill>
              <a:srgbClr val="CFE5C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7" idx="2"/>
          </p:cNvCxnSpPr>
          <p:nvPr/>
        </p:nvCxnSpPr>
        <p:spPr>
          <a:xfrm flipH="1">
            <a:off x="7463303" y="2659955"/>
            <a:ext cx="2880905" cy="1004470"/>
          </a:xfrm>
          <a:prstGeom prst="straightConnector1">
            <a:avLst/>
          </a:prstGeom>
          <a:ln w="28575">
            <a:solidFill>
              <a:srgbClr val="CFE5C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657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Idea</a:t>
            </a:r>
            <a:endParaRPr lang="en-US" dirty="0"/>
          </a:p>
        </p:txBody>
      </p:sp>
      <p:sp>
        <p:nvSpPr>
          <p:cNvPr id="4" name="Footer Placeholder 3"/>
          <p:cNvSpPr>
            <a:spLocks noGrp="1"/>
          </p:cNvSpPr>
          <p:nvPr>
            <p:ph type="ftr" sz="quarter" idx="11"/>
          </p:nvPr>
        </p:nvSpPr>
        <p:spPr/>
        <p:txBody>
          <a:bodyPr/>
          <a:lstStyle/>
          <a:p>
            <a:r>
              <a:rPr lang="en-US" dirty="0"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t>26</a:t>
            </a:fld>
            <a:endParaRPr lang="en-US"/>
          </a:p>
        </p:txBody>
      </p:sp>
      <p:sp>
        <p:nvSpPr>
          <p:cNvPr id="7" name="TextBox 6"/>
          <p:cNvSpPr txBox="1"/>
          <p:nvPr/>
        </p:nvSpPr>
        <p:spPr>
          <a:xfrm>
            <a:off x="4444965" y="1363380"/>
            <a:ext cx="2038586" cy="461665"/>
          </a:xfrm>
          <a:prstGeom prst="rect">
            <a:avLst/>
          </a:prstGeom>
          <a:noFill/>
          <a:ln w="38100">
            <a:noFill/>
          </a:ln>
        </p:spPr>
        <p:txBody>
          <a:bodyPr wrap="square" rtlCol="0">
            <a:spAutoFit/>
          </a:bodyPr>
          <a:lstStyle/>
          <a:p>
            <a:r>
              <a:rPr lang="en-US" sz="2400" dirty="0" smtClean="0">
                <a:solidFill>
                  <a:schemeClr val="bg1"/>
                </a:solidFill>
              </a:rPr>
              <a:t>property  </a:t>
            </a:r>
            <a:endParaRPr lang="en-US" sz="2400" dirty="0">
              <a:solidFill>
                <a:srgbClr val="FFFF00"/>
              </a:solidFill>
            </a:endParaRPr>
          </a:p>
        </p:txBody>
      </p:sp>
      <p:cxnSp>
        <p:nvCxnSpPr>
          <p:cNvPr id="8" name="Straight Arrow Connector 7"/>
          <p:cNvCxnSpPr>
            <a:stCxn id="25" idx="4"/>
            <a:endCxn id="16" idx="7"/>
          </p:cNvCxnSpPr>
          <p:nvPr/>
        </p:nvCxnSpPr>
        <p:spPr>
          <a:xfrm flipH="1">
            <a:off x="6013942" y="1848468"/>
            <a:ext cx="1307027" cy="969875"/>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5" idx="4"/>
            <a:endCxn id="19" idx="1"/>
          </p:cNvCxnSpPr>
          <p:nvPr/>
        </p:nvCxnSpPr>
        <p:spPr>
          <a:xfrm>
            <a:off x="7320969" y="1848468"/>
            <a:ext cx="1415407" cy="943922"/>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818158" y="2753517"/>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 name="Oval 15"/>
          <p:cNvSpPr/>
          <p:nvPr/>
        </p:nvSpPr>
        <p:spPr>
          <a:xfrm>
            <a:off x="5663342" y="2753516"/>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7" name="Oval 16"/>
          <p:cNvSpPr/>
          <p:nvPr/>
        </p:nvSpPr>
        <p:spPr>
          <a:xfrm>
            <a:off x="6508402" y="2736096"/>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8" name="Oval 17"/>
          <p:cNvSpPr/>
          <p:nvPr/>
        </p:nvSpPr>
        <p:spPr>
          <a:xfrm>
            <a:off x="8014842" y="2736096"/>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9" name="Oval 18"/>
          <p:cNvSpPr/>
          <p:nvPr/>
        </p:nvSpPr>
        <p:spPr>
          <a:xfrm>
            <a:off x="8676223" y="2727563"/>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0" name="Rectangle 19"/>
          <p:cNvSpPr/>
          <p:nvPr/>
        </p:nvSpPr>
        <p:spPr>
          <a:xfrm>
            <a:off x="7169782" y="2512488"/>
            <a:ext cx="479618" cy="707886"/>
          </a:xfrm>
          <a:prstGeom prst="rect">
            <a:avLst/>
          </a:prstGeom>
        </p:spPr>
        <p:txBody>
          <a:bodyPr wrap="square">
            <a:spAutoFit/>
          </a:bodyPr>
          <a:lstStyle/>
          <a:p>
            <a:r>
              <a:rPr lang="en-US" sz="4000" dirty="0">
                <a:solidFill>
                  <a:schemeClr val="bg1"/>
                </a:solidFill>
              </a:rPr>
              <a:t>…</a:t>
            </a:r>
            <a:endParaRPr lang="en-US" sz="4000" dirty="0"/>
          </a:p>
        </p:txBody>
      </p:sp>
      <p:sp>
        <p:nvSpPr>
          <p:cNvPr id="21" name="Rectangle 20"/>
          <p:cNvSpPr/>
          <p:nvPr/>
        </p:nvSpPr>
        <p:spPr>
          <a:xfrm>
            <a:off x="7246626" y="3561380"/>
            <a:ext cx="479618" cy="707886"/>
          </a:xfrm>
          <a:prstGeom prst="rect">
            <a:avLst/>
          </a:prstGeom>
        </p:spPr>
        <p:txBody>
          <a:bodyPr wrap="square">
            <a:spAutoFit/>
          </a:bodyPr>
          <a:lstStyle/>
          <a:p>
            <a:r>
              <a:rPr lang="en-US" sz="4000" dirty="0">
                <a:solidFill>
                  <a:schemeClr val="bg1"/>
                </a:solidFill>
              </a:rPr>
              <a:t>…</a:t>
            </a:r>
            <a:endParaRPr lang="en-US" sz="4000" dirty="0"/>
          </a:p>
        </p:txBody>
      </p:sp>
      <p:sp>
        <p:nvSpPr>
          <p:cNvPr id="22" name="Oval 21"/>
          <p:cNvSpPr/>
          <p:nvPr/>
        </p:nvSpPr>
        <p:spPr>
          <a:xfrm>
            <a:off x="5663341" y="3813595"/>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3" name="Oval 22"/>
          <p:cNvSpPr/>
          <p:nvPr/>
        </p:nvSpPr>
        <p:spPr>
          <a:xfrm>
            <a:off x="6554153" y="3813595"/>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 name="Oval 23"/>
          <p:cNvSpPr/>
          <p:nvPr/>
        </p:nvSpPr>
        <p:spPr>
          <a:xfrm>
            <a:off x="8007965" y="3910960"/>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5" name="Oval 24"/>
          <p:cNvSpPr/>
          <p:nvPr/>
        </p:nvSpPr>
        <p:spPr>
          <a:xfrm>
            <a:off x="7115592" y="1405803"/>
            <a:ext cx="410753" cy="44266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6" name="Oval 25"/>
          <p:cNvSpPr/>
          <p:nvPr/>
        </p:nvSpPr>
        <p:spPr>
          <a:xfrm>
            <a:off x="4510955" y="5211397"/>
            <a:ext cx="410753" cy="442665"/>
          </a:xfrm>
          <a:prstGeom prst="ellipse">
            <a:avLst/>
          </a:prstGeom>
          <a:solidFill>
            <a:srgbClr val="FF99FF">
              <a:alpha val="15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99FF"/>
              </a:solidFill>
            </a:endParaRPr>
          </a:p>
        </p:txBody>
      </p:sp>
      <p:sp>
        <p:nvSpPr>
          <p:cNvPr id="27" name="Oval 26"/>
          <p:cNvSpPr/>
          <p:nvPr/>
        </p:nvSpPr>
        <p:spPr>
          <a:xfrm>
            <a:off x="5150103" y="5247349"/>
            <a:ext cx="410753" cy="442665"/>
          </a:xfrm>
          <a:prstGeom prst="ellipse">
            <a:avLst/>
          </a:prstGeom>
          <a:solidFill>
            <a:srgbClr val="FF99FF">
              <a:alpha val="15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99FF"/>
              </a:solidFill>
            </a:endParaRPr>
          </a:p>
        </p:txBody>
      </p:sp>
      <p:sp>
        <p:nvSpPr>
          <p:cNvPr id="28" name="Oval 27"/>
          <p:cNvSpPr/>
          <p:nvPr/>
        </p:nvSpPr>
        <p:spPr>
          <a:xfrm>
            <a:off x="6458880" y="5258236"/>
            <a:ext cx="410753" cy="442665"/>
          </a:xfrm>
          <a:prstGeom prst="ellipse">
            <a:avLst/>
          </a:prstGeom>
          <a:solidFill>
            <a:srgbClr val="FF99FF">
              <a:alpha val="15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99FF"/>
              </a:solidFill>
            </a:endParaRPr>
          </a:p>
        </p:txBody>
      </p:sp>
      <p:sp>
        <p:nvSpPr>
          <p:cNvPr id="29" name="TextBox 28"/>
          <p:cNvSpPr txBox="1"/>
          <p:nvPr/>
        </p:nvSpPr>
        <p:spPr>
          <a:xfrm>
            <a:off x="1411961" y="3348218"/>
            <a:ext cx="4708831" cy="461665"/>
          </a:xfrm>
          <a:prstGeom prst="rect">
            <a:avLst/>
          </a:prstGeom>
          <a:noFill/>
          <a:ln w="38100">
            <a:noFill/>
          </a:ln>
        </p:spPr>
        <p:txBody>
          <a:bodyPr wrap="square" rtlCol="0">
            <a:spAutoFit/>
          </a:bodyPr>
          <a:lstStyle/>
          <a:p>
            <a:r>
              <a:rPr lang="en-US" sz="2400" dirty="0">
                <a:solidFill>
                  <a:schemeClr val="bg1"/>
                </a:solidFill>
              </a:rPr>
              <a:t>lemmas (invariants)</a:t>
            </a:r>
            <a:endParaRPr lang="en-US" sz="2400" dirty="0">
              <a:solidFill>
                <a:srgbClr val="FFFF00"/>
              </a:solidFill>
            </a:endParaRPr>
          </a:p>
        </p:txBody>
      </p:sp>
      <p:sp>
        <p:nvSpPr>
          <p:cNvPr id="30" name="TextBox 29"/>
          <p:cNvSpPr txBox="1"/>
          <p:nvPr/>
        </p:nvSpPr>
        <p:spPr>
          <a:xfrm>
            <a:off x="1411961" y="5103547"/>
            <a:ext cx="2507839" cy="461665"/>
          </a:xfrm>
          <a:prstGeom prst="rect">
            <a:avLst/>
          </a:prstGeom>
          <a:noFill/>
          <a:ln w="38100">
            <a:noFill/>
          </a:ln>
        </p:spPr>
        <p:txBody>
          <a:bodyPr wrap="square" rtlCol="0">
            <a:spAutoFit/>
          </a:bodyPr>
          <a:lstStyle/>
          <a:p>
            <a:r>
              <a:rPr lang="en-US" sz="2400" dirty="0" smtClean="0">
                <a:solidFill>
                  <a:srgbClr val="FF99FF"/>
                </a:solidFill>
              </a:rPr>
              <a:t>model elements</a:t>
            </a:r>
            <a:endParaRPr lang="en-US" sz="2400" dirty="0">
              <a:solidFill>
                <a:srgbClr val="FF99FF"/>
              </a:solidFill>
            </a:endParaRPr>
          </a:p>
        </p:txBody>
      </p:sp>
      <p:sp>
        <p:nvSpPr>
          <p:cNvPr id="31" name="Rectangle 30"/>
          <p:cNvSpPr/>
          <p:nvPr/>
        </p:nvSpPr>
        <p:spPr>
          <a:xfrm>
            <a:off x="6960294" y="4993015"/>
            <a:ext cx="479618" cy="707886"/>
          </a:xfrm>
          <a:prstGeom prst="rect">
            <a:avLst/>
          </a:prstGeom>
        </p:spPr>
        <p:txBody>
          <a:bodyPr wrap="square">
            <a:spAutoFit/>
          </a:bodyPr>
          <a:lstStyle/>
          <a:p>
            <a:r>
              <a:rPr lang="en-US" sz="4000" dirty="0">
                <a:solidFill>
                  <a:srgbClr val="FF99FF"/>
                </a:solidFill>
              </a:rPr>
              <a:t>…</a:t>
            </a:r>
          </a:p>
        </p:txBody>
      </p:sp>
      <p:sp>
        <p:nvSpPr>
          <p:cNvPr id="32" name="Oval 31"/>
          <p:cNvSpPr/>
          <p:nvPr/>
        </p:nvSpPr>
        <p:spPr>
          <a:xfrm>
            <a:off x="7735949" y="5263790"/>
            <a:ext cx="410753" cy="442665"/>
          </a:xfrm>
          <a:prstGeom prst="ellipse">
            <a:avLst/>
          </a:prstGeom>
          <a:solidFill>
            <a:srgbClr val="FF99FF">
              <a:alpha val="15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99FF"/>
              </a:solidFill>
            </a:endParaRPr>
          </a:p>
        </p:txBody>
      </p:sp>
      <p:sp>
        <p:nvSpPr>
          <p:cNvPr id="33" name="Oval 32"/>
          <p:cNvSpPr/>
          <p:nvPr/>
        </p:nvSpPr>
        <p:spPr>
          <a:xfrm>
            <a:off x="8580474" y="5247853"/>
            <a:ext cx="410753" cy="442665"/>
          </a:xfrm>
          <a:prstGeom prst="ellipse">
            <a:avLst/>
          </a:prstGeom>
          <a:solidFill>
            <a:srgbClr val="FF99FF">
              <a:alpha val="15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99FF"/>
              </a:solidFill>
            </a:endParaRPr>
          </a:p>
        </p:txBody>
      </p:sp>
      <p:cxnSp>
        <p:nvCxnSpPr>
          <p:cNvPr id="39" name="Straight Arrow Connector 38"/>
          <p:cNvCxnSpPr>
            <a:stCxn id="19" idx="3"/>
            <a:endCxn id="24" idx="7"/>
          </p:cNvCxnSpPr>
          <p:nvPr/>
        </p:nvCxnSpPr>
        <p:spPr>
          <a:xfrm flipH="1">
            <a:off x="8358565" y="3105401"/>
            <a:ext cx="377811" cy="870386"/>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6" idx="4"/>
            <a:endCxn id="26" idx="0"/>
          </p:cNvCxnSpPr>
          <p:nvPr/>
        </p:nvCxnSpPr>
        <p:spPr>
          <a:xfrm flipH="1">
            <a:off x="4716332" y="3196181"/>
            <a:ext cx="1152387" cy="2015216"/>
          </a:xfrm>
          <a:prstGeom prst="straightConnector1">
            <a:avLst/>
          </a:prstGeom>
          <a:ln w="38100">
            <a:solidFill>
              <a:srgbClr val="FFA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4" idx="4"/>
            <a:endCxn id="32" idx="1"/>
          </p:cNvCxnSpPr>
          <p:nvPr/>
        </p:nvCxnSpPr>
        <p:spPr>
          <a:xfrm flipH="1">
            <a:off x="7796102" y="4353625"/>
            <a:ext cx="417240" cy="974992"/>
          </a:xfrm>
          <a:prstGeom prst="straightConnector1">
            <a:avLst/>
          </a:prstGeom>
          <a:ln w="38100">
            <a:solidFill>
              <a:srgbClr val="FFA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4" idx="4"/>
            <a:endCxn id="33" idx="0"/>
          </p:cNvCxnSpPr>
          <p:nvPr/>
        </p:nvCxnSpPr>
        <p:spPr>
          <a:xfrm>
            <a:off x="8213342" y="4353625"/>
            <a:ext cx="572509" cy="894228"/>
          </a:xfrm>
          <a:prstGeom prst="straightConnector1">
            <a:avLst/>
          </a:prstGeom>
          <a:ln w="38100">
            <a:solidFill>
              <a:srgbClr val="FFA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5663342" y="2748852"/>
            <a:ext cx="410753" cy="442665"/>
          </a:xfrm>
          <a:prstGeom prst="ellipse">
            <a:avLst/>
          </a:prstGeom>
          <a:solidFill>
            <a:srgbClr val="FFFF71">
              <a:alpha val="15000"/>
            </a:srgbClr>
          </a:solidFill>
          <a:ln w="38100">
            <a:solidFill>
              <a:srgbClr val="FFFF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3" name="Oval 102"/>
          <p:cNvSpPr/>
          <p:nvPr/>
        </p:nvSpPr>
        <p:spPr>
          <a:xfrm>
            <a:off x="8676223" y="2722899"/>
            <a:ext cx="410753" cy="442665"/>
          </a:xfrm>
          <a:prstGeom prst="ellipse">
            <a:avLst/>
          </a:prstGeom>
          <a:solidFill>
            <a:srgbClr val="FFFF71">
              <a:alpha val="15000"/>
            </a:srgbClr>
          </a:solidFill>
          <a:ln w="38100">
            <a:solidFill>
              <a:srgbClr val="FFFF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4" name="Oval 103"/>
          <p:cNvSpPr/>
          <p:nvPr/>
        </p:nvSpPr>
        <p:spPr>
          <a:xfrm>
            <a:off x="8007965" y="3906296"/>
            <a:ext cx="410753" cy="442665"/>
          </a:xfrm>
          <a:prstGeom prst="ellipse">
            <a:avLst/>
          </a:prstGeom>
          <a:solidFill>
            <a:srgbClr val="FFFF71">
              <a:alpha val="15000"/>
            </a:srgbClr>
          </a:solidFill>
          <a:ln w="38100">
            <a:solidFill>
              <a:srgbClr val="FFFF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7" name="Rectangle 106"/>
          <p:cNvSpPr/>
          <p:nvPr/>
        </p:nvSpPr>
        <p:spPr>
          <a:xfrm>
            <a:off x="9478498" y="5207575"/>
            <a:ext cx="888385" cy="461665"/>
          </a:xfrm>
          <a:prstGeom prst="rect">
            <a:avLst/>
          </a:prstGeom>
        </p:spPr>
        <p:txBody>
          <a:bodyPr wrap="none">
            <a:spAutoFit/>
          </a:bodyPr>
          <a:lstStyle/>
          <a:p>
            <a:r>
              <a:rPr lang="en-US" sz="2400" dirty="0" smtClean="0">
                <a:solidFill>
                  <a:srgbClr val="FF4F4F"/>
                </a:solidFill>
              </a:rPr>
              <a:t>IVCs</a:t>
            </a:r>
            <a:endParaRPr lang="en-US" sz="1600" dirty="0">
              <a:solidFill>
                <a:srgbClr val="FF4F4F"/>
              </a:solidFill>
            </a:endParaRPr>
          </a:p>
        </p:txBody>
      </p:sp>
      <p:sp>
        <p:nvSpPr>
          <p:cNvPr id="117" name="Oval 116"/>
          <p:cNvSpPr/>
          <p:nvPr/>
        </p:nvSpPr>
        <p:spPr>
          <a:xfrm>
            <a:off x="4510955" y="5216061"/>
            <a:ext cx="410753" cy="442665"/>
          </a:xfrm>
          <a:prstGeom prst="ellipse">
            <a:avLst/>
          </a:prstGeom>
          <a:solidFill>
            <a:srgbClr val="FF4F4F">
              <a:alpha val="15000"/>
            </a:srgbClr>
          </a:solidFill>
          <a:ln w="38100">
            <a:solidFill>
              <a:srgbClr val="FF4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99FF"/>
              </a:solidFill>
            </a:endParaRPr>
          </a:p>
        </p:txBody>
      </p:sp>
      <p:sp>
        <p:nvSpPr>
          <p:cNvPr id="118" name="Oval 117"/>
          <p:cNvSpPr/>
          <p:nvPr/>
        </p:nvSpPr>
        <p:spPr>
          <a:xfrm>
            <a:off x="7735949" y="5268454"/>
            <a:ext cx="410753" cy="442665"/>
          </a:xfrm>
          <a:prstGeom prst="ellipse">
            <a:avLst/>
          </a:prstGeom>
          <a:solidFill>
            <a:srgbClr val="FF4F4F">
              <a:alpha val="15000"/>
            </a:srgbClr>
          </a:solidFill>
          <a:ln w="38100">
            <a:solidFill>
              <a:srgbClr val="FF4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99FF"/>
              </a:solidFill>
            </a:endParaRPr>
          </a:p>
        </p:txBody>
      </p:sp>
      <p:sp>
        <p:nvSpPr>
          <p:cNvPr id="119" name="Oval 118"/>
          <p:cNvSpPr/>
          <p:nvPr/>
        </p:nvSpPr>
        <p:spPr>
          <a:xfrm>
            <a:off x="8580474" y="5252517"/>
            <a:ext cx="410753" cy="442665"/>
          </a:xfrm>
          <a:prstGeom prst="ellipse">
            <a:avLst/>
          </a:prstGeom>
          <a:solidFill>
            <a:srgbClr val="FF4F4F">
              <a:alpha val="15000"/>
            </a:srgbClr>
          </a:solidFill>
          <a:ln w="38100">
            <a:solidFill>
              <a:srgbClr val="FF4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99FF"/>
              </a:solidFill>
            </a:endParaRPr>
          </a:p>
        </p:txBody>
      </p:sp>
      <p:sp>
        <p:nvSpPr>
          <p:cNvPr id="120" name="Oval 119"/>
          <p:cNvSpPr/>
          <p:nvPr/>
        </p:nvSpPr>
        <p:spPr>
          <a:xfrm>
            <a:off x="9337604" y="2736179"/>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 name="Oval 51"/>
          <p:cNvSpPr/>
          <p:nvPr/>
        </p:nvSpPr>
        <p:spPr>
          <a:xfrm>
            <a:off x="4795365" y="3809883"/>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 name="Rectangle 54"/>
          <p:cNvSpPr/>
          <p:nvPr/>
        </p:nvSpPr>
        <p:spPr>
          <a:xfrm>
            <a:off x="9173090" y="3566918"/>
            <a:ext cx="479618" cy="707886"/>
          </a:xfrm>
          <a:prstGeom prst="rect">
            <a:avLst/>
          </a:prstGeom>
        </p:spPr>
        <p:txBody>
          <a:bodyPr wrap="square">
            <a:spAutoFit/>
          </a:bodyPr>
          <a:lstStyle/>
          <a:p>
            <a:r>
              <a:rPr lang="en-US" sz="4000" dirty="0">
                <a:solidFill>
                  <a:schemeClr val="bg1"/>
                </a:solidFill>
              </a:rPr>
              <a:t>…</a:t>
            </a:r>
            <a:endParaRPr lang="en-US" sz="4000" dirty="0"/>
          </a:p>
        </p:txBody>
      </p:sp>
      <p:sp>
        <p:nvSpPr>
          <p:cNvPr id="56" name="Oval 55"/>
          <p:cNvSpPr/>
          <p:nvPr/>
        </p:nvSpPr>
        <p:spPr>
          <a:xfrm>
            <a:off x="5839507" y="5247349"/>
            <a:ext cx="410753" cy="442665"/>
          </a:xfrm>
          <a:prstGeom prst="ellipse">
            <a:avLst/>
          </a:prstGeom>
          <a:solidFill>
            <a:srgbClr val="FF99FF">
              <a:alpha val="15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99FF"/>
              </a:solidFill>
            </a:endParaRPr>
          </a:p>
        </p:txBody>
      </p:sp>
    </p:spTree>
    <p:extLst>
      <p:ext uri="{BB962C8B-B14F-4D97-AF65-F5344CB8AC3E}">
        <p14:creationId xmlns:p14="http://schemas.microsoft.com/office/powerpoint/2010/main" val="1119132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7" grpId="0"/>
      <p:bldP spid="117" grpId="0" animBg="1"/>
      <p:bldP spid="118" grpId="0" animBg="1"/>
      <p:bldP spid="1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5050"/>
                </a:solidFill>
              </a:rPr>
              <a:t>IVC_UC</a:t>
            </a:r>
            <a:r>
              <a:rPr lang="en-US" dirty="0" smtClean="0"/>
              <a:t> Algorithm</a:t>
            </a:r>
            <a:endParaRPr lang="en-US" dirty="0"/>
          </a:p>
        </p:txBody>
      </p:sp>
      <p:sp>
        <p:nvSpPr>
          <p:cNvPr id="4" name="Footer Placeholder 3"/>
          <p:cNvSpPr>
            <a:spLocks noGrp="1"/>
          </p:cNvSpPr>
          <p:nvPr>
            <p:ph type="ftr" sz="quarter" idx="11"/>
          </p:nvPr>
        </p:nvSpPr>
        <p:spPr/>
        <p:txBody>
          <a:bodyPr/>
          <a:lstStyle/>
          <a:p>
            <a:r>
              <a:rPr lang="en-US" dirty="0"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t>27</a:t>
            </a:fld>
            <a:endParaRPr lang="en-US" dirty="0"/>
          </a:p>
        </p:txBody>
      </p:sp>
      <p:sp>
        <p:nvSpPr>
          <p:cNvPr id="7" name="TextBox 6"/>
          <p:cNvSpPr txBox="1"/>
          <p:nvPr/>
        </p:nvSpPr>
        <p:spPr>
          <a:xfrm>
            <a:off x="333085" y="1573726"/>
            <a:ext cx="2727213" cy="400110"/>
          </a:xfrm>
          <a:prstGeom prst="rect">
            <a:avLst/>
          </a:prstGeom>
          <a:noFill/>
          <a:ln w="38100">
            <a:noFill/>
          </a:ln>
        </p:spPr>
        <p:txBody>
          <a:bodyPr wrap="square" rtlCol="0">
            <a:spAutoFit/>
          </a:bodyPr>
          <a:lstStyle/>
          <a:p>
            <a:r>
              <a:rPr lang="en-US" sz="2000" dirty="0">
                <a:solidFill>
                  <a:schemeClr val="bg1"/>
                </a:solidFill>
              </a:rPr>
              <a:t>  </a:t>
            </a:r>
            <a:r>
              <a:rPr lang="en-US" sz="2000" dirty="0" smtClean="0">
                <a:solidFill>
                  <a:schemeClr val="bg1"/>
                </a:solidFill>
              </a:rPr>
              <a:t>property</a:t>
            </a:r>
            <a:endParaRPr lang="en-US" sz="2000" dirty="0">
              <a:solidFill>
                <a:srgbClr val="FFFF00"/>
              </a:solidFill>
            </a:endParaRPr>
          </a:p>
        </p:txBody>
      </p:sp>
      <p:cxnSp>
        <p:nvCxnSpPr>
          <p:cNvPr id="8" name="Straight Arrow Connector 7"/>
          <p:cNvCxnSpPr>
            <a:stCxn id="25" idx="4"/>
            <a:endCxn id="10" idx="7"/>
          </p:cNvCxnSpPr>
          <p:nvPr/>
        </p:nvCxnSpPr>
        <p:spPr>
          <a:xfrm flipH="1">
            <a:off x="3346097" y="2005376"/>
            <a:ext cx="1090118" cy="959698"/>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5" idx="4"/>
            <a:endCxn id="18" idx="0"/>
          </p:cNvCxnSpPr>
          <p:nvPr/>
        </p:nvCxnSpPr>
        <p:spPr>
          <a:xfrm>
            <a:off x="4436215" y="2005376"/>
            <a:ext cx="1961343" cy="877450"/>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995497" y="2900247"/>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 name="TextBox 10"/>
          <p:cNvSpPr txBox="1"/>
          <p:nvPr/>
        </p:nvSpPr>
        <p:spPr>
          <a:xfrm>
            <a:off x="7691226" y="1081892"/>
            <a:ext cx="4138297" cy="400110"/>
          </a:xfrm>
          <a:prstGeom prst="rect">
            <a:avLst/>
          </a:prstGeom>
          <a:noFill/>
          <a:ln w="38100">
            <a:noFill/>
          </a:ln>
        </p:spPr>
        <p:txBody>
          <a:bodyPr wrap="square" rtlCol="0">
            <a:spAutoFit/>
          </a:bodyPr>
          <a:lstStyle/>
          <a:p>
            <a:r>
              <a:rPr lang="en-US" sz="2000" dirty="0">
                <a:solidFill>
                  <a:schemeClr val="bg1"/>
                </a:solidFill>
              </a:rPr>
              <a:t>  </a:t>
            </a:r>
            <a:r>
              <a:rPr lang="en-US" sz="2000" dirty="0" smtClean="0">
                <a:solidFill>
                  <a:schemeClr val="bg1"/>
                </a:solidFill>
              </a:rPr>
              <a:t>get the invariants &amp; mark them</a:t>
            </a:r>
            <a:endParaRPr lang="en-US" sz="2000" dirty="0">
              <a:solidFill>
                <a:srgbClr val="FFFF00"/>
              </a:solidFill>
            </a:endParaRPr>
          </a:p>
        </p:txBody>
      </p:sp>
      <p:sp>
        <p:nvSpPr>
          <p:cNvPr id="12" name="TextBox 11"/>
          <p:cNvSpPr txBox="1"/>
          <p:nvPr/>
        </p:nvSpPr>
        <p:spPr>
          <a:xfrm>
            <a:off x="7805258" y="1542098"/>
            <a:ext cx="2389254" cy="402542"/>
          </a:xfrm>
          <a:prstGeom prst="rect">
            <a:avLst/>
          </a:prstGeom>
          <a:noFill/>
          <a:ln w="38100">
            <a:noFill/>
          </a:ln>
        </p:spPr>
        <p:txBody>
          <a:bodyPr wrap="square" rtlCol="0">
            <a:spAutoFit/>
          </a:bodyPr>
          <a:lstStyle/>
          <a:p>
            <a:r>
              <a:rPr lang="en-US" sz="2000" dirty="0" smtClean="0">
                <a:solidFill>
                  <a:schemeClr val="bg1"/>
                </a:solidFill>
              </a:rPr>
              <a:t>get UNSAT cores</a:t>
            </a:r>
            <a:endParaRPr lang="en-US" sz="2000" dirty="0">
              <a:solidFill>
                <a:srgbClr val="FFFF00"/>
              </a:solidFill>
            </a:endParaRPr>
          </a:p>
        </p:txBody>
      </p:sp>
      <p:sp>
        <p:nvSpPr>
          <p:cNvPr id="13" name="TextBox 12"/>
          <p:cNvSpPr txBox="1"/>
          <p:nvPr/>
        </p:nvSpPr>
        <p:spPr>
          <a:xfrm>
            <a:off x="7691226" y="2885916"/>
            <a:ext cx="3910237" cy="400110"/>
          </a:xfrm>
          <a:prstGeom prst="rect">
            <a:avLst/>
          </a:prstGeom>
          <a:noFill/>
          <a:ln w="38100">
            <a:noFill/>
          </a:ln>
        </p:spPr>
        <p:txBody>
          <a:bodyPr wrap="square" rtlCol="0">
            <a:spAutoFit/>
          </a:bodyPr>
          <a:lstStyle/>
          <a:p>
            <a:r>
              <a:rPr lang="en-US" sz="2000" dirty="0">
                <a:solidFill>
                  <a:schemeClr val="bg1"/>
                </a:solidFill>
              </a:rPr>
              <a:t>  </a:t>
            </a:r>
            <a:r>
              <a:rPr lang="en-US" sz="2000" dirty="0" smtClean="0">
                <a:solidFill>
                  <a:schemeClr val="bg1"/>
                </a:solidFill>
              </a:rPr>
              <a:t>mark model elements in TR</a:t>
            </a:r>
            <a:endParaRPr lang="en-US" sz="2000" dirty="0">
              <a:solidFill>
                <a:srgbClr val="FFFF00"/>
              </a:solidFill>
            </a:endParaRPr>
          </a:p>
        </p:txBody>
      </p:sp>
      <p:sp>
        <p:nvSpPr>
          <p:cNvPr id="15" name="TextBox 14"/>
          <p:cNvSpPr txBox="1"/>
          <p:nvPr/>
        </p:nvSpPr>
        <p:spPr>
          <a:xfrm>
            <a:off x="7837515" y="3360051"/>
            <a:ext cx="3229580" cy="1246495"/>
          </a:xfrm>
          <a:prstGeom prst="rect">
            <a:avLst/>
          </a:prstGeom>
          <a:noFill/>
          <a:ln w="38100">
            <a:noFill/>
          </a:ln>
        </p:spPr>
        <p:txBody>
          <a:bodyPr wrap="square" rtlCol="0">
            <a:spAutoFit/>
          </a:bodyPr>
          <a:lstStyle/>
          <a:p>
            <a:r>
              <a:rPr lang="en-US" sz="2000" dirty="0" smtClean="0">
                <a:solidFill>
                  <a:schemeClr val="bg1"/>
                </a:solidFill>
              </a:rPr>
              <a:t>construct a special query (</a:t>
            </a:r>
            <a:r>
              <a:rPr lang="en-US" sz="2000" dirty="0" smtClean="0">
                <a:solidFill>
                  <a:schemeClr val="accent4">
                    <a:lumMod val="20000"/>
                    <a:lumOff val="80000"/>
                  </a:schemeClr>
                </a:solidFill>
              </a:rPr>
              <a:t>IVC query</a:t>
            </a:r>
            <a:r>
              <a:rPr lang="en-US" sz="2000" dirty="0" smtClean="0">
                <a:solidFill>
                  <a:schemeClr val="bg1"/>
                </a:solidFill>
              </a:rPr>
              <a:t>) </a:t>
            </a:r>
          </a:p>
          <a:p>
            <a:endParaRPr lang="en-US" sz="1500" dirty="0" smtClean="0">
              <a:solidFill>
                <a:schemeClr val="bg1"/>
              </a:solidFill>
            </a:endParaRPr>
          </a:p>
          <a:p>
            <a:r>
              <a:rPr lang="en-US" sz="2000" dirty="0" smtClean="0">
                <a:solidFill>
                  <a:schemeClr val="bg1"/>
                </a:solidFill>
              </a:rPr>
              <a:t>get UNSAT cores</a:t>
            </a:r>
            <a:endParaRPr lang="en-US" sz="2000" dirty="0">
              <a:solidFill>
                <a:srgbClr val="FFFF00"/>
              </a:solidFill>
            </a:endParaRPr>
          </a:p>
        </p:txBody>
      </p:sp>
      <p:sp>
        <p:nvSpPr>
          <p:cNvPr id="16" name="Oval 15"/>
          <p:cNvSpPr/>
          <p:nvPr/>
        </p:nvSpPr>
        <p:spPr>
          <a:xfrm>
            <a:off x="3756850" y="2900246"/>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7" name="Oval 16"/>
          <p:cNvSpPr/>
          <p:nvPr/>
        </p:nvSpPr>
        <p:spPr>
          <a:xfrm>
            <a:off x="4371997" y="2906850"/>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8" name="Oval 17"/>
          <p:cNvSpPr/>
          <p:nvPr/>
        </p:nvSpPr>
        <p:spPr>
          <a:xfrm>
            <a:off x="6192181" y="2882826"/>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0" name="Rectangle 19"/>
          <p:cNvSpPr/>
          <p:nvPr/>
        </p:nvSpPr>
        <p:spPr>
          <a:xfrm>
            <a:off x="5347121" y="2659218"/>
            <a:ext cx="479618" cy="707886"/>
          </a:xfrm>
          <a:prstGeom prst="rect">
            <a:avLst/>
          </a:prstGeom>
        </p:spPr>
        <p:txBody>
          <a:bodyPr wrap="square">
            <a:spAutoFit/>
          </a:bodyPr>
          <a:lstStyle/>
          <a:p>
            <a:r>
              <a:rPr lang="en-US" sz="4000" dirty="0">
                <a:solidFill>
                  <a:schemeClr val="bg1"/>
                </a:solidFill>
              </a:rPr>
              <a:t>…</a:t>
            </a:r>
            <a:endParaRPr lang="en-US" sz="4000" dirty="0"/>
          </a:p>
        </p:txBody>
      </p:sp>
      <p:sp>
        <p:nvSpPr>
          <p:cNvPr id="21" name="Rectangle 20"/>
          <p:cNvSpPr/>
          <p:nvPr/>
        </p:nvSpPr>
        <p:spPr>
          <a:xfrm>
            <a:off x="3833342" y="3696477"/>
            <a:ext cx="479618" cy="707886"/>
          </a:xfrm>
          <a:prstGeom prst="rect">
            <a:avLst/>
          </a:prstGeom>
        </p:spPr>
        <p:txBody>
          <a:bodyPr wrap="square">
            <a:spAutoFit/>
          </a:bodyPr>
          <a:lstStyle/>
          <a:p>
            <a:r>
              <a:rPr lang="en-US" sz="4000" dirty="0">
                <a:solidFill>
                  <a:schemeClr val="bg1"/>
                </a:solidFill>
              </a:rPr>
              <a:t>…</a:t>
            </a:r>
            <a:endParaRPr lang="en-US" sz="4000" dirty="0"/>
          </a:p>
        </p:txBody>
      </p:sp>
      <p:sp>
        <p:nvSpPr>
          <p:cNvPr id="22" name="Oval 21"/>
          <p:cNvSpPr/>
          <p:nvPr/>
        </p:nvSpPr>
        <p:spPr>
          <a:xfrm>
            <a:off x="3031627" y="4014113"/>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3" name="Oval 22"/>
          <p:cNvSpPr/>
          <p:nvPr/>
        </p:nvSpPr>
        <p:spPr>
          <a:xfrm>
            <a:off x="5539025" y="4004930"/>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 name="Oval 23"/>
          <p:cNvSpPr/>
          <p:nvPr/>
        </p:nvSpPr>
        <p:spPr>
          <a:xfrm>
            <a:off x="6210261" y="4002356"/>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5" name="Oval 24"/>
          <p:cNvSpPr/>
          <p:nvPr/>
        </p:nvSpPr>
        <p:spPr>
          <a:xfrm>
            <a:off x="4230838" y="1562711"/>
            <a:ext cx="410753" cy="44266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6" name="Oval 25"/>
          <p:cNvSpPr/>
          <p:nvPr/>
        </p:nvSpPr>
        <p:spPr>
          <a:xfrm>
            <a:off x="3031628" y="5400421"/>
            <a:ext cx="410753" cy="442665"/>
          </a:xfrm>
          <a:prstGeom prst="ellipse">
            <a:avLst/>
          </a:prstGeom>
          <a:solidFill>
            <a:srgbClr val="FF99FF">
              <a:alpha val="15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99FF"/>
              </a:solidFill>
            </a:endParaRPr>
          </a:p>
        </p:txBody>
      </p:sp>
      <p:sp>
        <p:nvSpPr>
          <p:cNvPr id="27" name="Oval 26"/>
          <p:cNvSpPr/>
          <p:nvPr/>
        </p:nvSpPr>
        <p:spPr>
          <a:xfrm>
            <a:off x="3743571" y="5417254"/>
            <a:ext cx="410753" cy="442665"/>
          </a:xfrm>
          <a:prstGeom prst="ellipse">
            <a:avLst/>
          </a:prstGeom>
          <a:solidFill>
            <a:srgbClr val="FF99FF">
              <a:alpha val="15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99FF"/>
              </a:solidFill>
            </a:endParaRPr>
          </a:p>
        </p:txBody>
      </p:sp>
      <p:sp>
        <p:nvSpPr>
          <p:cNvPr id="28" name="Oval 27"/>
          <p:cNvSpPr/>
          <p:nvPr/>
        </p:nvSpPr>
        <p:spPr>
          <a:xfrm>
            <a:off x="4455514" y="5382480"/>
            <a:ext cx="410753" cy="442665"/>
          </a:xfrm>
          <a:prstGeom prst="ellipse">
            <a:avLst/>
          </a:prstGeom>
          <a:solidFill>
            <a:srgbClr val="FF99FF">
              <a:alpha val="15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99FF"/>
              </a:solidFill>
            </a:endParaRPr>
          </a:p>
        </p:txBody>
      </p:sp>
      <p:sp>
        <p:nvSpPr>
          <p:cNvPr id="29" name="TextBox 28"/>
          <p:cNvSpPr txBox="1"/>
          <p:nvPr/>
        </p:nvSpPr>
        <p:spPr>
          <a:xfrm>
            <a:off x="484710" y="3457663"/>
            <a:ext cx="4708831" cy="400110"/>
          </a:xfrm>
          <a:prstGeom prst="rect">
            <a:avLst/>
          </a:prstGeom>
          <a:noFill/>
          <a:ln w="38100">
            <a:noFill/>
          </a:ln>
        </p:spPr>
        <p:txBody>
          <a:bodyPr wrap="square" rtlCol="0">
            <a:spAutoFit/>
          </a:bodyPr>
          <a:lstStyle/>
          <a:p>
            <a:r>
              <a:rPr lang="en-US" sz="2000" dirty="0">
                <a:solidFill>
                  <a:schemeClr val="bg1"/>
                </a:solidFill>
              </a:rPr>
              <a:t>l</a:t>
            </a:r>
            <a:r>
              <a:rPr lang="en-US" sz="2000" dirty="0" smtClean="0">
                <a:solidFill>
                  <a:schemeClr val="bg1"/>
                </a:solidFill>
              </a:rPr>
              <a:t>emmas </a:t>
            </a:r>
            <a:endParaRPr lang="en-US" sz="2000" dirty="0">
              <a:solidFill>
                <a:srgbClr val="FFFF00"/>
              </a:solidFill>
            </a:endParaRPr>
          </a:p>
        </p:txBody>
      </p:sp>
      <p:sp>
        <p:nvSpPr>
          <p:cNvPr id="30" name="TextBox 29"/>
          <p:cNvSpPr txBox="1"/>
          <p:nvPr/>
        </p:nvSpPr>
        <p:spPr>
          <a:xfrm>
            <a:off x="484710" y="5187117"/>
            <a:ext cx="2156080" cy="707886"/>
          </a:xfrm>
          <a:prstGeom prst="rect">
            <a:avLst/>
          </a:prstGeom>
          <a:noFill/>
          <a:ln w="38100">
            <a:noFill/>
          </a:ln>
        </p:spPr>
        <p:txBody>
          <a:bodyPr wrap="square" rtlCol="0">
            <a:spAutoFit/>
          </a:bodyPr>
          <a:lstStyle/>
          <a:p>
            <a:r>
              <a:rPr lang="en-US" sz="2000" dirty="0" smtClean="0">
                <a:solidFill>
                  <a:srgbClr val="FF99FF"/>
                </a:solidFill>
              </a:rPr>
              <a:t>model </a:t>
            </a:r>
          </a:p>
          <a:p>
            <a:r>
              <a:rPr lang="en-US" sz="2000" dirty="0" smtClean="0">
                <a:solidFill>
                  <a:srgbClr val="FF99FF"/>
                </a:solidFill>
              </a:rPr>
              <a:t>elements</a:t>
            </a:r>
            <a:endParaRPr lang="en-US" sz="2000" dirty="0">
              <a:solidFill>
                <a:srgbClr val="FF99FF"/>
              </a:solidFill>
            </a:endParaRPr>
          </a:p>
        </p:txBody>
      </p:sp>
      <p:sp>
        <p:nvSpPr>
          <p:cNvPr id="31" name="Rectangle 30"/>
          <p:cNvSpPr/>
          <p:nvPr/>
        </p:nvSpPr>
        <p:spPr>
          <a:xfrm>
            <a:off x="5137633" y="5139745"/>
            <a:ext cx="479618" cy="707886"/>
          </a:xfrm>
          <a:prstGeom prst="rect">
            <a:avLst/>
          </a:prstGeom>
        </p:spPr>
        <p:txBody>
          <a:bodyPr wrap="square">
            <a:spAutoFit/>
          </a:bodyPr>
          <a:lstStyle/>
          <a:p>
            <a:r>
              <a:rPr lang="en-US" sz="4000" dirty="0">
                <a:solidFill>
                  <a:srgbClr val="FF99FF"/>
                </a:solidFill>
              </a:rPr>
              <a:t>…</a:t>
            </a:r>
          </a:p>
        </p:txBody>
      </p:sp>
      <p:sp>
        <p:nvSpPr>
          <p:cNvPr id="32" name="Oval 31"/>
          <p:cNvSpPr/>
          <p:nvPr/>
        </p:nvSpPr>
        <p:spPr>
          <a:xfrm>
            <a:off x="5913288" y="5410520"/>
            <a:ext cx="410753" cy="442665"/>
          </a:xfrm>
          <a:prstGeom prst="ellipse">
            <a:avLst/>
          </a:prstGeom>
          <a:solidFill>
            <a:srgbClr val="FF99FF">
              <a:alpha val="15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99FF"/>
              </a:solidFill>
            </a:endParaRPr>
          </a:p>
        </p:txBody>
      </p:sp>
      <p:sp>
        <p:nvSpPr>
          <p:cNvPr id="33" name="Oval 32"/>
          <p:cNvSpPr/>
          <p:nvPr/>
        </p:nvSpPr>
        <p:spPr>
          <a:xfrm>
            <a:off x="6591927" y="5384969"/>
            <a:ext cx="410753" cy="442665"/>
          </a:xfrm>
          <a:prstGeom prst="ellipse">
            <a:avLst/>
          </a:prstGeom>
          <a:solidFill>
            <a:srgbClr val="FF99FF">
              <a:alpha val="15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99FF"/>
              </a:solidFill>
            </a:endParaRPr>
          </a:p>
        </p:txBody>
      </p:sp>
      <p:cxnSp>
        <p:nvCxnSpPr>
          <p:cNvPr id="46" name="Straight Arrow Connector 45"/>
          <p:cNvCxnSpPr>
            <a:stCxn id="49" idx="4"/>
            <a:endCxn id="26" idx="0"/>
          </p:cNvCxnSpPr>
          <p:nvPr/>
        </p:nvCxnSpPr>
        <p:spPr>
          <a:xfrm>
            <a:off x="2503739" y="4422304"/>
            <a:ext cx="733266" cy="978117"/>
          </a:xfrm>
          <a:prstGeom prst="straightConnector1">
            <a:avLst/>
          </a:prstGeom>
          <a:ln w="38100">
            <a:solidFill>
              <a:srgbClr val="FFA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02" idx="4"/>
            <a:endCxn id="110" idx="1"/>
          </p:cNvCxnSpPr>
          <p:nvPr/>
        </p:nvCxnSpPr>
        <p:spPr>
          <a:xfrm>
            <a:off x="6397558" y="3332097"/>
            <a:ext cx="888382" cy="2110096"/>
          </a:xfrm>
          <a:prstGeom prst="straightConnector1">
            <a:avLst/>
          </a:prstGeom>
          <a:ln w="38100">
            <a:solidFill>
              <a:srgbClr val="FFA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03" idx="4"/>
          </p:cNvCxnSpPr>
          <p:nvPr/>
        </p:nvCxnSpPr>
        <p:spPr>
          <a:xfrm>
            <a:off x="5744402" y="4445021"/>
            <a:ext cx="406862" cy="977112"/>
          </a:xfrm>
          <a:prstGeom prst="straightConnector1">
            <a:avLst/>
          </a:prstGeom>
          <a:ln w="38100">
            <a:solidFill>
              <a:srgbClr val="FFA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7805255" y="2074379"/>
            <a:ext cx="2546911" cy="400110"/>
          </a:xfrm>
          <a:prstGeom prst="rect">
            <a:avLst/>
          </a:prstGeom>
          <a:noFill/>
          <a:ln w="38100">
            <a:noFill/>
          </a:ln>
        </p:spPr>
        <p:txBody>
          <a:bodyPr wrap="square" rtlCol="0">
            <a:spAutoFit/>
          </a:bodyPr>
          <a:lstStyle/>
          <a:p>
            <a:r>
              <a:rPr lang="en-US" sz="2000" dirty="0">
                <a:solidFill>
                  <a:schemeClr val="bg1"/>
                </a:solidFill>
              </a:rPr>
              <a:t>m</a:t>
            </a:r>
            <a:r>
              <a:rPr lang="en-US" sz="2000" dirty="0" smtClean="0">
                <a:solidFill>
                  <a:schemeClr val="bg1"/>
                </a:solidFill>
              </a:rPr>
              <a:t>inimize the cores</a:t>
            </a:r>
            <a:endParaRPr lang="en-US" sz="2000" dirty="0">
              <a:solidFill>
                <a:srgbClr val="FFFF00"/>
              </a:solidFill>
            </a:endParaRPr>
          </a:p>
        </p:txBody>
      </p:sp>
      <p:sp>
        <p:nvSpPr>
          <p:cNvPr id="84" name="TextBox 83"/>
          <p:cNvSpPr txBox="1"/>
          <p:nvPr/>
        </p:nvSpPr>
        <p:spPr>
          <a:xfrm>
            <a:off x="7835910" y="4787007"/>
            <a:ext cx="3910237" cy="400110"/>
          </a:xfrm>
          <a:prstGeom prst="rect">
            <a:avLst/>
          </a:prstGeom>
          <a:noFill/>
          <a:ln w="38100">
            <a:noFill/>
          </a:ln>
        </p:spPr>
        <p:txBody>
          <a:bodyPr wrap="square" rtlCol="0">
            <a:spAutoFit/>
          </a:bodyPr>
          <a:lstStyle/>
          <a:p>
            <a:r>
              <a:rPr lang="en-US" sz="2000" dirty="0">
                <a:solidFill>
                  <a:schemeClr val="bg1"/>
                </a:solidFill>
              </a:rPr>
              <a:t>m</a:t>
            </a:r>
            <a:r>
              <a:rPr lang="en-US" sz="2000" dirty="0" smtClean="0">
                <a:solidFill>
                  <a:schemeClr val="bg1"/>
                </a:solidFill>
              </a:rPr>
              <a:t>inimize the cores</a:t>
            </a:r>
            <a:endParaRPr lang="en-US" sz="2000" dirty="0">
              <a:solidFill>
                <a:srgbClr val="FFFF00"/>
              </a:solidFill>
            </a:endParaRPr>
          </a:p>
        </p:txBody>
      </p:sp>
      <p:sp>
        <p:nvSpPr>
          <p:cNvPr id="47" name="Oval 46"/>
          <p:cNvSpPr/>
          <p:nvPr/>
        </p:nvSpPr>
        <p:spPr>
          <a:xfrm>
            <a:off x="2222529" y="2912240"/>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 name="Oval 47"/>
          <p:cNvSpPr/>
          <p:nvPr/>
        </p:nvSpPr>
        <p:spPr>
          <a:xfrm>
            <a:off x="1459506" y="2937490"/>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 name="Oval 48"/>
          <p:cNvSpPr/>
          <p:nvPr/>
        </p:nvSpPr>
        <p:spPr>
          <a:xfrm>
            <a:off x="2298362" y="3979639"/>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cxnSp>
        <p:nvCxnSpPr>
          <p:cNvPr id="52" name="Straight Arrow Connector 51"/>
          <p:cNvCxnSpPr>
            <a:stCxn id="25" idx="4"/>
            <a:endCxn id="47" idx="0"/>
          </p:cNvCxnSpPr>
          <p:nvPr/>
        </p:nvCxnSpPr>
        <p:spPr>
          <a:xfrm flipH="1">
            <a:off x="2427906" y="2005376"/>
            <a:ext cx="2008309" cy="906864"/>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5" idx="4"/>
            <a:endCxn id="16" idx="0"/>
          </p:cNvCxnSpPr>
          <p:nvPr/>
        </p:nvCxnSpPr>
        <p:spPr>
          <a:xfrm flipH="1">
            <a:off x="3962227" y="2005376"/>
            <a:ext cx="473988" cy="894870"/>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6" idx="4"/>
            <a:endCxn id="49" idx="7"/>
          </p:cNvCxnSpPr>
          <p:nvPr/>
        </p:nvCxnSpPr>
        <p:spPr>
          <a:xfrm flipH="1">
            <a:off x="2648962" y="3342911"/>
            <a:ext cx="1313265" cy="701555"/>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8" idx="4"/>
            <a:endCxn id="23" idx="7"/>
          </p:cNvCxnSpPr>
          <p:nvPr/>
        </p:nvCxnSpPr>
        <p:spPr>
          <a:xfrm flipH="1">
            <a:off x="5889625" y="3325491"/>
            <a:ext cx="507933" cy="744266"/>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01" idx="4"/>
            <a:endCxn id="97" idx="1"/>
          </p:cNvCxnSpPr>
          <p:nvPr/>
        </p:nvCxnSpPr>
        <p:spPr>
          <a:xfrm>
            <a:off x="3962165" y="3349516"/>
            <a:ext cx="994417" cy="725727"/>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3756788" y="2906851"/>
            <a:ext cx="410753" cy="442665"/>
          </a:xfrm>
          <a:prstGeom prst="ellipse">
            <a:avLst/>
          </a:prstGeom>
          <a:solidFill>
            <a:srgbClr val="FFFF71">
              <a:alpha val="15000"/>
            </a:srgbClr>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2" name="Oval 101"/>
          <p:cNvSpPr/>
          <p:nvPr/>
        </p:nvSpPr>
        <p:spPr>
          <a:xfrm>
            <a:off x="6192181" y="2889432"/>
            <a:ext cx="410753" cy="442665"/>
          </a:xfrm>
          <a:prstGeom prst="ellipse">
            <a:avLst/>
          </a:prstGeom>
          <a:solidFill>
            <a:srgbClr val="FFFF71">
              <a:alpha val="15000"/>
            </a:srgbClr>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3" name="Oval 102"/>
          <p:cNvSpPr/>
          <p:nvPr/>
        </p:nvSpPr>
        <p:spPr>
          <a:xfrm>
            <a:off x="5539025" y="4002356"/>
            <a:ext cx="410753" cy="442665"/>
          </a:xfrm>
          <a:prstGeom prst="ellipse">
            <a:avLst/>
          </a:prstGeom>
          <a:solidFill>
            <a:srgbClr val="FFFF71">
              <a:alpha val="15000"/>
            </a:srgbClr>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4" name="Oval 103"/>
          <p:cNvSpPr/>
          <p:nvPr/>
        </p:nvSpPr>
        <p:spPr>
          <a:xfrm>
            <a:off x="2298362" y="3978903"/>
            <a:ext cx="410753" cy="442665"/>
          </a:xfrm>
          <a:prstGeom prst="ellipse">
            <a:avLst/>
          </a:prstGeom>
          <a:solidFill>
            <a:srgbClr val="FFFF71">
              <a:alpha val="15000"/>
            </a:srgbClr>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0" name="Oval 109"/>
          <p:cNvSpPr/>
          <p:nvPr/>
        </p:nvSpPr>
        <p:spPr>
          <a:xfrm>
            <a:off x="7225787" y="5377366"/>
            <a:ext cx="410753" cy="442665"/>
          </a:xfrm>
          <a:prstGeom prst="ellipse">
            <a:avLst/>
          </a:prstGeom>
          <a:solidFill>
            <a:srgbClr val="FF99FF">
              <a:alpha val="15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99FF"/>
              </a:solidFill>
            </a:endParaRPr>
          </a:p>
        </p:txBody>
      </p:sp>
      <p:sp>
        <p:nvSpPr>
          <p:cNvPr id="111" name="Oval 110"/>
          <p:cNvSpPr/>
          <p:nvPr/>
        </p:nvSpPr>
        <p:spPr>
          <a:xfrm>
            <a:off x="7908792" y="5384969"/>
            <a:ext cx="410753" cy="442665"/>
          </a:xfrm>
          <a:prstGeom prst="ellipse">
            <a:avLst/>
          </a:prstGeom>
          <a:solidFill>
            <a:srgbClr val="FF99FF">
              <a:alpha val="15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99FF"/>
              </a:solidFill>
            </a:endParaRPr>
          </a:p>
        </p:txBody>
      </p:sp>
      <p:sp>
        <p:nvSpPr>
          <p:cNvPr id="112" name="Oval 111"/>
          <p:cNvSpPr/>
          <p:nvPr/>
        </p:nvSpPr>
        <p:spPr>
          <a:xfrm>
            <a:off x="2286691" y="5392586"/>
            <a:ext cx="410753" cy="442665"/>
          </a:xfrm>
          <a:prstGeom prst="ellipse">
            <a:avLst/>
          </a:prstGeom>
          <a:solidFill>
            <a:srgbClr val="FF99FF">
              <a:alpha val="15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99FF"/>
              </a:solidFill>
            </a:endParaRPr>
          </a:p>
        </p:txBody>
      </p:sp>
      <p:cxnSp>
        <p:nvCxnSpPr>
          <p:cNvPr id="115" name="Straight Arrow Connector 114"/>
          <p:cNvCxnSpPr>
            <a:stCxn id="49" idx="4"/>
            <a:endCxn id="27" idx="0"/>
          </p:cNvCxnSpPr>
          <p:nvPr/>
        </p:nvCxnSpPr>
        <p:spPr>
          <a:xfrm>
            <a:off x="2503739" y="4422304"/>
            <a:ext cx="1445209" cy="994950"/>
          </a:xfrm>
          <a:prstGeom prst="straightConnector1">
            <a:avLst/>
          </a:prstGeom>
          <a:ln w="38100">
            <a:solidFill>
              <a:srgbClr val="FFA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49" idx="4"/>
            <a:endCxn id="28" idx="0"/>
          </p:cNvCxnSpPr>
          <p:nvPr/>
        </p:nvCxnSpPr>
        <p:spPr>
          <a:xfrm>
            <a:off x="2503739" y="4422304"/>
            <a:ext cx="2157152" cy="960176"/>
          </a:xfrm>
          <a:prstGeom prst="straightConnector1">
            <a:avLst/>
          </a:prstGeom>
          <a:ln w="38100">
            <a:solidFill>
              <a:srgbClr val="FFA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3" idx="4"/>
            <a:endCxn id="28" idx="0"/>
          </p:cNvCxnSpPr>
          <p:nvPr/>
        </p:nvCxnSpPr>
        <p:spPr>
          <a:xfrm flipH="1">
            <a:off x="4660891" y="4445021"/>
            <a:ext cx="1083511" cy="937459"/>
          </a:xfrm>
          <a:prstGeom prst="straightConnector1">
            <a:avLst/>
          </a:prstGeom>
          <a:ln w="38100">
            <a:solidFill>
              <a:srgbClr val="FFAF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3031629" y="5407027"/>
            <a:ext cx="415576" cy="442665"/>
          </a:xfrm>
          <a:prstGeom prst="ellipse">
            <a:avLst/>
          </a:prstGeom>
          <a:solidFill>
            <a:srgbClr val="FF4F4F">
              <a:alpha val="15000"/>
            </a:srgbClr>
          </a:solidFill>
          <a:ln w="38100">
            <a:solidFill>
              <a:srgbClr val="FF4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99FF"/>
              </a:solidFill>
            </a:endParaRPr>
          </a:p>
        </p:txBody>
      </p:sp>
      <p:sp>
        <p:nvSpPr>
          <p:cNvPr id="139" name="Oval 138"/>
          <p:cNvSpPr/>
          <p:nvPr/>
        </p:nvSpPr>
        <p:spPr>
          <a:xfrm>
            <a:off x="4455079" y="5389086"/>
            <a:ext cx="415576" cy="442665"/>
          </a:xfrm>
          <a:prstGeom prst="ellipse">
            <a:avLst/>
          </a:prstGeom>
          <a:solidFill>
            <a:srgbClr val="FF4F4F">
              <a:alpha val="15000"/>
            </a:srgbClr>
          </a:solidFill>
          <a:ln w="38100">
            <a:solidFill>
              <a:srgbClr val="FF4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99FF"/>
              </a:solidFill>
            </a:endParaRPr>
          </a:p>
        </p:txBody>
      </p:sp>
      <p:sp>
        <p:nvSpPr>
          <p:cNvPr id="71" name="Oval 70"/>
          <p:cNvSpPr/>
          <p:nvPr/>
        </p:nvSpPr>
        <p:spPr>
          <a:xfrm>
            <a:off x="1461214" y="4004186"/>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cxnSp>
        <p:nvCxnSpPr>
          <p:cNvPr id="55" name="Curved Connector 54"/>
          <p:cNvCxnSpPr>
            <a:stCxn id="83" idx="1"/>
            <a:endCxn id="12" idx="1"/>
          </p:cNvCxnSpPr>
          <p:nvPr/>
        </p:nvCxnSpPr>
        <p:spPr>
          <a:xfrm rot="10800000" flipH="1">
            <a:off x="7805254" y="1743370"/>
            <a:ext cx="3" cy="531065"/>
          </a:xfrm>
          <a:prstGeom prst="curvedConnector3">
            <a:avLst>
              <a:gd name="adj1" fmla="val -7620000000"/>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12" idx="3"/>
            <a:endCxn id="83" idx="3"/>
          </p:cNvCxnSpPr>
          <p:nvPr/>
        </p:nvCxnSpPr>
        <p:spPr>
          <a:xfrm>
            <a:off x="10194512" y="1743369"/>
            <a:ext cx="157654" cy="531065"/>
          </a:xfrm>
          <a:prstGeom prst="curvedConnector3">
            <a:avLst>
              <a:gd name="adj1" fmla="val 245001"/>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4944906" y="2912239"/>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7" name="Oval 96"/>
          <p:cNvSpPr/>
          <p:nvPr/>
        </p:nvSpPr>
        <p:spPr>
          <a:xfrm>
            <a:off x="4896429" y="4010416"/>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cxnSp>
        <p:nvCxnSpPr>
          <p:cNvPr id="105" name="Straight Arrow Connector 104"/>
          <p:cNvCxnSpPr>
            <a:endCxn id="97" idx="7"/>
          </p:cNvCxnSpPr>
          <p:nvPr/>
        </p:nvCxnSpPr>
        <p:spPr>
          <a:xfrm flipH="1">
            <a:off x="5247029" y="3322544"/>
            <a:ext cx="1105723" cy="752699"/>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8868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par>
                                <p:cTn id="18" presetID="22" presetClass="entr" presetSubtype="1"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wipe(up)">
                                      <p:cBhvr>
                                        <p:cTn id="20" dur="500"/>
                                        <p:tgtEl>
                                          <p:spTgt spid="53"/>
                                        </p:tgtEl>
                                      </p:cBhvr>
                                    </p:animEffect>
                                  </p:childTnLst>
                                </p:cTn>
                              </p:par>
                              <p:par>
                                <p:cTn id="21" presetID="22" presetClass="entr" presetSubtype="1"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wipe(up)">
                                      <p:cBhvr>
                                        <p:cTn id="23" dur="500"/>
                                        <p:tgtEl>
                                          <p:spTgt spid="52"/>
                                        </p:tgtEl>
                                      </p:cBhvr>
                                    </p:animEffect>
                                  </p:childTnLst>
                                </p:cTn>
                              </p:par>
                              <p:par>
                                <p:cTn id="24" presetID="22" presetClass="entr" presetSubtype="1"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wipe(left)">
                                      <p:cBhvr>
                                        <p:cTn id="31" dur="500"/>
                                        <p:tgtEl>
                                          <p:spTgt spid="83"/>
                                        </p:tgtEl>
                                      </p:cBhvr>
                                    </p:animEffect>
                                  </p:childTnLst>
                                </p:cTn>
                              </p:par>
                            </p:childTnLst>
                          </p:cTn>
                        </p:par>
                        <p:par>
                          <p:cTn id="32" fill="hold">
                            <p:stCondLst>
                              <p:cond delay="500"/>
                            </p:stCondLst>
                            <p:childTnLst>
                              <p:par>
                                <p:cTn id="33" presetID="10" presetClass="exit" presetSubtype="0" fill="hold" nodeType="afterEffect">
                                  <p:stCondLst>
                                    <p:cond delay="0"/>
                                  </p:stCondLst>
                                  <p:childTnLst>
                                    <p:animEffect transition="out" filter="fade">
                                      <p:cBhvr>
                                        <p:cTn id="34" dur="500"/>
                                        <p:tgtEl>
                                          <p:spTgt spid="52"/>
                                        </p:tgtEl>
                                      </p:cBhvr>
                                    </p:animEffect>
                                    <p:set>
                                      <p:cBhvr>
                                        <p:cTn id="35" dur="1" fill="hold">
                                          <p:stCondLst>
                                            <p:cond delay="499"/>
                                          </p:stCondLst>
                                        </p:cTn>
                                        <p:tgtEl>
                                          <p:spTgt spid="52"/>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10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0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wipe(down)">
                                      <p:cBhvr>
                                        <p:cTn id="48" dur="500"/>
                                        <p:tgtEl>
                                          <p:spTgt spid="55"/>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wipe(up)">
                                      <p:cBhvr>
                                        <p:cTn id="52" dur="500"/>
                                        <p:tgtEl>
                                          <p:spTgt spid="59"/>
                                        </p:tgtEl>
                                      </p:cBhvr>
                                    </p:animEffect>
                                  </p:childTnLst>
                                </p:cTn>
                              </p:par>
                              <p:par>
                                <p:cTn id="53" presetID="22" presetClass="entr" presetSubtype="1"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up)">
                                      <p:cBhvr>
                                        <p:cTn id="55" dur="500"/>
                                        <p:tgtEl>
                                          <p:spTgt spid="56"/>
                                        </p:tgtEl>
                                      </p:cBhvr>
                                    </p:animEffect>
                                  </p:childTnLst>
                                </p:cTn>
                              </p:par>
                              <p:par>
                                <p:cTn id="56" presetID="22" presetClass="entr" presetSubtype="1" fill="hold" nodeType="with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wipe(up)">
                                      <p:cBhvr>
                                        <p:cTn id="58" dur="500"/>
                                        <p:tgtEl>
                                          <p:spTgt spid="64"/>
                                        </p:tgtEl>
                                      </p:cBhvr>
                                    </p:animEffect>
                                  </p:childTnLst>
                                </p:cTn>
                              </p:par>
                              <p:par>
                                <p:cTn id="59" presetID="22" presetClass="entr" presetSubtype="1" fill="hold" nodeType="withEffect">
                                  <p:stCondLst>
                                    <p:cond delay="0"/>
                                  </p:stCondLst>
                                  <p:childTnLst>
                                    <p:set>
                                      <p:cBhvr>
                                        <p:cTn id="60" dur="1" fill="hold">
                                          <p:stCondLst>
                                            <p:cond delay="0"/>
                                          </p:stCondLst>
                                        </p:cTn>
                                        <p:tgtEl>
                                          <p:spTgt spid="105"/>
                                        </p:tgtEl>
                                        <p:attrNameLst>
                                          <p:attrName>style.visibility</p:attrName>
                                        </p:attrNameLst>
                                      </p:cBhvr>
                                      <p:to>
                                        <p:strVal val="visible"/>
                                      </p:to>
                                    </p:set>
                                    <p:animEffect transition="in" filter="wipe(up)">
                                      <p:cBhvr>
                                        <p:cTn id="61" dur="500"/>
                                        <p:tgtEl>
                                          <p:spTgt spid="10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76"/>
                                        </p:tgtEl>
                                        <p:attrNameLst>
                                          <p:attrName>style.visibility</p:attrName>
                                        </p:attrNameLst>
                                      </p:cBhvr>
                                      <p:to>
                                        <p:strVal val="visible"/>
                                      </p:to>
                                    </p:set>
                                    <p:animEffect transition="in" filter="wipe(up)">
                                      <p:cBhvr>
                                        <p:cTn id="66" dur="500"/>
                                        <p:tgtEl>
                                          <p:spTgt spid="7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64"/>
                                        </p:tgtEl>
                                      </p:cBhvr>
                                    </p:animEffect>
                                    <p:set>
                                      <p:cBhvr>
                                        <p:cTn id="71" dur="1" fill="hold">
                                          <p:stCondLst>
                                            <p:cond delay="499"/>
                                          </p:stCondLst>
                                        </p:cTn>
                                        <p:tgtEl>
                                          <p:spTgt spid="64"/>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05"/>
                                        </p:tgtEl>
                                      </p:cBhvr>
                                    </p:animEffect>
                                    <p:set>
                                      <p:cBhvr>
                                        <p:cTn id="74" dur="1" fill="hold">
                                          <p:stCondLst>
                                            <p:cond delay="499"/>
                                          </p:stCondLst>
                                        </p:cTn>
                                        <p:tgtEl>
                                          <p:spTgt spid="105"/>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0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wipe(left)">
                                      <p:cBhvr>
                                        <p:cTn id="83" dur="500"/>
                                        <p:tgtEl>
                                          <p:spTgt spid="1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wipe(left)">
                                      <p:cBhvr>
                                        <p:cTn id="88" dur="500"/>
                                        <p:tgtEl>
                                          <p:spTgt spid="1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wipe(up)">
                                      <p:cBhvr>
                                        <p:cTn id="93" dur="500"/>
                                        <p:tgtEl>
                                          <p:spTgt spid="51"/>
                                        </p:tgtEl>
                                      </p:cBhvr>
                                    </p:animEffect>
                                  </p:childTnLst>
                                </p:cTn>
                              </p:par>
                              <p:par>
                                <p:cTn id="94" presetID="22" presetClass="entr" presetSubtype="1" fill="hold" nodeType="withEffect">
                                  <p:stCondLst>
                                    <p:cond delay="0"/>
                                  </p:stCondLst>
                                  <p:childTnLst>
                                    <p:set>
                                      <p:cBhvr>
                                        <p:cTn id="95" dur="1" fill="hold">
                                          <p:stCondLst>
                                            <p:cond delay="0"/>
                                          </p:stCondLst>
                                        </p:cTn>
                                        <p:tgtEl>
                                          <p:spTgt spid="54"/>
                                        </p:tgtEl>
                                        <p:attrNameLst>
                                          <p:attrName>style.visibility</p:attrName>
                                        </p:attrNameLst>
                                      </p:cBhvr>
                                      <p:to>
                                        <p:strVal val="visible"/>
                                      </p:to>
                                    </p:set>
                                    <p:animEffect transition="in" filter="wipe(up)">
                                      <p:cBhvr>
                                        <p:cTn id="96" dur="500"/>
                                        <p:tgtEl>
                                          <p:spTgt spid="54"/>
                                        </p:tgtEl>
                                      </p:cBhvr>
                                    </p:animEffect>
                                  </p:childTnLst>
                                </p:cTn>
                              </p:par>
                              <p:par>
                                <p:cTn id="97" presetID="22" presetClass="entr" presetSubtype="1" fill="hold" nodeType="withEffect">
                                  <p:stCondLst>
                                    <p:cond delay="0"/>
                                  </p:stCondLst>
                                  <p:childTnLst>
                                    <p:set>
                                      <p:cBhvr>
                                        <p:cTn id="98" dur="1" fill="hold">
                                          <p:stCondLst>
                                            <p:cond delay="0"/>
                                          </p:stCondLst>
                                        </p:cTn>
                                        <p:tgtEl>
                                          <p:spTgt spid="121"/>
                                        </p:tgtEl>
                                        <p:attrNameLst>
                                          <p:attrName>style.visibility</p:attrName>
                                        </p:attrNameLst>
                                      </p:cBhvr>
                                      <p:to>
                                        <p:strVal val="visible"/>
                                      </p:to>
                                    </p:set>
                                    <p:animEffect transition="in" filter="wipe(up)">
                                      <p:cBhvr>
                                        <p:cTn id="99" dur="500"/>
                                        <p:tgtEl>
                                          <p:spTgt spid="121"/>
                                        </p:tgtEl>
                                      </p:cBhvr>
                                    </p:animEffect>
                                  </p:childTnLst>
                                </p:cTn>
                              </p:par>
                              <p:par>
                                <p:cTn id="100" presetID="22" presetClass="entr" presetSubtype="1" fill="hold" nodeType="withEffect">
                                  <p:stCondLst>
                                    <p:cond delay="0"/>
                                  </p:stCondLst>
                                  <p:childTnLst>
                                    <p:set>
                                      <p:cBhvr>
                                        <p:cTn id="101" dur="1" fill="hold">
                                          <p:stCondLst>
                                            <p:cond delay="0"/>
                                          </p:stCondLst>
                                        </p:cTn>
                                        <p:tgtEl>
                                          <p:spTgt spid="118"/>
                                        </p:tgtEl>
                                        <p:attrNameLst>
                                          <p:attrName>style.visibility</p:attrName>
                                        </p:attrNameLst>
                                      </p:cBhvr>
                                      <p:to>
                                        <p:strVal val="visible"/>
                                      </p:to>
                                    </p:set>
                                    <p:animEffect transition="in" filter="wipe(up)">
                                      <p:cBhvr>
                                        <p:cTn id="102" dur="500"/>
                                        <p:tgtEl>
                                          <p:spTgt spid="118"/>
                                        </p:tgtEl>
                                      </p:cBhvr>
                                    </p:animEffect>
                                  </p:childTnLst>
                                </p:cTn>
                              </p:par>
                              <p:par>
                                <p:cTn id="103" presetID="22" presetClass="entr" presetSubtype="1" fill="hold" nodeType="withEffect">
                                  <p:stCondLst>
                                    <p:cond delay="0"/>
                                  </p:stCondLst>
                                  <p:childTnLst>
                                    <p:set>
                                      <p:cBhvr>
                                        <p:cTn id="104" dur="1" fill="hold">
                                          <p:stCondLst>
                                            <p:cond delay="0"/>
                                          </p:stCondLst>
                                        </p:cTn>
                                        <p:tgtEl>
                                          <p:spTgt spid="115"/>
                                        </p:tgtEl>
                                        <p:attrNameLst>
                                          <p:attrName>style.visibility</p:attrName>
                                        </p:attrNameLst>
                                      </p:cBhvr>
                                      <p:to>
                                        <p:strVal val="visible"/>
                                      </p:to>
                                    </p:set>
                                    <p:animEffect transition="in" filter="wipe(up)">
                                      <p:cBhvr>
                                        <p:cTn id="105" dur="500"/>
                                        <p:tgtEl>
                                          <p:spTgt spid="115"/>
                                        </p:tgtEl>
                                      </p:cBhvr>
                                    </p:animEffect>
                                  </p:childTnLst>
                                </p:cTn>
                              </p:par>
                              <p:par>
                                <p:cTn id="106" presetID="22" presetClass="entr" presetSubtype="1" fill="hold" nodeType="withEffect">
                                  <p:stCondLst>
                                    <p:cond delay="0"/>
                                  </p:stCondLst>
                                  <p:childTnLst>
                                    <p:set>
                                      <p:cBhvr>
                                        <p:cTn id="107" dur="1" fill="hold">
                                          <p:stCondLst>
                                            <p:cond delay="0"/>
                                          </p:stCondLst>
                                        </p:cTn>
                                        <p:tgtEl>
                                          <p:spTgt spid="46"/>
                                        </p:tgtEl>
                                        <p:attrNameLst>
                                          <p:attrName>style.visibility</p:attrName>
                                        </p:attrNameLst>
                                      </p:cBhvr>
                                      <p:to>
                                        <p:strVal val="visible"/>
                                      </p:to>
                                    </p:set>
                                    <p:animEffect transition="in" filter="wipe(up)">
                                      <p:cBhvr>
                                        <p:cTn id="108" dur="500"/>
                                        <p:tgtEl>
                                          <p:spTgt spid="46"/>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84"/>
                                        </p:tgtEl>
                                        <p:attrNameLst>
                                          <p:attrName>style.visibility</p:attrName>
                                        </p:attrNameLst>
                                      </p:cBhvr>
                                      <p:to>
                                        <p:strVal val="visible"/>
                                      </p:to>
                                    </p:set>
                                    <p:animEffect transition="in" filter="wipe(left)">
                                      <p:cBhvr>
                                        <p:cTn id="113" dur="500"/>
                                        <p:tgtEl>
                                          <p:spTgt spid="84"/>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nodeType="clickEffect">
                                  <p:stCondLst>
                                    <p:cond delay="0"/>
                                  </p:stCondLst>
                                  <p:childTnLst>
                                    <p:animEffect transition="out" filter="fade">
                                      <p:cBhvr>
                                        <p:cTn id="117" dur="500"/>
                                        <p:tgtEl>
                                          <p:spTgt spid="51"/>
                                        </p:tgtEl>
                                      </p:cBhvr>
                                    </p:animEffect>
                                    <p:set>
                                      <p:cBhvr>
                                        <p:cTn id="118" dur="1" fill="hold">
                                          <p:stCondLst>
                                            <p:cond delay="499"/>
                                          </p:stCondLst>
                                        </p:cTn>
                                        <p:tgtEl>
                                          <p:spTgt spid="51"/>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54"/>
                                        </p:tgtEl>
                                      </p:cBhvr>
                                    </p:animEffect>
                                    <p:set>
                                      <p:cBhvr>
                                        <p:cTn id="121" dur="1" fill="hold">
                                          <p:stCondLst>
                                            <p:cond delay="499"/>
                                          </p:stCondLst>
                                        </p:cTn>
                                        <p:tgtEl>
                                          <p:spTgt spid="54"/>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115"/>
                                        </p:tgtEl>
                                      </p:cBhvr>
                                    </p:animEffect>
                                    <p:set>
                                      <p:cBhvr>
                                        <p:cTn id="124" dur="1" fill="hold">
                                          <p:stCondLst>
                                            <p:cond delay="499"/>
                                          </p:stCondLst>
                                        </p:cTn>
                                        <p:tgtEl>
                                          <p:spTgt spid="115"/>
                                        </p:tgtEl>
                                        <p:attrNameLst>
                                          <p:attrName>style.visibility</p:attrName>
                                        </p:attrNameLst>
                                      </p:cBhvr>
                                      <p:to>
                                        <p:strVal val="hidden"/>
                                      </p:to>
                                    </p:set>
                                  </p:childTnLst>
                                </p:cTn>
                              </p:par>
                            </p:childTnLst>
                          </p:cTn>
                        </p:par>
                        <p:par>
                          <p:cTn id="125" fill="hold">
                            <p:stCondLst>
                              <p:cond delay="500"/>
                            </p:stCondLst>
                            <p:childTnLst>
                              <p:par>
                                <p:cTn id="126" presetID="1" presetClass="entr" presetSubtype="0" fill="hold" grpId="0" nodeType="afterEffect">
                                  <p:stCondLst>
                                    <p:cond delay="0"/>
                                  </p:stCondLst>
                                  <p:childTnLst>
                                    <p:set>
                                      <p:cBhvr>
                                        <p:cTn id="127" dur="1" fill="hold">
                                          <p:stCondLst>
                                            <p:cond delay="0"/>
                                          </p:stCondLst>
                                        </p:cTn>
                                        <p:tgtEl>
                                          <p:spTgt spid="138"/>
                                        </p:tgtEl>
                                        <p:attrNameLst>
                                          <p:attrName>style.visibility</p:attrName>
                                        </p:attrNameLst>
                                      </p:cBhvr>
                                      <p:to>
                                        <p:strVal val="visible"/>
                                      </p:to>
                                    </p:se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5" grpId="0"/>
      <p:bldP spid="83" grpId="0"/>
      <p:bldP spid="84" grpId="0"/>
      <p:bldP spid="101" grpId="0" animBg="1"/>
      <p:bldP spid="102" grpId="0" animBg="1"/>
      <p:bldP spid="103" grpId="0" animBg="1"/>
      <p:bldP spid="104" grpId="0" animBg="1"/>
      <p:bldP spid="138" grpId="0" animBg="1"/>
      <p:bldP spid="13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Minimality</a:t>
            </a:r>
            <a:endParaRPr lang="en-US" dirty="0"/>
          </a:p>
        </p:txBody>
      </p:sp>
      <p:sp>
        <p:nvSpPr>
          <p:cNvPr id="4" name="Footer Placeholder 3"/>
          <p:cNvSpPr>
            <a:spLocks noGrp="1"/>
          </p:cNvSpPr>
          <p:nvPr>
            <p:ph type="ftr" sz="quarter" idx="11"/>
          </p:nvPr>
        </p:nvSpPr>
        <p:spPr/>
        <p:txBody>
          <a:bodyPr/>
          <a:lstStyle/>
          <a:p>
            <a:r>
              <a:rPr lang="en-US" dirty="0"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t>28</a:t>
            </a:fld>
            <a:endParaRPr lang="en-US"/>
          </a:p>
        </p:txBody>
      </p:sp>
      <p:sp>
        <p:nvSpPr>
          <p:cNvPr id="7" name="TextBox 6"/>
          <p:cNvSpPr txBox="1"/>
          <p:nvPr/>
        </p:nvSpPr>
        <p:spPr>
          <a:xfrm>
            <a:off x="462516" y="1624690"/>
            <a:ext cx="2727213" cy="461665"/>
          </a:xfrm>
          <a:prstGeom prst="rect">
            <a:avLst/>
          </a:prstGeom>
          <a:noFill/>
          <a:ln w="38100">
            <a:noFill/>
          </a:ln>
        </p:spPr>
        <p:txBody>
          <a:bodyPr wrap="square" rtlCol="0">
            <a:spAutoFit/>
          </a:bodyPr>
          <a:lstStyle/>
          <a:p>
            <a:r>
              <a:rPr lang="en-US" sz="2400" dirty="0">
                <a:solidFill>
                  <a:schemeClr val="bg1"/>
                </a:solidFill>
              </a:rPr>
              <a:t>  </a:t>
            </a:r>
            <a:r>
              <a:rPr lang="en-US" sz="2400" dirty="0" smtClean="0">
                <a:solidFill>
                  <a:schemeClr val="bg1"/>
                </a:solidFill>
              </a:rPr>
              <a:t>property</a:t>
            </a:r>
            <a:endParaRPr lang="en-US" sz="2400" dirty="0">
              <a:solidFill>
                <a:srgbClr val="FFFF00"/>
              </a:solidFill>
            </a:endParaRPr>
          </a:p>
        </p:txBody>
      </p:sp>
      <p:cxnSp>
        <p:nvCxnSpPr>
          <p:cNvPr id="9" name="Straight Arrow Connector 8"/>
          <p:cNvCxnSpPr>
            <a:stCxn id="25" idx="4"/>
            <a:endCxn id="16" idx="0"/>
          </p:cNvCxnSpPr>
          <p:nvPr/>
        </p:nvCxnSpPr>
        <p:spPr>
          <a:xfrm flipH="1">
            <a:off x="3831317" y="2067355"/>
            <a:ext cx="967664" cy="880020"/>
          </a:xfrm>
          <a:prstGeom prst="straightConnector1">
            <a:avLst/>
          </a:prstGeom>
          <a:ln w="3810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625940" y="2947375"/>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Oval 16"/>
          <p:cNvSpPr/>
          <p:nvPr/>
        </p:nvSpPr>
        <p:spPr>
          <a:xfrm>
            <a:off x="4471000" y="2929955"/>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Oval 17"/>
          <p:cNvSpPr/>
          <p:nvPr/>
        </p:nvSpPr>
        <p:spPr>
          <a:xfrm>
            <a:off x="5977440" y="2929955"/>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Rectangle 19"/>
          <p:cNvSpPr/>
          <p:nvPr/>
        </p:nvSpPr>
        <p:spPr>
          <a:xfrm>
            <a:off x="5132380" y="2706347"/>
            <a:ext cx="479618" cy="769441"/>
          </a:xfrm>
          <a:prstGeom prst="rect">
            <a:avLst/>
          </a:prstGeom>
        </p:spPr>
        <p:txBody>
          <a:bodyPr wrap="square">
            <a:spAutoFit/>
          </a:bodyPr>
          <a:lstStyle/>
          <a:p>
            <a:r>
              <a:rPr lang="en-US" sz="4400" dirty="0">
                <a:solidFill>
                  <a:schemeClr val="bg1"/>
                </a:solidFill>
              </a:rPr>
              <a:t>…</a:t>
            </a:r>
            <a:endParaRPr lang="en-US" sz="4400" dirty="0"/>
          </a:p>
        </p:txBody>
      </p:sp>
      <p:sp>
        <p:nvSpPr>
          <p:cNvPr id="21" name="Rectangle 20"/>
          <p:cNvSpPr/>
          <p:nvPr/>
        </p:nvSpPr>
        <p:spPr>
          <a:xfrm>
            <a:off x="4534212" y="3827781"/>
            <a:ext cx="479618" cy="769441"/>
          </a:xfrm>
          <a:prstGeom prst="rect">
            <a:avLst/>
          </a:prstGeom>
        </p:spPr>
        <p:txBody>
          <a:bodyPr wrap="square">
            <a:spAutoFit/>
          </a:bodyPr>
          <a:lstStyle/>
          <a:p>
            <a:r>
              <a:rPr lang="en-US" sz="4400" dirty="0">
                <a:solidFill>
                  <a:schemeClr val="bg1"/>
                </a:solidFill>
              </a:rPr>
              <a:t>…</a:t>
            </a:r>
            <a:endParaRPr lang="en-US" sz="4400" dirty="0"/>
          </a:p>
        </p:txBody>
      </p:sp>
      <p:sp>
        <p:nvSpPr>
          <p:cNvPr id="22" name="Oval 21"/>
          <p:cNvSpPr/>
          <p:nvPr/>
        </p:nvSpPr>
        <p:spPr>
          <a:xfrm>
            <a:off x="3784844" y="4060791"/>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Oval 22"/>
          <p:cNvSpPr/>
          <p:nvPr/>
        </p:nvSpPr>
        <p:spPr>
          <a:xfrm>
            <a:off x="5177131" y="4109470"/>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Oval 23"/>
          <p:cNvSpPr/>
          <p:nvPr/>
        </p:nvSpPr>
        <p:spPr>
          <a:xfrm>
            <a:off x="5873294" y="4096040"/>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Oval 24"/>
          <p:cNvSpPr/>
          <p:nvPr/>
        </p:nvSpPr>
        <p:spPr>
          <a:xfrm>
            <a:off x="4593604" y="1624690"/>
            <a:ext cx="410753" cy="44266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Oval 26"/>
          <p:cNvSpPr/>
          <p:nvPr/>
        </p:nvSpPr>
        <p:spPr>
          <a:xfrm>
            <a:off x="3374091" y="5420110"/>
            <a:ext cx="410753" cy="442665"/>
          </a:xfrm>
          <a:prstGeom prst="ellipse">
            <a:avLst/>
          </a:prstGeom>
          <a:solidFill>
            <a:srgbClr val="FF99FF">
              <a:alpha val="15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99FF"/>
              </a:solidFill>
            </a:endParaRPr>
          </a:p>
        </p:txBody>
      </p:sp>
      <p:sp>
        <p:nvSpPr>
          <p:cNvPr id="28" name="Oval 27"/>
          <p:cNvSpPr/>
          <p:nvPr/>
        </p:nvSpPr>
        <p:spPr>
          <a:xfrm>
            <a:off x="4240773" y="5429609"/>
            <a:ext cx="410753" cy="442665"/>
          </a:xfrm>
          <a:prstGeom prst="ellipse">
            <a:avLst/>
          </a:prstGeom>
          <a:solidFill>
            <a:srgbClr val="FF99FF">
              <a:alpha val="15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99FF"/>
              </a:solidFill>
            </a:endParaRPr>
          </a:p>
        </p:txBody>
      </p:sp>
      <p:sp>
        <p:nvSpPr>
          <p:cNvPr id="29" name="TextBox 28"/>
          <p:cNvSpPr txBox="1"/>
          <p:nvPr/>
        </p:nvSpPr>
        <p:spPr>
          <a:xfrm>
            <a:off x="618652" y="3572311"/>
            <a:ext cx="4708831" cy="461665"/>
          </a:xfrm>
          <a:prstGeom prst="rect">
            <a:avLst/>
          </a:prstGeom>
          <a:noFill/>
          <a:ln w="38100">
            <a:noFill/>
          </a:ln>
        </p:spPr>
        <p:txBody>
          <a:bodyPr wrap="square" rtlCol="0">
            <a:spAutoFit/>
          </a:bodyPr>
          <a:lstStyle/>
          <a:p>
            <a:r>
              <a:rPr lang="en-US" sz="2400" dirty="0" smtClean="0">
                <a:solidFill>
                  <a:schemeClr val="bg1"/>
                </a:solidFill>
              </a:rPr>
              <a:t>lemmas</a:t>
            </a:r>
            <a:endParaRPr lang="en-US" sz="2400" dirty="0">
              <a:solidFill>
                <a:srgbClr val="FFFF00"/>
              </a:solidFill>
            </a:endParaRPr>
          </a:p>
        </p:txBody>
      </p:sp>
      <p:sp>
        <p:nvSpPr>
          <p:cNvPr id="30" name="TextBox 29"/>
          <p:cNvSpPr txBox="1"/>
          <p:nvPr/>
        </p:nvSpPr>
        <p:spPr>
          <a:xfrm>
            <a:off x="618652" y="5295764"/>
            <a:ext cx="2156080" cy="830997"/>
          </a:xfrm>
          <a:prstGeom prst="rect">
            <a:avLst/>
          </a:prstGeom>
          <a:noFill/>
          <a:ln w="38100">
            <a:noFill/>
          </a:ln>
        </p:spPr>
        <p:txBody>
          <a:bodyPr wrap="square" rtlCol="0">
            <a:spAutoFit/>
          </a:bodyPr>
          <a:lstStyle/>
          <a:p>
            <a:r>
              <a:rPr lang="en-US" sz="2400" dirty="0" smtClean="0">
                <a:solidFill>
                  <a:srgbClr val="FF99FF"/>
                </a:solidFill>
              </a:rPr>
              <a:t>model elements</a:t>
            </a:r>
            <a:endParaRPr lang="en-US" sz="2400" dirty="0">
              <a:solidFill>
                <a:srgbClr val="FF99FF"/>
              </a:solidFill>
            </a:endParaRPr>
          </a:p>
        </p:txBody>
      </p:sp>
      <p:sp>
        <p:nvSpPr>
          <p:cNvPr id="31" name="Rectangle 30"/>
          <p:cNvSpPr/>
          <p:nvPr/>
        </p:nvSpPr>
        <p:spPr>
          <a:xfrm>
            <a:off x="4922892" y="5186874"/>
            <a:ext cx="479618" cy="769441"/>
          </a:xfrm>
          <a:prstGeom prst="rect">
            <a:avLst/>
          </a:prstGeom>
        </p:spPr>
        <p:txBody>
          <a:bodyPr wrap="square">
            <a:spAutoFit/>
          </a:bodyPr>
          <a:lstStyle/>
          <a:p>
            <a:r>
              <a:rPr lang="en-US" sz="4400" dirty="0">
                <a:solidFill>
                  <a:srgbClr val="FF99FF"/>
                </a:solidFill>
              </a:rPr>
              <a:t>…</a:t>
            </a:r>
          </a:p>
        </p:txBody>
      </p:sp>
      <p:sp>
        <p:nvSpPr>
          <p:cNvPr id="32" name="Oval 31"/>
          <p:cNvSpPr/>
          <p:nvPr/>
        </p:nvSpPr>
        <p:spPr>
          <a:xfrm>
            <a:off x="5698547" y="5457649"/>
            <a:ext cx="410753" cy="442665"/>
          </a:xfrm>
          <a:prstGeom prst="ellipse">
            <a:avLst/>
          </a:prstGeom>
          <a:solidFill>
            <a:srgbClr val="FF99FF">
              <a:alpha val="15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99FF"/>
              </a:solidFill>
            </a:endParaRPr>
          </a:p>
        </p:txBody>
      </p:sp>
      <p:cxnSp>
        <p:nvCxnSpPr>
          <p:cNvPr id="46" name="Straight Arrow Connector 45"/>
          <p:cNvCxnSpPr>
            <a:endCxn id="27" idx="0"/>
          </p:cNvCxnSpPr>
          <p:nvPr/>
        </p:nvCxnSpPr>
        <p:spPr>
          <a:xfrm flipH="1">
            <a:off x="3579468" y="4494596"/>
            <a:ext cx="452855" cy="925514"/>
          </a:xfrm>
          <a:prstGeom prst="straightConnector1">
            <a:avLst/>
          </a:prstGeom>
          <a:ln w="3810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4"/>
          </p:cNvCxnSpPr>
          <p:nvPr/>
        </p:nvCxnSpPr>
        <p:spPr>
          <a:xfrm>
            <a:off x="3831317" y="3390040"/>
            <a:ext cx="155049" cy="661892"/>
          </a:xfrm>
          <a:prstGeom prst="straightConnector1">
            <a:avLst/>
          </a:prstGeom>
          <a:ln w="3810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3053852" y="4060790"/>
            <a:ext cx="410753" cy="442665"/>
          </a:xfrm>
          <a:prstGeom prst="ellipse">
            <a:avLst/>
          </a:prstGeom>
          <a:solidFill>
            <a:schemeClr val="bg1">
              <a:lumMod val="75000"/>
              <a:alpha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Oval 49"/>
          <p:cNvSpPr/>
          <p:nvPr/>
        </p:nvSpPr>
        <p:spPr>
          <a:xfrm>
            <a:off x="5692396" y="5461675"/>
            <a:ext cx="410753" cy="442665"/>
          </a:xfrm>
          <a:prstGeom prst="ellipse">
            <a:avLst/>
          </a:prstGeom>
          <a:solidFill>
            <a:srgbClr val="FF99FF">
              <a:alpha val="15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99FF"/>
              </a:solidFill>
            </a:endParaRPr>
          </a:p>
        </p:txBody>
      </p:sp>
      <p:sp>
        <p:nvSpPr>
          <p:cNvPr id="52" name="Oval 51"/>
          <p:cNvSpPr/>
          <p:nvPr/>
        </p:nvSpPr>
        <p:spPr>
          <a:xfrm>
            <a:off x="6513751" y="5457649"/>
            <a:ext cx="410753" cy="442665"/>
          </a:xfrm>
          <a:prstGeom prst="ellipse">
            <a:avLst/>
          </a:prstGeom>
          <a:solidFill>
            <a:srgbClr val="FF99FF">
              <a:alpha val="15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99FF"/>
              </a:solidFill>
            </a:endParaRPr>
          </a:p>
        </p:txBody>
      </p:sp>
      <p:sp>
        <p:nvSpPr>
          <p:cNvPr id="53" name="Oval 52"/>
          <p:cNvSpPr/>
          <p:nvPr/>
        </p:nvSpPr>
        <p:spPr>
          <a:xfrm>
            <a:off x="2642872" y="5420108"/>
            <a:ext cx="410753" cy="442665"/>
          </a:xfrm>
          <a:prstGeom prst="ellipse">
            <a:avLst/>
          </a:prstGeom>
          <a:solidFill>
            <a:srgbClr val="FF99FF">
              <a:alpha val="15000"/>
            </a:srgbClr>
          </a:solid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99FF"/>
              </a:solidFill>
            </a:endParaRPr>
          </a:p>
        </p:txBody>
      </p:sp>
      <p:cxnSp>
        <p:nvCxnSpPr>
          <p:cNvPr id="56" name="Straight Arrow Connector 55"/>
          <p:cNvCxnSpPr>
            <a:stCxn id="22" idx="4"/>
            <a:endCxn id="28" idx="0"/>
          </p:cNvCxnSpPr>
          <p:nvPr/>
        </p:nvCxnSpPr>
        <p:spPr>
          <a:xfrm>
            <a:off x="3990221" y="4503456"/>
            <a:ext cx="455929" cy="926153"/>
          </a:xfrm>
          <a:prstGeom prst="straightConnector1">
            <a:avLst/>
          </a:prstGeom>
          <a:ln w="3810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8" idx="5"/>
            <a:endCxn id="52" idx="7"/>
          </p:cNvCxnSpPr>
          <p:nvPr/>
        </p:nvCxnSpPr>
        <p:spPr>
          <a:xfrm>
            <a:off x="6328040" y="3307793"/>
            <a:ext cx="536311" cy="2214683"/>
          </a:xfrm>
          <a:prstGeom prst="straightConnector1">
            <a:avLst/>
          </a:prstGeom>
          <a:ln w="3810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5" idx="4"/>
            <a:endCxn id="18" idx="0"/>
          </p:cNvCxnSpPr>
          <p:nvPr/>
        </p:nvCxnSpPr>
        <p:spPr>
          <a:xfrm>
            <a:off x="4798981" y="2067355"/>
            <a:ext cx="1383836" cy="862600"/>
          </a:xfrm>
          <a:prstGeom prst="straightConnector1">
            <a:avLst/>
          </a:prstGeom>
          <a:ln w="3810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5" idx="4"/>
            <a:endCxn id="17" idx="0"/>
          </p:cNvCxnSpPr>
          <p:nvPr/>
        </p:nvCxnSpPr>
        <p:spPr>
          <a:xfrm flipH="1">
            <a:off x="4676377" y="2067355"/>
            <a:ext cx="122604" cy="862600"/>
          </a:xfrm>
          <a:prstGeom prst="straightConnector1">
            <a:avLst/>
          </a:prstGeom>
          <a:ln w="38100">
            <a:solidFill>
              <a:srgbClr val="00B0F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5" idx="4"/>
            <a:endCxn id="18" idx="2"/>
          </p:cNvCxnSpPr>
          <p:nvPr/>
        </p:nvCxnSpPr>
        <p:spPr>
          <a:xfrm>
            <a:off x="4798981" y="2067355"/>
            <a:ext cx="1178459" cy="1083933"/>
          </a:xfrm>
          <a:prstGeom prst="straightConnector1">
            <a:avLst/>
          </a:prstGeom>
          <a:ln w="38100">
            <a:solidFill>
              <a:srgbClr val="00B0F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7" idx="4"/>
            <a:endCxn id="28" idx="0"/>
          </p:cNvCxnSpPr>
          <p:nvPr/>
        </p:nvCxnSpPr>
        <p:spPr>
          <a:xfrm flipH="1">
            <a:off x="4446150" y="3372620"/>
            <a:ext cx="230227" cy="2056989"/>
          </a:xfrm>
          <a:prstGeom prst="straightConnector1">
            <a:avLst/>
          </a:prstGeom>
          <a:ln w="38100">
            <a:solidFill>
              <a:srgbClr val="00B0F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8" idx="4"/>
            <a:endCxn id="52" idx="0"/>
          </p:cNvCxnSpPr>
          <p:nvPr/>
        </p:nvCxnSpPr>
        <p:spPr>
          <a:xfrm>
            <a:off x="6182817" y="3372620"/>
            <a:ext cx="536311" cy="2085029"/>
          </a:xfrm>
          <a:prstGeom prst="straightConnector1">
            <a:avLst/>
          </a:prstGeom>
          <a:ln w="38100">
            <a:solidFill>
              <a:srgbClr val="00B0F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3651904" y="2970038"/>
            <a:ext cx="360996" cy="461665"/>
          </a:xfrm>
          <a:prstGeom prst="rect">
            <a:avLst/>
          </a:prstGeom>
        </p:spPr>
        <p:txBody>
          <a:bodyPr wrap="square">
            <a:spAutoFit/>
          </a:bodyPr>
          <a:lstStyle/>
          <a:p>
            <a:r>
              <a:rPr lang="en-US" sz="2400" dirty="0" smtClean="0">
                <a:solidFill>
                  <a:schemeClr val="bg1"/>
                </a:solidFill>
              </a:rPr>
              <a:t>1</a:t>
            </a:r>
            <a:endParaRPr lang="en-US" sz="2400" dirty="0"/>
          </a:p>
        </p:txBody>
      </p:sp>
      <p:sp>
        <p:nvSpPr>
          <p:cNvPr id="91" name="Rectangle 90"/>
          <p:cNvSpPr/>
          <p:nvPr/>
        </p:nvSpPr>
        <p:spPr>
          <a:xfrm>
            <a:off x="6044451" y="2943368"/>
            <a:ext cx="360996" cy="461665"/>
          </a:xfrm>
          <a:prstGeom prst="rect">
            <a:avLst/>
          </a:prstGeom>
        </p:spPr>
        <p:txBody>
          <a:bodyPr wrap="square">
            <a:spAutoFit/>
          </a:bodyPr>
          <a:lstStyle/>
          <a:p>
            <a:r>
              <a:rPr lang="en-US" sz="2400" dirty="0" err="1" smtClean="0">
                <a:solidFill>
                  <a:schemeClr val="bg1"/>
                </a:solidFill>
              </a:rPr>
              <a:t>i</a:t>
            </a:r>
            <a:endParaRPr lang="en-US" sz="2400" dirty="0"/>
          </a:p>
        </p:txBody>
      </p:sp>
      <p:sp>
        <p:nvSpPr>
          <p:cNvPr id="92" name="Rectangle 91"/>
          <p:cNvSpPr/>
          <p:nvPr/>
        </p:nvSpPr>
        <p:spPr>
          <a:xfrm>
            <a:off x="3805868" y="4053343"/>
            <a:ext cx="360996" cy="461665"/>
          </a:xfrm>
          <a:prstGeom prst="rect">
            <a:avLst/>
          </a:prstGeom>
        </p:spPr>
        <p:txBody>
          <a:bodyPr wrap="square">
            <a:spAutoFit/>
          </a:bodyPr>
          <a:lstStyle/>
          <a:p>
            <a:r>
              <a:rPr lang="en-US" sz="2400" dirty="0" smtClean="0">
                <a:solidFill>
                  <a:schemeClr val="bg1"/>
                </a:solidFill>
              </a:rPr>
              <a:t>m</a:t>
            </a:r>
            <a:endParaRPr lang="en-US" sz="2400" dirty="0"/>
          </a:p>
        </p:txBody>
      </p:sp>
      <p:sp>
        <p:nvSpPr>
          <p:cNvPr id="94" name="Rectangle 93"/>
          <p:cNvSpPr/>
          <p:nvPr/>
        </p:nvSpPr>
        <p:spPr>
          <a:xfrm>
            <a:off x="3410452" y="5389634"/>
            <a:ext cx="360996" cy="461665"/>
          </a:xfrm>
          <a:prstGeom prst="rect">
            <a:avLst/>
          </a:prstGeom>
        </p:spPr>
        <p:txBody>
          <a:bodyPr wrap="square">
            <a:spAutoFit/>
          </a:bodyPr>
          <a:lstStyle/>
          <a:p>
            <a:r>
              <a:rPr lang="en-US" sz="2400" dirty="0" smtClean="0">
                <a:solidFill>
                  <a:schemeClr val="bg1"/>
                </a:solidFill>
              </a:rPr>
              <a:t>x</a:t>
            </a:r>
            <a:endParaRPr lang="en-US" sz="2400" dirty="0"/>
          </a:p>
        </p:txBody>
      </p:sp>
      <p:sp>
        <p:nvSpPr>
          <p:cNvPr id="95" name="Rectangle 94"/>
          <p:cNvSpPr/>
          <p:nvPr/>
        </p:nvSpPr>
        <p:spPr>
          <a:xfrm>
            <a:off x="4261859" y="5410609"/>
            <a:ext cx="360996" cy="461665"/>
          </a:xfrm>
          <a:prstGeom prst="rect">
            <a:avLst/>
          </a:prstGeom>
        </p:spPr>
        <p:txBody>
          <a:bodyPr wrap="square">
            <a:spAutoFit/>
          </a:bodyPr>
          <a:lstStyle/>
          <a:p>
            <a:r>
              <a:rPr lang="en-US" sz="2400" dirty="0">
                <a:solidFill>
                  <a:schemeClr val="bg1"/>
                </a:solidFill>
              </a:rPr>
              <a:t>y</a:t>
            </a:r>
            <a:endParaRPr lang="en-US" sz="2400" dirty="0"/>
          </a:p>
        </p:txBody>
      </p:sp>
      <p:sp>
        <p:nvSpPr>
          <p:cNvPr id="97" name="Rectangle 96"/>
          <p:cNvSpPr/>
          <p:nvPr/>
        </p:nvSpPr>
        <p:spPr>
          <a:xfrm>
            <a:off x="6551900" y="5438436"/>
            <a:ext cx="360996" cy="461665"/>
          </a:xfrm>
          <a:prstGeom prst="rect">
            <a:avLst/>
          </a:prstGeom>
        </p:spPr>
        <p:txBody>
          <a:bodyPr wrap="square">
            <a:spAutoFit/>
          </a:bodyPr>
          <a:lstStyle/>
          <a:p>
            <a:r>
              <a:rPr lang="en-US" sz="2400" dirty="0">
                <a:solidFill>
                  <a:schemeClr val="bg1"/>
                </a:solidFill>
              </a:rPr>
              <a:t>z</a:t>
            </a:r>
            <a:endParaRPr lang="en-US" sz="2400" dirty="0"/>
          </a:p>
        </p:txBody>
      </p:sp>
      <p:sp>
        <p:nvSpPr>
          <p:cNvPr id="106" name="TextBox 105"/>
          <p:cNvSpPr txBox="1"/>
          <p:nvPr/>
        </p:nvSpPr>
        <p:spPr>
          <a:xfrm>
            <a:off x="8576515" y="1704726"/>
            <a:ext cx="1917908" cy="461665"/>
          </a:xfrm>
          <a:prstGeom prst="rect">
            <a:avLst/>
          </a:prstGeom>
          <a:noFill/>
          <a:ln w="38100">
            <a:noFill/>
          </a:ln>
        </p:spPr>
        <p:txBody>
          <a:bodyPr wrap="square" rtlCol="0">
            <a:spAutoFit/>
          </a:bodyPr>
          <a:lstStyle/>
          <a:p>
            <a:r>
              <a:rPr lang="en-US" sz="2400" dirty="0">
                <a:solidFill>
                  <a:schemeClr val="bg1"/>
                </a:solidFill>
              </a:rPr>
              <a:t>p</a:t>
            </a:r>
            <a:r>
              <a:rPr lang="en-US" sz="2400" dirty="0" smtClean="0">
                <a:solidFill>
                  <a:schemeClr val="bg1"/>
                </a:solidFill>
              </a:rPr>
              <a:t>roof paths</a:t>
            </a:r>
            <a:endParaRPr lang="en-US" sz="2400" dirty="0">
              <a:solidFill>
                <a:srgbClr val="FFFF00"/>
              </a:solidFill>
            </a:endParaRPr>
          </a:p>
        </p:txBody>
      </p:sp>
      <p:cxnSp>
        <p:nvCxnSpPr>
          <p:cNvPr id="108" name="Straight Connector 107"/>
          <p:cNvCxnSpPr/>
          <p:nvPr/>
        </p:nvCxnSpPr>
        <p:spPr>
          <a:xfrm>
            <a:off x="9669447" y="2408740"/>
            <a:ext cx="0" cy="3048696"/>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481473" y="2706347"/>
            <a:ext cx="2161694" cy="2369880"/>
          </a:xfrm>
          <a:prstGeom prst="rect">
            <a:avLst/>
          </a:prstGeom>
          <a:noFill/>
          <a:ln w="38100">
            <a:noFill/>
          </a:ln>
        </p:spPr>
        <p:txBody>
          <a:bodyPr wrap="square" rtlCol="0">
            <a:spAutoFit/>
          </a:bodyPr>
          <a:lstStyle/>
          <a:p>
            <a:r>
              <a:rPr lang="en-US" sz="2400" dirty="0" smtClean="0">
                <a:solidFill>
                  <a:schemeClr val="bg1"/>
                </a:solidFill>
              </a:rPr>
              <a:t>Using </a:t>
            </a:r>
          </a:p>
          <a:p>
            <a:r>
              <a:rPr lang="en-US" sz="2400" dirty="0" smtClean="0">
                <a:solidFill>
                  <a:schemeClr val="bg1"/>
                </a:solidFill>
              </a:rPr>
              <a:t>lemmas 1, </a:t>
            </a:r>
            <a:r>
              <a:rPr lang="en-US" sz="2400" dirty="0" err="1" smtClean="0">
                <a:solidFill>
                  <a:schemeClr val="bg1"/>
                </a:solidFill>
              </a:rPr>
              <a:t>i</a:t>
            </a:r>
            <a:endParaRPr lang="en-US" sz="2400" dirty="0" smtClean="0">
              <a:solidFill>
                <a:schemeClr val="bg1"/>
              </a:solidFill>
            </a:endParaRPr>
          </a:p>
          <a:p>
            <a:endParaRPr lang="en-US" sz="2400" dirty="0">
              <a:solidFill>
                <a:schemeClr val="bg1"/>
              </a:solidFill>
            </a:endParaRPr>
          </a:p>
          <a:p>
            <a:r>
              <a:rPr lang="en-US" sz="2400" dirty="0" smtClean="0">
                <a:solidFill>
                  <a:schemeClr val="bg1"/>
                </a:solidFill>
              </a:rPr>
              <a:t>IVC:</a:t>
            </a:r>
          </a:p>
          <a:p>
            <a:endParaRPr lang="en-US" sz="2400" dirty="0" smtClean="0">
              <a:solidFill>
                <a:schemeClr val="bg1"/>
              </a:solidFill>
            </a:endParaRPr>
          </a:p>
          <a:p>
            <a:r>
              <a:rPr lang="en-US" sz="2800" dirty="0" smtClean="0">
                <a:solidFill>
                  <a:schemeClr val="bg1"/>
                </a:solidFill>
              </a:rPr>
              <a:t>{x, y, z}</a:t>
            </a:r>
            <a:endParaRPr lang="en-US" sz="2800" dirty="0">
              <a:solidFill>
                <a:srgbClr val="FFFF00"/>
              </a:solidFill>
            </a:endParaRPr>
          </a:p>
        </p:txBody>
      </p:sp>
      <p:sp>
        <p:nvSpPr>
          <p:cNvPr id="111" name="TextBox 110"/>
          <p:cNvSpPr txBox="1"/>
          <p:nvPr/>
        </p:nvSpPr>
        <p:spPr>
          <a:xfrm>
            <a:off x="10205758" y="2706346"/>
            <a:ext cx="2161694" cy="2369880"/>
          </a:xfrm>
          <a:prstGeom prst="rect">
            <a:avLst/>
          </a:prstGeom>
          <a:noFill/>
          <a:ln w="38100">
            <a:noFill/>
          </a:ln>
        </p:spPr>
        <p:txBody>
          <a:bodyPr wrap="square" rtlCol="0">
            <a:spAutoFit/>
          </a:bodyPr>
          <a:lstStyle/>
          <a:p>
            <a:r>
              <a:rPr lang="en-US" sz="2400" dirty="0" smtClean="0">
                <a:solidFill>
                  <a:schemeClr val="bg1"/>
                </a:solidFill>
              </a:rPr>
              <a:t>Using </a:t>
            </a:r>
          </a:p>
          <a:p>
            <a:r>
              <a:rPr lang="en-US" sz="2400" dirty="0" smtClean="0">
                <a:solidFill>
                  <a:schemeClr val="bg1"/>
                </a:solidFill>
              </a:rPr>
              <a:t>lemmas 2, </a:t>
            </a:r>
            <a:r>
              <a:rPr lang="en-US" sz="2400" dirty="0" err="1" smtClean="0">
                <a:solidFill>
                  <a:schemeClr val="bg1"/>
                </a:solidFill>
              </a:rPr>
              <a:t>i</a:t>
            </a:r>
            <a:endParaRPr lang="en-US" sz="2400" dirty="0" smtClean="0">
              <a:solidFill>
                <a:schemeClr val="bg1"/>
              </a:solidFill>
            </a:endParaRPr>
          </a:p>
          <a:p>
            <a:endParaRPr lang="en-US" sz="2400" dirty="0">
              <a:solidFill>
                <a:schemeClr val="bg1"/>
              </a:solidFill>
            </a:endParaRPr>
          </a:p>
          <a:p>
            <a:r>
              <a:rPr lang="en-US" sz="2400" dirty="0" smtClean="0">
                <a:solidFill>
                  <a:schemeClr val="bg1"/>
                </a:solidFill>
              </a:rPr>
              <a:t>IVC:</a:t>
            </a:r>
          </a:p>
          <a:p>
            <a:endParaRPr lang="en-US" sz="2400" dirty="0" smtClean="0">
              <a:solidFill>
                <a:schemeClr val="bg1"/>
              </a:solidFill>
            </a:endParaRPr>
          </a:p>
          <a:p>
            <a:r>
              <a:rPr lang="en-US" sz="2800" dirty="0" smtClean="0">
                <a:solidFill>
                  <a:schemeClr val="bg1"/>
                </a:solidFill>
              </a:rPr>
              <a:t>{y, z}</a:t>
            </a:r>
            <a:endParaRPr lang="en-US" sz="2800" dirty="0">
              <a:solidFill>
                <a:srgbClr val="FFFF00"/>
              </a:solidFill>
            </a:endParaRPr>
          </a:p>
        </p:txBody>
      </p:sp>
      <p:sp>
        <p:nvSpPr>
          <p:cNvPr id="112" name="Rectangle 111"/>
          <p:cNvSpPr/>
          <p:nvPr/>
        </p:nvSpPr>
        <p:spPr>
          <a:xfrm>
            <a:off x="4548649" y="2925795"/>
            <a:ext cx="360996" cy="461665"/>
          </a:xfrm>
          <a:prstGeom prst="rect">
            <a:avLst/>
          </a:prstGeom>
        </p:spPr>
        <p:txBody>
          <a:bodyPr wrap="square">
            <a:spAutoFit/>
          </a:bodyPr>
          <a:lstStyle/>
          <a:p>
            <a:r>
              <a:rPr lang="en-US" sz="2400" dirty="0" smtClean="0">
                <a:solidFill>
                  <a:schemeClr val="bg1"/>
                </a:solidFill>
              </a:rPr>
              <a:t>2</a:t>
            </a:r>
            <a:endParaRPr lang="en-US" sz="2400" dirty="0"/>
          </a:p>
        </p:txBody>
      </p:sp>
      <p:cxnSp>
        <p:nvCxnSpPr>
          <p:cNvPr id="6" name="Curved Connector 5"/>
          <p:cNvCxnSpPr/>
          <p:nvPr/>
        </p:nvCxnSpPr>
        <p:spPr>
          <a:xfrm rot="5400000">
            <a:off x="9529119" y="4061529"/>
            <a:ext cx="12700" cy="2410604"/>
          </a:xfrm>
          <a:prstGeom prst="curvedConnector3">
            <a:avLst>
              <a:gd name="adj1" fmla="val 4034480"/>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flipH="1">
            <a:off x="9416252" y="5872274"/>
            <a:ext cx="412684" cy="458823"/>
          </a:xfrm>
          <a:prstGeom prst="rect">
            <a:avLst/>
          </a:prstGeom>
        </p:spPr>
        <p:txBody>
          <a:bodyPr wrap="square">
            <a:spAutoFit/>
          </a:bodyPr>
          <a:lstStyle/>
          <a:p>
            <a:r>
              <a:rPr lang="en-US" sz="2400" dirty="0" smtClean="0">
                <a:solidFill>
                  <a:schemeClr val="bg1"/>
                </a:solidFill>
                <a:latin typeface="Meiryo" panose="020B0604030504040204" pitchFamily="34" charset="-128"/>
                <a:ea typeface="Meiryo" panose="020B0604030504040204" pitchFamily="34" charset="-128"/>
              </a:rPr>
              <a:t>⊇</a:t>
            </a:r>
            <a:endParaRPr lang="en-US" sz="2400" dirty="0"/>
          </a:p>
        </p:txBody>
      </p:sp>
      <p:sp>
        <p:nvSpPr>
          <p:cNvPr id="74" name="Content Placeholder 2"/>
          <p:cNvSpPr>
            <a:spLocks noGrp="1"/>
          </p:cNvSpPr>
          <p:nvPr>
            <p:ph idx="1"/>
          </p:nvPr>
        </p:nvSpPr>
        <p:spPr>
          <a:xfrm>
            <a:off x="618652" y="1491896"/>
            <a:ext cx="11164188" cy="4587462"/>
          </a:xfrm>
        </p:spPr>
        <p:txBody>
          <a:bodyPr/>
          <a:lstStyle/>
          <a:p>
            <a:r>
              <a:rPr lang="en-US" dirty="0" smtClean="0"/>
              <a:t> Is it possible to compute “</a:t>
            </a:r>
            <a:r>
              <a:rPr lang="en-US" dirty="0" smtClean="0">
                <a:solidFill>
                  <a:srgbClr val="FFFFA3"/>
                </a:solidFill>
              </a:rPr>
              <a:t>truly</a:t>
            </a:r>
            <a:r>
              <a:rPr lang="en-US" dirty="0" smtClean="0"/>
              <a:t>” minimal IVC sets?</a:t>
            </a:r>
          </a:p>
          <a:p>
            <a:pPr lvl="1"/>
            <a:r>
              <a:rPr lang="en-US" dirty="0"/>
              <a:t> </a:t>
            </a:r>
            <a:r>
              <a:rPr lang="en-US" dirty="0" smtClean="0"/>
              <a:t>YES with a brute force approach, but </a:t>
            </a:r>
            <a:r>
              <a:rPr lang="en-US" dirty="0" smtClean="0">
                <a:solidFill>
                  <a:srgbClr val="FFBDFF"/>
                </a:solidFill>
              </a:rPr>
              <a:t>expensive</a:t>
            </a:r>
          </a:p>
          <a:p>
            <a:endParaRPr lang="en-US" dirty="0" smtClean="0"/>
          </a:p>
          <a:p>
            <a:r>
              <a:rPr lang="en-US" dirty="0" smtClean="0"/>
              <a:t>Our algorithm is </a:t>
            </a:r>
            <a:r>
              <a:rPr lang="en-US" dirty="0" smtClean="0">
                <a:solidFill>
                  <a:srgbClr val="FFBDFF"/>
                </a:solidFill>
              </a:rPr>
              <a:t>a lot faster </a:t>
            </a:r>
            <a:r>
              <a:rPr lang="en-US" dirty="0" smtClean="0"/>
              <a:t>than the brute force approach</a:t>
            </a:r>
          </a:p>
          <a:p>
            <a:pPr lvl="1"/>
            <a:r>
              <a:rPr lang="en-US" dirty="0"/>
              <a:t> </a:t>
            </a:r>
            <a:r>
              <a:rPr lang="en-US" dirty="0" smtClean="0"/>
              <a:t>it yields “</a:t>
            </a:r>
            <a:r>
              <a:rPr lang="en-US" dirty="0" smtClean="0">
                <a:solidFill>
                  <a:srgbClr val="FFFFA3"/>
                </a:solidFill>
              </a:rPr>
              <a:t>nearly</a:t>
            </a:r>
            <a:r>
              <a:rPr lang="en-US" dirty="0" smtClean="0"/>
              <a:t>” minimal IVC sets. </a:t>
            </a:r>
            <a:endParaRPr lang="en-US" dirty="0"/>
          </a:p>
        </p:txBody>
      </p:sp>
    </p:spTree>
    <p:extLst>
      <p:ext uri="{BB962C8B-B14F-4D97-AF65-F5344CB8AC3E}">
        <p14:creationId xmlns:p14="http://schemas.microsoft.com/office/powerpoint/2010/main" val="4014921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ipe(up)">
                                      <p:cBhvr>
                                        <p:cTn id="11" dur="500"/>
                                        <p:tgtEl>
                                          <p:spTgt spid="10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wipe(up)">
                                      <p:cBhvr>
                                        <p:cTn id="20" dur="500"/>
                                        <p:tgtEl>
                                          <p:spTgt spid="77"/>
                                        </p:tgtEl>
                                      </p:cBhvr>
                                    </p:animEffect>
                                  </p:childTnLst>
                                </p:cTn>
                              </p:par>
                              <p:par>
                                <p:cTn id="21" presetID="22" presetClass="entr" presetSubtype="1" fill="hold" nodeType="with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wipe(up)">
                                      <p:cBhvr>
                                        <p:cTn id="23" dur="500"/>
                                        <p:tgtEl>
                                          <p:spTgt spid="69"/>
                                        </p:tgtEl>
                                      </p:cBhvr>
                                    </p:animEffect>
                                  </p:childTnLst>
                                </p:cTn>
                              </p:par>
                              <p:par>
                                <p:cTn id="24" presetID="22" presetClass="entr" presetSubtype="1" fill="hold" nodeType="with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wipe(up)">
                                      <p:cBhvr>
                                        <p:cTn id="26" dur="500"/>
                                        <p:tgtEl>
                                          <p:spTgt spid="73"/>
                                        </p:tgtEl>
                                      </p:cBhvr>
                                    </p:animEffect>
                                  </p:childTnLst>
                                </p:cTn>
                              </p:par>
                              <p:par>
                                <p:cTn id="27" presetID="22" presetClass="entr" presetSubtype="1" fill="hold" nodeType="withEffect">
                                  <p:stCondLst>
                                    <p:cond delay="0"/>
                                  </p:stCondLst>
                                  <p:childTnLst>
                                    <p:set>
                                      <p:cBhvr>
                                        <p:cTn id="28" dur="1" fill="hold">
                                          <p:stCondLst>
                                            <p:cond delay="0"/>
                                          </p:stCondLst>
                                        </p:cTn>
                                        <p:tgtEl>
                                          <p:spTgt spid="80"/>
                                        </p:tgtEl>
                                        <p:attrNameLst>
                                          <p:attrName>style.visibility</p:attrName>
                                        </p:attrNameLst>
                                      </p:cBhvr>
                                      <p:to>
                                        <p:strVal val="visible"/>
                                      </p:to>
                                    </p:set>
                                    <p:animEffect transition="in" filter="wipe(up)">
                                      <p:cBhvr>
                                        <p:cTn id="29" dur="500"/>
                                        <p:tgtEl>
                                          <p:spTgt spid="8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right)">
                                      <p:cBhvr>
                                        <p:cTn id="38" dur="500"/>
                                        <p:tgtEl>
                                          <p:spTgt spid="6"/>
                                        </p:tgtEl>
                                      </p:cBhvr>
                                    </p:animEffec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xit" presetSubtype="2" fill="hold" grpId="1" nodeType="clickEffect">
                                  <p:stCondLst>
                                    <p:cond delay="0"/>
                                  </p:stCondLst>
                                  <p:childTnLst>
                                    <p:animEffect transition="out" filter="wipe(right)">
                                      <p:cBhvr>
                                        <p:cTn id="45" dur="500"/>
                                        <p:tgtEl>
                                          <p:spTgt spid="106"/>
                                        </p:tgtEl>
                                      </p:cBhvr>
                                    </p:animEffect>
                                    <p:set>
                                      <p:cBhvr>
                                        <p:cTn id="46" dur="1" fill="hold">
                                          <p:stCondLst>
                                            <p:cond delay="499"/>
                                          </p:stCondLst>
                                        </p:cTn>
                                        <p:tgtEl>
                                          <p:spTgt spid="106"/>
                                        </p:tgtEl>
                                        <p:attrNameLst>
                                          <p:attrName>style.visibility</p:attrName>
                                        </p:attrNameLst>
                                      </p:cBhvr>
                                      <p:to>
                                        <p:strVal val="hidden"/>
                                      </p:to>
                                    </p:set>
                                  </p:childTnLst>
                                </p:cTn>
                              </p:par>
                              <p:par>
                                <p:cTn id="47" presetID="22" presetClass="exit" presetSubtype="2" fill="hold" nodeType="withEffect">
                                  <p:stCondLst>
                                    <p:cond delay="0"/>
                                  </p:stCondLst>
                                  <p:childTnLst>
                                    <p:animEffect transition="out" filter="wipe(right)">
                                      <p:cBhvr>
                                        <p:cTn id="48" dur="500"/>
                                        <p:tgtEl>
                                          <p:spTgt spid="108"/>
                                        </p:tgtEl>
                                      </p:cBhvr>
                                    </p:animEffect>
                                    <p:set>
                                      <p:cBhvr>
                                        <p:cTn id="49" dur="1" fill="hold">
                                          <p:stCondLst>
                                            <p:cond delay="499"/>
                                          </p:stCondLst>
                                        </p:cTn>
                                        <p:tgtEl>
                                          <p:spTgt spid="108"/>
                                        </p:tgtEl>
                                        <p:attrNameLst>
                                          <p:attrName>style.visibility</p:attrName>
                                        </p:attrNameLst>
                                      </p:cBhvr>
                                      <p:to>
                                        <p:strVal val="hidden"/>
                                      </p:to>
                                    </p:set>
                                  </p:childTnLst>
                                </p:cTn>
                              </p:par>
                              <p:par>
                                <p:cTn id="50" presetID="22" presetClass="exit" presetSubtype="2" fill="hold" grpId="1" nodeType="withEffect">
                                  <p:stCondLst>
                                    <p:cond delay="0"/>
                                  </p:stCondLst>
                                  <p:childTnLst>
                                    <p:animEffect transition="out" filter="wipe(right)">
                                      <p:cBhvr>
                                        <p:cTn id="51" dur="500"/>
                                        <p:tgtEl>
                                          <p:spTgt spid="109"/>
                                        </p:tgtEl>
                                      </p:cBhvr>
                                    </p:animEffect>
                                    <p:set>
                                      <p:cBhvr>
                                        <p:cTn id="52" dur="1" fill="hold">
                                          <p:stCondLst>
                                            <p:cond delay="499"/>
                                          </p:stCondLst>
                                        </p:cTn>
                                        <p:tgtEl>
                                          <p:spTgt spid="109"/>
                                        </p:tgtEl>
                                        <p:attrNameLst>
                                          <p:attrName>style.visibility</p:attrName>
                                        </p:attrNameLst>
                                      </p:cBhvr>
                                      <p:to>
                                        <p:strVal val="hidden"/>
                                      </p:to>
                                    </p:set>
                                  </p:childTnLst>
                                </p:cTn>
                              </p:par>
                              <p:par>
                                <p:cTn id="53" presetID="22" presetClass="exit" presetSubtype="2" fill="hold" grpId="0" nodeType="withEffect">
                                  <p:stCondLst>
                                    <p:cond delay="0"/>
                                  </p:stCondLst>
                                  <p:childTnLst>
                                    <p:animEffect transition="out" filter="wipe(right)">
                                      <p:cBhvr>
                                        <p:cTn id="54" dur="500"/>
                                        <p:tgtEl>
                                          <p:spTgt spid="7"/>
                                        </p:tgtEl>
                                      </p:cBhvr>
                                    </p:animEffect>
                                    <p:set>
                                      <p:cBhvr>
                                        <p:cTn id="55" dur="1" fill="hold">
                                          <p:stCondLst>
                                            <p:cond delay="499"/>
                                          </p:stCondLst>
                                        </p:cTn>
                                        <p:tgtEl>
                                          <p:spTgt spid="7"/>
                                        </p:tgtEl>
                                        <p:attrNameLst>
                                          <p:attrName>style.visibility</p:attrName>
                                        </p:attrNameLst>
                                      </p:cBhvr>
                                      <p:to>
                                        <p:strVal val="hidden"/>
                                      </p:to>
                                    </p:set>
                                  </p:childTnLst>
                                </p:cTn>
                              </p:par>
                              <p:par>
                                <p:cTn id="56" presetID="22" presetClass="exit" presetSubtype="2" fill="hold" nodeType="withEffect">
                                  <p:stCondLst>
                                    <p:cond delay="0"/>
                                  </p:stCondLst>
                                  <p:childTnLst>
                                    <p:animEffect transition="out" filter="wipe(right)">
                                      <p:cBhvr>
                                        <p:cTn id="57" dur="500"/>
                                        <p:tgtEl>
                                          <p:spTgt spid="9"/>
                                        </p:tgtEl>
                                      </p:cBhvr>
                                    </p:animEffect>
                                    <p:set>
                                      <p:cBhvr>
                                        <p:cTn id="58" dur="1" fill="hold">
                                          <p:stCondLst>
                                            <p:cond delay="499"/>
                                          </p:stCondLst>
                                        </p:cTn>
                                        <p:tgtEl>
                                          <p:spTgt spid="9"/>
                                        </p:tgtEl>
                                        <p:attrNameLst>
                                          <p:attrName>style.visibility</p:attrName>
                                        </p:attrNameLst>
                                      </p:cBhvr>
                                      <p:to>
                                        <p:strVal val="hidden"/>
                                      </p:to>
                                    </p:set>
                                  </p:childTnLst>
                                </p:cTn>
                              </p:par>
                              <p:par>
                                <p:cTn id="59" presetID="22" presetClass="exit" presetSubtype="2" fill="hold" grpId="0" nodeType="withEffect">
                                  <p:stCondLst>
                                    <p:cond delay="0"/>
                                  </p:stCondLst>
                                  <p:childTnLst>
                                    <p:animEffect transition="out" filter="wipe(right)">
                                      <p:cBhvr>
                                        <p:cTn id="60" dur="500"/>
                                        <p:tgtEl>
                                          <p:spTgt spid="16"/>
                                        </p:tgtEl>
                                      </p:cBhvr>
                                    </p:animEffect>
                                    <p:set>
                                      <p:cBhvr>
                                        <p:cTn id="61" dur="1" fill="hold">
                                          <p:stCondLst>
                                            <p:cond delay="499"/>
                                          </p:stCondLst>
                                        </p:cTn>
                                        <p:tgtEl>
                                          <p:spTgt spid="16"/>
                                        </p:tgtEl>
                                        <p:attrNameLst>
                                          <p:attrName>style.visibility</p:attrName>
                                        </p:attrNameLst>
                                      </p:cBhvr>
                                      <p:to>
                                        <p:strVal val="hidden"/>
                                      </p:to>
                                    </p:set>
                                  </p:childTnLst>
                                </p:cTn>
                              </p:par>
                              <p:par>
                                <p:cTn id="62" presetID="22" presetClass="exit" presetSubtype="2" fill="hold" grpId="0" nodeType="withEffect">
                                  <p:stCondLst>
                                    <p:cond delay="0"/>
                                  </p:stCondLst>
                                  <p:childTnLst>
                                    <p:animEffect transition="out" filter="wipe(right)">
                                      <p:cBhvr>
                                        <p:cTn id="63" dur="500"/>
                                        <p:tgtEl>
                                          <p:spTgt spid="17"/>
                                        </p:tgtEl>
                                      </p:cBhvr>
                                    </p:animEffect>
                                    <p:set>
                                      <p:cBhvr>
                                        <p:cTn id="64" dur="1" fill="hold">
                                          <p:stCondLst>
                                            <p:cond delay="499"/>
                                          </p:stCondLst>
                                        </p:cTn>
                                        <p:tgtEl>
                                          <p:spTgt spid="17"/>
                                        </p:tgtEl>
                                        <p:attrNameLst>
                                          <p:attrName>style.visibility</p:attrName>
                                        </p:attrNameLst>
                                      </p:cBhvr>
                                      <p:to>
                                        <p:strVal val="hidden"/>
                                      </p:to>
                                    </p:set>
                                  </p:childTnLst>
                                </p:cTn>
                              </p:par>
                              <p:par>
                                <p:cTn id="65" presetID="22" presetClass="exit" presetSubtype="2" fill="hold" grpId="0" nodeType="withEffect">
                                  <p:stCondLst>
                                    <p:cond delay="0"/>
                                  </p:stCondLst>
                                  <p:childTnLst>
                                    <p:animEffect transition="out" filter="wipe(right)">
                                      <p:cBhvr>
                                        <p:cTn id="66" dur="500"/>
                                        <p:tgtEl>
                                          <p:spTgt spid="18"/>
                                        </p:tgtEl>
                                      </p:cBhvr>
                                    </p:animEffect>
                                    <p:set>
                                      <p:cBhvr>
                                        <p:cTn id="67" dur="1" fill="hold">
                                          <p:stCondLst>
                                            <p:cond delay="499"/>
                                          </p:stCondLst>
                                        </p:cTn>
                                        <p:tgtEl>
                                          <p:spTgt spid="18"/>
                                        </p:tgtEl>
                                        <p:attrNameLst>
                                          <p:attrName>style.visibility</p:attrName>
                                        </p:attrNameLst>
                                      </p:cBhvr>
                                      <p:to>
                                        <p:strVal val="hidden"/>
                                      </p:to>
                                    </p:set>
                                  </p:childTnLst>
                                </p:cTn>
                              </p:par>
                              <p:par>
                                <p:cTn id="68" presetID="22" presetClass="exit" presetSubtype="2" fill="hold" grpId="0" nodeType="withEffect">
                                  <p:stCondLst>
                                    <p:cond delay="0"/>
                                  </p:stCondLst>
                                  <p:childTnLst>
                                    <p:animEffect transition="out" filter="wipe(right)">
                                      <p:cBhvr>
                                        <p:cTn id="69" dur="500"/>
                                        <p:tgtEl>
                                          <p:spTgt spid="20"/>
                                        </p:tgtEl>
                                      </p:cBhvr>
                                    </p:animEffect>
                                    <p:set>
                                      <p:cBhvr>
                                        <p:cTn id="70" dur="1" fill="hold">
                                          <p:stCondLst>
                                            <p:cond delay="499"/>
                                          </p:stCondLst>
                                        </p:cTn>
                                        <p:tgtEl>
                                          <p:spTgt spid="20"/>
                                        </p:tgtEl>
                                        <p:attrNameLst>
                                          <p:attrName>style.visibility</p:attrName>
                                        </p:attrNameLst>
                                      </p:cBhvr>
                                      <p:to>
                                        <p:strVal val="hidden"/>
                                      </p:to>
                                    </p:set>
                                  </p:childTnLst>
                                </p:cTn>
                              </p:par>
                              <p:par>
                                <p:cTn id="71" presetID="22" presetClass="exit" presetSubtype="2" fill="hold" grpId="0" nodeType="withEffect">
                                  <p:stCondLst>
                                    <p:cond delay="0"/>
                                  </p:stCondLst>
                                  <p:childTnLst>
                                    <p:animEffect transition="out" filter="wipe(right)">
                                      <p:cBhvr>
                                        <p:cTn id="72" dur="500"/>
                                        <p:tgtEl>
                                          <p:spTgt spid="21"/>
                                        </p:tgtEl>
                                      </p:cBhvr>
                                    </p:animEffect>
                                    <p:set>
                                      <p:cBhvr>
                                        <p:cTn id="73" dur="1" fill="hold">
                                          <p:stCondLst>
                                            <p:cond delay="499"/>
                                          </p:stCondLst>
                                        </p:cTn>
                                        <p:tgtEl>
                                          <p:spTgt spid="21"/>
                                        </p:tgtEl>
                                        <p:attrNameLst>
                                          <p:attrName>style.visibility</p:attrName>
                                        </p:attrNameLst>
                                      </p:cBhvr>
                                      <p:to>
                                        <p:strVal val="hidden"/>
                                      </p:to>
                                    </p:set>
                                  </p:childTnLst>
                                </p:cTn>
                              </p:par>
                              <p:par>
                                <p:cTn id="74" presetID="22" presetClass="exit" presetSubtype="2" fill="hold" grpId="0" nodeType="withEffect">
                                  <p:stCondLst>
                                    <p:cond delay="0"/>
                                  </p:stCondLst>
                                  <p:childTnLst>
                                    <p:animEffect transition="out" filter="wipe(right)">
                                      <p:cBhvr>
                                        <p:cTn id="75" dur="500"/>
                                        <p:tgtEl>
                                          <p:spTgt spid="22"/>
                                        </p:tgtEl>
                                      </p:cBhvr>
                                    </p:animEffect>
                                    <p:set>
                                      <p:cBhvr>
                                        <p:cTn id="76" dur="1" fill="hold">
                                          <p:stCondLst>
                                            <p:cond delay="499"/>
                                          </p:stCondLst>
                                        </p:cTn>
                                        <p:tgtEl>
                                          <p:spTgt spid="22"/>
                                        </p:tgtEl>
                                        <p:attrNameLst>
                                          <p:attrName>style.visibility</p:attrName>
                                        </p:attrNameLst>
                                      </p:cBhvr>
                                      <p:to>
                                        <p:strVal val="hidden"/>
                                      </p:to>
                                    </p:set>
                                  </p:childTnLst>
                                </p:cTn>
                              </p:par>
                              <p:par>
                                <p:cTn id="77" presetID="22" presetClass="exit" presetSubtype="2" fill="hold" grpId="0" nodeType="withEffect">
                                  <p:stCondLst>
                                    <p:cond delay="0"/>
                                  </p:stCondLst>
                                  <p:childTnLst>
                                    <p:animEffect transition="out" filter="wipe(right)">
                                      <p:cBhvr>
                                        <p:cTn id="78" dur="500"/>
                                        <p:tgtEl>
                                          <p:spTgt spid="23"/>
                                        </p:tgtEl>
                                      </p:cBhvr>
                                    </p:animEffect>
                                    <p:set>
                                      <p:cBhvr>
                                        <p:cTn id="79" dur="1" fill="hold">
                                          <p:stCondLst>
                                            <p:cond delay="499"/>
                                          </p:stCondLst>
                                        </p:cTn>
                                        <p:tgtEl>
                                          <p:spTgt spid="23"/>
                                        </p:tgtEl>
                                        <p:attrNameLst>
                                          <p:attrName>style.visibility</p:attrName>
                                        </p:attrNameLst>
                                      </p:cBhvr>
                                      <p:to>
                                        <p:strVal val="hidden"/>
                                      </p:to>
                                    </p:set>
                                  </p:childTnLst>
                                </p:cTn>
                              </p:par>
                              <p:par>
                                <p:cTn id="80" presetID="22" presetClass="exit" presetSubtype="2" fill="hold" grpId="0" nodeType="withEffect">
                                  <p:stCondLst>
                                    <p:cond delay="0"/>
                                  </p:stCondLst>
                                  <p:childTnLst>
                                    <p:animEffect transition="out" filter="wipe(right)">
                                      <p:cBhvr>
                                        <p:cTn id="81" dur="500"/>
                                        <p:tgtEl>
                                          <p:spTgt spid="24"/>
                                        </p:tgtEl>
                                      </p:cBhvr>
                                    </p:animEffect>
                                    <p:set>
                                      <p:cBhvr>
                                        <p:cTn id="82" dur="1" fill="hold">
                                          <p:stCondLst>
                                            <p:cond delay="499"/>
                                          </p:stCondLst>
                                        </p:cTn>
                                        <p:tgtEl>
                                          <p:spTgt spid="24"/>
                                        </p:tgtEl>
                                        <p:attrNameLst>
                                          <p:attrName>style.visibility</p:attrName>
                                        </p:attrNameLst>
                                      </p:cBhvr>
                                      <p:to>
                                        <p:strVal val="hidden"/>
                                      </p:to>
                                    </p:set>
                                  </p:childTnLst>
                                </p:cTn>
                              </p:par>
                              <p:par>
                                <p:cTn id="83" presetID="22" presetClass="exit" presetSubtype="2" fill="hold" grpId="0" nodeType="withEffect">
                                  <p:stCondLst>
                                    <p:cond delay="0"/>
                                  </p:stCondLst>
                                  <p:childTnLst>
                                    <p:animEffect transition="out" filter="wipe(right)">
                                      <p:cBhvr>
                                        <p:cTn id="84" dur="500"/>
                                        <p:tgtEl>
                                          <p:spTgt spid="25"/>
                                        </p:tgtEl>
                                      </p:cBhvr>
                                    </p:animEffect>
                                    <p:set>
                                      <p:cBhvr>
                                        <p:cTn id="85" dur="1" fill="hold">
                                          <p:stCondLst>
                                            <p:cond delay="499"/>
                                          </p:stCondLst>
                                        </p:cTn>
                                        <p:tgtEl>
                                          <p:spTgt spid="25"/>
                                        </p:tgtEl>
                                        <p:attrNameLst>
                                          <p:attrName>style.visibility</p:attrName>
                                        </p:attrNameLst>
                                      </p:cBhvr>
                                      <p:to>
                                        <p:strVal val="hidden"/>
                                      </p:to>
                                    </p:set>
                                  </p:childTnLst>
                                </p:cTn>
                              </p:par>
                              <p:par>
                                <p:cTn id="86" presetID="22" presetClass="exit" presetSubtype="2" fill="hold" grpId="0" nodeType="withEffect">
                                  <p:stCondLst>
                                    <p:cond delay="0"/>
                                  </p:stCondLst>
                                  <p:childTnLst>
                                    <p:animEffect transition="out" filter="wipe(right)">
                                      <p:cBhvr>
                                        <p:cTn id="87" dur="500"/>
                                        <p:tgtEl>
                                          <p:spTgt spid="27"/>
                                        </p:tgtEl>
                                      </p:cBhvr>
                                    </p:animEffect>
                                    <p:set>
                                      <p:cBhvr>
                                        <p:cTn id="88" dur="1" fill="hold">
                                          <p:stCondLst>
                                            <p:cond delay="499"/>
                                          </p:stCondLst>
                                        </p:cTn>
                                        <p:tgtEl>
                                          <p:spTgt spid="27"/>
                                        </p:tgtEl>
                                        <p:attrNameLst>
                                          <p:attrName>style.visibility</p:attrName>
                                        </p:attrNameLst>
                                      </p:cBhvr>
                                      <p:to>
                                        <p:strVal val="hidden"/>
                                      </p:to>
                                    </p:set>
                                  </p:childTnLst>
                                </p:cTn>
                              </p:par>
                              <p:par>
                                <p:cTn id="89" presetID="22" presetClass="exit" presetSubtype="2" fill="hold" grpId="0" nodeType="withEffect">
                                  <p:stCondLst>
                                    <p:cond delay="0"/>
                                  </p:stCondLst>
                                  <p:childTnLst>
                                    <p:animEffect transition="out" filter="wipe(right)">
                                      <p:cBhvr>
                                        <p:cTn id="90" dur="500"/>
                                        <p:tgtEl>
                                          <p:spTgt spid="28"/>
                                        </p:tgtEl>
                                      </p:cBhvr>
                                    </p:animEffect>
                                    <p:set>
                                      <p:cBhvr>
                                        <p:cTn id="91" dur="1" fill="hold">
                                          <p:stCondLst>
                                            <p:cond delay="499"/>
                                          </p:stCondLst>
                                        </p:cTn>
                                        <p:tgtEl>
                                          <p:spTgt spid="28"/>
                                        </p:tgtEl>
                                        <p:attrNameLst>
                                          <p:attrName>style.visibility</p:attrName>
                                        </p:attrNameLst>
                                      </p:cBhvr>
                                      <p:to>
                                        <p:strVal val="hidden"/>
                                      </p:to>
                                    </p:set>
                                  </p:childTnLst>
                                </p:cTn>
                              </p:par>
                              <p:par>
                                <p:cTn id="92" presetID="22" presetClass="exit" presetSubtype="2" fill="hold" grpId="0" nodeType="withEffect">
                                  <p:stCondLst>
                                    <p:cond delay="0"/>
                                  </p:stCondLst>
                                  <p:childTnLst>
                                    <p:animEffect transition="out" filter="wipe(right)">
                                      <p:cBhvr>
                                        <p:cTn id="93" dur="500"/>
                                        <p:tgtEl>
                                          <p:spTgt spid="29"/>
                                        </p:tgtEl>
                                      </p:cBhvr>
                                    </p:animEffect>
                                    <p:set>
                                      <p:cBhvr>
                                        <p:cTn id="94" dur="1" fill="hold">
                                          <p:stCondLst>
                                            <p:cond delay="499"/>
                                          </p:stCondLst>
                                        </p:cTn>
                                        <p:tgtEl>
                                          <p:spTgt spid="29"/>
                                        </p:tgtEl>
                                        <p:attrNameLst>
                                          <p:attrName>style.visibility</p:attrName>
                                        </p:attrNameLst>
                                      </p:cBhvr>
                                      <p:to>
                                        <p:strVal val="hidden"/>
                                      </p:to>
                                    </p:set>
                                  </p:childTnLst>
                                </p:cTn>
                              </p:par>
                              <p:par>
                                <p:cTn id="95" presetID="22" presetClass="exit" presetSubtype="2" fill="hold" grpId="0" nodeType="withEffect">
                                  <p:stCondLst>
                                    <p:cond delay="0"/>
                                  </p:stCondLst>
                                  <p:childTnLst>
                                    <p:animEffect transition="out" filter="wipe(right)">
                                      <p:cBhvr>
                                        <p:cTn id="96" dur="500"/>
                                        <p:tgtEl>
                                          <p:spTgt spid="30"/>
                                        </p:tgtEl>
                                      </p:cBhvr>
                                    </p:animEffect>
                                    <p:set>
                                      <p:cBhvr>
                                        <p:cTn id="97" dur="1" fill="hold">
                                          <p:stCondLst>
                                            <p:cond delay="499"/>
                                          </p:stCondLst>
                                        </p:cTn>
                                        <p:tgtEl>
                                          <p:spTgt spid="30"/>
                                        </p:tgtEl>
                                        <p:attrNameLst>
                                          <p:attrName>style.visibility</p:attrName>
                                        </p:attrNameLst>
                                      </p:cBhvr>
                                      <p:to>
                                        <p:strVal val="hidden"/>
                                      </p:to>
                                    </p:set>
                                  </p:childTnLst>
                                </p:cTn>
                              </p:par>
                              <p:par>
                                <p:cTn id="98" presetID="22" presetClass="exit" presetSubtype="2" fill="hold" grpId="0" nodeType="withEffect">
                                  <p:stCondLst>
                                    <p:cond delay="0"/>
                                  </p:stCondLst>
                                  <p:childTnLst>
                                    <p:animEffect transition="out" filter="wipe(right)">
                                      <p:cBhvr>
                                        <p:cTn id="99" dur="500"/>
                                        <p:tgtEl>
                                          <p:spTgt spid="31"/>
                                        </p:tgtEl>
                                      </p:cBhvr>
                                    </p:animEffect>
                                    <p:set>
                                      <p:cBhvr>
                                        <p:cTn id="100" dur="1" fill="hold">
                                          <p:stCondLst>
                                            <p:cond delay="499"/>
                                          </p:stCondLst>
                                        </p:cTn>
                                        <p:tgtEl>
                                          <p:spTgt spid="31"/>
                                        </p:tgtEl>
                                        <p:attrNameLst>
                                          <p:attrName>style.visibility</p:attrName>
                                        </p:attrNameLst>
                                      </p:cBhvr>
                                      <p:to>
                                        <p:strVal val="hidden"/>
                                      </p:to>
                                    </p:set>
                                  </p:childTnLst>
                                </p:cTn>
                              </p:par>
                              <p:par>
                                <p:cTn id="101" presetID="22" presetClass="exit" presetSubtype="2" fill="hold" grpId="0" nodeType="withEffect">
                                  <p:stCondLst>
                                    <p:cond delay="0"/>
                                  </p:stCondLst>
                                  <p:childTnLst>
                                    <p:animEffect transition="out" filter="wipe(right)">
                                      <p:cBhvr>
                                        <p:cTn id="102" dur="500"/>
                                        <p:tgtEl>
                                          <p:spTgt spid="32"/>
                                        </p:tgtEl>
                                      </p:cBhvr>
                                    </p:animEffect>
                                    <p:set>
                                      <p:cBhvr>
                                        <p:cTn id="103" dur="1" fill="hold">
                                          <p:stCondLst>
                                            <p:cond delay="499"/>
                                          </p:stCondLst>
                                        </p:cTn>
                                        <p:tgtEl>
                                          <p:spTgt spid="32"/>
                                        </p:tgtEl>
                                        <p:attrNameLst>
                                          <p:attrName>style.visibility</p:attrName>
                                        </p:attrNameLst>
                                      </p:cBhvr>
                                      <p:to>
                                        <p:strVal val="hidden"/>
                                      </p:to>
                                    </p:set>
                                  </p:childTnLst>
                                </p:cTn>
                              </p:par>
                              <p:par>
                                <p:cTn id="104" presetID="22" presetClass="exit" presetSubtype="2" fill="hold" nodeType="withEffect">
                                  <p:stCondLst>
                                    <p:cond delay="0"/>
                                  </p:stCondLst>
                                  <p:childTnLst>
                                    <p:animEffect transition="out" filter="wipe(right)">
                                      <p:cBhvr>
                                        <p:cTn id="105" dur="500"/>
                                        <p:tgtEl>
                                          <p:spTgt spid="46"/>
                                        </p:tgtEl>
                                      </p:cBhvr>
                                    </p:animEffect>
                                    <p:set>
                                      <p:cBhvr>
                                        <p:cTn id="106" dur="1" fill="hold">
                                          <p:stCondLst>
                                            <p:cond delay="499"/>
                                          </p:stCondLst>
                                        </p:cTn>
                                        <p:tgtEl>
                                          <p:spTgt spid="46"/>
                                        </p:tgtEl>
                                        <p:attrNameLst>
                                          <p:attrName>style.visibility</p:attrName>
                                        </p:attrNameLst>
                                      </p:cBhvr>
                                      <p:to>
                                        <p:strVal val="hidden"/>
                                      </p:to>
                                    </p:set>
                                  </p:childTnLst>
                                </p:cTn>
                              </p:par>
                              <p:par>
                                <p:cTn id="107" presetID="22" presetClass="exit" presetSubtype="2" fill="hold" nodeType="withEffect">
                                  <p:stCondLst>
                                    <p:cond delay="0"/>
                                  </p:stCondLst>
                                  <p:childTnLst>
                                    <p:animEffect transition="out" filter="wipe(right)">
                                      <p:cBhvr>
                                        <p:cTn id="108" dur="500"/>
                                        <p:tgtEl>
                                          <p:spTgt spid="43"/>
                                        </p:tgtEl>
                                      </p:cBhvr>
                                    </p:animEffect>
                                    <p:set>
                                      <p:cBhvr>
                                        <p:cTn id="109" dur="1" fill="hold">
                                          <p:stCondLst>
                                            <p:cond delay="499"/>
                                          </p:stCondLst>
                                        </p:cTn>
                                        <p:tgtEl>
                                          <p:spTgt spid="43"/>
                                        </p:tgtEl>
                                        <p:attrNameLst>
                                          <p:attrName>style.visibility</p:attrName>
                                        </p:attrNameLst>
                                      </p:cBhvr>
                                      <p:to>
                                        <p:strVal val="hidden"/>
                                      </p:to>
                                    </p:set>
                                  </p:childTnLst>
                                </p:cTn>
                              </p:par>
                              <p:par>
                                <p:cTn id="110" presetID="22" presetClass="exit" presetSubtype="2" fill="hold" grpId="0" nodeType="withEffect">
                                  <p:stCondLst>
                                    <p:cond delay="0"/>
                                  </p:stCondLst>
                                  <p:childTnLst>
                                    <p:animEffect transition="out" filter="wipe(right)">
                                      <p:cBhvr>
                                        <p:cTn id="111" dur="500"/>
                                        <p:tgtEl>
                                          <p:spTgt spid="49"/>
                                        </p:tgtEl>
                                      </p:cBhvr>
                                    </p:animEffect>
                                    <p:set>
                                      <p:cBhvr>
                                        <p:cTn id="112" dur="1" fill="hold">
                                          <p:stCondLst>
                                            <p:cond delay="499"/>
                                          </p:stCondLst>
                                        </p:cTn>
                                        <p:tgtEl>
                                          <p:spTgt spid="49"/>
                                        </p:tgtEl>
                                        <p:attrNameLst>
                                          <p:attrName>style.visibility</p:attrName>
                                        </p:attrNameLst>
                                      </p:cBhvr>
                                      <p:to>
                                        <p:strVal val="hidden"/>
                                      </p:to>
                                    </p:set>
                                  </p:childTnLst>
                                </p:cTn>
                              </p:par>
                              <p:par>
                                <p:cTn id="113" presetID="22" presetClass="exit" presetSubtype="2" fill="hold" grpId="0" nodeType="withEffect">
                                  <p:stCondLst>
                                    <p:cond delay="0"/>
                                  </p:stCondLst>
                                  <p:childTnLst>
                                    <p:animEffect transition="out" filter="wipe(right)">
                                      <p:cBhvr>
                                        <p:cTn id="114" dur="500"/>
                                        <p:tgtEl>
                                          <p:spTgt spid="50"/>
                                        </p:tgtEl>
                                      </p:cBhvr>
                                    </p:animEffect>
                                    <p:set>
                                      <p:cBhvr>
                                        <p:cTn id="115" dur="1" fill="hold">
                                          <p:stCondLst>
                                            <p:cond delay="499"/>
                                          </p:stCondLst>
                                        </p:cTn>
                                        <p:tgtEl>
                                          <p:spTgt spid="50"/>
                                        </p:tgtEl>
                                        <p:attrNameLst>
                                          <p:attrName>style.visibility</p:attrName>
                                        </p:attrNameLst>
                                      </p:cBhvr>
                                      <p:to>
                                        <p:strVal val="hidden"/>
                                      </p:to>
                                    </p:set>
                                  </p:childTnLst>
                                </p:cTn>
                              </p:par>
                              <p:par>
                                <p:cTn id="116" presetID="22" presetClass="exit" presetSubtype="2" fill="hold" grpId="0" nodeType="withEffect">
                                  <p:stCondLst>
                                    <p:cond delay="0"/>
                                  </p:stCondLst>
                                  <p:childTnLst>
                                    <p:animEffect transition="out" filter="wipe(right)">
                                      <p:cBhvr>
                                        <p:cTn id="117" dur="500"/>
                                        <p:tgtEl>
                                          <p:spTgt spid="52"/>
                                        </p:tgtEl>
                                      </p:cBhvr>
                                    </p:animEffect>
                                    <p:set>
                                      <p:cBhvr>
                                        <p:cTn id="118" dur="1" fill="hold">
                                          <p:stCondLst>
                                            <p:cond delay="499"/>
                                          </p:stCondLst>
                                        </p:cTn>
                                        <p:tgtEl>
                                          <p:spTgt spid="52"/>
                                        </p:tgtEl>
                                        <p:attrNameLst>
                                          <p:attrName>style.visibility</p:attrName>
                                        </p:attrNameLst>
                                      </p:cBhvr>
                                      <p:to>
                                        <p:strVal val="hidden"/>
                                      </p:to>
                                    </p:set>
                                  </p:childTnLst>
                                </p:cTn>
                              </p:par>
                              <p:par>
                                <p:cTn id="119" presetID="22" presetClass="exit" presetSubtype="2" fill="hold" grpId="0" nodeType="withEffect">
                                  <p:stCondLst>
                                    <p:cond delay="0"/>
                                  </p:stCondLst>
                                  <p:childTnLst>
                                    <p:animEffect transition="out" filter="wipe(right)">
                                      <p:cBhvr>
                                        <p:cTn id="120" dur="500"/>
                                        <p:tgtEl>
                                          <p:spTgt spid="53"/>
                                        </p:tgtEl>
                                      </p:cBhvr>
                                    </p:animEffect>
                                    <p:set>
                                      <p:cBhvr>
                                        <p:cTn id="121" dur="1" fill="hold">
                                          <p:stCondLst>
                                            <p:cond delay="499"/>
                                          </p:stCondLst>
                                        </p:cTn>
                                        <p:tgtEl>
                                          <p:spTgt spid="53"/>
                                        </p:tgtEl>
                                        <p:attrNameLst>
                                          <p:attrName>style.visibility</p:attrName>
                                        </p:attrNameLst>
                                      </p:cBhvr>
                                      <p:to>
                                        <p:strVal val="hidden"/>
                                      </p:to>
                                    </p:set>
                                  </p:childTnLst>
                                </p:cTn>
                              </p:par>
                              <p:par>
                                <p:cTn id="122" presetID="22" presetClass="exit" presetSubtype="2" fill="hold" nodeType="withEffect">
                                  <p:stCondLst>
                                    <p:cond delay="0"/>
                                  </p:stCondLst>
                                  <p:childTnLst>
                                    <p:animEffect transition="out" filter="wipe(right)">
                                      <p:cBhvr>
                                        <p:cTn id="123" dur="500"/>
                                        <p:tgtEl>
                                          <p:spTgt spid="56"/>
                                        </p:tgtEl>
                                      </p:cBhvr>
                                    </p:animEffect>
                                    <p:set>
                                      <p:cBhvr>
                                        <p:cTn id="124" dur="1" fill="hold">
                                          <p:stCondLst>
                                            <p:cond delay="499"/>
                                          </p:stCondLst>
                                        </p:cTn>
                                        <p:tgtEl>
                                          <p:spTgt spid="56"/>
                                        </p:tgtEl>
                                        <p:attrNameLst>
                                          <p:attrName>style.visibility</p:attrName>
                                        </p:attrNameLst>
                                      </p:cBhvr>
                                      <p:to>
                                        <p:strVal val="hidden"/>
                                      </p:to>
                                    </p:set>
                                  </p:childTnLst>
                                </p:cTn>
                              </p:par>
                              <p:par>
                                <p:cTn id="125" presetID="22" presetClass="exit" presetSubtype="2" fill="hold" nodeType="withEffect">
                                  <p:stCondLst>
                                    <p:cond delay="0"/>
                                  </p:stCondLst>
                                  <p:childTnLst>
                                    <p:animEffect transition="out" filter="wipe(right)">
                                      <p:cBhvr>
                                        <p:cTn id="126" dur="500"/>
                                        <p:tgtEl>
                                          <p:spTgt spid="59"/>
                                        </p:tgtEl>
                                      </p:cBhvr>
                                    </p:animEffect>
                                    <p:set>
                                      <p:cBhvr>
                                        <p:cTn id="127" dur="1" fill="hold">
                                          <p:stCondLst>
                                            <p:cond delay="499"/>
                                          </p:stCondLst>
                                        </p:cTn>
                                        <p:tgtEl>
                                          <p:spTgt spid="59"/>
                                        </p:tgtEl>
                                        <p:attrNameLst>
                                          <p:attrName>style.visibility</p:attrName>
                                        </p:attrNameLst>
                                      </p:cBhvr>
                                      <p:to>
                                        <p:strVal val="hidden"/>
                                      </p:to>
                                    </p:set>
                                  </p:childTnLst>
                                </p:cTn>
                              </p:par>
                              <p:par>
                                <p:cTn id="128" presetID="22" presetClass="exit" presetSubtype="2" fill="hold" nodeType="withEffect">
                                  <p:stCondLst>
                                    <p:cond delay="0"/>
                                  </p:stCondLst>
                                  <p:childTnLst>
                                    <p:animEffect transition="out" filter="wipe(right)">
                                      <p:cBhvr>
                                        <p:cTn id="129" dur="500"/>
                                        <p:tgtEl>
                                          <p:spTgt spid="63"/>
                                        </p:tgtEl>
                                      </p:cBhvr>
                                    </p:animEffect>
                                    <p:set>
                                      <p:cBhvr>
                                        <p:cTn id="130" dur="1" fill="hold">
                                          <p:stCondLst>
                                            <p:cond delay="499"/>
                                          </p:stCondLst>
                                        </p:cTn>
                                        <p:tgtEl>
                                          <p:spTgt spid="63"/>
                                        </p:tgtEl>
                                        <p:attrNameLst>
                                          <p:attrName>style.visibility</p:attrName>
                                        </p:attrNameLst>
                                      </p:cBhvr>
                                      <p:to>
                                        <p:strVal val="hidden"/>
                                      </p:to>
                                    </p:set>
                                  </p:childTnLst>
                                </p:cTn>
                              </p:par>
                              <p:par>
                                <p:cTn id="131" presetID="22" presetClass="exit" presetSubtype="2" fill="hold" nodeType="withEffect">
                                  <p:stCondLst>
                                    <p:cond delay="0"/>
                                  </p:stCondLst>
                                  <p:childTnLst>
                                    <p:animEffect transition="out" filter="wipe(right)">
                                      <p:cBhvr>
                                        <p:cTn id="132" dur="500"/>
                                        <p:tgtEl>
                                          <p:spTgt spid="69"/>
                                        </p:tgtEl>
                                      </p:cBhvr>
                                    </p:animEffect>
                                    <p:set>
                                      <p:cBhvr>
                                        <p:cTn id="133" dur="1" fill="hold">
                                          <p:stCondLst>
                                            <p:cond delay="499"/>
                                          </p:stCondLst>
                                        </p:cTn>
                                        <p:tgtEl>
                                          <p:spTgt spid="69"/>
                                        </p:tgtEl>
                                        <p:attrNameLst>
                                          <p:attrName>style.visibility</p:attrName>
                                        </p:attrNameLst>
                                      </p:cBhvr>
                                      <p:to>
                                        <p:strVal val="hidden"/>
                                      </p:to>
                                    </p:set>
                                  </p:childTnLst>
                                </p:cTn>
                              </p:par>
                              <p:par>
                                <p:cTn id="134" presetID="22" presetClass="exit" presetSubtype="2" fill="hold" nodeType="withEffect">
                                  <p:stCondLst>
                                    <p:cond delay="0"/>
                                  </p:stCondLst>
                                  <p:childTnLst>
                                    <p:animEffect transition="out" filter="wipe(right)">
                                      <p:cBhvr>
                                        <p:cTn id="135" dur="500"/>
                                        <p:tgtEl>
                                          <p:spTgt spid="73"/>
                                        </p:tgtEl>
                                      </p:cBhvr>
                                    </p:animEffect>
                                    <p:set>
                                      <p:cBhvr>
                                        <p:cTn id="136" dur="1" fill="hold">
                                          <p:stCondLst>
                                            <p:cond delay="499"/>
                                          </p:stCondLst>
                                        </p:cTn>
                                        <p:tgtEl>
                                          <p:spTgt spid="73"/>
                                        </p:tgtEl>
                                        <p:attrNameLst>
                                          <p:attrName>style.visibility</p:attrName>
                                        </p:attrNameLst>
                                      </p:cBhvr>
                                      <p:to>
                                        <p:strVal val="hidden"/>
                                      </p:to>
                                    </p:set>
                                  </p:childTnLst>
                                </p:cTn>
                              </p:par>
                              <p:par>
                                <p:cTn id="137" presetID="22" presetClass="exit" presetSubtype="2" fill="hold" nodeType="withEffect">
                                  <p:stCondLst>
                                    <p:cond delay="0"/>
                                  </p:stCondLst>
                                  <p:childTnLst>
                                    <p:animEffect transition="out" filter="wipe(right)">
                                      <p:cBhvr>
                                        <p:cTn id="138" dur="500"/>
                                        <p:tgtEl>
                                          <p:spTgt spid="77"/>
                                        </p:tgtEl>
                                      </p:cBhvr>
                                    </p:animEffect>
                                    <p:set>
                                      <p:cBhvr>
                                        <p:cTn id="139" dur="1" fill="hold">
                                          <p:stCondLst>
                                            <p:cond delay="499"/>
                                          </p:stCondLst>
                                        </p:cTn>
                                        <p:tgtEl>
                                          <p:spTgt spid="77"/>
                                        </p:tgtEl>
                                        <p:attrNameLst>
                                          <p:attrName>style.visibility</p:attrName>
                                        </p:attrNameLst>
                                      </p:cBhvr>
                                      <p:to>
                                        <p:strVal val="hidden"/>
                                      </p:to>
                                    </p:set>
                                  </p:childTnLst>
                                </p:cTn>
                              </p:par>
                              <p:par>
                                <p:cTn id="140" presetID="22" presetClass="exit" presetSubtype="2" fill="hold" nodeType="withEffect">
                                  <p:stCondLst>
                                    <p:cond delay="0"/>
                                  </p:stCondLst>
                                  <p:childTnLst>
                                    <p:animEffect transition="out" filter="wipe(right)">
                                      <p:cBhvr>
                                        <p:cTn id="141" dur="500"/>
                                        <p:tgtEl>
                                          <p:spTgt spid="80"/>
                                        </p:tgtEl>
                                      </p:cBhvr>
                                    </p:animEffect>
                                    <p:set>
                                      <p:cBhvr>
                                        <p:cTn id="142" dur="1" fill="hold">
                                          <p:stCondLst>
                                            <p:cond delay="499"/>
                                          </p:stCondLst>
                                        </p:cTn>
                                        <p:tgtEl>
                                          <p:spTgt spid="80"/>
                                        </p:tgtEl>
                                        <p:attrNameLst>
                                          <p:attrName>style.visibility</p:attrName>
                                        </p:attrNameLst>
                                      </p:cBhvr>
                                      <p:to>
                                        <p:strVal val="hidden"/>
                                      </p:to>
                                    </p:set>
                                  </p:childTnLst>
                                </p:cTn>
                              </p:par>
                              <p:par>
                                <p:cTn id="143" presetID="22" presetClass="exit" presetSubtype="2" fill="hold" grpId="0" nodeType="withEffect">
                                  <p:stCondLst>
                                    <p:cond delay="0"/>
                                  </p:stCondLst>
                                  <p:childTnLst>
                                    <p:animEffect transition="out" filter="wipe(right)">
                                      <p:cBhvr>
                                        <p:cTn id="144" dur="500"/>
                                        <p:tgtEl>
                                          <p:spTgt spid="90"/>
                                        </p:tgtEl>
                                      </p:cBhvr>
                                    </p:animEffect>
                                    <p:set>
                                      <p:cBhvr>
                                        <p:cTn id="145" dur="1" fill="hold">
                                          <p:stCondLst>
                                            <p:cond delay="499"/>
                                          </p:stCondLst>
                                        </p:cTn>
                                        <p:tgtEl>
                                          <p:spTgt spid="90"/>
                                        </p:tgtEl>
                                        <p:attrNameLst>
                                          <p:attrName>style.visibility</p:attrName>
                                        </p:attrNameLst>
                                      </p:cBhvr>
                                      <p:to>
                                        <p:strVal val="hidden"/>
                                      </p:to>
                                    </p:set>
                                  </p:childTnLst>
                                </p:cTn>
                              </p:par>
                              <p:par>
                                <p:cTn id="146" presetID="22" presetClass="exit" presetSubtype="2" fill="hold" grpId="0" nodeType="withEffect">
                                  <p:stCondLst>
                                    <p:cond delay="0"/>
                                  </p:stCondLst>
                                  <p:childTnLst>
                                    <p:animEffect transition="out" filter="wipe(right)">
                                      <p:cBhvr>
                                        <p:cTn id="147" dur="500"/>
                                        <p:tgtEl>
                                          <p:spTgt spid="91"/>
                                        </p:tgtEl>
                                      </p:cBhvr>
                                    </p:animEffect>
                                    <p:set>
                                      <p:cBhvr>
                                        <p:cTn id="148" dur="1" fill="hold">
                                          <p:stCondLst>
                                            <p:cond delay="499"/>
                                          </p:stCondLst>
                                        </p:cTn>
                                        <p:tgtEl>
                                          <p:spTgt spid="91"/>
                                        </p:tgtEl>
                                        <p:attrNameLst>
                                          <p:attrName>style.visibility</p:attrName>
                                        </p:attrNameLst>
                                      </p:cBhvr>
                                      <p:to>
                                        <p:strVal val="hidden"/>
                                      </p:to>
                                    </p:set>
                                  </p:childTnLst>
                                </p:cTn>
                              </p:par>
                              <p:par>
                                <p:cTn id="149" presetID="22" presetClass="exit" presetSubtype="2" fill="hold" grpId="0" nodeType="withEffect">
                                  <p:stCondLst>
                                    <p:cond delay="0"/>
                                  </p:stCondLst>
                                  <p:childTnLst>
                                    <p:animEffect transition="out" filter="wipe(right)">
                                      <p:cBhvr>
                                        <p:cTn id="150" dur="500"/>
                                        <p:tgtEl>
                                          <p:spTgt spid="92"/>
                                        </p:tgtEl>
                                      </p:cBhvr>
                                    </p:animEffect>
                                    <p:set>
                                      <p:cBhvr>
                                        <p:cTn id="151" dur="1" fill="hold">
                                          <p:stCondLst>
                                            <p:cond delay="499"/>
                                          </p:stCondLst>
                                        </p:cTn>
                                        <p:tgtEl>
                                          <p:spTgt spid="92"/>
                                        </p:tgtEl>
                                        <p:attrNameLst>
                                          <p:attrName>style.visibility</p:attrName>
                                        </p:attrNameLst>
                                      </p:cBhvr>
                                      <p:to>
                                        <p:strVal val="hidden"/>
                                      </p:to>
                                    </p:set>
                                  </p:childTnLst>
                                </p:cTn>
                              </p:par>
                              <p:par>
                                <p:cTn id="152" presetID="22" presetClass="exit" presetSubtype="2" fill="hold" grpId="0" nodeType="withEffect">
                                  <p:stCondLst>
                                    <p:cond delay="0"/>
                                  </p:stCondLst>
                                  <p:childTnLst>
                                    <p:animEffect transition="out" filter="wipe(right)">
                                      <p:cBhvr>
                                        <p:cTn id="153" dur="500"/>
                                        <p:tgtEl>
                                          <p:spTgt spid="94"/>
                                        </p:tgtEl>
                                      </p:cBhvr>
                                    </p:animEffect>
                                    <p:set>
                                      <p:cBhvr>
                                        <p:cTn id="154" dur="1" fill="hold">
                                          <p:stCondLst>
                                            <p:cond delay="499"/>
                                          </p:stCondLst>
                                        </p:cTn>
                                        <p:tgtEl>
                                          <p:spTgt spid="94"/>
                                        </p:tgtEl>
                                        <p:attrNameLst>
                                          <p:attrName>style.visibility</p:attrName>
                                        </p:attrNameLst>
                                      </p:cBhvr>
                                      <p:to>
                                        <p:strVal val="hidden"/>
                                      </p:to>
                                    </p:set>
                                  </p:childTnLst>
                                </p:cTn>
                              </p:par>
                              <p:par>
                                <p:cTn id="155" presetID="22" presetClass="exit" presetSubtype="2" fill="hold" grpId="0" nodeType="withEffect">
                                  <p:stCondLst>
                                    <p:cond delay="0"/>
                                  </p:stCondLst>
                                  <p:childTnLst>
                                    <p:animEffect transition="out" filter="wipe(right)">
                                      <p:cBhvr>
                                        <p:cTn id="156" dur="500"/>
                                        <p:tgtEl>
                                          <p:spTgt spid="95"/>
                                        </p:tgtEl>
                                      </p:cBhvr>
                                    </p:animEffect>
                                    <p:set>
                                      <p:cBhvr>
                                        <p:cTn id="157" dur="1" fill="hold">
                                          <p:stCondLst>
                                            <p:cond delay="499"/>
                                          </p:stCondLst>
                                        </p:cTn>
                                        <p:tgtEl>
                                          <p:spTgt spid="95"/>
                                        </p:tgtEl>
                                        <p:attrNameLst>
                                          <p:attrName>style.visibility</p:attrName>
                                        </p:attrNameLst>
                                      </p:cBhvr>
                                      <p:to>
                                        <p:strVal val="hidden"/>
                                      </p:to>
                                    </p:set>
                                  </p:childTnLst>
                                </p:cTn>
                              </p:par>
                              <p:par>
                                <p:cTn id="158" presetID="22" presetClass="exit" presetSubtype="2" fill="hold" grpId="0" nodeType="withEffect">
                                  <p:stCondLst>
                                    <p:cond delay="0"/>
                                  </p:stCondLst>
                                  <p:childTnLst>
                                    <p:animEffect transition="out" filter="wipe(right)">
                                      <p:cBhvr>
                                        <p:cTn id="159" dur="500"/>
                                        <p:tgtEl>
                                          <p:spTgt spid="97"/>
                                        </p:tgtEl>
                                      </p:cBhvr>
                                    </p:animEffect>
                                    <p:set>
                                      <p:cBhvr>
                                        <p:cTn id="160" dur="1" fill="hold">
                                          <p:stCondLst>
                                            <p:cond delay="499"/>
                                          </p:stCondLst>
                                        </p:cTn>
                                        <p:tgtEl>
                                          <p:spTgt spid="97"/>
                                        </p:tgtEl>
                                        <p:attrNameLst>
                                          <p:attrName>style.visibility</p:attrName>
                                        </p:attrNameLst>
                                      </p:cBhvr>
                                      <p:to>
                                        <p:strVal val="hidden"/>
                                      </p:to>
                                    </p:set>
                                  </p:childTnLst>
                                </p:cTn>
                              </p:par>
                              <p:par>
                                <p:cTn id="161" presetID="22" presetClass="exit" presetSubtype="2" fill="hold" grpId="0" nodeType="withEffect">
                                  <p:stCondLst>
                                    <p:cond delay="0"/>
                                  </p:stCondLst>
                                  <p:childTnLst>
                                    <p:animEffect transition="out" filter="wipe(right)">
                                      <p:cBhvr>
                                        <p:cTn id="162" dur="500"/>
                                        <p:tgtEl>
                                          <p:spTgt spid="112"/>
                                        </p:tgtEl>
                                      </p:cBhvr>
                                    </p:animEffect>
                                    <p:set>
                                      <p:cBhvr>
                                        <p:cTn id="163" dur="1" fill="hold">
                                          <p:stCondLst>
                                            <p:cond delay="499"/>
                                          </p:stCondLst>
                                        </p:cTn>
                                        <p:tgtEl>
                                          <p:spTgt spid="112"/>
                                        </p:tgtEl>
                                        <p:attrNameLst>
                                          <p:attrName>style.visibility</p:attrName>
                                        </p:attrNameLst>
                                      </p:cBhvr>
                                      <p:to>
                                        <p:strVal val="hidden"/>
                                      </p:to>
                                    </p:set>
                                  </p:childTnLst>
                                </p:cTn>
                              </p:par>
                              <p:par>
                                <p:cTn id="164" presetID="22" presetClass="exit" presetSubtype="8" fill="hold" grpId="1" nodeType="withEffect">
                                  <p:stCondLst>
                                    <p:cond delay="0"/>
                                  </p:stCondLst>
                                  <p:childTnLst>
                                    <p:animEffect transition="out" filter="wipe(left)">
                                      <p:cBhvr>
                                        <p:cTn id="165" dur="500"/>
                                        <p:tgtEl>
                                          <p:spTgt spid="111"/>
                                        </p:tgtEl>
                                      </p:cBhvr>
                                    </p:animEffect>
                                    <p:set>
                                      <p:cBhvr>
                                        <p:cTn id="166" dur="1" fill="hold">
                                          <p:stCondLst>
                                            <p:cond delay="499"/>
                                          </p:stCondLst>
                                        </p:cTn>
                                        <p:tgtEl>
                                          <p:spTgt spid="111"/>
                                        </p:tgtEl>
                                        <p:attrNameLst>
                                          <p:attrName>style.visibility</p:attrName>
                                        </p:attrNameLst>
                                      </p:cBhvr>
                                      <p:to>
                                        <p:strVal val="hidden"/>
                                      </p:to>
                                    </p:set>
                                  </p:childTnLst>
                                </p:cTn>
                              </p:par>
                              <p:par>
                                <p:cTn id="167" presetID="22" presetClass="exit" presetSubtype="4" fill="hold" nodeType="withEffect">
                                  <p:stCondLst>
                                    <p:cond delay="0"/>
                                  </p:stCondLst>
                                  <p:childTnLst>
                                    <p:animEffect transition="out" filter="wipe(down)">
                                      <p:cBhvr>
                                        <p:cTn id="168" dur="500"/>
                                        <p:tgtEl>
                                          <p:spTgt spid="6"/>
                                        </p:tgtEl>
                                      </p:cBhvr>
                                    </p:animEffect>
                                    <p:set>
                                      <p:cBhvr>
                                        <p:cTn id="169" dur="1" fill="hold">
                                          <p:stCondLst>
                                            <p:cond delay="499"/>
                                          </p:stCondLst>
                                        </p:cTn>
                                        <p:tgtEl>
                                          <p:spTgt spid="6"/>
                                        </p:tgtEl>
                                        <p:attrNameLst>
                                          <p:attrName>style.visibility</p:attrName>
                                        </p:attrNameLst>
                                      </p:cBhvr>
                                      <p:to>
                                        <p:strVal val="hidden"/>
                                      </p:to>
                                    </p:set>
                                  </p:childTnLst>
                                </p:cTn>
                              </p:par>
                              <p:par>
                                <p:cTn id="170" presetID="22" presetClass="exit" presetSubtype="4" fill="hold" grpId="1" nodeType="withEffect">
                                  <p:stCondLst>
                                    <p:cond delay="0"/>
                                  </p:stCondLst>
                                  <p:childTnLst>
                                    <p:animEffect transition="out" filter="wipe(down)">
                                      <p:cBhvr>
                                        <p:cTn id="171" dur="500"/>
                                        <p:tgtEl>
                                          <p:spTgt spid="34"/>
                                        </p:tgtEl>
                                      </p:cBhvr>
                                    </p:animEffect>
                                    <p:set>
                                      <p:cBhvr>
                                        <p:cTn id="172" dur="1" fill="hold">
                                          <p:stCondLst>
                                            <p:cond delay="499"/>
                                          </p:stCondLst>
                                        </p:cTn>
                                        <p:tgtEl>
                                          <p:spTgt spid="34"/>
                                        </p:tgtEl>
                                        <p:attrNameLst>
                                          <p:attrName>style.visibility</p:attrName>
                                        </p:attrNameLst>
                                      </p:cBhvr>
                                      <p:to>
                                        <p:strVal val="hidden"/>
                                      </p:to>
                                    </p:set>
                                  </p:childTnLst>
                                </p:cTn>
                              </p:par>
                            </p:childTnLst>
                          </p:cTn>
                        </p:par>
                        <p:par>
                          <p:cTn id="173" fill="hold">
                            <p:stCondLst>
                              <p:cond delay="500"/>
                            </p:stCondLst>
                            <p:childTnLst>
                              <p:par>
                                <p:cTn id="174" presetID="22" presetClass="entr" presetSubtype="8" fill="hold" grpId="0" nodeType="afterEffect">
                                  <p:stCondLst>
                                    <p:cond delay="0"/>
                                  </p:stCondLst>
                                  <p:childTnLst>
                                    <p:set>
                                      <p:cBhvr>
                                        <p:cTn id="175" dur="1" fill="hold">
                                          <p:stCondLst>
                                            <p:cond delay="0"/>
                                          </p:stCondLst>
                                        </p:cTn>
                                        <p:tgtEl>
                                          <p:spTgt spid="74">
                                            <p:txEl>
                                              <p:pRg st="0" end="0"/>
                                            </p:txEl>
                                          </p:spTgt>
                                        </p:tgtEl>
                                        <p:attrNameLst>
                                          <p:attrName>style.visibility</p:attrName>
                                        </p:attrNameLst>
                                      </p:cBhvr>
                                      <p:to>
                                        <p:strVal val="visible"/>
                                      </p:to>
                                    </p:set>
                                    <p:animEffect transition="in" filter="wipe(left)">
                                      <p:cBhvr>
                                        <p:cTn id="176" dur="500"/>
                                        <p:tgtEl>
                                          <p:spTgt spid="74">
                                            <p:txEl>
                                              <p:pRg st="0" end="0"/>
                                            </p:txEl>
                                          </p:spTgt>
                                        </p:tgtEl>
                                      </p:cBhvr>
                                    </p:animEffect>
                                  </p:childTnLst>
                                </p:cTn>
                              </p:par>
                            </p:childTnLst>
                          </p:cTn>
                        </p:par>
                        <p:par>
                          <p:cTn id="177" fill="hold">
                            <p:stCondLst>
                              <p:cond delay="1000"/>
                            </p:stCondLst>
                            <p:childTnLst>
                              <p:par>
                                <p:cTn id="178" presetID="22" presetClass="entr" presetSubtype="8" fill="hold" grpId="0" nodeType="afterEffect">
                                  <p:stCondLst>
                                    <p:cond delay="0"/>
                                  </p:stCondLst>
                                  <p:childTnLst>
                                    <p:set>
                                      <p:cBhvr>
                                        <p:cTn id="179" dur="1" fill="hold">
                                          <p:stCondLst>
                                            <p:cond delay="0"/>
                                          </p:stCondLst>
                                        </p:cTn>
                                        <p:tgtEl>
                                          <p:spTgt spid="74">
                                            <p:txEl>
                                              <p:pRg st="1" end="1"/>
                                            </p:txEl>
                                          </p:spTgt>
                                        </p:tgtEl>
                                        <p:attrNameLst>
                                          <p:attrName>style.visibility</p:attrName>
                                        </p:attrNameLst>
                                      </p:cBhvr>
                                      <p:to>
                                        <p:strVal val="visible"/>
                                      </p:to>
                                    </p:set>
                                    <p:animEffect transition="in" filter="wipe(left)">
                                      <p:cBhvr>
                                        <p:cTn id="180" dur="500"/>
                                        <p:tgtEl>
                                          <p:spTgt spid="74">
                                            <p:txEl>
                                              <p:pRg st="1" end="1"/>
                                            </p:txEl>
                                          </p:spTgt>
                                        </p:tgtEl>
                                      </p:cBhvr>
                                    </p:animEffect>
                                  </p:childTnLst>
                                </p:cTn>
                              </p:par>
                            </p:childTnLst>
                          </p:cTn>
                        </p:par>
                        <p:par>
                          <p:cTn id="181" fill="hold">
                            <p:stCondLst>
                              <p:cond delay="1500"/>
                            </p:stCondLst>
                            <p:childTnLst>
                              <p:par>
                                <p:cTn id="182" presetID="22" presetClass="entr" presetSubtype="8" fill="hold" grpId="0" nodeType="afterEffect">
                                  <p:stCondLst>
                                    <p:cond delay="0"/>
                                  </p:stCondLst>
                                  <p:childTnLst>
                                    <p:set>
                                      <p:cBhvr>
                                        <p:cTn id="183" dur="1" fill="hold">
                                          <p:stCondLst>
                                            <p:cond delay="0"/>
                                          </p:stCondLst>
                                        </p:cTn>
                                        <p:tgtEl>
                                          <p:spTgt spid="74">
                                            <p:txEl>
                                              <p:pRg st="3" end="3"/>
                                            </p:txEl>
                                          </p:spTgt>
                                        </p:tgtEl>
                                        <p:attrNameLst>
                                          <p:attrName>style.visibility</p:attrName>
                                        </p:attrNameLst>
                                      </p:cBhvr>
                                      <p:to>
                                        <p:strVal val="visible"/>
                                      </p:to>
                                    </p:set>
                                    <p:animEffect transition="in" filter="wipe(left)">
                                      <p:cBhvr>
                                        <p:cTn id="184" dur="500"/>
                                        <p:tgtEl>
                                          <p:spTgt spid="74">
                                            <p:txEl>
                                              <p:pRg st="3" end="3"/>
                                            </p:txEl>
                                          </p:spTgt>
                                        </p:tgtEl>
                                      </p:cBhvr>
                                    </p:animEffect>
                                  </p:childTnLst>
                                </p:cTn>
                              </p:par>
                            </p:childTnLst>
                          </p:cTn>
                        </p:par>
                        <p:par>
                          <p:cTn id="185" fill="hold">
                            <p:stCondLst>
                              <p:cond delay="2000"/>
                            </p:stCondLst>
                            <p:childTnLst>
                              <p:par>
                                <p:cTn id="186" presetID="22" presetClass="entr" presetSubtype="8" fill="hold" grpId="0" nodeType="afterEffect">
                                  <p:stCondLst>
                                    <p:cond delay="0"/>
                                  </p:stCondLst>
                                  <p:childTnLst>
                                    <p:set>
                                      <p:cBhvr>
                                        <p:cTn id="187" dur="1" fill="hold">
                                          <p:stCondLst>
                                            <p:cond delay="0"/>
                                          </p:stCondLst>
                                        </p:cTn>
                                        <p:tgtEl>
                                          <p:spTgt spid="74">
                                            <p:txEl>
                                              <p:pRg st="4" end="4"/>
                                            </p:txEl>
                                          </p:spTgt>
                                        </p:tgtEl>
                                        <p:attrNameLst>
                                          <p:attrName>style.visibility</p:attrName>
                                        </p:attrNameLst>
                                      </p:cBhvr>
                                      <p:to>
                                        <p:strVal val="visible"/>
                                      </p:to>
                                    </p:set>
                                    <p:animEffect transition="in" filter="wipe(left)">
                                      <p:cBhvr>
                                        <p:cTn id="188" dur="500"/>
                                        <p:tgtEl>
                                          <p:spTgt spid="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animBg="1"/>
      <p:bldP spid="17" grpId="0" animBg="1"/>
      <p:bldP spid="18" grpId="0" animBg="1"/>
      <p:bldP spid="20" grpId="0"/>
      <p:bldP spid="21" grpId="0"/>
      <p:bldP spid="22" grpId="0" animBg="1"/>
      <p:bldP spid="23" grpId="0" animBg="1"/>
      <p:bldP spid="24" grpId="0" animBg="1"/>
      <p:bldP spid="25" grpId="0" animBg="1"/>
      <p:bldP spid="27" grpId="0" animBg="1"/>
      <p:bldP spid="28" grpId="0" animBg="1"/>
      <p:bldP spid="29" grpId="0"/>
      <p:bldP spid="30" grpId="0"/>
      <p:bldP spid="31" grpId="0"/>
      <p:bldP spid="32" grpId="0" animBg="1"/>
      <p:bldP spid="49" grpId="0" animBg="1"/>
      <p:bldP spid="50" grpId="0" animBg="1"/>
      <p:bldP spid="52" grpId="0" animBg="1"/>
      <p:bldP spid="53" grpId="0" animBg="1"/>
      <p:bldP spid="90" grpId="0"/>
      <p:bldP spid="91" grpId="0"/>
      <p:bldP spid="92" grpId="0"/>
      <p:bldP spid="94" grpId="0"/>
      <p:bldP spid="95" grpId="0"/>
      <p:bldP spid="97" grpId="0"/>
      <p:bldP spid="106" grpId="0"/>
      <p:bldP spid="106" grpId="1"/>
      <p:bldP spid="109" grpId="0"/>
      <p:bldP spid="109" grpId="1"/>
      <p:bldP spid="111" grpId="0"/>
      <p:bldP spid="111" grpId="1"/>
      <p:bldP spid="112" grpId="0"/>
      <p:bldP spid="34" grpId="0"/>
      <p:bldP spid="34" grpId="1"/>
      <p:bldP spid="7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a:bodyPr>
          <a:lstStyle/>
          <a:p>
            <a:pPr>
              <a:lnSpc>
                <a:spcPct val="200000"/>
              </a:lnSpc>
            </a:pPr>
            <a:r>
              <a:rPr lang="en-US" dirty="0">
                <a:latin typeface="+mn-lt"/>
                <a:cs typeface="MV Boli" panose="02000500030200090000" pitchFamily="2" charset="0"/>
              </a:rPr>
              <a:t> </a:t>
            </a:r>
            <a:r>
              <a:rPr lang="en-US" dirty="0" smtClean="0">
                <a:latin typeface="+mn-lt"/>
                <a:cs typeface="MV Boli" panose="02000500030200090000" pitchFamily="2" charset="0"/>
              </a:rPr>
              <a:t>Implemented in the </a:t>
            </a:r>
            <a:r>
              <a:rPr lang="en-US" dirty="0">
                <a:solidFill>
                  <a:srgbClr val="FFFFA3"/>
                </a:solidFill>
                <a:latin typeface="+mn-lt"/>
                <a:cs typeface="MV Boli" panose="02000500030200090000" pitchFamily="2" charset="0"/>
              </a:rPr>
              <a:t>JKind</a:t>
            </a:r>
            <a:r>
              <a:rPr lang="en-US" dirty="0">
                <a:latin typeface="+mn-lt"/>
                <a:cs typeface="MV Boli" panose="02000500030200090000" pitchFamily="2" charset="0"/>
              </a:rPr>
              <a:t> model checker:</a:t>
            </a:r>
          </a:p>
          <a:p>
            <a:pPr lvl="1">
              <a:lnSpc>
                <a:spcPct val="200000"/>
              </a:lnSpc>
            </a:pPr>
            <a:r>
              <a:rPr lang="en-US" dirty="0">
                <a:latin typeface="+mn-lt"/>
                <a:cs typeface="MV Boli" panose="02000500030200090000" pitchFamily="2" charset="0"/>
              </a:rPr>
              <a:t> symbolic model checking using induction-based techniques: IC3/PDR  and k-induction. </a:t>
            </a:r>
          </a:p>
          <a:p>
            <a:pPr lvl="1">
              <a:lnSpc>
                <a:spcPct val="200000"/>
              </a:lnSpc>
            </a:pPr>
            <a:r>
              <a:rPr lang="en-US" dirty="0">
                <a:latin typeface="+mn-lt"/>
                <a:cs typeface="MV Boli" panose="02000500030200090000" pitchFamily="2" charset="0"/>
              </a:rPr>
              <a:t> such tools can often determine whether </a:t>
            </a:r>
            <a:r>
              <a:rPr lang="en-US" dirty="0">
                <a:solidFill>
                  <a:srgbClr val="FFFF8F"/>
                </a:solidFill>
                <a:latin typeface="+mn-lt"/>
                <a:cs typeface="MV Boli" panose="02000500030200090000" pitchFamily="2" charset="0"/>
              </a:rPr>
              <a:t>safety properties </a:t>
            </a:r>
            <a:r>
              <a:rPr lang="en-US" dirty="0">
                <a:latin typeface="+mn-lt"/>
                <a:cs typeface="MV Boli" panose="02000500030200090000" pitchFamily="2" charset="0"/>
              </a:rPr>
              <a:t>hold of complex finite or infinite-state systems</a:t>
            </a:r>
            <a:r>
              <a:rPr lang="en-US" dirty="0" smtClean="0">
                <a:latin typeface="+mn-lt"/>
                <a:cs typeface="MV Boli" panose="02000500030200090000" pitchFamily="2" charset="0"/>
              </a:rPr>
              <a:t>.</a:t>
            </a:r>
            <a:endParaRPr lang="en-US" dirty="0">
              <a:latin typeface="+mn-lt"/>
              <a:cs typeface="MV Boli" panose="02000500030200090000" pitchFamily="2" charset="0"/>
            </a:endParaRPr>
          </a:p>
        </p:txBody>
      </p:sp>
      <p:sp>
        <p:nvSpPr>
          <p:cNvPr id="6" name="Slide Number Placeholder 5"/>
          <p:cNvSpPr>
            <a:spLocks noGrp="1"/>
          </p:cNvSpPr>
          <p:nvPr>
            <p:ph type="sldNum" sz="quarter" idx="12"/>
          </p:nvPr>
        </p:nvSpPr>
        <p:spPr/>
        <p:txBody>
          <a:bodyPr/>
          <a:lstStyle/>
          <a:p>
            <a:fld id="{4FDAF257-DEDC-4EC1-BD55-FF0162EF764E}" type="slidenum">
              <a:rPr lang="en-US" smtClean="0"/>
              <a:t>29</a:t>
            </a:fld>
            <a:endParaRPr lang="en-US"/>
          </a:p>
        </p:txBody>
      </p:sp>
      <p:sp>
        <p:nvSpPr>
          <p:cNvPr id="4" name="Footer Placeholder 3"/>
          <p:cNvSpPr>
            <a:spLocks noGrp="1"/>
          </p:cNvSpPr>
          <p:nvPr>
            <p:ph type="ftr" sz="quarter" idx="11"/>
          </p:nvPr>
        </p:nvSpPr>
        <p:spPr/>
        <p:txBody>
          <a:bodyPr/>
          <a:lstStyle/>
          <a:p>
            <a:r>
              <a:rPr lang="en-US" smtClean="0"/>
              <a:t>Spring 2017</a:t>
            </a:r>
            <a:endParaRPr lang="en-US"/>
          </a:p>
        </p:txBody>
      </p:sp>
    </p:spTree>
    <p:extLst>
      <p:ext uri="{BB962C8B-B14F-4D97-AF65-F5344CB8AC3E}">
        <p14:creationId xmlns:p14="http://schemas.microsoft.com/office/powerpoint/2010/main" val="2481722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3" cstate="print">
            <a:biLevel thresh="75000"/>
            <a:extLst>
              <a:ext uri="{BEBA8EAE-BF5A-486C-A8C5-ECC9F3942E4B}">
                <a14:imgProps xmlns:a14="http://schemas.microsoft.com/office/drawing/2010/main">
                  <a14:imgLayer r:embed="rId4">
                    <a14:imgEffect>
                      <a14:backgroundRemoval t="23818" b="71622" l="30667" r="68400">
                        <a14:foregroundMark x1="48933" y1="36486" x2="48933" y2="36486"/>
                      </a14:backgroundRemoval>
                    </a14:imgEffect>
                  </a14:imgLayer>
                </a14:imgProps>
              </a:ext>
              <a:ext uri="{28A0092B-C50C-407E-A947-70E740481C1C}">
                <a14:useLocalDpi xmlns:a14="http://schemas.microsoft.com/office/drawing/2010/main" val="0"/>
              </a:ext>
            </a:extLst>
          </a:blip>
          <a:stretch>
            <a:fillRect/>
          </a:stretch>
        </p:blipFill>
        <p:spPr>
          <a:xfrm>
            <a:off x="3897497" y="1731369"/>
            <a:ext cx="1247129" cy="984400"/>
          </a:xfrm>
          <a:prstGeom prst="rect">
            <a:avLst/>
          </a:prstGeom>
        </p:spPr>
      </p:pic>
      <p:sp>
        <p:nvSpPr>
          <p:cNvPr id="2" name="Title 1"/>
          <p:cNvSpPr>
            <a:spLocks noGrp="1"/>
          </p:cNvSpPr>
          <p:nvPr>
            <p:ph type="title"/>
          </p:nvPr>
        </p:nvSpPr>
        <p:spPr/>
        <p:txBody>
          <a:bodyPr/>
          <a:lstStyle/>
          <a:p>
            <a:r>
              <a:rPr lang="en-US" dirty="0"/>
              <a:t>Problem</a:t>
            </a:r>
          </a:p>
        </p:txBody>
      </p:sp>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3</a:t>
            </a:fld>
            <a:endParaRPr lang="en-US" dirty="0"/>
          </a:p>
        </p:txBody>
      </p:sp>
      <p:sp>
        <p:nvSpPr>
          <p:cNvPr id="37" name="Text Box 42"/>
          <p:cNvSpPr txBox="1">
            <a:spLocks noChangeArrowheads="1"/>
          </p:cNvSpPr>
          <p:nvPr/>
        </p:nvSpPr>
        <p:spPr bwMode="auto">
          <a:xfrm>
            <a:off x="1387532" y="2225676"/>
            <a:ext cx="2050043" cy="523220"/>
          </a:xfrm>
          <a:prstGeom prst="rect">
            <a:avLst/>
          </a:prstGeom>
          <a:noFill/>
          <a:ln w="9525">
            <a:noFill/>
            <a:miter lim="800000"/>
            <a:headEnd/>
            <a:tailEnd/>
          </a:ln>
        </p:spPr>
        <p:txBody>
          <a:bodyPr wrap="square">
            <a:spAutoFit/>
          </a:bodyPr>
          <a:lstStyle/>
          <a:p>
            <a:r>
              <a:rPr lang="en-US" sz="2800" dirty="0">
                <a:solidFill>
                  <a:schemeClr val="bg1"/>
                </a:solidFill>
              </a:rPr>
              <a:t>System</a:t>
            </a:r>
          </a:p>
        </p:txBody>
      </p:sp>
      <p:pic>
        <p:nvPicPr>
          <p:cNvPr id="57" name="Picture 56"/>
          <p:cNvPicPr>
            <a:picLocks noChangeAspect="1"/>
          </p:cNvPicPr>
          <p:nvPr/>
        </p:nvPicPr>
        <p:blipFill>
          <a:blip r:embed="rId5" cstate="print">
            <a:biLevel thresh="75000"/>
            <a:extLst>
              <a:ext uri="{BEBA8EAE-BF5A-486C-A8C5-ECC9F3942E4B}">
                <a14:imgProps xmlns:a14="http://schemas.microsoft.com/office/drawing/2010/main">
                  <a14:imgLayer r:embed="rId6">
                    <a14:imgEffect>
                      <a14:backgroundRemoval t="23818" b="71622" l="30667" r="68400">
                        <a14:foregroundMark x1="48933" y1="36486" x2="48933" y2="36486"/>
                      </a14:backgroundRemoval>
                    </a14:imgEffect>
                  </a14:imgLayer>
                </a14:imgProps>
              </a:ext>
              <a:ext uri="{28A0092B-C50C-407E-A947-70E740481C1C}">
                <a14:useLocalDpi xmlns:a14="http://schemas.microsoft.com/office/drawing/2010/main" val="0"/>
              </a:ext>
            </a:extLst>
          </a:blip>
          <a:stretch>
            <a:fillRect/>
          </a:stretch>
        </p:blipFill>
        <p:spPr>
          <a:xfrm>
            <a:off x="3818493" y="2440877"/>
            <a:ext cx="1428824" cy="1127818"/>
          </a:xfrm>
          <a:prstGeom prst="rect">
            <a:avLst/>
          </a:prstGeom>
        </p:spPr>
      </p:pic>
      <p:pic>
        <p:nvPicPr>
          <p:cNvPr id="58" name="Picture 57"/>
          <p:cNvPicPr>
            <a:picLocks noChangeAspect="1"/>
          </p:cNvPicPr>
          <p:nvPr/>
        </p:nvPicPr>
        <p:blipFill>
          <a:blip r:embed="rId5" cstate="print">
            <a:biLevel thresh="75000"/>
            <a:extLst>
              <a:ext uri="{BEBA8EAE-BF5A-486C-A8C5-ECC9F3942E4B}">
                <a14:imgProps xmlns:a14="http://schemas.microsoft.com/office/drawing/2010/main">
                  <a14:imgLayer r:embed="rId6">
                    <a14:imgEffect>
                      <a14:backgroundRemoval t="23818" b="71622" l="30667" r="68400">
                        <a14:foregroundMark x1="48933" y1="36486" x2="48933" y2="36486"/>
                      </a14:backgroundRemoval>
                    </a14:imgEffect>
                  </a14:imgLayer>
                </a14:imgProps>
              </a:ext>
              <a:ext uri="{28A0092B-C50C-407E-A947-70E740481C1C}">
                <a14:useLocalDpi xmlns:a14="http://schemas.microsoft.com/office/drawing/2010/main" val="0"/>
              </a:ext>
            </a:extLst>
          </a:blip>
          <a:stretch>
            <a:fillRect/>
          </a:stretch>
        </p:blipFill>
        <p:spPr>
          <a:xfrm rot="20807933">
            <a:off x="6541527" y="758975"/>
            <a:ext cx="1428824" cy="1127818"/>
          </a:xfrm>
          <a:prstGeom prst="rect">
            <a:avLst/>
          </a:prstGeom>
        </p:spPr>
      </p:pic>
      <p:pic>
        <p:nvPicPr>
          <p:cNvPr id="59" name="Picture 58"/>
          <p:cNvPicPr>
            <a:picLocks noChangeAspect="1"/>
          </p:cNvPicPr>
          <p:nvPr/>
        </p:nvPicPr>
        <p:blipFill>
          <a:blip r:embed="rId5" cstate="print">
            <a:biLevel thresh="75000"/>
            <a:extLst>
              <a:ext uri="{BEBA8EAE-BF5A-486C-A8C5-ECC9F3942E4B}">
                <a14:imgProps xmlns:a14="http://schemas.microsoft.com/office/drawing/2010/main">
                  <a14:imgLayer r:embed="rId6">
                    <a14:imgEffect>
                      <a14:backgroundRemoval t="23818" b="71622" l="30667" r="68400">
                        <a14:foregroundMark x1="48933" y1="36486" x2="48933" y2="36486"/>
                      </a14:backgroundRemoval>
                    </a14:imgEffect>
                  </a14:imgLayer>
                </a14:imgProps>
              </a:ext>
              <a:ext uri="{28A0092B-C50C-407E-A947-70E740481C1C}">
                <a14:useLocalDpi xmlns:a14="http://schemas.microsoft.com/office/drawing/2010/main" val="0"/>
              </a:ext>
            </a:extLst>
          </a:blip>
          <a:stretch>
            <a:fillRect/>
          </a:stretch>
        </p:blipFill>
        <p:spPr>
          <a:xfrm>
            <a:off x="7727298" y="271650"/>
            <a:ext cx="1428824" cy="1127818"/>
          </a:xfrm>
          <a:prstGeom prst="rect">
            <a:avLst/>
          </a:prstGeom>
        </p:spPr>
      </p:pic>
      <p:pic>
        <p:nvPicPr>
          <p:cNvPr id="60" name="Picture 59"/>
          <p:cNvPicPr>
            <a:picLocks noChangeAspect="1"/>
          </p:cNvPicPr>
          <p:nvPr/>
        </p:nvPicPr>
        <p:blipFill>
          <a:blip r:embed="rId7" cstate="print">
            <a:biLevel thresh="75000"/>
            <a:extLst>
              <a:ext uri="{BEBA8EAE-BF5A-486C-A8C5-ECC9F3942E4B}">
                <a14:imgProps xmlns:a14="http://schemas.microsoft.com/office/drawing/2010/main">
                  <a14:imgLayer r:embed="rId6">
                    <a14:imgEffect>
                      <a14:backgroundRemoval t="23818" b="71622" l="30667" r="68400">
                        <a14:foregroundMark x1="48933" y1="36486" x2="48933" y2="36486"/>
                      </a14:backgroundRemoval>
                    </a14:imgEffect>
                  </a14:imgLayer>
                </a14:imgProps>
              </a:ext>
              <a:ext uri="{28A0092B-C50C-407E-A947-70E740481C1C}">
                <a14:useLocalDpi xmlns:a14="http://schemas.microsoft.com/office/drawing/2010/main" val="0"/>
              </a:ext>
            </a:extLst>
          </a:blip>
          <a:stretch>
            <a:fillRect/>
          </a:stretch>
        </p:blipFill>
        <p:spPr>
          <a:xfrm rot="691259">
            <a:off x="9942388" y="834330"/>
            <a:ext cx="1183618" cy="934269"/>
          </a:xfrm>
          <a:prstGeom prst="rect">
            <a:avLst/>
          </a:prstGeom>
        </p:spPr>
      </p:pic>
      <p:pic>
        <p:nvPicPr>
          <p:cNvPr id="61" name="Picture 60"/>
          <p:cNvPicPr>
            <a:picLocks noChangeAspect="1"/>
          </p:cNvPicPr>
          <p:nvPr/>
        </p:nvPicPr>
        <p:blipFill>
          <a:blip r:embed="rId5" cstate="print">
            <a:biLevel thresh="75000"/>
            <a:extLst>
              <a:ext uri="{BEBA8EAE-BF5A-486C-A8C5-ECC9F3942E4B}">
                <a14:imgProps xmlns:a14="http://schemas.microsoft.com/office/drawing/2010/main">
                  <a14:imgLayer r:embed="rId6">
                    <a14:imgEffect>
                      <a14:backgroundRemoval t="23818" b="71622" l="30667" r="68400">
                        <a14:foregroundMark x1="48933" y1="36486" x2="48933" y2="36486"/>
                      </a14:backgroundRemoval>
                    </a14:imgEffect>
                  </a14:imgLayer>
                </a14:imgProps>
              </a:ext>
              <a:ext uri="{28A0092B-C50C-407E-A947-70E740481C1C}">
                <a14:useLocalDpi xmlns:a14="http://schemas.microsoft.com/office/drawing/2010/main" val="0"/>
              </a:ext>
            </a:extLst>
          </a:blip>
          <a:stretch>
            <a:fillRect/>
          </a:stretch>
        </p:blipFill>
        <p:spPr>
          <a:xfrm>
            <a:off x="3109504" y="2709913"/>
            <a:ext cx="1428824" cy="1127818"/>
          </a:xfrm>
          <a:prstGeom prst="rect">
            <a:avLst/>
          </a:prstGeom>
        </p:spPr>
      </p:pic>
      <p:pic>
        <p:nvPicPr>
          <p:cNvPr id="62" name="Picture 61"/>
          <p:cNvPicPr>
            <a:picLocks noChangeAspect="1"/>
          </p:cNvPicPr>
          <p:nvPr/>
        </p:nvPicPr>
        <p:blipFill>
          <a:blip r:embed="rId8" cstate="print">
            <a:biLevel thresh="75000"/>
            <a:extLst>
              <a:ext uri="{BEBA8EAE-BF5A-486C-A8C5-ECC9F3942E4B}">
                <a14:imgProps xmlns:a14="http://schemas.microsoft.com/office/drawing/2010/main">
                  <a14:imgLayer r:embed="rId6">
                    <a14:imgEffect>
                      <a14:backgroundRemoval t="23818" b="71622" l="30667" r="68400">
                        <a14:foregroundMark x1="48933" y1="36486" x2="48933" y2="36486"/>
                      </a14:backgroundRemoval>
                    </a14:imgEffect>
                  </a14:imgLayer>
                </a14:imgProps>
              </a:ext>
              <a:ext uri="{28A0092B-C50C-407E-A947-70E740481C1C}">
                <a14:useLocalDpi xmlns:a14="http://schemas.microsoft.com/office/drawing/2010/main" val="0"/>
              </a:ext>
            </a:extLst>
          </a:blip>
          <a:stretch>
            <a:fillRect/>
          </a:stretch>
        </p:blipFill>
        <p:spPr>
          <a:xfrm rot="1248060">
            <a:off x="2886183" y="1846976"/>
            <a:ext cx="1722990" cy="1360013"/>
          </a:xfrm>
          <a:prstGeom prst="rect">
            <a:avLst/>
          </a:prstGeom>
        </p:spPr>
      </p:pic>
      <p:pic>
        <p:nvPicPr>
          <p:cNvPr id="63" name="Picture 62"/>
          <p:cNvPicPr>
            <a:picLocks noChangeAspect="1"/>
          </p:cNvPicPr>
          <p:nvPr/>
        </p:nvPicPr>
        <p:blipFill>
          <a:blip r:embed="rId9" cstate="print">
            <a:biLevel thresh="75000"/>
            <a:extLst>
              <a:ext uri="{BEBA8EAE-BF5A-486C-A8C5-ECC9F3942E4B}">
                <a14:imgProps xmlns:a14="http://schemas.microsoft.com/office/drawing/2010/main">
                  <a14:imgLayer r:embed="rId6">
                    <a14:imgEffect>
                      <a14:backgroundRemoval t="23818" b="71622" l="30667" r="68400">
                        <a14:foregroundMark x1="48933" y1="36486" x2="48933" y2="36486"/>
                      </a14:backgroundRemoval>
                    </a14:imgEffect>
                  </a14:imgLayer>
                </a14:imgProps>
              </a:ext>
              <a:ext uri="{28A0092B-C50C-407E-A947-70E740481C1C}">
                <a14:useLocalDpi xmlns:a14="http://schemas.microsoft.com/office/drawing/2010/main" val="0"/>
              </a:ext>
            </a:extLst>
          </a:blip>
          <a:stretch>
            <a:fillRect/>
          </a:stretch>
        </p:blipFill>
        <p:spPr>
          <a:xfrm>
            <a:off x="2921727" y="3461531"/>
            <a:ext cx="1817732" cy="1434796"/>
          </a:xfrm>
          <a:prstGeom prst="rect">
            <a:avLst/>
          </a:prstGeom>
        </p:spPr>
      </p:pic>
      <p:pic>
        <p:nvPicPr>
          <p:cNvPr id="64" name="Picture 63"/>
          <p:cNvPicPr>
            <a:picLocks noChangeAspect="1"/>
          </p:cNvPicPr>
          <p:nvPr/>
        </p:nvPicPr>
        <p:blipFill>
          <a:blip r:embed="rId10" cstate="print">
            <a:biLevel thresh="75000"/>
            <a:extLst>
              <a:ext uri="{BEBA8EAE-BF5A-486C-A8C5-ECC9F3942E4B}">
                <a14:imgProps xmlns:a14="http://schemas.microsoft.com/office/drawing/2010/main">
                  <a14:imgLayer r:embed="rId11">
                    <a14:imgEffect>
                      <a14:backgroundRemoval t="23818" b="71622" l="30667" r="68400">
                        <a14:foregroundMark x1="48933" y1="36486" x2="48933" y2="36486"/>
                      </a14:backgroundRemoval>
                    </a14:imgEffect>
                    <a14:imgEffect>
                      <a14:brightnessContrast bright="53000" contrast="-21000"/>
                    </a14:imgEffect>
                  </a14:imgLayer>
                </a14:imgProps>
              </a:ext>
              <a:ext uri="{28A0092B-C50C-407E-A947-70E740481C1C}">
                <a14:useLocalDpi xmlns:a14="http://schemas.microsoft.com/office/drawing/2010/main" val="0"/>
              </a:ext>
            </a:extLst>
          </a:blip>
          <a:stretch>
            <a:fillRect/>
          </a:stretch>
        </p:blipFill>
        <p:spPr>
          <a:xfrm>
            <a:off x="6317063" y="2974206"/>
            <a:ext cx="1428824" cy="1127818"/>
          </a:xfrm>
          <a:prstGeom prst="rect">
            <a:avLst/>
          </a:prstGeom>
        </p:spPr>
      </p:pic>
      <p:pic>
        <p:nvPicPr>
          <p:cNvPr id="65" name="Picture 64"/>
          <p:cNvPicPr>
            <a:picLocks noChangeAspect="1"/>
          </p:cNvPicPr>
          <p:nvPr/>
        </p:nvPicPr>
        <p:blipFill>
          <a:blip r:embed="rId12" cstate="print">
            <a:biLevel thresh="75000"/>
            <a:extLst>
              <a:ext uri="{BEBA8EAE-BF5A-486C-A8C5-ECC9F3942E4B}">
                <a14:imgProps xmlns:a14="http://schemas.microsoft.com/office/drawing/2010/main">
                  <a14:imgLayer r:embed="rId6">
                    <a14:imgEffect>
                      <a14:backgroundRemoval t="23818" b="71622" l="30667" r="68400">
                        <a14:foregroundMark x1="48933" y1="36486" x2="48933" y2="36486"/>
                      </a14:backgroundRemoval>
                    </a14:imgEffect>
                  </a14:imgLayer>
                </a14:imgProps>
              </a:ext>
              <a:ext uri="{28A0092B-C50C-407E-A947-70E740481C1C}">
                <a14:useLocalDpi xmlns:a14="http://schemas.microsoft.com/office/drawing/2010/main" val="0"/>
              </a:ext>
            </a:extLst>
          </a:blip>
          <a:stretch>
            <a:fillRect/>
          </a:stretch>
        </p:blipFill>
        <p:spPr>
          <a:xfrm rot="1520531">
            <a:off x="10593445" y="2123968"/>
            <a:ext cx="1278614" cy="1009252"/>
          </a:xfrm>
          <a:prstGeom prst="rect">
            <a:avLst/>
          </a:prstGeom>
        </p:spPr>
      </p:pic>
      <p:pic>
        <p:nvPicPr>
          <p:cNvPr id="66" name="Picture 65"/>
          <p:cNvPicPr>
            <a:picLocks noChangeAspect="1"/>
          </p:cNvPicPr>
          <p:nvPr/>
        </p:nvPicPr>
        <p:blipFill>
          <a:blip r:embed="rId13" cstate="print">
            <a:biLevel thresh="75000"/>
            <a:extLst>
              <a:ext uri="{BEBA8EAE-BF5A-486C-A8C5-ECC9F3942E4B}">
                <a14:imgProps xmlns:a14="http://schemas.microsoft.com/office/drawing/2010/main">
                  <a14:imgLayer r:embed="rId6">
                    <a14:imgEffect>
                      <a14:backgroundRemoval t="23818" b="71622" l="30667" r="68400">
                        <a14:foregroundMark x1="48933" y1="36486" x2="48933" y2="36486"/>
                      </a14:backgroundRemoval>
                    </a14:imgEffect>
                  </a14:imgLayer>
                </a14:imgProps>
              </a:ext>
              <a:ext uri="{28A0092B-C50C-407E-A947-70E740481C1C}">
                <a14:useLocalDpi xmlns:a14="http://schemas.microsoft.com/office/drawing/2010/main" val="0"/>
              </a:ext>
            </a:extLst>
          </a:blip>
          <a:stretch>
            <a:fillRect/>
          </a:stretch>
        </p:blipFill>
        <p:spPr>
          <a:xfrm rot="20650055">
            <a:off x="9372067" y="2909430"/>
            <a:ext cx="2023974" cy="1597590"/>
          </a:xfrm>
          <a:prstGeom prst="rect">
            <a:avLst/>
          </a:prstGeom>
        </p:spPr>
      </p:pic>
      <p:pic>
        <p:nvPicPr>
          <p:cNvPr id="67" name="Picture 66"/>
          <p:cNvPicPr>
            <a:picLocks noChangeAspect="1"/>
          </p:cNvPicPr>
          <p:nvPr/>
        </p:nvPicPr>
        <p:blipFill>
          <a:blip r:embed="rId5" cstate="print">
            <a:biLevel thresh="75000"/>
            <a:extLst>
              <a:ext uri="{BEBA8EAE-BF5A-486C-A8C5-ECC9F3942E4B}">
                <a14:imgProps xmlns:a14="http://schemas.microsoft.com/office/drawing/2010/main">
                  <a14:imgLayer r:embed="rId6">
                    <a14:imgEffect>
                      <a14:backgroundRemoval t="23818" b="71622" l="30667" r="68400">
                        <a14:foregroundMark x1="48933" y1="36486" x2="48933" y2="36486"/>
                      </a14:backgroundRemoval>
                    </a14:imgEffect>
                  </a14:imgLayer>
                </a14:imgProps>
              </a:ext>
              <a:ext uri="{28A0092B-C50C-407E-A947-70E740481C1C}">
                <a14:useLocalDpi xmlns:a14="http://schemas.microsoft.com/office/drawing/2010/main" val="0"/>
              </a:ext>
            </a:extLst>
          </a:blip>
          <a:stretch>
            <a:fillRect/>
          </a:stretch>
        </p:blipFill>
        <p:spPr>
          <a:xfrm>
            <a:off x="5059540" y="3461531"/>
            <a:ext cx="1428824" cy="1127818"/>
          </a:xfrm>
          <a:prstGeom prst="rect">
            <a:avLst/>
          </a:prstGeom>
        </p:spPr>
      </p:pic>
      <p:sp>
        <p:nvSpPr>
          <p:cNvPr id="70" name="Freeform 69"/>
          <p:cNvSpPr/>
          <p:nvPr/>
        </p:nvSpPr>
        <p:spPr>
          <a:xfrm>
            <a:off x="2815771" y="444092"/>
            <a:ext cx="8890677" cy="4275485"/>
          </a:xfrm>
          <a:custGeom>
            <a:avLst/>
            <a:gdLst>
              <a:gd name="connsiteX0" fmla="*/ 0 w 8755923"/>
              <a:gd name="connsiteY0" fmla="*/ 3391134 h 4086386"/>
              <a:gd name="connsiteX1" fmla="*/ 783772 w 8755923"/>
              <a:gd name="connsiteY1" fmla="*/ 793077 h 4086386"/>
              <a:gd name="connsiteX2" fmla="*/ 783772 w 8755923"/>
              <a:gd name="connsiteY2" fmla="*/ 793077 h 4086386"/>
              <a:gd name="connsiteX3" fmla="*/ 1480457 w 8755923"/>
              <a:gd name="connsiteY3" fmla="*/ 81877 h 4086386"/>
              <a:gd name="connsiteX4" fmla="*/ 3614057 w 8755923"/>
              <a:gd name="connsiteY4" fmla="*/ 125419 h 4086386"/>
              <a:gd name="connsiteX5" fmla="*/ 6008915 w 8755923"/>
              <a:gd name="connsiteY5" fmla="*/ 23819 h 4086386"/>
              <a:gd name="connsiteX6" fmla="*/ 7881257 w 8755923"/>
              <a:gd name="connsiteY6" fmla="*/ 647934 h 4086386"/>
              <a:gd name="connsiteX7" fmla="*/ 7939315 w 8755923"/>
              <a:gd name="connsiteY7" fmla="*/ 1562334 h 4086386"/>
              <a:gd name="connsiteX8" fmla="*/ 8752115 w 8755923"/>
              <a:gd name="connsiteY8" fmla="*/ 2084848 h 4086386"/>
              <a:gd name="connsiteX9" fmla="*/ 8142515 w 8755923"/>
              <a:gd name="connsiteY9" fmla="*/ 3681419 h 4086386"/>
              <a:gd name="connsiteX10" fmla="*/ 6037943 w 8755923"/>
              <a:gd name="connsiteY10" fmla="*/ 3420162 h 4086386"/>
              <a:gd name="connsiteX11" fmla="*/ 5167086 w 8755923"/>
              <a:gd name="connsiteY11" fmla="*/ 3942677 h 4086386"/>
              <a:gd name="connsiteX12" fmla="*/ 2699657 w 8755923"/>
              <a:gd name="connsiteY12" fmla="*/ 3855591 h 4086386"/>
              <a:gd name="connsiteX13" fmla="*/ 609600 w 8755923"/>
              <a:gd name="connsiteY13" fmla="*/ 4073305 h 4086386"/>
              <a:gd name="connsiteX14" fmla="*/ 0 w 8755923"/>
              <a:gd name="connsiteY14" fmla="*/ 3391134 h 408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55923" h="4086386">
                <a:moveTo>
                  <a:pt x="0" y="3391134"/>
                </a:moveTo>
                <a:lnTo>
                  <a:pt x="783772" y="793077"/>
                </a:lnTo>
                <a:lnTo>
                  <a:pt x="783772" y="793077"/>
                </a:lnTo>
                <a:cubicBezTo>
                  <a:pt x="899886" y="674544"/>
                  <a:pt x="1008743" y="193153"/>
                  <a:pt x="1480457" y="81877"/>
                </a:cubicBezTo>
                <a:cubicBezTo>
                  <a:pt x="1952171" y="-29399"/>
                  <a:pt x="2859314" y="135095"/>
                  <a:pt x="3614057" y="125419"/>
                </a:cubicBezTo>
                <a:cubicBezTo>
                  <a:pt x="4368800" y="115743"/>
                  <a:pt x="5297715" y="-63267"/>
                  <a:pt x="6008915" y="23819"/>
                </a:cubicBezTo>
                <a:cubicBezTo>
                  <a:pt x="6720115" y="110905"/>
                  <a:pt x="7559524" y="391515"/>
                  <a:pt x="7881257" y="647934"/>
                </a:cubicBezTo>
                <a:cubicBezTo>
                  <a:pt x="8202990" y="904353"/>
                  <a:pt x="7794172" y="1322848"/>
                  <a:pt x="7939315" y="1562334"/>
                </a:cubicBezTo>
                <a:cubicBezTo>
                  <a:pt x="8084458" y="1801820"/>
                  <a:pt x="8718248" y="1731667"/>
                  <a:pt x="8752115" y="2084848"/>
                </a:cubicBezTo>
                <a:cubicBezTo>
                  <a:pt x="8785982" y="2438029"/>
                  <a:pt x="8594877" y="3458867"/>
                  <a:pt x="8142515" y="3681419"/>
                </a:cubicBezTo>
                <a:cubicBezTo>
                  <a:pt x="7690153" y="3903971"/>
                  <a:pt x="6533848" y="3376619"/>
                  <a:pt x="6037943" y="3420162"/>
                </a:cubicBezTo>
                <a:cubicBezTo>
                  <a:pt x="5542038" y="3463705"/>
                  <a:pt x="5723467" y="3870106"/>
                  <a:pt x="5167086" y="3942677"/>
                </a:cubicBezTo>
                <a:cubicBezTo>
                  <a:pt x="4610705" y="4015248"/>
                  <a:pt x="3459238" y="3833820"/>
                  <a:pt x="2699657" y="3855591"/>
                </a:cubicBezTo>
                <a:cubicBezTo>
                  <a:pt x="1940076" y="3877362"/>
                  <a:pt x="1066800" y="4148296"/>
                  <a:pt x="609600" y="4073305"/>
                </a:cubicBezTo>
                <a:cubicBezTo>
                  <a:pt x="152400" y="3998315"/>
                  <a:pt x="54428" y="3701981"/>
                  <a:pt x="0" y="3391134"/>
                </a:cubicBez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p:cNvPicPr>
            <a:picLocks noChangeAspect="1"/>
          </p:cNvPicPr>
          <p:nvPr/>
        </p:nvPicPr>
        <p:blipFill>
          <a:blip r:embed="rId5" cstate="print">
            <a:biLevel thresh="75000"/>
            <a:extLst>
              <a:ext uri="{BEBA8EAE-BF5A-486C-A8C5-ECC9F3942E4B}">
                <a14:imgProps xmlns:a14="http://schemas.microsoft.com/office/drawing/2010/main">
                  <a14:imgLayer r:embed="rId6">
                    <a14:imgEffect>
                      <a14:backgroundRemoval t="23818" b="71622" l="30667" r="68400">
                        <a14:foregroundMark x1="48933" y1="36486" x2="48933" y2="36486"/>
                      </a14:backgroundRemoval>
                    </a14:imgEffect>
                  </a14:imgLayer>
                </a14:imgProps>
              </a:ext>
              <a:ext uri="{28A0092B-C50C-407E-A947-70E740481C1C}">
                <a14:useLocalDpi xmlns:a14="http://schemas.microsoft.com/office/drawing/2010/main" val="0"/>
              </a:ext>
            </a:extLst>
          </a:blip>
          <a:stretch>
            <a:fillRect/>
          </a:stretch>
        </p:blipFill>
        <p:spPr>
          <a:xfrm rot="729281">
            <a:off x="6004427" y="1845165"/>
            <a:ext cx="1428824" cy="1127818"/>
          </a:xfrm>
          <a:prstGeom prst="rect">
            <a:avLst/>
          </a:prstGeom>
        </p:spPr>
      </p:pic>
      <p:pic>
        <p:nvPicPr>
          <p:cNvPr id="73" name="Picture 72"/>
          <p:cNvPicPr>
            <a:picLocks noChangeAspect="1"/>
          </p:cNvPicPr>
          <p:nvPr/>
        </p:nvPicPr>
        <p:blipFill>
          <a:blip r:embed="rId5" cstate="print">
            <a:biLevel thresh="75000"/>
            <a:extLst>
              <a:ext uri="{BEBA8EAE-BF5A-486C-A8C5-ECC9F3942E4B}">
                <a14:imgProps xmlns:a14="http://schemas.microsoft.com/office/drawing/2010/main">
                  <a14:imgLayer r:embed="rId6">
                    <a14:imgEffect>
                      <a14:backgroundRemoval t="23818" b="71622" l="30667" r="68400">
                        <a14:foregroundMark x1="48933" y1="36486" x2="48933" y2="36486"/>
                      </a14:backgroundRemoval>
                    </a14:imgEffect>
                  </a14:imgLayer>
                </a14:imgProps>
              </a:ext>
              <a:ext uri="{28A0092B-C50C-407E-A947-70E740481C1C}">
                <a14:useLocalDpi xmlns:a14="http://schemas.microsoft.com/office/drawing/2010/main" val="0"/>
              </a:ext>
            </a:extLst>
          </a:blip>
          <a:stretch>
            <a:fillRect/>
          </a:stretch>
        </p:blipFill>
        <p:spPr>
          <a:xfrm>
            <a:off x="7393114" y="3577971"/>
            <a:ext cx="1428824" cy="1127818"/>
          </a:xfrm>
          <a:prstGeom prst="rect">
            <a:avLst/>
          </a:prstGeom>
        </p:spPr>
      </p:pic>
      <p:pic>
        <p:nvPicPr>
          <p:cNvPr id="74" name="Picture 73"/>
          <p:cNvPicPr>
            <a:picLocks noChangeAspect="1"/>
          </p:cNvPicPr>
          <p:nvPr/>
        </p:nvPicPr>
        <p:blipFill>
          <a:blip r:embed="rId14" cstate="print">
            <a:biLevel thresh="75000"/>
            <a:extLst>
              <a:ext uri="{BEBA8EAE-BF5A-486C-A8C5-ECC9F3942E4B}">
                <a14:imgProps xmlns:a14="http://schemas.microsoft.com/office/drawing/2010/main">
                  <a14:imgLayer r:embed="rId6">
                    <a14:imgEffect>
                      <a14:backgroundRemoval t="23818" b="71622" l="30667" r="68400">
                        <a14:foregroundMark x1="48933" y1="36486" x2="48933" y2="36486"/>
                      </a14:backgroundRemoval>
                    </a14:imgEffect>
                  </a14:imgLayer>
                </a14:imgProps>
              </a:ext>
              <a:ext uri="{28A0092B-C50C-407E-A947-70E740481C1C}">
                <a14:useLocalDpi xmlns:a14="http://schemas.microsoft.com/office/drawing/2010/main" val="0"/>
              </a:ext>
            </a:extLst>
          </a:blip>
          <a:stretch>
            <a:fillRect/>
          </a:stretch>
        </p:blipFill>
        <p:spPr>
          <a:xfrm rot="1030304">
            <a:off x="4212318" y="2693247"/>
            <a:ext cx="1834153" cy="1292464"/>
          </a:xfrm>
          <a:prstGeom prst="rect">
            <a:avLst/>
          </a:prstGeom>
        </p:spPr>
      </p:pic>
      <p:pic>
        <p:nvPicPr>
          <p:cNvPr id="75" name="Picture 74"/>
          <p:cNvPicPr>
            <a:picLocks noChangeAspect="1"/>
          </p:cNvPicPr>
          <p:nvPr/>
        </p:nvPicPr>
        <p:blipFill>
          <a:blip r:embed="rId15" cstate="print">
            <a:duotone>
              <a:schemeClr val="accent4">
                <a:shade val="45000"/>
                <a:satMod val="135000"/>
              </a:schemeClr>
              <a:prstClr val="white"/>
            </a:duotone>
            <a:extLst>
              <a:ext uri="{BEBA8EAE-BF5A-486C-A8C5-ECC9F3942E4B}">
                <a14:imgProps xmlns:a14="http://schemas.microsoft.com/office/drawing/2010/main">
                  <a14:imgLayer r:embed="rId16">
                    <a14:imgEffect>
                      <a14:backgroundRemoval t="23818" b="71622" l="30667" r="68400">
                        <a14:foregroundMark x1="48933" y1="36486" x2="48933" y2="36486"/>
                      </a14:backgroundRemoval>
                    </a14:imgEffect>
                    <a14:imgEffect>
                      <a14:brightnessContrast bright="-43000" contrast="74000"/>
                    </a14:imgEffect>
                  </a14:imgLayer>
                </a14:imgProps>
              </a:ext>
              <a:ext uri="{28A0092B-C50C-407E-A947-70E740481C1C}">
                <a14:useLocalDpi xmlns:a14="http://schemas.microsoft.com/office/drawing/2010/main" val="0"/>
              </a:ext>
            </a:extLst>
          </a:blip>
          <a:stretch>
            <a:fillRect/>
          </a:stretch>
        </p:blipFill>
        <p:spPr>
          <a:xfrm>
            <a:off x="3550489" y="2960776"/>
            <a:ext cx="1688756" cy="1332991"/>
          </a:xfrm>
          <a:prstGeom prst="rect">
            <a:avLst/>
          </a:prstGeom>
        </p:spPr>
      </p:pic>
      <p:pic>
        <p:nvPicPr>
          <p:cNvPr id="76" name="Picture 75"/>
          <p:cNvPicPr>
            <a:picLocks noChangeAspect="1"/>
          </p:cNvPicPr>
          <p:nvPr/>
        </p:nvPicPr>
        <p:blipFill>
          <a:blip r:embed="rId17" cstate="print">
            <a:duotone>
              <a:schemeClr val="accent4">
                <a:shade val="45000"/>
                <a:satMod val="135000"/>
              </a:schemeClr>
              <a:prstClr val="white"/>
            </a:duotone>
            <a:extLst>
              <a:ext uri="{BEBA8EAE-BF5A-486C-A8C5-ECC9F3942E4B}">
                <a14:imgProps xmlns:a14="http://schemas.microsoft.com/office/drawing/2010/main">
                  <a14:imgLayer r:embed="rId18">
                    <a14:imgEffect>
                      <a14:backgroundRemoval t="23818" b="71622" l="30667" r="68400">
                        <a14:foregroundMark x1="48933" y1="36486" x2="48933" y2="36486"/>
                      </a14:backgroundRemoval>
                    </a14:imgEffect>
                    <a14:imgEffect>
                      <a14:brightnessContrast bright="-43000" contrast="74000"/>
                    </a14:imgEffect>
                  </a14:imgLayer>
                </a14:imgProps>
              </a:ext>
              <a:ext uri="{28A0092B-C50C-407E-A947-70E740481C1C}">
                <a14:useLocalDpi xmlns:a14="http://schemas.microsoft.com/office/drawing/2010/main" val="0"/>
              </a:ext>
            </a:extLst>
          </a:blip>
          <a:stretch>
            <a:fillRect/>
          </a:stretch>
        </p:blipFill>
        <p:spPr>
          <a:xfrm rot="331887">
            <a:off x="5910526" y="1128006"/>
            <a:ext cx="1457917" cy="1150782"/>
          </a:xfrm>
          <a:prstGeom prst="rect">
            <a:avLst/>
          </a:prstGeom>
        </p:spPr>
      </p:pic>
      <p:pic>
        <p:nvPicPr>
          <p:cNvPr id="77" name="Picture 76"/>
          <p:cNvPicPr>
            <a:picLocks noChangeAspect="1"/>
          </p:cNvPicPr>
          <p:nvPr/>
        </p:nvPicPr>
        <p:blipFill>
          <a:blip r:embed="rId17" cstate="print">
            <a:duotone>
              <a:schemeClr val="accent4">
                <a:shade val="45000"/>
                <a:satMod val="135000"/>
              </a:schemeClr>
              <a:prstClr val="white"/>
            </a:duotone>
            <a:extLst>
              <a:ext uri="{BEBA8EAE-BF5A-486C-A8C5-ECC9F3942E4B}">
                <a14:imgProps xmlns:a14="http://schemas.microsoft.com/office/drawing/2010/main">
                  <a14:imgLayer r:embed="rId18">
                    <a14:imgEffect>
                      <a14:backgroundRemoval t="23818" b="71622" l="30667" r="68400">
                        <a14:foregroundMark x1="48933" y1="36486" x2="48933" y2="36486"/>
                      </a14:backgroundRemoval>
                    </a14:imgEffect>
                    <a14:imgEffect>
                      <a14:brightnessContrast bright="-43000" contrast="74000"/>
                    </a14:imgEffect>
                  </a14:imgLayer>
                </a14:imgProps>
              </a:ext>
              <a:ext uri="{28A0092B-C50C-407E-A947-70E740481C1C}">
                <a14:useLocalDpi xmlns:a14="http://schemas.microsoft.com/office/drawing/2010/main" val="0"/>
              </a:ext>
            </a:extLst>
          </a:blip>
          <a:stretch>
            <a:fillRect/>
          </a:stretch>
        </p:blipFill>
        <p:spPr>
          <a:xfrm rot="331887">
            <a:off x="8181324" y="1875906"/>
            <a:ext cx="1457917" cy="1150782"/>
          </a:xfrm>
          <a:prstGeom prst="rect">
            <a:avLst/>
          </a:prstGeom>
        </p:spPr>
      </p:pic>
      <p:pic>
        <p:nvPicPr>
          <p:cNvPr id="78" name="Picture 77"/>
          <p:cNvPicPr>
            <a:picLocks noChangeAspect="1"/>
          </p:cNvPicPr>
          <p:nvPr/>
        </p:nvPicPr>
        <p:blipFill>
          <a:blip r:embed="rId17" cstate="print">
            <a:duotone>
              <a:schemeClr val="accent4">
                <a:shade val="45000"/>
                <a:satMod val="135000"/>
              </a:schemeClr>
              <a:prstClr val="white"/>
            </a:duotone>
            <a:extLst>
              <a:ext uri="{BEBA8EAE-BF5A-486C-A8C5-ECC9F3942E4B}">
                <a14:imgProps xmlns:a14="http://schemas.microsoft.com/office/drawing/2010/main">
                  <a14:imgLayer r:embed="rId18">
                    <a14:imgEffect>
                      <a14:backgroundRemoval t="23818" b="71622" l="30667" r="68400">
                        <a14:foregroundMark x1="48933" y1="36486" x2="48933" y2="36486"/>
                      </a14:backgroundRemoval>
                    </a14:imgEffect>
                    <a14:imgEffect>
                      <a14:brightnessContrast bright="-43000" contrast="74000"/>
                    </a14:imgEffect>
                  </a14:imgLayer>
                </a14:imgProps>
              </a:ext>
              <a:ext uri="{28A0092B-C50C-407E-A947-70E740481C1C}">
                <a14:useLocalDpi xmlns:a14="http://schemas.microsoft.com/office/drawing/2010/main" val="0"/>
              </a:ext>
            </a:extLst>
          </a:blip>
          <a:stretch>
            <a:fillRect/>
          </a:stretch>
        </p:blipFill>
        <p:spPr>
          <a:xfrm rot="20522114">
            <a:off x="2632452" y="3138710"/>
            <a:ext cx="1457917" cy="1150782"/>
          </a:xfrm>
          <a:prstGeom prst="rect">
            <a:avLst/>
          </a:prstGeom>
        </p:spPr>
      </p:pic>
      <p:sp>
        <p:nvSpPr>
          <p:cNvPr id="79" name="Rectangle 78"/>
          <p:cNvSpPr/>
          <p:nvPr/>
        </p:nvSpPr>
        <p:spPr>
          <a:xfrm>
            <a:off x="5258532" y="2272049"/>
            <a:ext cx="615655"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80" name="Rectangle 79"/>
          <p:cNvSpPr/>
          <p:nvPr/>
        </p:nvSpPr>
        <p:spPr>
          <a:xfrm>
            <a:off x="7318860" y="2469684"/>
            <a:ext cx="615655"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81" name="Rectangle 80"/>
          <p:cNvSpPr/>
          <p:nvPr/>
        </p:nvSpPr>
        <p:spPr>
          <a:xfrm>
            <a:off x="7694030" y="3708225"/>
            <a:ext cx="615655" cy="769441"/>
          </a:xfrm>
          <a:prstGeom prst="rect">
            <a:avLst/>
          </a:prstGeom>
        </p:spPr>
        <p:txBody>
          <a:bodyPr wrap="square">
            <a:spAutoFit/>
          </a:bodyPr>
          <a:lstStyle/>
          <a:p>
            <a:r>
              <a:rPr lang="en-US" sz="4400" b="1" dirty="0" smtClean="0">
                <a:solidFill>
                  <a:srgbClr val="FF0000"/>
                </a:solidFill>
                <a:effectLst>
                  <a:outerShdw blurRad="38100" dist="38100" dir="2700000" algn="tl">
                    <a:srgbClr val="000000">
                      <a:alpha val="43137"/>
                    </a:srgbClr>
                  </a:outerShdw>
                </a:effectLst>
              </a:rPr>
              <a:t>X</a:t>
            </a:r>
            <a:endParaRPr lang="en-US" sz="2800" b="1" dirty="0">
              <a:solidFill>
                <a:srgbClr val="FF0000"/>
              </a:solidFill>
              <a:effectLst>
                <a:outerShdw blurRad="38100" dist="38100" dir="2700000" algn="tl">
                  <a:srgbClr val="000000">
                    <a:alpha val="43137"/>
                  </a:srgbClr>
                </a:outerShdw>
              </a:effectLst>
            </a:endParaRPr>
          </a:p>
        </p:txBody>
      </p:sp>
      <p:sp>
        <p:nvSpPr>
          <p:cNvPr id="83" name="Rectangle 82"/>
          <p:cNvSpPr/>
          <p:nvPr/>
        </p:nvSpPr>
        <p:spPr>
          <a:xfrm>
            <a:off x="6279734" y="532751"/>
            <a:ext cx="615655"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84" name="Rectangle 83"/>
          <p:cNvSpPr/>
          <p:nvPr/>
        </p:nvSpPr>
        <p:spPr>
          <a:xfrm>
            <a:off x="5560519" y="1405493"/>
            <a:ext cx="547306"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85" name="Rectangle 84"/>
          <p:cNvSpPr/>
          <p:nvPr/>
        </p:nvSpPr>
        <p:spPr>
          <a:xfrm>
            <a:off x="7938427" y="1723511"/>
            <a:ext cx="615655"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86" name="Rectangle 85"/>
          <p:cNvSpPr/>
          <p:nvPr/>
        </p:nvSpPr>
        <p:spPr>
          <a:xfrm>
            <a:off x="4580497" y="3714024"/>
            <a:ext cx="615655"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87" name="Rectangle 86"/>
          <p:cNvSpPr/>
          <p:nvPr/>
        </p:nvSpPr>
        <p:spPr>
          <a:xfrm>
            <a:off x="3742935" y="3028644"/>
            <a:ext cx="615655" cy="1015663"/>
          </a:xfrm>
          <a:prstGeom prst="rect">
            <a:avLst/>
          </a:prstGeom>
        </p:spPr>
        <p:txBody>
          <a:bodyPr wrap="square">
            <a:spAutoFit/>
          </a:bodyPr>
          <a:lstStyle/>
          <a:p>
            <a:r>
              <a:rPr lang="en-US" sz="6000" b="1" dirty="0" smtClean="0">
                <a:solidFill>
                  <a:srgbClr val="FF0000"/>
                </a:solidFill>
                <a:effectLst>
                  <a:outerShdw blurRad="38100" dist="38100" dir="2700000" algn="tl">
                    <a:srgbClr val="000000">
                      <a:alpha val="43137"/>
                    </a:srgbClr>
                  </a:outerShdw>
                </a:effectLst>
              </a:rPr>
              <a:t>X</a:t>
            </a:r>
            <a:endParaRPr lang="en-US" sz="4000" b="1" dirty="0">
              <a:solidFill>
                <a:srgbClr val="FF0000"/>
              </a:solidFill>
              <a:effectLst>
                <a:outerShdw blurRad="38100" dist="38100" dir="2700000" algn="tl">
                  <a:srgbClr val="000000">
                    <a:alpha val="43137"/>
                  </a:srgbClr>
                </a:outerShdw>
              </a:effectLst>
            </a:endParaRPr>
          </a:p>
        </p:txBody>
      </p:sp>
      <p:sp>
        <p:nvSpPr>
          <p:cNvPr id="88" name="Rectangle 87"/>
          <p:cNvSpPr/>
          <p:nvPr/>
        </p:nvSpPr>
        <p:spPr>
          <a:xfrm>
            <a:off x="4165684" y="2539264"/>
            <a:ext cx="615655" cy="769441"/>
          </a:xfrm>
          <a:prstGeom prst="rect">
            <a:avLst/>
          </a:prstGeom>
        </p:spPr>
        <p:txBody>
          <a:bodyPr wrap="square">
            <a:spAutoFit/>
          </a:bodyPr>
          <a:lstStyle/>
          <a:p>
            <a:r>
              <a:rPr lang="en-US" sz="4400" b="1" dirty="0" smtClean="0">
                <a:solidFill>
                  <a:srgbClr val="FF0000"/>
                </a:solidFill>
                <a:effectLst>
                  <a:outerShdw blurRad="38100" dist="38100" dir="2700000" algn="tl">
                    <a:srgbClr val="000000">
                      <a:alpha val="43137"/>
                    </a:srgbClr>
                  </a:outerShdw>
                </a:effectLst>
              </a:rPr>
              <a:t>X</a:t>
            </a:r>
            <a:endParaRPr lang="en-US" sz="2800" b="1" dirty="0">
              <a:solidFill>
                <a:srgbClr val="FF0000"/>
              </a:solidFill>
              <a:effectLst>
                <a:outerShdw blurRad="38100" dist="38100" dir="2700000" algn="tl">
                  <a:srgbClr val="000000">
                    <a:alpha val="43137"/>
                  </a:srgbClr>
                </a:outerShdw>
              </a:effectLst>
            </a:endParaRPr>
          </a:p>
        </p:txBody>
      </p:sp>
      <p:sp>
        <p:nvSpPr>
          <p:cNvPr id="89" name="Rectangle 88"/>
          <p:cNvSpPr/>
          <p:nvPr/>
        </p:nvSpPr>
        <p:spPr>
          <a:xfrm>
            <a:off x="3886463" y="1306034"/>
            <a:ext cx="615655"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90" name="Rectangle 89"/>
          <p:cNvSpPr/>
          <p:nvPr/>
        </p:nvSpPr>
        <p:spPr>
          <a:xfrm>
            <a:off x="9031162" y="714835"/>
            <a:ext cx="615655"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91" name="Rectangle 90"/>
          <p:cNvSpPr/>
          <p:nvPr/>
        </p:nvSpPr>
        <p:spPr>
          <a:xfrm>
            <a:off x="7811810" y="990244"/>
            <a:ext cx="615655"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92" name="Rectangle 91"/>
          <p:cNvSpPr/>
          <p:nvPr/>
        </p:nvSpPr>
        <p:spPr>
          <a:xfrm>
            <a:off x="8137285" y="532069"/>
            <a:ext cx="615655" cy="769441"/>
          </a:xfrm>
          <a:prstGeom prst="rect">
            <a:avLst/>
          </a:prstGeom>
        </p:spPr>
        <p:txBody>
          <a:bodyPr wrap="square">
            <a:spAutoFit/>
          </a:bodyPr>
          <a:lstStyle/>
          <a:p>
            <a:r>
              <a:rPr lang="en-US" sz="4400" b="1" dirty="0" smtClean="0">
                <a:solidFill>
                  <a:srgbClr val="FF0000"/>
                </a:solidFill>
                <a:effectLst>
                  <a:outerShdw blurRad="38100" dist="38100" dir="2700000" algn="tl">
                    <a:srgbClr val="000000">
                      <a:alpha val="43137"/>
                    </a:srgbClr>
                  </a:outerShdw>
                </a:effectLst>
              </a:rPr>
              <a:t>X</a:t>
            </a:r>
            <a:endParaRPr lang="en-US" sz="2800" b="1" dirty="0">
              <a:solidFill>
                <a:srgbClr val="FF0000"/>
              </a:solidFill>
              <a:effectLst>
                <a:outerShdw blurRad="38100" dist="38100" dir="2700000" algn="tl">
                  <a:srgbClr val="000000">
                    <a:alpha val="43137"/>
                  </a:srgbClr>
                </a:outerShdw>
              </a:effectLst>
            </a:endParaRPr>
          </a:p>
        </p:txBody>
      </p:sp>
      <p:sp>
        <p:nvSpPr>
          <p:cNvPr id="93" name="Rectangle 92"/>
          <p:cNvSpPr/>
          <p:nvPr/>
        </p:nvSpPr>
        <p:spPr>
          <a:xfrm>
            <a:off x="7354273" y="1572972"/>
            <a:ext cx="615655"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94" name="Rectangle 93"/>
          <p:cNvSpPr/>
          <p:nvPr/>
        </p:nvSpPr>
        <p:spPr>
          <a:xfrm>
            <a:off x="6696139" y="2571969"/>
            <a:ext cx="615655"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95" name="Rectangle 94"/>
          <p:cNvSpPr/>
          <p:nvPr/>
        </p:nvSpPr>
        <p:spPr>
          <a:xfrm>
            <a:off x="6299661" y="3001298"/>
            <a:ext cx="615655"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96" name="Rectangle 95"/>
          <p:cNvSpPr/>
          <p:nvPr/>
        </p:nvSpPr>
        <p:spPr>
          <a:xfrm>
            <a:off x="5844611" y="3235486"/>
            <a:ext cx="615655"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97" name="Rectangle 96"/>
          <p:cNvSpPr/>
          <p:nvPr/>
        </p:nvSpPr>
        <p:spPr>
          <a:xfrm>
            <a:off x="5448133" y="3568236"/>
            <a:ext cx="615655" cy="769441"/>
          </a:xfrm>
          <a:prstGeom prst="rect">
            <a:avLst/>
          </a:prstGeom>
        </p:spPr>
        <p:txBody>
          <a:bodyPr wrap="square">
            <a:spAutoFit/>
          </a:bodyPr>
          <a:lstStyle/>
          <a:p>
            <a:r>
              <a:rPr lang="en-US" sz="4400" b="1" dirty="0" smtClean="0">
                <a:solidFill>
                  <a:srgbClr val="FF0000"/>
                </a:solidFill>
                <a:effectLst>
                  <a:outerShdw blurRad="38100" dist="38100" dir="2700000" algn="tl">
                    <a:srgbClr val="000000">
                      <a:alpha val="43137"/>
                    </a:srgbClr>
                  </a:outerShdw>
                </a:effectLst>
              </a:rPr>
              <a:t>X</a:t>
            </a:r>
            <a:endParaRPr lang="en-US" sz="2800" b="1" dirty="0">
              <a:solidFill>
                <a:srgbClr val="FF0000"/>
              </a:solidFill>
              <a:effectLst>
                <a:outerShdw blurRad="38100" dist="38100" dir="2700000" algn="tl">
                  <a:srgbClr val="000000">
                    <a:alpha val="43137"/>
                  </a:srgbClr>
                </a:outerShdw>
              </a:effectLst>
            </a:endParaRPr>
          </a:p>
        </p:txBody>
      </p:sp>
      <p:sp>
        <p:nvSpPr>
          <p:cNvPr id="98" name="Rectangle 97"/>
          <p:cNvSpPr/>
          <p:nvPr/>
        </p:nvSpPr>
        <p:spPr>
          <a:xfrm>
            <a:off x="3867666" y="2480347"/>
            <a:ext cx="615655"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99" name="Rectangle 98"/>
          <p:cNvSpPr/>
          <p:nvPr/>
        </p:nvSpPr>
        <p:spPr>
          <a:xfrm rot="20139249">
            <a:off x="3140629" y="2903077"/>
            <a:ext cx="615655" cy="1200329"/>
          </a:xfrm>
          <a:prstGeom prst="rect">
            <a:avLst/>
          </a:prstGeom>
        </p:spPr>
        <p:txBody>
          <a:bodyPr wrap="square">
            <a:spAutoFit/>
          </a:bodyPr>
          <a:lstStyle/>
          <a:p>
            <a:r>
              <a:rPr lang="en-US" sz="7200" b="1" dirty="0" smtClean="0">
                <a:solidFill>
                  <a:srgbClr val="FF0000"/>
                </a:solidFill>
                <a:effectLst>
                  <a:outerShdw blurRad="38100" dist="38100" dir="2700000" algn="tl">
                    <a:srgbClr val="000000">
                      <a:alpha val="43137"/>
                    </a:srgbClr>
                  </a:outerShdw>
                </a:effectLst>
              </a:rPr>
              <a:t>X</a:t>
            </a:r>
            <a:endParaRPr lang="en-US" sz="4800" b="1" dirty="0">
              <a:solidFill>
                <a:srgbClr val="FF0000"/>
              </a:solidFill>
              <a:effectLst>
                <a:outerShdw blurRad="38100" dist="38100" dir="2700000" algn="tl">
                  <a:srgbClr val="000000">
                    <a:alpha val="43137"/>
                  </a:srgbClr>
                </a:outerShdw>
              </a:effectLst>
            </a:endParaRPr>
          </a:p>
        </p:txBody>
      </p:sp>
      <p:sp>
        <p:nvSpPr>
          <p:cNvPr id="100" name="Rectangle 99"/>
          <p:cNvSpPr/>
          <p:nvPr/>
        </p:nvSpPr>
        <p:spPr>
          <a:xfrm>
            <a:off x="2959430" y="3778321"/>
            <a:ext cx="615655"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101" name="Rectangle 100"/>
          <p:cNvSpPr/>
          <p:nvPr/>
        </p:nvSpPr>
        <p:spPr>
          <a:xfrm>
            <a:off x="6711845" y="3733921"/>
            <a:ext cx="615655"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102" name="Rectangle 101"/>
          <p:cNvSpPr/>
          <p:nvPr/>
        </p:nvSpPr>
        <p:spPr>
          <a:xfrm>
            <a:off x="6777278" y="3092842"/>
            <a:ext cx="615655" cy="769441"/>
          </a:xfrm>
          <a:prstGeom prst="rect">
            <a:avLst/>
          </a:prstGeom>
        </p:spPr>
        <p:txBody>
          <a:bodyPr wrap="square">
            <a:spAutoFit/>
          </a:bodyPr>
          <a:lstStyle/>
          <a:p>
            <a:r>
              <a:rPr lang="en-US" sz="4400" b="1" dirty="0" smtClean="0">
                <a:solidFill>
                  <a:srgbClr val="FF0000"/>
                </a:solidFill>
                <a:effectLst>
                  <a:outerShdw blurRad="38100" dist="38100" dir="2700000" algn="tl">
                    <a:srgbClr val="000000">
                      <a:alpha val="43137"/>
                    </a:srgbClr>
                  </a:outerShdw>
                </a:effectLst>
              </a:rPr>
              <a:t>X</a:t>
            </a:r>
            <a:endParaRPr lang="en-US" sz="2800" b="1" dirty="0">
              <a:solidFill>
                <a:srgbClr val="FF0000"/>
              </a:solidFill>
              <a:effectLst>
                <a:outerShdw blurRad="38100" dist="38100" dir="2700000" algn="tl">
                  <a:srgbClr val="000000">
                    <a:alpha val="43137"/>
                  </a:srgbClr>
                </a:outerShdw>
              </a:effectLst>
            </a:endParaRPr>
          </a:p>
        </p:txBody>
      </p:sp>
      <p:sp>
        <p:nvSpPr>
          <p:cNvPr id="103" name="Rectangle 102"/>
          <p:cNvSpPr/>
          <p:nvPr/>
        </p:nvSpPr>
        <p:spPr>
          <a:xfrm>
            <a:off x="6262383" y="3521175"/>
            <a:ext cx="547306"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104" name="Rectangle 103"/>
          <p:cNvSpPr/>
          <p:nvPr/>
        </p:nvSpPr>
        <p:spPr>
          <a:xfrm>
            <a:off x="5831425" y="2431783"/>
            <a:ext cx="547306"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105" name="Rectangle 104"/>
          <p:cNvSpPr/>
          <p:nvPr/>
        </p:nvSpPr>
        <p:spPr>
          <a:xfrm>
            <a:off x="5881513" y="1840955"/>
            <a:ext cx="547306"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106" name="Rectangle 105"/>
          <p:cNvSpPr/>
          <p:nvPr/>
        </p:nvSpPr>
        <p:spPr>
          <a:xfrm>
            <a:off x="6033913" y="1993355"/>
            <a:ext cx="547306"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107" name="Rectangle 106"/>
          <p:cNvSpPr/>
          <p:nvPr/>
        </p:nvSpPr>
        <p:spPr>
          <a:xfrm>
            <a:off x="4791816" y="1105774"/>
            <a:ext cx="547306"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108" name="Rectangle 107"/>
          <p:cNvSpPr/>
          <p:nvPr/>
        </p:nvSpPr>
        <p:spPr>
          <a:xfrm>
            <a:off x="4292750" y="663095"/>
            <a:ext cx="547306"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109" name="Rectangle 108"/>
          <p:cNvSpPr/>
          <p:nvPr/>
        </p:nvSpPr>
        <p:spPr>
          <a:xfrm>
            <a:off x="3793684" y="656023"/>
            <a:ext cx="547306"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110" name="Rectangle 109"/>
          <p:cNvSpPr/>
          <p:nvPr/>
        </p:nvSpPr>
        <p:spPr>
          <a:xfrm>
            <a:off x="4918547" y="545670"/>
            <a:ext cx="547306"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111" name="Rectangle 110"/>
          <p:cNvSpPr/>
          <p:nvPr/>
        </p:nvSpPr>
        <p:spPr>
          <a:xfrm>
            <a:off x="4396990" y="1178438"/>
            <a:ext cx="547306"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112" name="Rectangle 111"/>
          <p:cNvSpPr/>
          <p:nvPr/>
        </p:nvSpPr>
        <p:spPr>
          <a:xfrm>
            <a:off x="4504042" y="290978"/>
            <a:ext cx="547306"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113" name="Rectangle 112"/>
          <p:cNvSpPr/>
          <p:nvPr/>
        </p:nvSpPr>
        <p:spPr>
          <a:xfrm>
            <a:off x="4789594" y="1777311"/>
            <a:ext cx="547306" cy="769441"/>
          </a:xfrm>
          <a:prstGeom prst="rect">
            <a:avLst/>
          </a:prstGeom>
        </p:spPr>
        <p:txBody>
          <a:bodyPr wrap="square">
            <a:spAutoFit/>
          </a:bodyPr>
          <a:lstStyle/>
          <a:p>
            <a:r>
              <a:rPr lang="en-US" sz="4400" b="1" dirty="0" smtClean="0">
                <a:solidFill>
                  <a:srgbClr val="FFFF00"/>
                </a:solidFill>
              </a:rPr>
              <a:t>o</a:t>
            </a:r>
            <a:endParaRPr lang="en-US" sz="2800" b="1" dirty="0">
              <a:solidFill>
                <a:srgbClr val="FFFF00"/>
              </a:solidFill>
            </a:endParaRPr>
          </a:p>
        </p:txBody>
      </p:sp>
      <p:sp>
        <p:nvSpPr>
          <p:cNvPr id="114" name="Rectangle 113"/>
          <p:cNvSpPr/>
          <p:nvPr/>
        </p:nvSpPr>
        <p:spPr>
          <a:xfrm rot="1413106">
            <a:off x="4263703" y="1867796"/>
            <a:ext cx="615655" cy="769441"/>
          </a:xfrm>
          <a:prstGeom prst="rect">
            <a:avLst/>
          </a:prstGeom>
        </p:spPr>
        <p:txBody>
          <a:bodyPr wrap="square">
            <a:spAutoFit/>
          </a:bodyPr>
          <a:lstStyle/>
          <a:p>
            <a:r>
              <a:rPr lang="en-US" sz="4400" b="1" dirty="0" smtClean="0">
                <a:solidFill>
                  <a:srgbClr val="FF0000"/>
                </a:solidFill>
                <a:effectLst>
                  <a:outerShdw blurRad="38100" dist="38100" dir="2700000" algn="tl">
                    <a:srgbClr val="000000">
                      <a:alpha val="43137"/>
                    </a:srgbClr>
                  </a:outerShdw>
                </a:effectLst>
              </a:rPr>
              <a:t>X</a:t>
            </a:r>
            <a:endParaRPr lang="en-US" sz="2800" b="1" dirty="0">
              <a:solidFill>
                <a:srgbClr val="FF0000"/>
              </a:solidFill>
              <a:effectLst>
                <a:outerShdw blurRad="38100" dist="38100" dir="2700000" algn="tl">
                  <a:srgbClr val="000000">
                    <a:alpha val="43137"/>
                  </a:srgbClr>
                </a:outerShdw>
              </a:effectLst>
            </a:endParaRPr>
          </a:p>
        </p:txBody>
      </p:sp>
      <p:sp>
        <p:nvSpPr>
          <p:cNvPr id="115" name="Rectangle 114"/>
          <p:cNvSpPr/>
          <p:nvPr/>
        </p:nvSpPr>
        <p:spPr>
          <a:xfrm>
            <a:off x="587186" y="4856990"/>
            <a:ext cx="7863691" cy="461665"/>
          </a:xfrm>
          <a:prstGeom prst="rect">
            <a:avLst/>
          </a:prstGeom>
        </p:spPr>
        <p:txBody>
          <a:bodyPr wrap="none">
            <a:spAutoFit/>
          </a:bodyPr>
          <a:lstStyle/>
          <a:p>
            <a:pPr marL="82296">
              <a:spcBef>
                <a:spcPts val="600"/>
              </a:spcBef>
              <a:buClr>
                <a:schemeClr val="accent1"/>
              </a:buClr>
              <a:buSzPct val="80000"/>
              <a:defRPr/>
            </a:pPr>
            <a:r>
              <a:rPr lang="en-US" sz="2400" dirty="0">
                <a:solidFill>
                  <a:schemeClr val="bg1"/>
                </a:solidFill>
              </a:rPr>
              <a:t>…is that it only </a:t>
            </a:r>
            <a:r>
              <a:rPr lang="en-US" sz="2400" dirty="0">
                <a:solidFill>
                  <a:srgbClr val="FFAFFF"/>
                </a:solidFill>
              </a:rPr>
              <a:t>samples</a:t>
            </a:r>
            <a:r>
              <a:rPr lang="en-US" sz="2400" b="1" dirty="0">
                <a:solidFill>
                  <a:schemeClr val="bg1"/>
                </a:solidFill>
              </a:rPr>
              <a:t> </a:t>
            </a:r>
            <a:r>
              <a:rPr lang="en-US" sz="2400" dirty="0">
                <a:solidFill>
                  <a:schemeClr val="bg1"/>
                </a:solidFill>
              </a:rPr>
              <a:t>a set of possible </a:t>
            </a:r>
            <a:r>
              <a:rPr lang="en-US" sz="2400" dirty="0" smtClean="0">
                <a:solidFill>
                  <a:schemeClr val="bg1"/>
                </a:solidFill>
              </a:rPr>
              <a:t>behaviors</a:t>
            </a:r>
            <a:endParaRPr lang="en-US" sz="2400" dirty="0">
              <a:solidFill>
                <a:schemeClr val="bg1"/>
              </a:solidFill>
            </a:endParaRPr>
          </a:p>
        </p:txBody>
      </p:sp>
      <p:sp>
        <p:nvSpPr>
          <p:cNvPr id="117" name="TextBox 116"/>
          <p:cNvSpPr txBox="1"/>
          <p:nvPr/>
        </p:nvSpPr>
        <p:spPr>
          <a:xfrm>
            <a:off x="786596" y="5443535"/>
            <a:ext cx="10230228" cy="461665"/>
          </a:xfrm>
          <a:prstGeom prst="rect">
            <a:avLst/>
          </a:prstGeom>
          <a:noFill/>
        </p:spPr>
        <p:txBody>
          <a:bodyPr wrap="square" rtlCol="0">
            <a:spAutoFit/>
          </a:bodyPr>
          <a:lstStyle/>
          <a:p>
            <a:r>
              <a:rPr lang="en-US" sz="2400" dirty="0">
                <a:solidFill>
                  <a:srgbClr val="FFAFFF"/>
                </a:solidFill>
              </a:rPr>
              <a:t>Even small systems have trillions and trillions of possible states</a:t>
            </a:r>
          </a:p>
        </p:txBody>
      </p:sp>
    </p:spTree>
    <p:extLst>
      <p:ext uri="{BB962C8B-B14F-4D97-AF65-F5344CB8AC3E}">
        <p14:creationId xmlns:p14="http://schemas.microsoft.com/office/powerpoint/2010/main" val="299475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par>
                          <p:cTn id="7" fill="hold">
                            <p:stCondLst>
                              <p:cond delay="0"/>
                            </p:stCondLst>
                            <p:childTnLst>
                              <p:par>
                                <p:cTn id="8" presetID="50" presetClass="entr" presetSubtype="0" decel="100000" fill="hold" grpId="0" nodeType="afterEffect">
                                  <p:stCondLst>
                                    <p:cond delay="0"/>
                                  </p:stCondLst>
                                  <p:childTnLst>
                                    <p:set>
                                      <p:cBhvr>
                                        <p:cTn id="9" dur="1" fill="hold">
                                          <p:stCondLst>
                                            <p:cond delay="0"/>
                                          </p:stCondLst>
                                        </p:cTn>
                                        <p:tgtEl>
                                          <p:spTgt spid="79"/>
                                        </p:tgtEl>
                                        <p:attrNameLst>
                                          <p:attrName>style.visibility</p:attrName>
                                        </p:attrNameLst>
                                      </p:cBhvr>
                                      <p:to>
                                        <p:strVal val="visible"/>
                                      </p:to>
                                    </p:set>
                                    <p:anim calcmode="lin" valueType="num">
                                      <p:cBhvr>
                                        <p:cTn id="10" dur="1000" fill="hold"/>
                                        <p:tgtEl>
                                          <p:spTgt spid="79"/>
                                        </p:tgtEl>
                                        <p:attrNameLst>
                                          <p:attrName>ppt_w</p:attrName>
                                        </p:attrNameLst>
                                      </p:cBhvr>
                                      <p:tavLst>
                                        <p:tav tm="0">
                                          <p:val>
                                            <p:strVal val="#ppt_w+.3"/>
                                          </p:val>
                                        </p:tav>
                                        <p:tav tm="100000">
                                          <p:val>
                                            <p:strVal val="#ppt_w"/>
                                          </p:val>
                                        </p:tav>
                                      </p:tavLst>
                                    </p:anim>
                                    <p:anim calcmode="lin" valueType="num">
                                      <p:cBhvr>
                                        <p:cTn id="11" dur="1000" fill="hold"/>
                                        <p:tgtEl>
                                          <p:spTgt spid="79"/>
                                        </p:tgtEl>
                                        <p:attrNameLst>
                                          <p:attrName>ppt_h</p:attrName>
                                        </p:attrNameLst>
                                      </p:cBhvr>
                                      <p:tavLst>
                                        <p:tav tm="0">
                                          <p:val>
                                            <p:strVal val="#ppt_h"/>
                                          </p:val>
                                        </p:tav>
                                        <p:tav tm="100000">
                                          <p:val>
                                            <p:strVal val="#ppt_h"/>
                                          </p:val>
                                        </p:tav>
                                      </p:tavLst>
                                    </p:anim>
                                    <p:animEffect transition="in" filter="fade">
                                      <p:cBhvr>
                                        <p:cTn id="12" dur="1000"/>
                                        <p:tgtEl>
                                          <p:spTgt spid="79"/>
                                        </p:tgtEl>
                                      </p:cBhvr>
                                    </p:animEffect>
                                  </p:childTnLst>
                                </p:cTn>
                              </p:par>
                            </p:childTnLst>
                          </p:cTn>
                        </p:par>
                        <p:par>
                          <p:cTn id="13" fill="hold">
                            <p:stCondLst>
                              <p:cond delay="1000"/>
                            </p:stCondLst>
                            <p:childTnLst>
                              <p:par>
                                <p:cTn id="14" presetID="50" presetClass="entr" presetSubtype="0" decel="100000" fill="hold" grpId="0" nodeType="afterEffect">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cBhvr>
                                        <p:cTn id="16" dur="1000" fill="hold"/>
                                        <p:tgtEl>
                                          <p:spTgt spid="80"/>
                                        </p:tgtEl>
                                        <p:attrNameLst>
                                          <p:attrName>ppt_w</p:attrName>
                                        </p:attrNameLst>
                                      </p:cBhvr>
                                      <p:tavLst>
                                        <p:tav tm="0">
                                          <p:val>
                                            <p:strVal val="#ppt_w+.3"/>
                                          </p:val>
                                        </p:tav>
                                        <p:tav tm="100000">
                                          <p:val>
                                            <p:strVal val="#ppt_w"/>
                                          </p:val>
                                        </p:tav>
                                      </p:tavLst>
                                    </p:anim>
                                    <p:anim calcmode="lin" valueType="num">
                                      <p:cBhvr>
                                        <p:cTn id="17" dur="1000" fill="hold"/>
                                        <p:tgtEl>
                                          <p:spTgt spid="80"/>
                                        </p:tgtEl>
                                        <p:attrNameLst>
                                          <p:attrName>ppt_h</p:attrName>
                                        </p:attrNameLst>
                                      </p:cBhvr>
                                      <p:tavLst>
                                        <p:tav tm="0">
                                          <p:val>
                                            <p:strVal val="#ppt_h"/>
                                          </p:val>
                                        </p:tav>
                                        <p:tav tm="100000">
                                          <p:val>
                                            <p:strVal val="#ppt_h"/>
                                          </p:val>
                                        </p:tav>
                                      </p:tavLst>
                                    </p:anim>
                                    <p:animEffect transition="in" filter="fade">
                                      <p:cBhvr>
                                        <p:cTn id="18" dur="1000"/>
                                        <p:tgtEl>
                                          <p:spTgt spid="80"/>
                                        </p:tgtEl>
                                      </p:cBhvr>
                                    </p:animEffect>
                                  </p:childTnLst>
                                </p:cTn>
                              </p:par>
                            </p:childTnLst>
                          </p:cTn>
                        </p:par>
                        <p:par>
                          <p:cTn id="19" fill="hold">
                            <p:stCondLst>
                              <p:cond delay="2000"/>
                            </p:stCondLst>
                            <p:childTnLst>
                              <p:par>
                                <p:cTn id="20" presetID="50" presetClass="entr" presetSubtype="0" decel="100000" fill="hold" grpId="0" nodeType="afterEffect">
                                  <p:stCondLst>
                                    <p:cond delay="0"/>
                                  </p:stCondLst>
                                  <p:childTnLst>
                                    <p:set>
                                      <p:cBhvr>
                                        <p:cTn id="21" dur="1" fill="hold">
                                          <p:stCondLst>
                                            <p:cond delay="0"/>
                                          </p:stCondLst>
                                        </p:cTn>
                                        <p:tgtEl>
                                          <p:spTgt spid="81"/>
                                        </p:tgtEl>
                                        <p:attrNameLst>
                                          <p:attrName>style.visibility</p:attrName>
                                        </p:attrNameLst>
                                      </p:cBhvr>
                                      <p:to>
                                        <p:strVal val="visible"/>
                                      </p:to>
                                    </p:set>
                                    <p:anim calcmode="lin" valueType="num">
                                      <p:cBhvr>
                                        <p:cTn id="22" dur="1000" fill="hold"/>
                                        <p:tgtEl>
                                          <p:spTgt spid="81"/>
                                        </p:tgtEl>
                                        <p:attrNameLst>
                                          <p:attrName>ppt_w</p:attrName>
                                        </p:attrNameLst>
                                      </p:cBhvr>
                                      <p:tavLst>
                                        <p:tav tm="0">
                                          <p:val>
                                            <p:strVal val="#ppt_w+.3"/>
                                          </p:val>
                                        </p:tav>
                                        <p:tav tm="100000">
                                          <p:val>
                                            <p:strVal val="#ppt_w"/>
                                          </p:val>
                                        </p:tav>
                                      </p:tavLst>
                                    </p:anim>
                                    <p:anim calcmode="lin" valueType="num">
                                      <p:cBhvr>
                                        <p:cTn id="23" dur="1000" fill="hold"/>
                                        <p:tgtEl>
                                          <p:spTgt spid="81"/>
                                        </p:tgtEl>
                                        <p:attrNameLst>
                                          <p:attrName>ppt_h</p:attrName>
                                        </p:attrNameLst>
                                      </p:cBhvr>
                                      <p:tavLst>
                                        <p:tav tm="0">
                                          <p:val>
                                            <p:strVal val="#ppt_h"/>
                                          </p:val>
                                        </p:tav>
                                        <p:tav tm="100000">
                                          <p:val>
                                            <p:strVal val="#ppt_h"/>
                                          </p:val>
                                        </p:tav>
                                      </p:tavLst>
                                    </p:anim>
                                    <p:animEffect transition="in" filter="fade">
                                      <p:cBhvr>
                                        <p:cTn id="24" dur="1000"/>
                                        <p:tgtEl>
                                          <p:spTgt spid="81"/>
                                        </p:tgtEl>
                                      </p:cBhvr>
                                    </p:animEffect>
                                  </p:childTnLst>
                                </p:cTn>
                              </p:par>
                            </p:childTnLst>
                          </p:cTn>
                        </p:par>
                        <p:par>
                          <p:cTn id="25" fill="hold">
                            <p:stCondLst>
                              <p:cond delay="3000"/>
                            </p:stCondLst>
                            <p:childTnLst>
                              <p:par>
                                <p:cTn id="26" presetID="50" presetClass="entr" presetSubtype="0" decel="100000" fill="hold" grpId="0" nodeType="afterEffect">
                                  <p:stCondLst>
                                    <p:cond delay="0"/>
                                  </p:stCondLst>
                                  <p:childTnLst>
                                    <p:set>
                                      <p:cBhvr>
                                        <p:cTn id="27" dur="1" fill="hold">
                                          <p:stCondLst>
                                            <p:cond delay="0"/>
                                          </p:stCondLst>
                                        </p:cTn>
                                        <p:tgtEl>
                                          <p:spTgt spid="83"/>
                                        </p:tgtEl>
                                        <p:attrNameLst>
                                          <p:attrName>style.visibility</p:attrName>
                                        </p:attrNameLst>
                                      </p:cBhvr>
                                      <p:to>
                                        <p:strVal val="visible"/>
                                      </p:to>
                                    </p:set>
                                    <p:anim calcmode="lin" valueType="num">
                                      <p:cBhvr>
                                        <p:cTn id="28" dur="1000" fill="hold"/>
                                        <p:tgtEl>
                                          <p:spTgt spid="83"/>
                                        </p:tgtEl>
                                        <p:attrNameLst>
                                          <p:attrName>ppt_w</p:attrName>
                                        </p:attrNameLst>
                                      </p:cBhvr>
                                      <p:tavLst>
                                        <p:tav tm="0">
                                          <p:val>
                                            <p:strVal val="#ppt_w+.3"/>
                                          </p:val>
                                        </p:tav>
                                        <p:tav tm="100000">
                                          <p:val>
                                            <p:strVal val="#ppt_w"/>
                                          </p:val>
                                        </p:tav>
                                      </p:tavLst>
                                    </p:anim>
                                    <p:anim calcmode="lin" valueType="num">
                                      <p:cBhvr>
                                        <p:cTn id="29" dur="1000" fill="hold"/>
                                        <p:tgtEl>
                                          <p:spTgt spid="83"/>
                                        </p:tgtEl>
                                        <p:attrNameLst>
                                          <p:attrName>ppt_h</p:attrName>
                                        </p:attrNameLst>
                                      </p:cBhvr>
                                      <p:tavLst>
                                        <p:tav tm="0">
                                          <p:val>
                                            <p:strVal val="#ppt_h"/>
                                          </p:val>
                                        </p:tav>
                                        <p:tav tm="100000">
                                          <p:val>
                                            <p:strVal val="#ppt_h"/>
                                          </p:val>
                                        </p:tav>
                                      </p:tavLst>
                                    </p:anim>
                                    <p:animEffect transition="in" filter="fade">
                                      <p:cBhvr>
                                        <p:cTn id="30" dur="1000"/>
                                        <p:tgtEl>
                                          <p:spTgt spid="83"/>
                                        </p:tgtEl>
                                      </p:cBhvr>
                                    </p:animEffect>
                                  </p:childTnLst>
                                </p:cTn>
                              </p:par>
                            </p:childTnLst>
                          </p:cTn>
                        </p:par>
                        <p:par>
                          <p:cTn id="31" fill="hold">
                            <p:stCondLst>
                              <p:cond delay="4000"/>
                            </p:stCondLst>
                            <p:childTnLst>
                              <p:par>
                                <p:cTn id="32" presetID="50" presetClass="entr" presetSubtype="0" decel="100000" fill="hold" grpId="0" nodeType="afterEffect">
                                  <p:stCondLst>
                                    <p:cond delay="0"/>
                                  </p:stCondLst>
                                  <p:childTnLst>
                                    <p:set>
                                      <p:cBhvr>
                                        <p:cTn id="33" dur="1" fill="hold">
                                          <p:stCondLst>
                                            <p:cond delay="0"/>
                                          </p:stCondLst>
                                        </p:cTn>
                                        <p:tgtEl>
                                          <p:spTgt spid="84"/>
                                        </p:tgtEl>
                                        <p:attrNameLst>
                                          <p:attrName>style.visibility</p:attrName>
                                        </p:attrNameLst>
                                      </p:cBhvr>
                                      <p:to>
                                        <p:strVal val="visible"/>
                                      </p:to>
                                    </p:set>
                                    <p:anim calcmode="lin" valueType="num">
                                      <p:cBhvr>
                                        <p:cTn id="34" dur="1000" fill="hold"/>
                                        <p:tgtEl>
                                          <p:spTgt spid="84"/>
                                        </p:tgtEl>
                                        <p:attrNameLst>
                                          <p:attrName>ppt_w</p:attrName>
                                        </p:attrNameLst>
                                      </p:cBhvr>
                                      <p:tavLst>
                                        <p:tav tm="0">
                                          <p:val>
                                            <p:strVal val="#ppt_w+.3"/>
                                          </p:val>
                                        </p:tav>
                                        <p:tav tm="100000">
                                          <p:val>
                                            <p:strVal val="#ppt_w"/>
                                          </p:val>
                                        </p:tav>
                                      </p:tavLst>
                                    </p:anim>
                                    <p:anim calcmode="lin" valueType="num">
                                      <p:cBhvr>
                                        <p:cTn id="35" dur="1000" fill="hold"/>
                                        <p:tgtEl>
                                          <p:spTgt spid="84"/>
                                        </p:tgtEl>
                                        <p:attrNameLst>
                                          <p:attrName>ppt_h</p:attrName>
                                        </p:attrNameLst>
                                      </p:cBhvr>
                                      <p:tavLst>
                                        <p:tav tm="0">
                                          <p:val>
                                            <p:strVal val="#ppt_h"/>
                                          </p:val>
                                        </p:tav>
                                        <p:tav tm="100000">
                                          <p:val>
                                            <p:strVal val="#ppt_h"/>
                                          </p:val>
                                        </p:tav>
                                      </p:tavLst>
                                    </p:anim>
                                    <p:animEffect transition="in" filter="fade">
                                      <p:cBhvr>
                                        <p:cTn id="36" dur="1000"/>
                                        <p:tgtEl>
                                          <p:spTgt spid="84"/>
                                        </p:tgtEl>
                                      </p:cBhvr>
                                    </p:animEffect>
                                  </p:childTnLst>
                                </p:cTn>
                              </p:par>
                            </p:childTnLst>
                          </p:cTn>
                        </p:par>
                        <p:par>
                          <p:cTn id="37" fill="hold">
                            <p:stCondLst>
                              <p:cond delay="5000"/>
                            </p:stCondLst>
                            <p:childTnLst>
                              <p:par>
                                <p:cTn id="38" presetID="50" presetClass="entr" presetSubtype="0" decel="100000" fill="hold" grpId="0" nodeType="afterEffect">
                                  <p:stCondLst>
                                    <p:cond delay="0"/>
                                  </p:stCondLst>
                                  <p:childTnLst>
                                    <p:set>
                                      <p:cBhvr>
                                        <p:cTn id="39" dur="1" fill="hold">
                                          <p:stCondLst>
                                            <p:cond delay="0"/>
                                          </p:stCondLst>
                                        </p:cTn>
                                        <p:tgtEl>
                                          <p:spTgt spid="85"/>
                                        </p:tgtEl>
                                        <p:attrNameLst>
                                          <p:attrName>style.visibility</p:attrName>
                                        </p:attrNameLst>
                                      </p:cBhvr>
                                      <p:to>
                                        <p:strVal val="visible"/>
                                      </p:to>
                                    </p:set>
                                    <p:anim calcmode="lin" valueType="num">
                                      <p:cBhvr>
                                        <p:cTn id="40" dur="1000" fill="hold"/>
                                        <p:tgtEl>
                                          <p:spTgt spid="85"/>
                                        </p:tgtEl>
                                        <p:attrNameLst>
                                          <p:attrName>ppt_w</p:attrName>
                                        </p:attrNameLst>
                                      </p:cBhvr>
                                      <p:tavLst>
                                        <p:tav tm="0">
                                          <p:val>
                                            <p:strVal val="#ppt_w+.3"/>
                                          </p:val>
                                        </p:tav>
                                        <p:tav tm="100000">
                                          <p:val>
                                            <p:strVal val="#ppt_w"/>
                                          </p:val>
                                        </p:tav>
                                      </p:tavLst>
                                    </p:anim>
                                    <p:anim calcmode="lin" valueType="num">
                                      <p:cBhvr>
                                        <p:cTn id="41" dur="1000" fill="hold"/>
                                        <p:tgtEl>
                                          <p:spTgt spid="85"/>
                                        </p:tgtEl>
                                        <p:attrNameLst>
                                          <p:attrName>ppt_h</p:attrName>
                                        </p:attrNameLst>
                                      </p:cBhvr>
                                      <p:tavLst>
                                        <p:tav tm="0">
                                          <p:val>
                                            <p:strVal val="#ppt_h"/>
                                          </p:val>
                                        </p:tav>
                                        <p:tav tm="100000">
                                          <p:val>
                                            <p:strVal val="#ppt_h"/>
                                          </p:val>
                                        </p:tav>
                                      </p:tavLst>
                                    </p:anim>
                                    <p:animEffect transition="in" filter="fade">
                                      <p:cBhvr>
                                        <p:cTn id="42" dur="1000"/>
                                        <p:tgtEl>
                                          <p:spTgt spid="85"/>
                                        </p:tgtEl>
                                      </p:cBhvr>
                                    </p:animEffect>
                                  </p:childTnLst>
                                </p:cTn>
                              </p:par>
                            </p:childTnLst>
                          </p:cTn>
                        </p:par>
                        <p:par>
                          <p:cTn id="43" fill="hold">
                            <p:stCondLst>
                              <p:cond delay="6000"/>
                            </p:stCondLst>
                            <p:childTnLst>
                              <p:par>
                                <p:cTn id="44" presetID="50" presetClass="entr" presetSubtype="0" decel="100000" fill="hold" grpId="0" nodeType="afterEffect">
                                  <p:stCondLst>
                                    <p:cond delay="0"/>
                                  </p:stCondLst>
                                  <p:childTnLst>
                                    <p:set>
                                      <p:cBhvr>
                                        <p:cTn id="45" dur="1" fill="hold">
                                          <p:stCondLst>
                                            <p:cond delay="0"/>
                                          </p:stCondLst>
                                        </p:cTn>
                                        <p:tgtEl>
                                          <p:spTgt spid="86"/>
                                        </p:tgtEl>
                                        <p:attrNameLst>
                                          <p:attrName>style.visibility</p:attrName>
                                        </p:attrNameLst>
                                      </p:cBhvr>
                                      <p:to>
                                        <p:strVal val="visible"/>
                                      </p:to>
                                    </p:set>
                                    <p:anim calcmode="lin" valueType="num">
                                      <p:cBhvr>
                                        <p:cTn id="46" dur="1000" fill="hold"/>
                                        <p:tgtEl>
                                          <p:spTgt spid="86"/>
                                        </p:tgtEl>
                                        <p:attrNameLst>
                                          <p:attrName>ppt_w</p:attrName>
                                        </p:attrNameLst>
                                      </p:cBhvr>
                                      <p:tavLst>
                                        <p:tav tm="0">
                                          <p:val>
                                            <p:strVal val="#ppt_w+.3"/>
                                          </p:val>
                                        </p:tav>
                                        <p:tav tm="100000">
                                          <p:val>
                                            <p:strVal val="#ppt_w"/>
                                          </p:val>
                                        </p:tav>
                                      </p:tavLst>
                                    </p:anim>
                                    <p:anim calcmode="lin" valueType="num">
                                      <p:cBhvr>
                                        <p:cTn id="47" dur="1000" fill="hold"/>
                                        <p:tgtEl>
                                          <p:spTgt spid="86"/>
                                        </p:tgtEl>
                                        <p:attrNameLst>
                                          <p:attrName>ppt_h</p:attrName>
                                        </p:attrNameLst>
                                      </p:cBhvr>
                                      <p:tavLst>
                                        <p:tav tm="0">
                                          <p:val>
                                            <p:strVal val="#ppt_h"/>
                                          </p:val>
                                        </p:tav>
                                        <p:tav tm="100000">
                                          <p:val>
                                            <p:strVal val="#ppt_h"/>
                                          </p:val>
                                        </p:tav>
                                      </p:tavLst>
                                    </p:anim>
                                    <p:animEffect transition="in" filter="fade">
                                      <p:cBhvr>
                                        <p:cTn id="48" dur="1000"/>
                                        <p:tgtEl>
                                          <p:spTgt spid="86"/>
                                        </p:tgtEl>
                                      </p:cBhvr>
                                    </p:animEffect>
                                  </p:childTnLst>
                                </p:cTn>
                              </p:par>
                            </p:childTnLst>
                          </p:cTn>
                        </p:par>
                        <p:par>
                          <p:cTn id="49" fill="hold">
                            <p:stCondLst>
                              <p:cond delay="7000"/>
                            </p:stCondLst>
                            <p:childTnLst>
                              <p:par>
                                <p:cTn id="50" presetID="50" presetClass="entr" presetSubtype="0" decel="100000" fill="hold" grpId="0" nodeType="afterEffect">
                                  <p:stCondLst>
                                    <p:cond delay="0"/>
                                  </p:stCondLst>
                                  <p:childTnLst>
                                    <p:set>
                                      <p:cBhvr>
                                        <p:cTn id="51" dur="1" fill="hold">
                                          <p:stCondLst>
                                            <p:cond delay="0"/>
                                          </p:stCondLst>
                                        </p:cTn>
                                        <p:tgtEl>
                                          <p:spTgt spid="87"/>
                                        </p:tgtEl>
                                        <p:attrNameLst>
                                          <p:attrName>style.visibility</p:attrName>
                                        </p:attrNameLst>
                                      </p:cBhvr>
                                      <p:to>
                                        <p:strVal val="visible"/>
                                      </p:to>
                                    </p:set>
                                    <p:anim calcmode="lin" valueType="num">
                                      <p:cBhvr>
                                        <p:cTn id="52" dur="1000" fill="hold"/>
                                        <p:tgtEl>
                                          <p:spTgt spid="87"/>
                                        </p:tgtEl>
                                        <p:attrNameLst>
                                          <p:attrName>ppt_w</p:attrName>
                                        </p:attrNameLst>
                                      </p:cBhvr>
                                      <p:tavLst>
                                        <p:tav tm="0">
                                          <p:val>
                                            <p:strVal val="#ppt_w+.3"/>
                                          </p:val>
                                        </p:tav>
                                        <p:tav tm="100000">
                                          <p:val>
                                            <p:strVal val="#ppt_w"/>
                                          </p:val>
                                        </p:tav>
                                      </p:tavLst>
                                    </p:anim>
                                    <p:anim calcmode="lin" valueType="num">
                                      <p:cBhvr>
                                        <p:cTn id="53" dur="1000" fill="hold"/>
                                        <p:tgtEl>
                                          <p:spTgt spid="87"/>
                                        </p:tgtEl>
                                        <p:attrNameLst>
                                          <p:attrName>ppt_h</p:attrName>
                                        </p:attrNameLst>
                                      </p:cBhvr>
                                      <p:tavLst>
                                        <p:tav tm="0">
                                          <p:val>
                                            <p:strVal val="#ppt_h"/>
                                          </p:val>
                                        </p:tav>
                                        <p:tav tm="100000">
                                          <p:val>
                                            <p:strVal val="#ppt_h"/>
                                          </p:val>
                                        </p:tav>
                                      </p:tavLst>
                                    </p:anim>
                                    <p:animEffect transition="in" filter="fade">
                                      <p:cBhvr>
                                        <p:cTn id="54" dur="1000"/>
                                        <p:tgtEl>
                                          <p:spTgt spid="87"/>
                                        </p:tgtEl>
                                      </p:cBhvr>
                                    </p:animEffect>
                                  </p:childTnLst>
                                </p:cTn>
                              </p:par>
                            </p:childTnLst>
                          </p:cTn>
                        </p:par>
                        <p:par>
                          <p:cTn id="55" fill="hold">
                            <p:stCondLst>
                              <p:cond delay="8000"/>
                            </p:stCondLst>
                            <p:childTnLst>
                              <p:par>
                                <p:cTn id="56" presetID="50" presetClass="entr" presetSubtype="0" decel="100000" fill="hold" grpId="0" nodeType="afterEffect">
                                  <p:stCondLst>
                                    <p:cond delay="0"/>
                                  </p:stCondLst>
                                  <p:childTnLst>
                                    <p:set>
                                      <p:cBhvr>
                                        <p:cTn id="57" dur="1" fill="hold">
                                          <p:stCondLst>
                                            <p:cond delay="0"/>
                                          </p:stCondLst>
                                        </p:cTn>
                                        <p:tgtEl>
                                          <p:spTgt spid="88"/>
                                        </p:tgtEl>
                                        <p:attrNameLst>
                                          <p:attrName>style.visibility</p:attrName>
                                        </p:attrNameLst>
                                      </p:cBhvr>
                                      <p:to>
                                        <p:strVal val="visible"/>
                                      </p:to>
                                    </p:set>
                                    <p:anim calcmode="lin" valueType="num">
                                      <p:cBhvr>
                                        <p:cTn id="58" dur="1000" fill="hold"/>
                                        <p:tgtEl>
                                          <p:spTgt spid="88"/>
                                        </p:tgtEl>
                                        <p:attrNameLst>
                                          <p:attrName>ppt_w</p:attrName>
                                        </p:attrNameLst>
                                      </p:cBhvr>
                                      <p:tavLst>
                                        <p:tav tm="0">
                                          <p:val>
                                            <p:strVal val="#ppt_w+.3"/>
                                          </p:val>
                                        </p:tav>
                                        <p:tav tm="100000">
                                          <p:val>
                                            <p:strVal val="#ppt_w"/>
                                          </p:val>
                                        </p:tav>
                                      </p:tavLst>
                                    </p:anim>
                                    <p:anim calcmode="lin" valueType="num">
                                      <p:cBhvr>
                                        <p:cTn id="59" dur="1000" fill="hold"/>
                                        <p:tgtEl>
                                          <p:spTgt spid="88"/>
                                        </p:tgtEl>
                                        <p:attrNameLst>
                                          <p:attrName>ppt_h</p:attrName>
                                        </p:attrNameLst>
                                      </p:cBhvr>
                                      <p:tavLst>
                                        <p:tav tm="0">
                                          <p:val>
                                            <p:strVal val="#ppt_h"/>
                                          </p:val>
                                        </p:tav>
                                        <p:tav tm="100000">
                                          <p:val>
                                            <p:strVal val="#ppt_h"/>
                                          </p:val>
                                        </p:tav>
                                      </p:tavLst>
                                    </p:anim>
                                    <p:animEffect transition="in" filter="fade">
                                      <p:cBhvr>
                                        <p:cTn id="60" dur="1000"/>
                                        <p:tgtEl>
                                          <p:spTgt spid="88"/>
                                        </p:tgtEl>
                                      </p:cBhvr>
                                    </p:animEffect>
                                  </p:childTnLst>
                                </p:cTn>
                              </p:par>
                            </p:childTnLst>
                          </p:cTn>
                        </p:par>
                        <p:par>
                          <p:cTn id="61" fill="hold">
                            <p:stCondLst>
                              <p:cond delay="9000"/>
                            </p:stCondLst>
                            <p:childTnLst>
                              <p:par>
                                <p:cTn id="62" presetID="50" presetClass="entr" presetSubtype="0" decel="100000" fill="hold" grpId="0" nodeType="afterEffect">
                                  <p:stCondLst>
                                    <p:cond delay="0"/>
                                  </p:stCondLst>
                                  <p:childTnLst>
                                    <p:set>
                                      <p:cBhvr>
                                        <p:cTn id="63" dur="1" fill="hold">
                                          <p:stCondLst>
                                            <p:cond delay="0"/>
                                          </p:stCondLst>
                                        </p:cTn>
                                        <p:tgtEl>
                                          <p:spTgt spid="89"/>
                                        </p:tgtEl>
                                        <p:attrNameLst>
                                          <p:attrName>style.visibility</p:attrName>
                                        </p:attrNameLst>
                                      </p:cBhvr>
                                      <p:to>
                                        <p:strVal val="visible"/>
                                      </p:to>
                                    </p:set>
                                    <p:anim calcmode="lin" valueType="num">
                                      <p:cBhvr>
                                        <p:cTn id="64" dur="1000" fill="hold"/>
                                        <p:tgtEl>
                                          <p:spTgt spid="89"/>
                                        </p:tgtEl>
                                        <p:attrNameLst>
                                          <p:attrName>ppt_w</p:attrName>
                                        </p:attrNameLst>
                                      </p:cBhvr>
                                      <p:tavLst>
                                        <p:tav tm="0">
                                          <p:val>
                                            <p:strVal val="#ppt_w+.3"/>
                                          </p:val>
                                        </p:tav>
                                        <p:tav tm="100000">
                                          <p:val>
                                            <p:strVal val="#ppt_w"/>
                                          </p:val>
                                        </p:tav>
                                      </p:tavLst>
                                    </p:anim>
                                    <p:anim calcmode="lin" valueType="num">
                                      <p:cBhvr>
                                        <p:cTn id="65" dur="1000" fill="hold"/>
                                        <p:tgtEl>
                                          <p:spTgt spid="89"/>
                                        </p:tgtEl>
                                        <p:attrNameLst>
                                          <p:attrName>ppt_h</p:attrName>
                                        </p:attrNameLst>
                                      </p:cBhvr>
                                      <p:tavLst>
                                        <p:tav tm="0">
                                          <p:val>
                                            <p:strVal val="#ppt_h"/>
                                          </p:val>
                                        </p:tav>
                                        <p:tav tm="100000">
                                          <p:val>
                                            <p:strVal val="#ppt_h"/>
                                          </p:val>
                                        </p:tav>
                                      </p:tavLst>
                                    </p:anim>
                                    <p:animEffect transition="in" filter="fade">
                                      <p:cBhvr>
                                        <p:cTn id="66" dur="1000"/>
                                        <p:tgtEl>
                                          <p:spTgt spid="89"/>
                                        </p:tgtEl>
                                      </p:cBhvr>
                                    </p:animEffect>
                                  </p:childTnLst>
                                </p:cTn>
                              </p:par>
                            </p:childTnLst>
                          </p:cTn>
                        </p:par>
                        <p:par>
                          <p:cTn id="67" fill="hold">
                            <p:stCondLst>
                              <p:cond delay="10000"/>
                            </p:stCondLst>
                            <p:childTnLst>
                              <p:par>
                                <p:cTn id="68" presetID="50" presetClass="entr" presetSubtype="0" decel="100000" fill="hold" grpId="0" nodeType="afterEffect">
                                  <p:stCondLst>
                                    <p:cond delay="0"/>
                                  </p:stCondLst>
                                  <p:childTnLst>
                                    <p:set>
                                      <p:cBhvr>
                                        <p:cTn id="69" dur="1" fill="hold">
                                          <p:stCondLst>
                                            <p:cond delay="0"/>
                                          </p:stCondLst>
                                        </p:cTn>
                                        <p:tgtEl>
                                          <p:spTgt spid="90"/>
                                        </p:tgtEl>
                                        <p:attrNameLst>
                                          <p:attrName>style.visibility</p:attrName>
                                        </p:attrNameLst>
                                      </p:cBhvr>
                                      <p:to>
                                        <p:strVal val="visible"/>
                                      </p:to>
                                    </p:set>
                                    <p:anim calcmode="lin" valueType="num">
                                      <p:cBhvr>
                                        <p:cTn id="70" dur="1000" fill="hold"/>
                                        <p:tgtEl>
                                          <p:spTgt spid="90"/>
                                        </p:tgtEl>
                                        <p:attrNameLst>
                                          <p:attrName>ppt_w</p:attrName>
                                        </p:attrNameLst>
                                      </p:cBhvr>
                                      <p:tavLst>
                                        <p:tav tm="0">
                                          <p:val>
                                            <p:strVal val="#ppt_w+.3"/>
                                          </p:val>
                                        </p:tav>
                                        <p:tav tm="100000">
                                          <p:val>
                                            <p:strVal val="#ppt_w"/>
                                          </p:val>
                                        </p:tav>
                                      </p:tavLst>
                                    </p:anim>
                                    <p:anim calcmode="lin" valueType="num">
                                      <p:cBhvr>
                                        <p:cTn id="71" dur="1000" fill="hold"/>
                                        <p:tgtEl>
                                          <p:spTgt spid="90"/>
                                        </p:tgtEl>
                                        <p:attrNameLst>
                                          <p:attrName>ppt_h</p:attrName>
                                        </p:attrNameLst>
                                      </p:cBhvr>
                                      <p:tavLst>
                                        <p:tav tm="0">
                                          <p:val>
                                            <p:strVal val="#ppt_h"/>
                                          </p:val>
                                        </p:tav>
                                        <p:tav tm="100000">
                                          <p:val>
                                            <p:strVal val="#ppt_h"/>
                                          </p:val>
                                        </p:tav>
                                      </p:tavLst>
                                    </p:anim>
                                    <p:animEffect transition="in" filter="fade">
                                      <p:cBhvr>
                                        <p:cTn id="72" dur="1000"/>
                                        <p:tgtEl>
                                          <p:spTgt spid="90"/>
                                        </p:tgtEl>
                                      </p:cBhvr>
                                    </p:animEffect>
                                  </p:childTnLst>
                                </p:cTn>
                              </p:par>
                            </p:childTnLst>
                          </p:cTn>
                        </p:par>
                        <p:par>
                          <p:cTn id="73" fill="hold">
                            <p:stCondLst>
                              <p:cond delay="11000"/>
                            </p:stCondLst>
                            <p:childTnLst>
                              <p:par>
                                <p:cTn id="74" presetID="50" presetClass="entr" presetSubtype="0" decel="100000" fill="hold" grpId="0" nodeType="afterEffect">
                                  <p:stCondLst>
                                    <p:cond delay="0"/>
                                  </p:stCondLst>
                                  <p:childTnLst>
                                    <p:set>
                                      <p:cBhvr>
                                        <p:cTn id="75" dur="1" fill="hold">
                                          <p:stCondLst>
                                            <p:cond delay="0"/>
                                          </p:stCondLst>
                                        </p:cTn>
                                        <p:tgtEl>
                                          <p:spTgt spid="91"/>
                                        </p:tgtEl>
                                        <p:attrNameLst>
                                          <p:attrName>style.visibility</p:attrName>
                                        </p:attrNameLst>
                                      </p:cBhvr>
                                      <p:to>
                                        <p:strVal val="visible"/>
                                      </p:to>
                                    </p:set>
                                    <p:anim calcmode="lin" valueType="num">
                                      <p:cBhvr>
                                        <p:cTn id="76" dur="1000" fill="hold"/>
                                        <p:tgtEl>
                                          <p:spTgt spid="91"/>
                                        </p:tgtEl>
                                        <p:attrNameLst>
                                          <p:attrName>ppt_w</p:attrName>
                                        </p:attrNameLst>
                                      </p:cBhvr>
                                      <p:tavLst>
                                        <p:tav tm="0">
                                          <p:val>
                                            <p:strVal val="#ppt_w+.3"/>
                                          </p:val>
                                        </p:tav>
                                        <p:tav tm="100000">
                                          <p:val>
                                            <p:strVal val="#ppt_w"/>
                                          </p:val>
                                        </p:tav>
                                      </p:tavLst>
                                    </p:anim>
                                    <p:anim calcmode="lin" valueType="num">
                                      <p:cBhvr>
                                        <p:cTn id="77" dur="1000" fill="hold"/>
                                        <p:tgtEl>
                                          <p:spTgt spid="91"/>
                                        </p:tgtEl>
                                        <p:attrNameLst>
                                          <p:attrName>ppt_h</p:attrName>
                                        </p:attrNameLst>
                                      </p:cBhvr>
                                      <p:tavLst>
                                        <p:tav tm="0">
                                          <p:val>
                                            <p:strVal val="#ppt_h"/>
                                          </p:val>
                                        </p:tav>
                                        <p:tav tm="100000">
                                          <p:val>
                                            <p:strVal val="#ppt_h"/>
                                          </p:val>
                                        </p:tav>
                                      </p:tavLst>
                                    </p:anim>
                                    <p:animEffect transition="in" filter="fade">
                                      <p:cBhvr>
                                        <p:cTn id="78" dur="1000"/>
                                        <p:tgtEl>
                                          <p:spTgt spid="91"/>
                                        </p:tgtEl>
                                      </p:cBhvr>
                                    </p:animEffect>
                                  </p:childTnLst>
                                </p:cTn>
                              </p:par>
                            </p:childTnLst>
                          </p:cTn>
                        </p:par>
                        <p:par>
                          <p:cTn id="79" fill="hold">
                            <p:stCondLst>
                              <p:cond delay="12000"/>
                            </p:stCondLst>
                            <p:childTnLst>
                              <p:par>
                                <p:cTn id="80" presetID="50" presetClass="entr" presetSubtype="0" decel="100000" fill="hold" grpId="0" nodeType="afterEffect">
                                  <p:stCondLst>
                                    <p:cond delay="0"/>
                                  </p:stCondLst>
                                  <p:childTnLst>
                                    <p:set>
                                      <p:cBhvr>
                                        <p:cTn id="81" dur="1" fill="hold">
                                          <p:stCondLst>
                                            <p:cond delay="0"/>
                                          </p:stCondLst>
                                        </p:cTn>
                                        <p:tgtEl>
                                          <p:spTgt spid="92"/>
                                        </p:tgtEl>
                                        <p:attrNameLst>
                                          <p:attrName>style.visibility</p:attrName>
                                        </p:attrNameLst>
                                      </p:cBhvr>
                                      <p:to>
                                        <p:strVal val="visible"/>
                                      </p:to>
                                    </p:set>
                                    <p:anim calcmode="lin" valueType="num">
                                      <p:cBhvr>
                                        <p:cTn id="82" dur="1000" fill="hold"/>
                                        <p:tgtEl>
                                          <p:spTgt spid="92"/>
                                        </p:tgtEl>
                                        <p:attrNameLst>
                                          <p:attrName>ppt_w</p:attrName>
                                        </p:attrNameLst>
                                      </p:cBhvr>
                                      <p:tavLst>
                                        <p:tav tm="0">
                                          <p:val>
                                            <p:strVal val="#ppt_w+.3"/>
                                          </p:val>
                                        </p:tav>
                                        <p:tav tm="100000">
                                          <p:val>
                                            <p:strVal val="#ppt_w"/>
                                          </p:val>
                                        </p:tav>
                                      </p:tavLst>
                                    </p:anim>
                                    <p:anim calcmode="lin" valueType="num">
                                      <p:cBhvr>
                                        <p:cTn id="83" dur="1000" fill="hold"/>
                                        <p:tgtEl>
                                          <p:spTgt spid="92"/>
                                        </p:tgtEl>
                                        <p:attrNameLst>
                                          <p:attrName>ppt_h</p:attrName>
                                        </p:attrNameLst>
                                      </p:cBhvr>
                                      <p:tavLst>
                                        <p:tav tm="0">
                                          <p:val>
                                            <p:strVal val="#ppt_h"/>
                                          </p:val>
                                        </p:tav>
                                        <p:tav tm="100000">
                                          <p:val>
                                            <p:strVal val="#ppt_h"/>
                                          </p:val>
                                        </p:tav>
                                      </p:tavLst>
                                    </p:anim>
                                    <p:animEffect transition="in" filter="fade">
                                      <p:cBhvr>
                                        <p:cTn id="84" dur="1000"/>
                                        <p:tgtEl>
                                          <p:spTgt spid="92"/>
                                        </p:tgtEl>
                                      </p:cBhvr>
                                    </p:animEffect>
                                  </p:childTnLst>
                                </p:cTn>
                              </p:par>
                            </p:childTnLst>
                          </p:cTn>
                        </p:par>
                        <p:par>
                          <p:cTn id="85" fill="hold">
                            <p:stCondLst>
                              <p:cond delay="13000"/>
                            </p:stCondLst>
                            <p:childTnLst>
                              <p:par>
                                <p:cTn id="86" presetID="50" presetClass="entr" presetSubtype="0" decel="100000" fill="hold" grpId="0" nodeType="afterEffect">
                                  <p:stCondLst>
                                    <p:cond delay="0"/>
                                  </p:stCondLst>
                                  <p:childTnLst>
                                    <p:set>
                                      <p:cBhvr>
                                        <p:cTn id="87" dur="1" fill="hold">
                                          <p:stCondLst>
                                            <p:cond delay="0"/>
                                          </p:stCondLst>
                                        </p:cTn>
                                        <p:tgtEl>
                                          <p:spTgt spid="93"/>
                                        </p:tgtEl>
                                        <p:attrNameLst>
                                          <p:attrName>style.visibility</p:attrName>
                                        </p:attrNameLst>
                                      </p:cBhvr>
                                      <p:to>
                                        <p:strVal val="visible"/>
                                      </p:to>
                                    </p:set>
                                    <p:anim calcmode="lin" valueType="num">
                                      <p:cBhvr>
                                        <p:cTn id="88" dur="1000" fill="hold"/>
                                        <p:tgtEl>
                                          <p:spTgt spid="93"/>
                                        </p:tgtEl>
                                        <p:attrNameLst>
                                          <p:attrName>ppt_w</p:attrName>
                                        </p:attrNameLst>
                                      </p:cBhvr>
                                      <p:tavLst>
                                        <p:tav tm="0">
                                          <p:val>
                                            <p:strVal val="#ppt_w+.3"/>
                                          </p:val>
                                        </p:tav>
                                        <p:tav tm="100000">
                                          <p:val>
                                            <p:strVal val="#ppt_w"/>
                                          </p:val>
                                        </p:tav>
                                      </p:tavLst>
                                    </p:anim>
                                    <p:anim calcmode="lin" valueType="num">
                                      <p:cBhvr>
                                        <p:cTn id="89" dur="1000" fill="hold"/>
                                        <p:tgtEl>
                                          <p:spTgt spid="93"/>
                                        </p:tgtEl>
                                        <p:attrNameLst>
                                          <p:attrName>ppt_h</p:attrName>
                                        </p:attrNameLst>
                                      </p:cBhvr>
                                      <p:tavLst>
                                        <p:tav tm="0">
                                          <p:val>
                                            <p:strVal val="#ppt_h"/>
                                          </p:val>
                                        </p:tav>
                                        <p:tav tm="100000">
                                          <p:val>
                                            <p:strVal val="#ppt_h"/>
                                          </p:val>
                                        </p:tav>
                                      </p:tavLst>
                                    </p:anim>
                                    <p:animEffect transition="in" filter="fade">
                                      <p:cBhvr>
                                        <p:cTn id="90" dur="1000"/>
                                        <p:tgtEl>
                                          <p:spTgt spid="93"/>
                                        </p:tgtEl>
                                      </p:cBhvr>
                                    </p:animEffect>
                                  </p:childTnLst>
                                </p:cTn>
                              </p:par>
                            </p:childTnLst>
                          </p:cTn>
                        </p:par>
                        <p:par>
                          <p:cTn id="91" fill="hold">
                            <p:stCondLst>
                              <p:cond delay="14000"/>
                            </p:stCondLst>
                            <p:childTnLst>
                              <p:par>
                                <p:cTn id="92" presetID="50" presetClass="entr" presetSubtype="0" decel="100000" fill="hold" grpId="0" nodeType="afterEffect">
                                  <p:stCondLst>
                                    <p:cond delay="0"/>
                                  </p:stCondLst>
                                  <p:childTnLst>
                                    <p:set>
                                      <p:cBhvr>
                                        <p:cTn id="93" dur="1" fill="hold">
                                          <p:stCondLst>
                                            <p:cond delay="0"/>
                                          </p:stCondLst>
                                        </p:cTn>
                                        <p:tgtEl>
                                          <p:spTgt spid="94"/>
                                        </p:tgtEl>
                                        <p:attrNameLst>
                                          <p:attrName>style.visibility</p:attrName>
                                        </p:attrNameLst>
                                      </p:cBhvr>
                                      <p:to>
                                        <p:strVal val="visible"/>
                                      </p:to>
                                    </p:set>
                                    <p:anim calcmode="lin" valueType="num">
                                      <p:cBhvr>
                                        <p:cTn id="94" dur="1000" fill="hold"/>
                                        <p:tgtEl>
                                          <p:spTgt spid="94"/>
                                        </p:tgtEl>
                                        <p:attrNameLst>
                                          <p:attrName>ppt_w</p:attrName>
                                        </p:attrNameLst>
                                      </p:cBhvr>
                                      <p:tavLst>
                                        <p:tav tm="0">
                                          <p:val>
                                            <p:strVal val="#ppt_w+.3"/>
                                          </p:val>
                                        </p:tav>
                                        <p:tav tm="100000">
                                          <p:val>
                                            <p:strVal val="#ppt_w"/>
                                          </p:val>
                                        </p:tav>
                                      </p:tavLst>
                                    </p:anim>
                                    <p:anim calcmode="lin" valueType="num">
                                      <p:cBhvr>
                                        <p:cTn id="95" dur="1000" fill="hold"/>
                                        <p:tgtEl>
                                          <p:spTgt spid="94"/>
                                        </p:tgtEl>
                                        <p:attrNameLst>
                                          <p:attrName>ppt_h</p:attrName>
                                        </p:attrNameLst>
                                      </p:cBhvr>
                                      <p:tavLst>
                                        <p:tav tm="0">
                                          <p:val>
                                            <p:strVal val="#ppt_h"/>
                                          </p:val>
                                        </p:tav>
                                        <p:tav tm="100000">
                                          <p:val>
                                            <p:strVal val="#ppt_h"/>
                                          </p:val>
                                        </p:tav>
                                      </p:tavLst>
                                    </p:anim>
                                    <p:animEffect transition="in" filter="fade">
                                      <p:cBhvr>
                                        <p:cTn id="96" dur="1000"/>
                                        <p:tgtEl>
                                          <p:spTgt spid="94"/>
                                        </p:tgtEl>
                                      </p:cBhvr>
                                    </p:animEffect>
                                  </p:childTnLst>
                                </p:cTn>
                              </p:par>
                            </p:childTnLst>
                          </p:cTn>
                        </p:par>
                        <p:par>
                          <p:cTn id="97" fill="hold">
                            <p:stCondLst>
                              <p:cond delay="15000"/>
                            </p:stCondLst>
                            <p:childTnLst>
                              <p:par>
                                <p:cTn id="98" presetID="50" presetClass="entr" presetSubtype="0" decel="100000" fill="hold" grpId="0" nodeType="afterEffect">
                                  <p:stCondLst>
                                    <p:cond delay="0"/>
                                  </p:stCondLst>
                                  <p:childTnLst>
                                    <p:set>
                                      <p:cBhvr>
                                        <p:cTn id="99" dur="1" fill="hold">
                                          <p:stCondLst>
                                            <p:cond delay="0"/>
                                          </p:stCondLst>
                                        </p:cTn>
                                        <p:tgtEl>
                                          <p:spTgt spid="95"/>
                                        </p:tgtEl>
                                        <p:attrNameLst>
                                          <p:attrName>style.visibility</p:attrName>
                                        </p:attrNameLst>
                                      </p:cBhvr>
                                      <p:to>
                                        <p:strVal val="visible"/>
                                      </p:to>
                                    </p:set>
                                    <p:anim calcmode="lin" valueType="num">
                                      <p:cBhvr>
                                        <p:cTn id="100" dur="1000" fill="hold"/>
                                        <p:tgtEl>
                                          <p:spTgt spid="95"/>
                                        </p:tgtEl>
                                        <p:attrNameLst>
                                          <p:attrName>ppt_w</p:attrName>
                                        </p:attrNameLst>
                                      </p:cBhvr>
                                      <p:tavLst>
                                        <p:tav tm="0">
                                          <p:val>
                                            <p:strVal val="#ppt_w+.3"/>
                                          </p:val>
                                        </p:tav>
                                        <p:tav tm="100000">
                                          <p:val>
                                            <p:strVal val="#ppt_w"/>
                                          </p:val>
                                        </p:tav>
                                      </p:tavLst>
                                    </p:anim>
                                    <p:anim calcmode="lin" valueType="num">
                                      <p:cBhvr>
                                        <p:cTn id="101" dur="1000" fill="hold"/>
                                        <p:tgtEl>
                                          <p:spTgt spid="95"/>
                                        </p:tgtEl>
                                        <p:attrNameLst>
                                          <p:attrName>ppt_h</p:attrName>
                                        </p:attrNameLst>
                                      </p:cBhvr>
                                      <p:tavLst>
                                        <p:tav tm="0">
                                          <p:val>
                                            <p:strVal val="#ppt_h"/>
                                          </p:val>
                                        </p:tav>
                                        <p:tav tm="100000">
                                          <p:val>
                                            <p:strVal val="#ppt_h"/>
                                          </p:val>
                                        </p:tav>
                                      </p:tavLst>
                                    </p:anim>
                                    <p:animEffect transition="in" filter="fade">
                                      <p:cBhvr>
                                        <p:cTn id="102" dur="1000"/>
                                        <p:tgtEl>
                                          <p:spTgt spid="95"/>
                                        </p:tgtEl>
                                      </p:cBhvr>
                                    </p:animEffect>
                                  </p:childTnLst>
                                </p:cTn>
                              </p:par>
                            </p:childTnLst>
                          </p:cTn>
                        </p:par>
                        <p:par>
                          <p:cTn id="103" fill="hold">
                            <p:stCondLst>
                              <p:cond delay="16000"/>
                            </p:stCondLst>
                            <p:childTnLst>
                              <p:par>
                                <p:cTn id="104" presetID="50" presetClass="entr" presetSubtype="0" decel="100000" fill="hold" grpId="0" nodeType="afterEffect">
                                  <p:stCondLst>
                                    <p:cond delay="0"/>
                                  </p:stCondLst>
                                  <p:childTnLst>
                                    <p:set>
                                      <p:cBhvr>
                                        <p:cTn id="105" dur="1" fill="hold">
                                          <p:stCondLst>
                                            <p:cond delay="0"/>
                                          </p:stCondLst>
                                        </p:cTn>
                                        <p:tgtEl>
                                          <p:spTgt spid="96"/>
                                        </p:tgtEl>
                                        <p:attrNameLst>
                                          <p:attrName>style.visibility</p:attrName>
                                        </p:attrNameLst>
                                      </p:cBhvr>
                                      <p:to>
                                        <p:strVal val="visible"/>
                                      </p:to>
                                    </p:set>
                                    <p:anim calcmode="lin" valueType="num">
                                      <p:cBhvr>
                                        <p:cTn id="106" dur="1000" fill="hold"/>
                                        <p:tgtEl>
                                          <p:spTgt spid="96"/>
                                        </p:tgtEl>
                                        <p:attrNameLst>
                                          <p:attrName>ppt_w</p:attrName>
                                        </p:attrNameLst>
                                      </p:cBhvr>
                                      <p:tavLst>
                                        <p:tav tm="0">
                                          <p:val>
                                            <p:strVal val="#ppt_w+.3"/>
                                          </p:val>
                                        </p:tav>
                                        <p:tav tm="100000">
                                          <p:val>
                                            <p:strVal val="#ppt_w"/>
                                          </p:val>
                                        </p:tav>
                                      </p:tavLst>
                                    </p:anim>
                                    <p:anim calcmode="lin" valueType="num">
                                      <p:cBhvr>
                                        <p:cTn id="107" dur="1000" fill="hold"/>
                                        <p:tgtEl>
                                          <p:spTgt spid="96"/>
                                        </p:tgtEl>
                                        <p:attrNameLst>
                                          <p:attrName>ppt_h</p:attrName>
                                        </p:attrNameLst>
                                      </p:cBhvr>
                                      <p:tavLst>
                                        <p:tav tm="0">
                                          <p:val>
                                            <p:strVal val="#ppt_h"/>
                                          </p:val>
                                        </p:tav>
                                        <p:tav tm="100000">
                                          <p:val>
                                            <p:strVal val="#ppt_h"/>
                                          </p:val>
                                        </p:tav>
                                      </p:tavLst>
                                    </p:anim>
                                    <p:animEffect transition="in" filter="fade">
                                      <p:cBhvr>
                                        <p:cTn id="108" dur="1000"/>
                                        <p:tgtEl>
                                          <p:spTgt spid="96"/>
                                        </p:tgtEl>
                                      </p:cBhvr>
                                    </p:animEffect>
                                  </p:childTnLst>
                                </p:cTn>
                              </p:par>
                            </p:childTnLst>
                          </p:cTn>
                        </p:par>
                        <p:par>
                          <p:cTn id="109" fill="hold">
                            <p:stCondLst>
                              <p:cond delay="17000"/>
                            </p:stCondLst>
                            <p:childTnLst>
                              <p:par>
                                <p:cTn id="110" presetID="50" presetClass="entr" presetSubtype="0" decel="100000" fill="hold" grpId="0" nodeType="afterEffect">
                                  <p:stCondLst>
                                    <p:cond delay="0"/>
                                  </p:stCondLst>
                                  <p:childTnLst>
                                    <p:set>
                                      <p:cBhvr>
                                        <p:cTn id="111" dur="1" fill="hold">
                                          <p:stCondLst>
                                            <p:cond delay="0"/>
                                          </p:stCondLst>
                                        </p:cTn>
                                        <p:tgtEl>
                                          <p:spTgt spid="97"/>
                                        </p:tgtEl>
                                        <p:attrNameLst>
                                          <p:attrName>style.visibility</p:attrName>
                                        </p:attrNameLst>
                                      </p:cBhvr>
                                      <p:to>
                                        <p:strVal val="visible"/>
                                      </p:to>
                                    </p:set>
                                    <p:anim calcmode="lin" valueType="num">
                                      <p:cBhvr>
                                        <p:cTn id="112" dur="1000" fill="hold"/>
                                        <p:tgtEl>
                                          <p:spTgt spid="97"/>
                                        </p:tgtEl>
                                        <p:attrNameLst>
                                          <p:attrName>ppt_w</p:attrName>
                                        </p:attrNameLst>
                                      </p:cBhvr>
                                      <p:tavLst>
                                        <p:tav tm="0">
                                          <p:val>
                                            <p:strVal val="#ppt_w+.3"/>
                                          </p:val>
                                        </p:tav>
                                        <p:tav tm="100000">
                                          <p:val>
                                            <p:strVal val="#ppt_w"/>
                                          </p:val>
                                        </p:tav>
                                      </p:tavLst>
                                    </p:anim>
                                    <p:anim calcmode="lin" valueType="num">
                                      <p:cBhvr>
                                        <p:cTn id="113" dur="1000" fill="hold"/>
                                        <p:tgtEl>
                                          <p:spTgt spid="97"/>
                                        </p:tgtEl>
                                        <p:attrNameLst>
                                          <p:attrName>ppt_h</p:attrName>
                                        </p:attrNameLst>
                                      </p:cBhvr>
                                      <p:tavLst>
                                        <p:tav tm="0">
                                          <p:val>
                                            <p:strVal val="#ppt_h"/>
                                          </p:val>
                                        </p:tav>
                                        <p:tav tm="100000">
                                          <p:val>
                                            <p:strVal val="#ppt_h"/>
                                          </p:val>
                                        </p:tav>
                                      </p:tavLst>
                                    </p:anim>
                                    <p:animEffect transition="in" filter="fade">
                                      <p:cBhvr>
                                        <p:cTn id="114" dur="1000"/>
                                        <p:tgtEl>
                                          <p:spTgt spid="97"/>
                                        </p:tgtEl>
                                      </p:cBhvr>
                                    </p:animEffect>
                                  </p:childTnLst>
                                </p:cTn>
                              </p:par>
                            </p:childTnLst>
                          </p:cTn>
                        </p:par>
                        <p:par>
                          <p:cTn id="115" fill="hold">
                            <p:stCondLst>
                              <p:cond delay="18000"/>
                            </p:stCondLst>
                            <p:childTnLst>
                              <p:par>
                                <p:cTn id="116" presetID="50" presetClass="entr" presetSubtype="0" decel="100000" fill="hold" grpId="0" nodeType="afterEffect">
                                  <p:stCondLst>
                                    <p:cond delay="0"/>
                                  </p:stCondLst>
                                  <p:childTnLst>
                                    <p:set>
                                      <p:cBhvr>
                                        <p:cTn id="117" dur="1" fill="hold">
                                          <p:stCondLst>
                                            <p:cond delay="0"/>
                                          </p:stCondLst>
                                        </p:cTn>
                                        <p:tgtEl>
                                          <p:spTgt spid="98"/>
                                        </p:tgtEl>
                                        <p:attrNameLst>
                                          <p:attrName>style.visibility</p:attrName>
                                        </p:attrNameLst>
                                      </p:cBhvr>
                                      <p:to>
                                        <p:strVal val="visible"/>
                                      </p:to>
                                    </p:set>
                                    <p:anim calcmode="lin" valueType="num">
                                      <p:cBhvr>
                                        <p:cTn id="118" dur="1000" fill="hold"/>
                                        <p:tgtEl>
                                          <p:spTgt spid="98"/>
                                        </p:tgtEl>
                                        <p:attrNameLst>
                                          <p:attrName>ppt_w</p:attrName>
                                        </p:attrNameLst>
                                      </p:cBhvr>
                                      <p:tavLst>
                                        <p:tav tm="0">
                                          <p:val>
                                            <p:strVal val="#ppt_w+.3"/>
                                          </p:val>
                                        </p:tav>
                                        <p:tav tm="100000">
                                          <p:val>
                                            <p:strVal val="#ppt_w"/>
                                          </p:val>
                                        </p:tav>
                                      </p:tavLst>
                                    </p:anim>
                                    <p:anim calcmode="lin" valueType="num">
                                      <p:cBhvr>
                                        <p:cTn id="119" dur="1000" fill="hold"/>
                                        <p:tgtEl>
                                          <p:spTgt spid="98"/>
                                        </p:tgtEl>
                                        <p:attrNameLst>
                                          <p:attrName>ppt_h</p:attrName>
                                        </p:attrNameLst>
                                      </p:cBhvr>
                                      <p:tavLst>
                                        <p:tav tm="0">
                                          <p:val>
                                            <p:strVal val="#ppt_h"/>
                                          </p:val>
                                        </p:tav>
                                        <p:tav tm="100000">
                                          <p:val>
                                            <p:strVal val="#ppt_h"/>
                                          </p:val>
                                        </p:tav>
                                      </p:tavLst>
                                    </p:anim>
                                    <p:animEffect transition="in" filter="fade">
                                      <p:cBhvr>
                                        <p:cTn id="120" dur="1000"/>
                                        <p:tgtEl>
                                          <p:spTgt spid="98"/>
                                        </p:tgtEl>
                                      </p:cBhvr>
                                    </p:animEffect>
                                  </p:childTnLst>
                                </p:cTn>
                              </p:par>
                            </p:childTnLst>
                          </p:cTn>
                        </p:par>
                        <p:par>
                          <p:cTn id="121" fill="hold">
                            <p:stCondLst>
                              <p:cond delay="19000"/>
                            </p:stCondLst>
                            <p:childTnLst>
                              <p:par>
                                <p:cTn id="122" presetID="50" presetClass="entr" presetSubtype="0" decel="100000" fill="hold" grpId="0" nodeType="afterEffect">
                                  <p:stCondLst>
                                    <p:cond delay="0"/>
                                  </p:stCondLst>
                                  <p:childTnLst>
                                    <p:set>
                                      <p:cBhvr>
                                        <p:cTn id="123" dur="1" fill="hold">
                                          <p:stCondLst>
                                            <p:cond delay="0"/>
                                          </p:stCondLst>
                                        </p:cTn>
                                        <p:tgtEl>
                                          <p:spTgt spid="99"/>
                                        </p:tgtEl>
                                        <p:attrNameLst>
                                          <p:attrName>style.visibility</p:attrName>
                                        </p:attrNameLst>
                                      </p:cBhvr>
                                      <p:to>
                                        <p:strVal val="visible"/>
                                      </p:to>
                                    </p:set>
                                    <p:anim calcmode="lin" valueType="num">
                                      <p:cBhvr>
                                        <p:cTn id="124" dur="1000" fill="hold"/>
                                        <p:tgtEl>
                                          <p:spTgt spid="99"/>
                                        </p:tgtEl>
                                        <p:attrNameLst>
                                          <p:attrName>ppt_w</p:attrName>
                                        </p:attrNameLst>
                                      </p:cBhvr>
                                      <p:tavLst>
                                        <p:tav tm="0">
                                          <p:val>
                                            <p:strVal val="#ppt_w+.3"/>
                                          </p:val>
                                        </p:tav>
                                        <p:tav tm="100000">
                                          <p:val>
                                            <p:strVal val="#ppt_w"/>
                                          </p:val>
                                        </p:tav>
                                      </p:tavLst>
                                    </p:anim>
                                    <p:anim calcmode="lin" valueType="num">
                                      <p:cBhvr>
                                        <p:cTn id="125" dur="1000" fill="hold"/>
                                        <p:tgtEl>
                                          <p:spTgt spid="99"/>
                                        </p:tgtEl>
                                        <p:attrNameLst>
                                          <p:attrName>ppt_h</p:attrName>
                                        </p:attrNameLst>
                                      </p:cBhvr>
                                      <p:tavLst>
                                        <p:tav tm="0">
                                          <p:val>
                                            <p:strVal val="#ppt_h"/>
                                          </p:val>
                                        </p:tav>
                                        <p:tav tm="100000">
                                          <p:val>
                                            <p:strVal val="#ppt_h"/>
                                          </p:val>
                                        </p:tav>
                                      </p:tavLst>
                                    </p:anim>
                                    <p:animEffect transition="in" filter="fade">
                                      <p:cBhvr>
                                        <p:cTn id="126" dur="1000"/>
                                        <p:tgtEl>
                                          <p:spTgt spid="99"/>
                                        </p:tgtEl>
                                      </p:cBhvr>
                                    </p:animEffect>
                                  </p:childTnLst>
                                </p:cTn>
                              </p:par>
                            </p:childTnLst>
                          </p:cTn>
                        </p:par>
                        <p:par>
                          <p:cTn id="127" fill="hold">
                            <p:stCondLst>
                              <p:cond delay="20000"/>
                            </p:stCondLst>
                            <p:childTnLst>
                              <p:par>
                                <p:cTn id="128" presetID="50" presetClass="entr" presetSubtype="0" decel="100000" fill="hold" grpId="0" nodeType="afterEffect">
                                  <p:stCondLst>
                                    <p:cond delay="0"/>
                                  </p:stCondLst>
                                  <p:childTnLst>
                                    <p:set>
                                      <p:cBhvr>
                                        <p:cTn id="129" dur="1" fill="hold">
                                          <p:stCondLst>
                                            <p:cond delay="0"/>
                                          </p:stCondLst>
                                        </p:cTn>
                                        <p:tgtEl>
                                          <p:spTgt spid="100"/>
                                        </p:tgtEl>
                                        <p:attrNameLst>
                                          <p:attrName>style.visibility</p:attrName>
                                        </p:attrNameLst>
                                      </p:cBhvr>
                                      <p:to>
                                        <p:strVal val="visible"/>
                                      </p:to>
                                    </p:set>
                                    <p:anim calcmode="lin" valueType="num">
                                      <p:cBhvr>
                                        <p:cTn id="130" dur="1000" fill="hold"/>
                                        <p:tgtEl>
                                          <p:spTgt spid="100"/>
                                        </p:tgtEl>
                                        <p:attrNameLst>
                                          <p:attrName>ppt_w</p:attrName>
                                        </p:attrNameLst>
                                      </p:cBhvr>
                                      <p:tavLst>
                                        <p:tav tm="0">
                                          <p:val>
                                            <p:strVal val="#ppt_w+.3"/>
                                          </p:val>
                                        </p:tav>
                                        <p:tav tm="100000">
                                          <p:val>
                                            <p:strVal val="#ppt_w"/>
                                          </p:val>
                                        </p:tav>
                                      </p:tavLst>
                                    </p:anim>
                                    <p:anim calcmode="lin" valueType="num">
                                      <p:cBhvr>
                                        <p:cTn id="131" dur="1000" fill="hold"/>
                                        <p:tgtEl>
                                          <p:spTgt spid="100"/>
                                        </p:tgtEl>
                                        <p:attrNameLst>
                                          <p:attrName>ppt_h</p:attrName>
                                        </p:attrNameLst>
                                      </p:cBhvr>
                                      <p:tavLst>
                                        <p:tav tm="0">
                                          <p:val>
                                            <p:strVal val="#ppt_h"/>
                                          </p:val>
                                        </p:tav>
                                        <p:tav tm="100000">
                                          <p:val>
                                            <p:strVal val="#ppt_h"/>
                                          </p:val>
                                        </p:tav>
                                      </p:tavLst>
                                    </p:anim>
                                    <p:animEffect transition="in" filter="fade">
                                      <p:cBhvr>
                                        <p:cTn id="132" dur="1000"/>
                                        <p:tgtEl>
                                          <p:spTgt spid="100"/>
                                        </p:tgtEl>
                                      </p:cBhvr>
                                    </p:animEffect>
                                  </p:childTnLst>
                                </p:cTn>
                              </p:par>
                            </p:childTnLst>
                          </p:cTn>
                        </p:par>
                        <p:par>
                          <p:cTn id="133" fill="hold">
                            <p:stCondLst>
                              <p:cond delay="21000"/>
                            </p:stCondLst>
                            <p:childTnLst>
                              <p:par>
                                <p:cTn id="134" presetID="50" presetClass="entr" presetSubtype="0" decel="100000" fill="hold" grpId="0" nodeType="afterEffect">
                                  <p:stCondLst>
                                    <p:cond delay="0"/>
                                  </p:stCondLst>
                                  <p:childTnLst>
                                    <p:set>
                                      <p:cBhvr>
                                        <p:cTn id="135" dur="1" fill="hold">
                                          <p:stCondLst>
                                            <p:cond delay="0"/>
                                          </p:stCondLst>
                                        </p:cTn>
                                        <p:tgtEl>
                                          <p:spTgt spid="101"/>
                                        </p:tgtEl>
                                        <p:attrNameLst>
                                          <p:attrName>style.visibility</p:attrName>
                                        </p:attrNameLst>
                                      </p:cBhvr>
                                      <p:to>
                                        <p:strVal val="visible"/>
                                      </p:to>
                                    </p:set>
                                    <p:anim calcmode="lin" valueType="num">
                                      <p:cBhvr>
                                        <p:cTn id="136" dur="1000" fill="hold"/>
                                        <p:tgtEl>
                                          <p:spTgt spid="101"/>
                                        </p:tgtEl>
                                        <p:attrNameLst>
                                          <p:attrName>ppt_w</p:attrName>
                                        </p:attrNameLst>
                                      </p:cBhvr>
                                      <p:tavLst>
                                        <p:tav tm="0">
                                          <p:val>
                                            <p:strVal val="#ppt_w+.3"/>
                                          </p:val>
                                        </p:tav>
                                        <p:tav tm="100000">
                                          <p:val>
                                            <p:strVal val="#ppt_w"/>
                                          </p:val>
                                        </p:tav>
                                      </p:tavLst>
                                    </p:anim>
                                    <p:anim calcmode="lin" valueType="num">
                                      <p:cBhvr>
                                        <p:cTn id="137" dur="1000" fill="hold"/>
                                        <p:tgtEl>
                                          <p:spTgt spid="101"/>
                                        </p:tgtEl>
                                        <p:attrNameLst>
                                          <p:attrName>ppt_h</p:attrName>
                                        </p:attrNameLst>
                                      </p:cBhvr>
                                      <p:tavLst>
                                        <p:tav tm="0">
                                          <p:val>
                                            <p:strVal val="#ppt_h"/>
                                          </p:val>
                                        </p:tav>
                                        <p:tav tm="100000">
                                          <p:val>
                                            <p:strVal val="#ppt_h"/>
                                          </p:val>
                                        </p:tav>
                                      </p:tavLst>
                                    </p:anim>
                                    <p:animEffect transition="in" filter="fade">
                                      <p:cBhvr>
                                        <p:cTn id="138" dur="1000"/>
                                        <p:tgtEl>
                                          <p:spTgt spid="101"/>
                                        </p:tgtEl>
                                      </p:cBhvr>
                                    </p:animEffect>
                                  </p:childTnLst>
                                </p:cTn>
                              </p:par>
                            </p:childTnLst>
                          </p:cTn>
                        </p:par>
                        <p:par>
                          <p:cTn id="139" fill="hold">
                            <p:stCondLst>
                              <p:cond delay="22000"/>
                            </p:stCondLst>
                            <p:childTnLst>
                              <p:par>
                                <p:cTn id="140" presetID="50" presetClass="entr" presetSubtype="0" decel="100000" fill="hold" grpId="0" nodeType="afterEffect">
                                  <p:stCondLst>
                                    <p:cond delay="0"/>
                                  </p:stCondLst>
                                  <p:childTnLst>
                                    <p:set>
                                      <p:cBhvr>
                                        <p:cTn id="141" dur="1" fill="hold">
                                          <p:stCondLst>
                                            <p:cond delay="0"/>
                                          </p:stCondLst>
                                        </p:cTn>
                                        <p:tgtEl>
                                          <p:spTgt spid="102"/>
                                        </p:tgtEl>
                                        <p:attrNameLst>
                                          <p:attrName>style.visibility</p:attrName>
                                        </p:attrNameLst>
                                      </p:cBhvr>
                                      <p:to>
                                        <p:strVal val="visible"/>
                                      </p:to>
                                    </p:set>
                                    <p:anim calcmode="lin" valueType="num">
                                      <p:cBhvr>
                                        <p:cTn id="142" dur="1000" fill="hold"/>
                                        <p:tgtEl>
                                          <p:spTgt spid="102"/>
                                        </p:tgtEl>
                                        <p:attrNameLst>
                                          <p:attrName>ppt_w</p:attrName>
                                        </p:attrNameLst>
                                      </p:cBhvr>
                                      <p:tavLst>
                                        <p:tav tm="0">
                                          <p:val>
                                            <p:strVal val="#ppt_w+.3"/>
                                          </p:val>
                                        </p:tav>
                                        <p:tav tm="100000">
                                          <p:val>
                                            <p:strVal val="#ppt_w"/>
                                          </p:val>
                                        </p:tav>
                                      </p:tavLst>
                                    </p:anim>
                                    <p:anim calcmode="lin" valueType="num">
                                      <p:cBhvr>
                                        <p:cTn id="143" dur="1000" fill="hold"/>
                                        <p:tgtEl>
                                          <p:spTgt spid="102"/>
                                        </p:tgtEl>
                                        <p:attrNameLst>
                                          <p:attrName>ppt_h</p:attrName>
                                        </p:attrNameLst>
                                      </p:cBhvr>
                                      <p:tavLst>
                                        <p:tav tm="0">
                                          <p:val>
                                            <p:strVal val="#ppt_h"/>
                                          </p:val>
                                        </p:tav>
                                        <p:tav tm="100000">
                                          <p:val>
                                            <p:strVal val="#ppt_h"/>
                                          </p:val>
                                        </p:tav>
                                      </p:tavLst>
                                    </p:anim>
                                    <p:animEffect transition="in" filter="fade">
                                      <p:cBhvr>
                                        <p:cTn id="144" dur="1000"/>
                                        <p:tgtEl>
                                          <p:spTgt spid="102"/>
                                        </p:tgtEl>
                                      </p:cBhvr>
                                    </p:animEffect>
                                  </p:childTnLst>
                                </p:cTn>
                              </p:par>
                            </p:childTnLst>
                          </p:cTn>
                        </p:par>
                        <p:par>
                          <p:cTn id="145" fill="hold">
                            <p:stCondLst>
                              <p:cond delay="23000"/>
                            </p:stCondLst>
                            <p:childTnLst>
                              <p:par>
                                <p:cTn id="146" presetID="50" presetClass="entr" presetSubtype="0" decel="100000" fill="hold" grpId="0" nodeType="afterEffect">
                                  <p:stCondLst>
                                    <p:cond delay="0"/>
                                  </p:stCondLst>
                                  <p:childTnLst>
                                    <p:set>
                                      <p:cBhvr>
                                        <p:cTn id="147" dur="1" fill="hold">
                                          <p:stCondLst>
                                            <p:cond delay="0"/>
                                          </p:stCondLst>
                                        </p:cTn>
                                        <p:tgtEl>
                                          <p:spTgt spid="103"/>
                                        </p:tgtEl>
                                        <p:attrNameLst>
                                          <p:attrName>style.visibility</p:attrName>
                                        </p:attrNameLst>
                                      </p:cBhvr>
                                      <p:to>
                                        <p:strVal val="visible"/>
                                      </p:to>
                                    </p:set>
                                    <p:anim calcmode="lin" valueType="num">
                                      <p:cBhvr>
                                        <p:cTn id="148" dur="1000" fill="hold"/>
                                        <p:tgtEl>
                                          <p:spTgt spid="103"/>
                                        </p:tgtEl>
                                        <p:attrNameLst>
                                          <p:attrName>ppt_w</p:attrName>
                                        </p:attrNameLst>
                                      </p:cBhvr>
                                      <p:tavLst>
                                        <p:tav tm="0">
                                          <p:val>
                                            <p:strVal val="#ppt_w+.3"/>
                                          </p:val>
                                        </p:tav>
                                        <p:tav tm="100000">
                                          <p:val>
                                            <p:strVal val="#ppt_w"/>
                                          </p:val>
                                        </p:tav>
                                      </p:tavLst>
                                    </p:anim>
                                    <p:anim calcmode="lin" valueType="num">
                                      <p:cBhvr>
                                        <p:cTn id="149" dur="1000" fill="hold"/>
                                        <p:tgtEl>
                                          <p:spTgt spid="103"/>
                                        </p:tgtEl>
                                        <p:attrNameLst>
                                          <p:attrName>ppt_h</p:attrName>
                                        </p:attrNameLst>
                                      </p:cBhvr>
                                      <p:tavLst>
                                        <p:tav tm="0">
                                          <p:val>
                                            <p:strVal val="#ppt_h"/>
                                          </p:val>
                                        </p:tav>
                                        <p:tav tm="100000">
                                          <p:val>
                                            <p:strVal val="#ppt_h"/>
                                          </p:val>
                                        </p:tav>
                                      </p:tavLst>
                                    </p:anim>
                                    <p:animEffect transition="in" filter="fade">
                                      <p:cBhvr>
                                        <p:cTn id="150" dur="1000"/>
                                        <p:tgtEl>
                                          <p:spTgt spid="103"/>
                                        </p:tgtEl>
                                      </p:cBhvr>
                                    </p:animEffect>
                                  </p:childTnLst>
                                </p:cTn>
                              </p:par>
                            </p:childTnLst>
                          </p:cTn>
                        </p:par>
                        <p:par>
                          <p:cTn id="151" fill="hold">
                            <p:stCondLst>
                              <p:cond delay="24000"/>
                            </p:stCondLst>
                            <p:childTnLst>
                              <p:par>
                                <p:cTn id="152" presetID="50" presetClass="entr" presetSubtype="0" decel="100000" fill="hold" grpId="0" nodeType="afterEffect">
                                  <p:stCondLst>
                                    <p:cond delay="0"/>
                                  </p:stCondLst>
                                  <p:childTnLst>
                                    <p:set>
                                      <p:cBhvr>
                                        <p:cTn id="153" dur="1" fill="hold">
                                          <p:stCondLst>
                                            <p:cond delay="0"/>
                                          </p:stCondLst>
                                        </p:cTn>
                                        <p:tgtEl>
                                          <p:spTgt spid="104"/>
                                        </p:tgtEl>
                                        <p:attrNameLst>
                                          <p:attrName>style.visibility</p:attrName>
                                        </p:attrNameLst>
                                      </p:cBhvr>
                                      <p:to>
                                        <p:strVal val="visible"/>
                                      </p:to>
                                    </p:set>
                                    <p:anim calcmode="lin" valueType="num">
                                      <p:cBhvr>
                                        <p:cTn id="154" dur="1000" fill="hold"/>
                                        <p:tgtEl>
                                          <p:spTgt spid="104"/>
                                        </p:tgtEl>
                                        <p:attrNameLst>
                                          <p:attrName>ppt_w</p:attrName>
                                        </p:attrNameLst>
                                      </p:cBhvr>
                                      <p:tavLst>
                                        <p:tav tm="0">
                                          <p:val>
                                            <p:strVal val="#ppt_w+.3"/>
                                          </p:val>
                                        </p:tav>
                                        <p:tav tm="100000">
                                          <p:val>
                                            <p:strVal val="#ppt_w"/>
                                          </p:val>
                                        </p:tav>
                                      </p:tavLst>
                                    </p:anim>
                                    <p:anim calcmode="lin" valueType="num">
                                      <p:cBhvr>
                                        <p:cTn id="155" dur="1000" fill="hold"/>
                                        <p:tgtEl>
                                          <p:spTgt spid="104"/>
                                        </p:tgtEl>
                                        <p:attrNameLst>
                                          <p:attrName>ppt_h</p:attrName>
                                        </p:attrNameLst>
                                      </p:cBhvr>
                                      <p:tavLst>
                                        <p:tav tm="0">
                                          <p:val>
                                            <p:strVal val="#ppt_h"/>
                                          </p:val>
                                        </p:tav>
                                        <p:tav tm="100000">
                                          <p:val>
                                            <p:strVal val="#ppt_h"/>
                                          </p:val>
                                        </p:tav>
                                      </p:tavLst>
                                    </p:anim>
                                    <p:animEffect transition="in" filter="fade">
                                      <p:cBhvr>
                                        <p:cTn id="156" dur="1000"/>
                                        <p:tgtEl>
                                          <p:spTgt spid="104"/>
                                        </p:tgtEl>
                                      </p:cBhvr>
                                    </p:animEffect>
                                  </p:childTnLst>
                                </p:cTn>
                              </p:par>
                            </p:childTnLst>
                          </p:cTn>
                        </p:par>
                        <p:par>
                          <p:cTn id="157" fill="hold">
                            <p:stCondLst>
                              <p:cond delay="25000"/>
                            </p:stCondLst>
                            <p:childTnLst>
                              <p:par>
                                <p:cTn id="158" presetID="50" presetClass="entr" presetSubtype="0" decel="100000" fill="hold" grpId="0" nodeType="afterEffect">
                                  <p:stCondLst>
                                    <p:cond delay="0"/>
                                  </p:stCondLst>
                                  <p:childTnLst>
                                    <p:set>
                                      <p:cBhvr>
                                        <p:cTn id="159" dur="1" fill="hold">
                                          <p:stCondLst>
                                            <p:cond delay="0"/>
                                          </p:stCondLst>
                                        </p:cTn>
                                        <p:tgtEl>
                                          <p:spTgt spid="105"/>
                                        </p:tgtEl>
                                        <p:attrNameLst>
                                          <p:attrName>style.visibility</p:attrName>
                                        </p:attrNameLst>
                                      </p:cBhvr>
                                      <p:to>
                                        <p:strVal val="visible"/>
                                      </p:to>
                                    </p:set>
                                    <p:anim calcmode="lin" valueType="num">
                                      <p:cBhvr>
                                        <p:cTn id="160" dur="1000" fill="hold"/>
                                        <p:tgtEl>
                                          <p:spTgt spid="105"/>
                                        </p:tgtEl>
                                        <p:attrNameLst>
                                          <p:attrName>ppt_w</p:attrName>
                                        </p:attrNameLst>
                                      </p:cBhvr>
                                      <p:tavLst>
                                        <p:tav tm="0">
                                          <p:val>
                                            <p:strVal val="#ppt_w+.3"/>
                                          </p:val>
                                        </p:tav>
                                        <p:tav tm="100000">
                                          <p:val>
                                            <p:strVal val="#ppt_w"/>
                                          </p:val>
                                        </p:tav>
                                      </p:tavLst>
                                    </p:anim>
                                    <p:anim calcmode="lin" valueType="num">
                                      <p:cBhvr>
                                        <p:cTn id="161" dur="1000" fill="hold"/>
                                        <p:tgtEl>
                                          <p:spTgt spid="105"/>
                                        </p:tgtEl>
                                        <p:attrNameLst>
                                          <p:attrName>ppt_h</p:attrName>
                                        </p:attrNameLst>
                                      </p:cBhvr>
                                      <p:tavLst>
                                        <p:tav tm="0">
                                          <p:val>
                                            <p:strVal val="#ppt_h"/>
                                          </p:val>
                                        </p:tav>
                                        <p:tav tm="100000">
                                          <p:val>
                                            <p:strVal val="#ppt_h"/>
                                          </p:val>
                                        </p:tav>
                                      </p:tavLst>
                                    </p:anim>
                                    <p:animEffect transition="in" filter="fade">
                                      <p:cBhvr>
                                        <p:cTn id="162" dur="1000"/>
                                        <p:tgtEl>
                                          <p:spTgt spid="105"/>
                                        </p:tgtEl>
                                      </p:cBhvr>
                                    </p:animEffect>
                                  </p:childTnLst>
                                </p:cTn>
                              </p:par>
                            </p:childTnLst>
                          </p:cTn>
                        </p:par>
                        <p:par>
                          <p:cTn id="163" fill="hold">
                            <p:stCondLst>
                              <p:cond delay="26000"/>
                            </p:stCondLst>
                            <p:childTnLst>
                              <p:par>
                                <p:cTn id="164" presetID="50" presetClass="entr" presetSubtype="0" decel="100000" fill="hold" grpId="0" nodeType="afterEffect">
                                  <p:stCondLst>
                                    <p:cond delay="0"/>
                                  </p:stCondLst>
                                  <p:childTnLst>
                                    <p:set>
                                      <p:cBhvr>
                                        <p:cTn id="165" dur="1" fill="hold">
                                          <p:stCondLst>
                                            <p:cond delay="0"/>
                                          </p:stCondLst>
                                        </p:cTn>
                                        <p:tgtEl>
                                          <p:spTgt spid="106"/>
                                        </p:tgtEl>
                                        <p:attrNameLst>
                                          <p:attrName>style.visibility</p:attrName>
                                        </p:attrNameLst>
                                      </p:cBhvr>
                                      <p:to>
                                        <p:strVal val="visible"/>
                                      </p:to>
                                    </p:set>
                                    <p:anim calcmode="lin" valueType="num">
                                      <p:cBhvr>
                                        <p:cTn id="166" dur="1000" fill="hold"/>
                                        <p:tgtEl>
                                          <p:spTgt spid="106"/>
                                        </p:tgtEl>
                                        <p:attrNameLst>
                                          <p:attrName>ppt_w</p:attrName>
                                        </p:attrNameLst>
                                      </p:cBhvr>
                                      <p:tavLst>
                                        <p:tav tm="0">
                                          <p:val>
                                            <p:strVal val="#ppt_w+.3"/>
                                          </p:val>
                                        </p:tav>
                                        <p:tav tm="100000">
                                          <p:val>
                                            <p:strVal val="#ppt_w"/>
                                          </p:val>
                                        </p:tav>
                                      </p:tavLst>
                                    </p:anim>
                                    <p:anim calcmode="lin" valueType="num">
                                      <p:cBhvr>
                                        <p:cTn id="167" dur="1000" fill="hold"/>
                                        <p:tgtEl>
                                          <p:spTgt spid="106"/>
                                        </p:tgtEl>
                                        <p:attrNameLst>
                                          <p:attrName>ppt_h</p:attrName>
                                        </p:attrNameLst>
                                      </p:cBhvr>
                                      <p:tavLst>
                                        <p:tav tm="0">
                                          <p:val>
                                            <p:strVal val="#ppt_h"/>
                                          </p:val>
                                        </p:tav>
                                        <p:tav tm="100000">
                                          <p:val>
                                            <p:strVal val="#ppt_h"/>
                                          </p:val>
                                        </p:tav>
                                      </p:tavLst>
                                    </p:anim>
                                    <p:animEffect transition="in" filter="fade">
                                      <p:cBhvr>
                                        <p:cTn id="168" dur="1000"/>
                                        <p:tgtEl>
                                          <p:spTgt spid="106"/>
                                        </p:tgtEl>
                                      </p:cBhvr>
                                    </p:animEffect>
                                  </p:childTnLst>
                                </p:cTn>
                              </p:par>
                            </p:childTnLst>
                          </p:cTn>
                        </p:par>
                        <p:par>
                          <p:cTn id="169" fill="hold">
                            <p:stCondLst>
                              <p:cond delay="27000"/>
                            </p:stCondLst>
                            <p:childTnLst>
                              <p:par>
                                <p:cTn id="170" presetID="50" presetClass="entr" presetSubtype="0" decel="100000" fill="hold" grpId="0" nodeType="afterEffect">
                                  <p:stCondLst>
                                    <p:cond delay="0"/>
                                  </p:stCondLst>
                                  <p:childTnLst>
                                    <p:set>
                                      <p:cBhvr>
                                        <p:cTn id="171" dur="1" fill="hold">
                                          <p:stCondLst>
                                            <p:cond delay="0"/>
                                          </p:stCondLst>
                                        </p:cTn>
                                        <p:tgtEl>
                                          <p:spTgt spid="107"/>
                                        </p:tgtEl>
                                        <p:attrNameLst>
                                          <p:attrName>style.visibility</p:attrName>
                                        </p:attrNameLst>
                                      </p:cBhvr>
                                      <p:to>
                                        <p:strVal val="visible"/>
                                      </p:to>
                                    </p:set>
                                    <p:anim calcmode="lin" valueType="num">
                                      <p:cBhvr>
                                        <p:cTn id="172" dur="1000" fill="hold"/>
                                        <p:tgtEl>
                                          <p:spTgt spid="107"/>
                                        </p:tgtEl>
                                        <p:attrNameLst>
                                          <p:attrName>ppt_w</p:attrName>
                                        </p:attrNameLst>
                                      </p:cBhvr>
                                      <p:tavLst>
                                        <p:tav tm="0">
                                          <p:val>
                                            <p:strVal val="#ppt_w+.3"/>
                                          </p:val>
                                        </p:tav>
                                        <p:tav tm="100000">
                                          <p:val>
                                            <p:strVal val="#ppt_w"/>
                                          </p:val>
                                        </p:tav>
                                      </p:tavLst>
                                    </p:anim>
                                    <p:anim calcmode="lin" valueType="num">
                                      <p:cBhvr>
                                        <p:cTn id="173" dur="1000" fill="hold"/>
                                        <p:tgtEl>
                                          <p:spTgt spid="107"/>
                                        </p:tgtEl>
                                        <p:attrNameLst>
                                          <p:attrName>ppt_h</p:attrName>
                                        </p:attrNameLst>
                                      </p:cBhvr>
                                      <p:tavLst>
                                        <p:tav tm="0">
                                          <p:val>
                                            <p:strVal val="#ppt_h"/>
                                          </p:val>
                                        </p:tav>
                                        <p:tav tm="100000">
                                          <p:val>
                                            <p:strVal val="#ppt_h"/>
                                          </p:val>
                                        </p:tav>
                                      </p:tavLst>
                                    </p:anim>
                                    <p:animEffect transition="in" filter="fade">
                                      <p:cBhvr>
                                        <p:cTn id="174" dur="1000"/>
                                        <p:tgtEl>
                                          <p:spTgt spid="107"/>
                                        </p:tgtEl>
                                      </p:cBhvr>
                                    </p:animEffect>
                                  </p:childTnLst>
                                </p:cTn>
                              </p:par>
                            </p:childTnLst>
                          </p:cTn>
                        </p:par>
                        <p:par>
                          <p:cTn id="175" fill="hold">
                            <p:stCondLst>
                              <p:cond delay="28000"/>
                            </p:stCondLst>
                            <p:childTnLst>
                              <p:par>
                                <p:cTn id="176" presetID="50" presetClass="entr" presetSubtype="0" decel="100000" fill="hold" grpId="0" nodeType="afterEffect">
                                  <p:stCondLst>
                                    <p:cond delay="0"/>
                                  </p:stCondLst>
                                  <p:childTnLst>
                                    <p:set>
                                      <p:cBhvr>
                                        <p:cTn id="177" dur="1" fill="hold">
                                          <p:stCondLst>
                                            <p:cond delay="0"/>
                                          </p:stCondLst>
                                        </p:cTn>
                                        <p:tgtEl>
                                          <p:spTgt spid="108"/>
                                        </p:tgtEl>
                                        <p:attrNameLst>
                                          <p:attrName>style.visibility</p:attrName>
                                        </p:attrNameLst>
                                      </p:cBhvr>
                                      <p:to>
                                        <p:strVal val="visible"/>
                                      </p:to>
                                    </p:set>
                                    <p:anim calcmode="lin" valueType="num">
                                      <p:cBhvr>
                                        <p:cTn id="178" dur="1000" fill="hold"/>
                                        <p:tgtEl>
                                          <p:spTgt spid="108"/>
                                        </p:tgtEl>
                                        <p:attrNameLst>
                                          <p:attrName>ppt_w</p:attrName>
                                        </p:attrNameLst>
                                      </p:cBhvr>
                                      <p:tavLst>
                                        <p:tav tm="0">
                                          <p:val>
                                            <p:strVal val="#ppt_w+.3"/>
                                          </p:val>
                                        </p:tav>
                                        <p:tav tm="100000">
                                          <p:val>
                                            <p:strVal val="#ppt_w"/>
                                          </p:val>
                                        </p:tav>
                                      </p:tavLst>
                                    </p:anim>
                                    <p:anim calcmode="lin" valueType="num">
                                      <p:cBhvr>
                                        <p:cTn id="179" dur="1000" fill="hold"/>
                                        <p:tgtEl>
                                          <p:spTgt spid="108"/>
                                        </p:tgtEl>
                                        <p:attrNameLst>
                                          <p:attrName>ppt_h</p:attrName>
                                        </p:attrNameLst>
                                      </p:cBhvr>
                                      <p:tavLst>
                                        <p:tav tm="0">
                                          <p:val>
                                            <p:strVal val="#ppt_h"/>
                                          </p:val>
                                        </p:tav>
                                        <p:tav tm="100000">
                                          <p:val>
                                            <p:strVal val="#ppt_h"/>
                                          </p:val>
                                        </p:tav>
                                      </p:tavLst>
                                    </p:anim>
                                    <p:animEffect transition="in" filter="fade">
                                      <p:cBhvr>
                                        <p:cTn id="180" dur="1000"/>
                                        <p:tgtEl>
                                          <p:spTgt spid="108"/>
                                        </p:tgtEl>
                                      </p:cBhvr>
                                    </p:animEffect>
                                  </p:childTnLst>
                                </p:cTn>
                              </p:par>
                            </p:childTnLst>
                          </p:cTn>
                        </p:par>
                        <p:par>
                          <p:cTn id="181" fill="hold">
                            <p:stCondLst>
                              <p:cond delay="29000"/>
                            </p:stCondLst>
                            <p:childTnLst>
                              <p:par>
                                <p:cTn id="182" presetID="50" presetClass="entr" presetSubtype="0" decel="100000" fill="hold" grpId="0" nodeType="afterEffect">
                                  <p:stCondLst>
                                    <p:cond delay="0"/>
                                  </p:stCondLst>
                                  <p:childTnLst>
                                    <p:set>
                                      <p:cBhvr>
                                        <p:cTn id="183" dur="1" fill="hold">
                                          <p:stCondLst>
                                            <p:cond delay="0"/>
                                          </p:stCondLst>
                                        </p:cTn>
                                        <p:tgtEl>
                                          <p:spTgt spid="109"/>
                                        </p:tgtEl>
                                        <p:attrNameLst>
                                          <p:attrName>style.visibility</p:attrName>
                                        </p:attrNameLst>
                                      </p:cBhvr>
                                      <p:to>
                                        <p:strVal val="visible"/>
                                      </p:to>
                                    </p:set>
                                    <p:anim calcmode="lin" valueType="num">
                                      <p:cBhvr>
                                        <p:cTn id="184" dur="1000" fill="hold"/>
                                        <p:tgtEl>
                                          <p:spTgt spid="109"/>
                                        </p:tgtEl>
                                        <p:attrNameLst>
                                          <p:attrName>ppt_w</p:attrName>
                                        </p:attrNameLst>
                                      </p:cBhvr>
                                      <p:tavLst>
                                        <p:tav tm="0">
                                          <p:val>
                                            <p:strVal val="#ppt_w+.3"/>
                                          </p:val>
                                        </p:tav>
                                        <p:tav tm="100000">
                                          <p:val>
                                            <p:strVal val="#ppt_w"/>
                                          </p:val>
                                        </p:tav>
                                      </p:tavLst>
                                    </p:anim>
                                    <p:anim calcmode="lin" valueType="num">
                                      <p:cBhvr>
                                        <p:cTn id="185" dur="1000" fill="hold"/>
                                        <p:tgtEl>
                                          <p:spTgt spid="109"/>
                                        </p:tgtEl>
                                        <p:attrNameLst>
                                          <p:attrName>ppt_h</p:attrName>
                                        </p:attrNameLst>
                                      </p:cBhvr>
                                      <p:tavLst>
                                        <p:tav tm="0">
                                          <p:val>
                                            <p:strVal val="#ppt_h"/>
                                          </p:val>
                                        </p:tav>
                                        <p:tav tm="100000">
                                          <p:val>
                                            <p:strVal val="#ppt_h"/>
                                          </p:val>
                                        </p:tav>
                                      </p:tavLst>
                                    </p:anim>
                                    <p:animEffect transition="in" filter="fade">
                                      <p:cBhvr>
                                        <p:cTn id="186" dur="1000"/>
                                        <p:tgtEl>
                                          <p:spTgt spid="109"/>
                                        </p:tgtEl>
                                      </p:cBhvr>
                                    </p:animEffect>
                                  </p:childTnLst>
                                </p:cTn>
                              </p:par>
                            </p:childTnLst>
                          </p:cTn>
                        </p:par>
                        <p:par>
                          <p:cTn id="187" fill="hold">
                            <p:stCondLst>
                              <p:cond delay="30000"/>
                            </p:stCondLst>
                            <p:childTnLst>
                              <p:par>
                                <p:cTn id="188" presetID="50" presetClass="entr" presetSubtype="0" decel="100000" fill="hold" grpId="0" nodeType="afterEffect">
                                  <p:stCondLst>
                                    <p:cond delay="0"/>
                                  </p:stCondLst>
                                  <p:childTnLst>
                                    <p:set>
                                      <p:cBhvr>
                                        <p:cTn id="189" dur="1" fill="hold">
                                          <p:stCondLst>
                                            <p:cond delay="0"/>
                                          </p:stCondLst>
                                        </p:cTn>
                                        <p:tgtEl>
                                          <p:spTgt spid="110"/>
                                        </p:tgtEl>
                                        <p:attrNameLst>
                                          <p:attrName>style.visibility</p:attrName>
                                        </p:attrNameLst>
                                      </p:cBhvr>
                                      <p:to>
                                        <p:strVal val="visible"/>
                                      </p:to>
                                    </p:set>
                                    <p:anim calcmode="lin" valueType="num">
                                      <p:cBhvr>
                                        <p:cTn id="190" dur="1000" fill="hold"/>
                                        <p:tgtEl>
                                          <p:spTgt spid="110"/>
                                        </p:tgtEl>
                                        <p:attrNameLst>
                                          <p:attrName>ppt_w</p:attrName>
                                        </p:attrNameLst>
                                      </p:cBhvr>
                                      <p:tavLst>
                                        <p:tav tm="0">
                                          <p:val>
                                            <p:strVal val="#ppt_w+.3"/>
                                          </p:val>
                                        </p:tav>
                                        <p:tav tm="100000">
                                          <p:val>
                                            <p:strVal val="#ppt_w"/>
                                          </p:val>
                                        </p:tav>
                                      </p:tavLst>
                                    </p:anim>
                                    <p:anim calcmode="lin" valueType="num">
                                      <p:cBhvr>
                                        <p:cTn id="191" dur="1000" fill="hold"/>
                                        <p:tgtEl>
                                          <p:spTgt spid="110"/>
                                        </p:tgtEl>
                                        <p:attrNameLst>
                                          <p:attrName>ppt_h</p:attrName>
                                        </p:attrNameLst>
                                      </p:cBhvr>
                                      <p:tavLst>
                                        <p:tav tm="0">
                                          <p:val>
                                            <p:strVal val="#ppt_h"/>
                                          </p:val>
                                        </p:tav>
                                        <p:tav tm="100000">
                                          <p:val>
                                            <p:strVal val="#ppt_h"/>
                                          </p:val>
                                        </p:tav>
                                      </p:tavLst>
                                    </p:anim>
                                    <p:animEffect transition="in" filter="fade">
                                      <p:cBhvr>
                                        <p:cTn id="192" dur="1000"/>
                                        <p:tgtEl>
                                          <p:spTgt spid="110"/>
                                        </p:tgtEl>
                                      </p:cBhvr>
                                    </p:animEffect>
                                  </p:childTnLst>
                                </p:cTn>
                              </p:par>
                            </p:childTnLst>
                          </p:cTn>
                        </p:par>
                        <p:par>
                          <p:cTn id="193" fill="hold">
                            <p:stCondLst>
                              <p:cond delay="31000"/>
                            </p:stCondLst>
                            <p:childTnLst>
                              <p:par>
                                <p:cTn id="194" presetID="50" presetClass="entr" presetSubtype="0" decel="100000" fill="hold" grpId="0" nodeType="afterEffect">
                                  <p:stCondLst>
                                    <p:cond delay="0"/>
                                  </p:stCondLst>
                                  <p:childTnLst>
                                    <p:set>
                                      <p:cBhvr>
                                        <p:cTn id="195" dur="1" fill="hold">
                                          <p:stCondLst>
                                            <p:cond delay="0"/>
                                          </p:stCondLst>
                                        </p:cTn>
                                        <p:tgtEl>
                                          <p:spTgt spid="111"/>
                                        </p:tgtEl>
                                        <p:attrNameLst>
                                          <p:attrName>style.visibility</p:attrName>
                                        </p:attrNameLst>
                                      </p:cBhvr>
                                      <p:to>
                                        <p:strVal val="visible"/>
                                      </p:to>
                                    </p:set>
                                    <p:anim calcmode="lin" valueType="num">
                                      <p:cBhvr>
                                        <p:cTn id="196" dur="1000" fill="hold"/>
                                        <p:tgtEl>
                                          <p:spTgt spid="111"/>
                                        </p:tgtEl>
                                        <p:attrNameLst>
                                          <p:attrName>ppt_w</p:attrName>
                                        </p:attrNameLst>
                                      </p:cBhvr>
                                      <p:tavLst>
                                        <p:tav tm="0">
                                          <p:val>
                                            <p:strVal val="#ppt_w+.3"/>
                                          </p:val>
                                        </p:tav>
                                        <p:tav tm="100000">
                                          <p:val>
                                            <p:strVal val="#ppt_w"/>
                                          </p:val>
                                        </p:tav>
                                      </p:tavLst>
                                    </p:anim>
                                    <p:anim calcmode="lin" valueType="num">
                                      <p:cBhvr>
                                        <p:cTn id="197" dur="1000" fill="hold"/>
                                        <p:tgtEl>
                                          <p:spTgt spid="111"/>
                                        </p:tgtEl>
                                        <p:attrNameLst>
                                          <p:attrName>ppt_h</p:attrName>
                                        </p:attrNameLst>
                                      </p:cBhvr>
                                      <p:tavLst>
                                        <p:tav tm="0">
                                          <p:val>
                                            <p:strVal val="#ppt_h"/>
                                          </p:val>
                                        </p:tav>
                                        <p:tav tm="100000">
                                          <p:val>
                                            <p:strVal val="#ppt_h"/>
                                          </p:val>
                                        </p:tav>
                                      </p:tavLst>
                                    </p:anim>
                                    <p:animEffect transition="in" filter="fade">
                                      <p:cBhvr>
                                        <p:cTn id="198" dur="1000"/>
                                        <p:tgtEl>
                                          <p:spTgt spid="111"/>
                                        </p:tgtEl>
                                      </p:cBhvr>
                                    </p:animEffect>
                                  </p:childTnLst>
                                </p:cTn>
                              </p:par>
                            </p:childTnLst>
                          </p:cTn>
                        </p:par>
                        <p:par>
                          <p:cTn id="199" fill="hold">
                            <p:stCondLst>
                              <p:cond delay="32000"/>
                            </p:stCondLst>
                            <p:childTnLst>
                              <p:par>
                                <p:cTn id="200" presetID="50" presetClass="entr" presetSubtype="0" decel="100000" fill="hold" grpId="0" nodeType="afterEffect">
                                  <p:stCondLst>
                                    <p:cond delay="0"/>
                                  </p:stCondLst>
                                  <p:childTnLst>
                                    <p:set>
                                      <p:cBhvr>
                                        <p:cTn id="201" dur="1" fill="hold">
                                          <p:stCondLst>
                                            <p:cond delay="0"/>
                                          </p:stCondLst>
                                        </p:cTn>
                                        <p:tgtEl>
                                          <p:spTgt spid="112"/>
                                        </p:tgtEl>
                                        <p:attrNameLst>
                                          <p:attrName>style.visibility</p:attrName>
                                        </p:attrNameLst>
                                      </p:cBhvr>
                                      <p:to>
                                        <p:strVal val="visible"/>
                                      </p:to>
                                    </p:set>
                                    <p:anim calcmode="lin" valueType="num">
                                      <p:cBhvr>
                                        <p:cTn id="202" dur="1000" fill="hold"/>
                                        <p:tgtEl>
                                          <p:spTgt spid="112"/>
                                        </p:tgtEl>
                                        <p:attrNameLst>
                                          <p:attrName>ppt_w</p:attrName>
                                        </p:attrNameLst>
                                      </p:cBhvr>
                                      <p:tavLst>
                                        <p:tav tm="0">
                                          <p:val>
                                            <p:strVal val="#ppt_w+.3"/>
                                          </p:val>
                                        </p:tav>
                                        <p:tav tm="100000">
                                          <p:val>
                                            <p:strVal val="#ppt_w"/>
                                          </p:val>
                                        </p:tav>
                                      </p:tavLst>
                                    </p:anim>
                                    <p:anim calcmode="lin" valueType="num">
                                      <p:cBhvr>
                                        <p:cTn id="203" dur="1000" fill="hold"/>
                                        <p:tgtEl>
                                          <p:spTgt spid="112"/>
                                        </p:tgtEl>
                                        <p:attrNameLst>
                                          <p:attrName>ppt_h</p:attrName>
                                        </p:attrNameLst>
                                      </p:cBhvr>
                                      <p:tavLst>
                                        <p:tav tm="0">
                                          <p:val>
                                            <p:strVal val="#ppt_h"/>
                                          </p:val>
                                        </p:tav>
                                        <p:tav tm="100000">
                                          <p:val>
                                            <p:strVal val="#ppt_h"/>
                                          </p:val>
                                        </p:tav>
                                      </p:tavLst>
                                    </p:anim>
                                    <p:animEffect transition="in" filter="fade">
                                      <p:cBhvr>
                                        <p:cTn id="204" dur="1000"/>
                                        <p:tgtEl>
                                          <p:spTgt spid="112"/>
                                        </p:tgtEl>
                                      </p:cBhvr>
                                    </p:animEffect>
                                  </p:childTnLst>
                                </p:cTn>
                              </p:par>
                            </p:childTnLst>
                          </p:cTn>
                        </p:par>
                        <p:par>
                          <p:cTn id="205" fill="hold">
                            <p:stCondLst>
                              <p:cond delay="33000"/>
                            </p:stCondLst>
                            <p:childTnLst>
                              <p:par>
                                <p:cTn id="206" presetID="50" presetClass="entr" presetSubtype="0" decel="100000" fill="hold" grpId="0" nodeType="afterEffect">
                                  <p:stCondLst>
                                    <p:cond delay="0"/>
                                  </p:stCondLst>
                                  <p:childTnLst>
                                    <p:set>
                                      <p:cBhvr>
                                        <p:cTn id="207" dur="1" fill="hold">
                                          <p:stCondLst>
                                            <p:cond delay="0"/>
                                          </p:stCondLst>
                                        </p:cTn>
                                        <p:tgtEl>
                                          <p:spTgt spid="113"/>
                                        </p:tgtEl>
                                        <p:attrNameLst>
                                          <p:attrName>style.visibility</p:attrName>
                                        </p:attrNameLst>
                                      </p:cBhvr>
                                      <p:to>
                                        <p:strVal val="visible"/>
                                      </p:to>
                                    </p:set>
                                    <p:anim calcmode="lin" valueType="num">
                                      <p:cBhvr>
                                        <p:cTn id="208" dur="1000" fill="hold"/>
                                        <p:tgtEl>
                                          <p:spTgt spid="113"/>
                                        </p:tgtEl>
                                        <p:attrNameLst>
                                          <p:attrName>ppt_w</p:attrName>
                                        </p:attrNameLst>
                                      </p:cBhvr>
                                      <p:tavLst>
                                        <p:tav tm="0">
                                          <p:val>
                                            <p:strVal val="#ppt_w+.3"/>
                                          </p:val>
                                        </p:tav>
                                        <p:tav tm="100000">
                                          <p:val>
                                            <p:strVal val="#ppt_w"/>
                                          </p:val>
                                        </p:tav>
                                      </p:tavLst>
                                    </p:anim>
                                    <p:anim calcmode="lin" valueType="num">
                                      <p:cBhvr>
                                        <p:cTn id="209" dur="1000" fill="hold"/>
                                        <p:tgtEl>
                                          <p:spTgt spid="113"/>
                                        </p:tgtEl>
                                        <p:attrNameLst>
                                          <p:attrName>ppt_h</p:attrName>
                                        </p:attrNameLst>
                                      </p:cBhvr>
                                      <p:tavLst>
                                        <p:tav tm="0">
                                          <p:val>
                                            <p:strVal val="#ppt_h"/>
                                          </p:val>
                                        </p:tav>
                                        <p:tav tm="100000">
                                          <p:val>
                                            <p:strVal val="#ppt_h"/>
                                          </p:val>
                                        </p:tav>
                                      </p:tavLst>
                                    </p:anim>
                                    <p:animEffect transition="in" filter="fade">
                                      <p:cBhvr>
                                        <p:cTn id="210" dur="1000"/>
                                        <p:tgtEl>
                                          <p:spTgt spid="113"/>
                                        </p:tgtEl>
                                      </p:cBhvr>
                                    </p:animEffect>
                                  </p:childTnLst>
                                </p:cTn>
                              </p:par>
                            </p:childTnLst>
                          </p:cTn>
                        </p:par>
                        <p:par>
                          <p:cTn id="211" fill="hold">
                            <p:stCondLst>
                              <p:cond delay="34000"/>
                            </p:stCondLst>
                            <p:childTnLst>
                              <p:par>
                                <p:cTn id="212" presetID="50" presetClass="entr" presetSubtype="0" decel="100000" fill="hold" grpId="0" nodeType="afterEffect">
                                  <p:stCondLst>
                                    <p:cond delay="0"/>
                                  </p:stCondLst>
                                  <p:childTnLst>
                                    <p:set>
                                      <p:cBhvr>
                                        <p:cTn id="213" dur="1" fill="hold">
                                          <p:stCondLst>
                                            <p:cond delay="0"/>
                                          </p:stCondLst>
                                        </p:cTn>
                                        <p:tgtEl>
                                          <p:spTgt spid="114"/>
                                        </p:tgtEl>
                                        <p:attrNameLst>
                                          <p:attrName>style.visibility</p:attrName>
                                        </p:attrNameLst>
                                      </p:cBhvr>
                                      <p:to>
                                        <p:strVal val="visible"/>
                                      </p:to>
                                    </p:set>
                                    <p:anim calcmode="lin" valueType="num">
                                      <p:cBhvr>
                                        <p:cTn id="214" dur="1000" fill="hold"/>
                                        <p:tgtEl>
                                          <p:spTgt spid="114"/>
                                        </p:tgtEl>
                                        <p:attrNameLst>
                                          <p:attrName>ppt_w</p:attrName>
                                        </p:attrNameLst>
                                      </p:cBhvr>
                                      <p:tavLst>
                                        <p:tav tm="0">
                                          <p:val>
                                            <p:strVal val="#ppt_w+.3"/>
                                          </p:val>
                                        </p:tav>
                                        <p:tav tm="100000">
                                          <p:val>
                                            <p:strVal val="#ppt_w"/>
                                          </p:val>
                                        </p:tav>
                                      </p:tavLst>
                                    </p:anim>
                                    <p:anim calcmode="lin" valueType="num">
                                      <p:cBhvr>
                                        <p:cTn id="215" dur="1000" fill="hold"/>
                                        <p:tgtEl>
                                          <p:spTgt spid="114"/>
                                        </p:tgtEl>
                                        <p:attrNameLst>
                                          <p:attrName>ppt_h</p:attrName>
                                        </p:attrNameLst>
                                      </p:cBhvr>
                                      <p:tavLst>
                                        <p:tav tm="0">
                                          <p:val>
                                            <p:strVal val="#ppt_h"/>
                                          </p:val>
                                        </p:tav>
                                        <p:tav tm="100000">
                                          <p:val>
                                            <p:strVal val="#ppt_h"/>
                                          </p:val>
                                        </p:tav>
                                      </p:tavLst>
                                    </p:anim>
                                    <p:animEffect transition="in" filter="fade">
                                      <p:cBhvr>
                                        <p:cTn id="216" dur="1000"/>
                                        <p:tgtEl>
                                          <p:spTgt spid="114"/>
                                        </p:tgtEl>
                                      </p:cBhvr>
                                    </p:animEffec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79" grpId="0"/>
      <p:bldP spid="80" grpId="0"/>
      <p:bldP spid="81" grpId="0"/>
      <p:bldP spid="83" grpId="0"/>
      <p:bldP spid="84" grpId="0"/>
      <p:bldP spid="85" grpId="0"/>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a:xfrm>
            <a:off x="542260" y="1517535"/>
            <a:ext cx="11164188" cy="4587462"/>
          </a:xfrm>
        </p:spPr>
        <p:txBody>
          <a:bodyPr>
            <a:noAutofit/>
          </a:bodyPr>
          <a:lstStyle/>
          <a:p>
            <a:r>
              <a:rPr lang="en-US" dirty="0" smtClean="0"/>
              <a:t> Model </a:t>
            </a:r>
            <a:r>
              <a:rPr lang="en-US" dirty="0"/>
              <a:t>set: </a:t>
            </a:r>
          </a:p>
          <a:p>
            <a:pPr lvl="1"/>
            <a:r>
              <a:rPr lang="en-US" sz="2600" dirty="0"/>
              <a:t>Valid set: 476 models have valid properties (necessary for IVC computation</a:t>
            </a:r>
            <a:r>
              <a:rPr lang="en-US" sz="2600" dirty="0" smtClean="0"/>
              <a:t>)</a:t>
            </a:r>
          </a:p>
          <a:p>
            <a:pPr lvl="1"/>
            <a:endParaRPr lang="en-US" sz="2600" dirty="0"/>
          </a:p>
          <a:p>
            <a:r>
              <a:rPr lang="en-US" sz="3200" dirty="0" smtClean="0"/>
              <a:t> </a:t>
            </a:r>
            <a:r>
              <a:rPr lang="en-US" dirty="0" smtClean="0"/>
              <a:t>Machine</a:t>
            </a:r>
            <a:r>
              <a:rPr lang="en-US" sz="2600" dirty="0"/>
              <a:t>: </a:t>
            </a:r>
            <a:endParaRPr lang="en-US" sz="2600" dirty="0" smtClean="0"/>
          </a:p>
          <a:p>
            <a:pPr lvl="1"/>
            <a:r>
              <a:rPr lang="en-US" sz="2600" dirty="0"/>
              <a:t>  Intel(R) i5-4690, </a:t>
            </a:r>
            <a:r>
              <a:rPr lang="en-US" sz="2600" dirty="0" smtClean="0"/>
              <a:t>3.50GHz +  16GB RAM</a:t>
            </a:r>
            <a:endParaRPr lang="en-US" sz="2600" dirty="0"/>
          </a:p>
        </p:txBody>
      </p:sp>
      <p:sp>
        <p:nvSpPr>
          <p:cNvPr id="6" name="Slide Number Placeholder 5"/>
          <p:cNvSpPr>
            <a:spLocks noGrp="1"/>
          </p:cNvSpPr>
          <p:nvPr>
            <p:ph type="sldNum" sz="quarter" idx="12"/>
          </p:nvPr>
        </p:nvSpPr>
        <p:spPr/>
        <p:txBody>
          <a:bodyPr/>
          <a:lstStyle/>
          <a:p>
            <a:fld id="{71985C30-FED6-44AE-B4D8-46A298887475}" type="slidenum">
              <a:rPr lang="en-US" smtClean="0"/>
              <a:t>30</a:t>
            </a:fld>
            <a:endParaRPr lang="en-US" dirty="0"/>
          </a:p>
        </p:txBody>
      </p:sp>
      <p:sp>
        <p:nvSpPr>
          <p:cNvPr id="4" name="Footer Placeholder 3"/>
          <p:cNvSpPr>
            <a:spLocks noGrp="1"/>
          </p:cNvSpPr>
          <p:nvPr>
            <p:ph type="ftr" sz="quarter" idx="11"/>
          </p:nvPr>
        </p:nvSpPr>
        <p:spPr/>
        <p:txBody>
          <a:bodyPr/>
          <a:lstStyle/>
          <a:p>
            <a:r>
              <a:rPr lang="en-US" dirty="0" smtClean="0"/>
              <a:t>Spring 2017</a:t>
            </a:r>
            <a:endParaRPr lang="en-US" dirty="0"/>
          </a:p>
        </p:txBody>
      </p:sp>
    </p:spTree>
    <p:extLst>
      <p:ext uri="{BB962C8B-B14F-4D97-AF65-F5344CB8AC3E}">
        <p14:creationId xmlns:p14="http://schemas.microsoft.com/office/powerpoint/2010/main" val="37416064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3" name="Content Placeholder 2"/>
          <p:cNvSpPr>
            <a:spLocks noGrp="1"/>
          </p:cNvSpPr>
          <p:nvPr>
            <p:ph idx="1"/>
          </p:nvPr>
        </p:nvSpPr>
        <p:spPr>
          <a:xfrm>
            <a:off x="462516" y="1596735"/>
            <a:ext cx="11164188" cy="4587462"/>
          </a:xfrm>
        </p:spPr>
        <p:txBody>
          <a:bodyPr>
            <a:normAutofit/>
          </a:bodyPr>
          <a:lstStyle/>
          <a:p>
            <a:pPr marL="0" indent="0">
              <a:buNone/>
            </a:pPr>
            <a:r>
              <a:rPr lang="en-US" dirty="0" smtClean="0">
                <a:solidFill>
                  <a:srgbClr val="CFE5C1"/>
                </a:solidFill>
              </a:rPr>
              <a:t>Goal</a:t>
            </a:r>
            <a:r>
              <a:rPr lang="en-US" dirty="0">
                <a:solidFill>
                  <a:srgbClr val="CFE5C1"/>
                </a:solidFill>
              </a:rPr>
              <a:t>: </a:t>
            </a:r>
            <a:r>
              <a:rPr lang="en-US" sz="2400" dirty="0"/>
              <a:t>evaluate both the efficiency and </a:t>
            </a:r>
            <a:r>
              <a:rPr lang="en-US" sz="2400" dirty="0" smtClean="0"/>
              <a:t>effectiveness </a:t>
            </a:r>
            <a:r>
              <a:rPr lang="en-US" sz="2400" dirty="0"/>
              <a:t>of the three described algorithms: </a:t>
            </a:r>
            <a:r>
              <a:rPr lang="en-US" sz="2400" dirty="0">
                <a:solidFill>
                  <a:srgbClr val="FF5050"/>
                </a:solidFill>
              </a:rPr>
              <a:t>IVC_UCBF</a:t>
            </a:r>
            <a:r>
              <a:rPr lang="en-US" sz="2400" dirty="0"/>
              <a:t>, </a:t>
            </a:r>
            <a:r>
              <a:rPr lang="en-US" sz="2400" dirty="0" smtClean="0">
                <a:solidFill>
                  <a:srgbClr val="FF5050"/>
                </a:solidFill>
              </a:rPr>
              <a:t>IVC_UC</a:t>
            </a:r>
            <a:r>
              <a:rPr lang="en-US" sz="2400" dirty="0" smtClean="0"/>
              <a:t>, and </a:t>
            </a:r>
            <a:r>
              <a:rPr lang="en-US" sz="2400" dirty="0">
                <a:solidFill>
                  <a:srgbClr val="FF5050"/>
                </a:solidFill>
              </a:rPr>
              <a:t>IVC_MUST</a:t>
            </a:r>
          </a:p>
          <a:p>
            <a:endParaRPr lang="en-US" sz="3200" dirty="0"/>
          </a:p>
        </p:txBody>
      </p:sp>
      <p:sp>
        <p:nvSpPr>
          <p:cNvPr id="4" name="Footer Placeholder 3"/>
          <p:cNvSpPr>
            <a:spLocks noGrp="1"/>
          </p:cNvSpPr>
          <p:nvPr>
            <p:ph type="ftr" sz="quarter" idx="11"/>
          </p:nvPr>
        </p:nvSpPr>
        <p:spPr/>
        <p:txBody>
          <a:bodyPr/>
          <a:lstStyle/>
          <a:p>
            <a:r>
              <a:rPr lang="en-US" smtClean="0"/>
              <a:t>Spring 2017</a:t>
            </a:r>
            <a:endParaRPr lang="en-US"/>
          </a:p>
        </p:txBody>
      </p:sp>
      <p:sp>
        <p:nvSpPr>
          <p:cNvPr id="5" name="Slide Number Placeholder 4"/>
          <p:cNvSpPr>
            <a:spLocks noGrp="1"/>
          </p:cNvSpPr>
          <p:nvPr>
            <p:ph type="sldNum" sz="quarter" idx="12"/>
          </p:nvPr>
        </p:nvSpPr>
        <p:spPr/>
        <p:txBody>
          <a:bodyPr/>
          <a:lstStyle/>
          <a:p>
            <a:fld id="{440F7D68-95CE-4687-84A7-107B32B22E70}" type="slidenum">
              <a:rPr lang="en-US" smtClean="0"/>
              <a:t>31</a:t>
            </a:fld>
            <a:endParaRPr lang="en-US"/>
          </a:p>
        </p:txBody>
      </p:sp>
      <p:sp>
        <p:nvSpPr>
          <p:cNvPr id="7" name="Rectangle 6"/>
          <p:cNvSpPr/>
          <p:nvPr/>
        </p:nvSpPr>
        <p:spPr>
          <a:xfrm>
            <a:off x="462516" y="3068207"/>
            <a:ext cx="3459126" cy="523220"/>
          </a:xfrm>
          <a:prstGeom prst="rect">
            <a:avLst/>
          </a:prstGeom>
        </p:spPr>
        <p:txBody>
          <a:bodyPr wrap="square">
            <a:spAutoFit/>
          </a:bodyPr>
          <a:lstStyle/>
          <a:p>
            <a:pPr marL="457200" lvl="0" indent="-457200">
              <a:spcBef>
                <a:spcPts val="1000"/>
              </a:spcBef>
              <a:spcAft>
                <a:spcPts val="1200"/>
              </a:spcAft>
              <a:buFont typeface="Wingdings" panose="05000000000000000000" pitchFamily="2" charset="2"/>
              <a:buChar char="§"/>
            </a:pPr>
            <a:r>
              <a:rPr lang="en-US" sz="2800" dirty="0" smtClean="0">
                <a:solidFill>
                  <a:schemeClr val="bg1"/>
                </a:solidFill>
              </a:rPr>
              <a:t>RQ1:  </a:t>
            </a:r>
          </a:p>
        </p:txBody>
      </p:sp>
      <p:sp>
        <p:nvSpPr>
          <p:cNvPr id="11" name="Rectangle 10"/>
          <p:cNvSpPr/>
          <p:nvPr/>
        </p:nvSpPr>
        <p:spPr>
          <a:xfrm>
            <a:off x="5525222" y="3068207"/>
            <a:ext cx="1620957" cy="523220"/>
          </a:xfrm>
          <a:prstGeom prst="rect">
            <a:avLst/>
          </a:prstGeom>
        </p:spPr>
        <p:txBody>
          <a:bodyPr wrap="none">
            <a:spAutoFit/>
          </a:bodyPr>
          <a:lstStyle/>
          <a:p>
            <a:pPr marL="457200" lvl="0" indent="-457200">
              <a:spcBef>
                <a:spcPts val="1000"/>
              </a:spcBef>
              <a:spcAft>
                <a:spcPts val="1200"/>
              </a:spcAft>
              <a:buFont typeface="Wingdings" panose="05000000000000000000" pitchFamily="2" charset="2"/>
              <a:buChar char="§"/>
            </a:pPr>
            <a:r>
              <a:rPr lang="en-US" sz="2800" dirty="0" smtClean="0">
                <a:solidFill>
                  <a:schemeClr val="bg1"/>
                </a:solidFill>
              </a:rPr>
              <a:t> RQ2:</a:t>
            </a:r>
            <a:endParaRPr lang="en-US" sz="2800" dirty="0">
              <a:solidFill>
                <a:schemeClr val="bg1"/>
              </a:solidFill>
            </a:endParaRPr>
          </a:p>
        </p:txBody>
      </p:sp>
      <p:sp>
        <p:nvSpPr>
          <p:cNvPr id="13" name="Rectangle 12"/>
          <p:cNvSpPr/>
          <p:nvPr/>
        </p:nvSpPr>
        <p:spPr>
          <a:xfrm>
            <a:off x="5549689" y="3687615"/>
            <a:ext cx="3592287" cy="2862322"/>
          </a:xfrm>
          <a:prstGeom prst="rect">
            <a:avLst/>
          </a:prstGeom>
        </p:spPr>
        <p:txBody>
          <a:bodyPr wrap="square">
            <a:spAutoFit/>
          </a:bodyPr>
          <a:lstStyle/>
          <a:p>
            <a:pPr marL="800100" lvl="1" indent="-342900">
              <a:lnSpc>
                <a:spcPct val="150000"/>
              </a:lnSpc>
              <a:spcBef>
                <a:spcPts val="1000"/>
              </a:spcBef>
              <a:spcAft>
                <a:spcPts val="1200"/>
              </a:spcAft>
              <a:buFont typeface="Wingdings" panose="05000000000000000000" pitchFamily="2" charset="2"/>
              <a:buChar char="§"/>
            </a:pPr>
            <a:r>
              <a:rPr lang="en-US" sz="2400" dirty="0">
                <a:solidFill>
                  <a:schemeClr val="bg1"/>
                </a:solidFill>
              </a:rPr>
              <a:t>How hard are different metrics to satisfy </a:t>
            </a:r>
            <a:r>
              <a:rPr lang="en-US" sz="2400" dirty="0" smtClean="0">
                <a:solidFill>
                  <a:schemeClr val="bg1"/>
                </a:solidFill>
              </a:rPr>
              <a:t/>
            </a:r>
            <a:br>
              <a:rPr lang="en-US" sz="2400" dirty="0" smtClean="0">
                <a:solidFill>
                  <a:schemeClr val="bg1"/>
                </a:solidFill>
              </a:rPr>
            </a:br>
            <a:r>
              <a:rPr lang="en-US" sz="2400" dirty="0" smtClean="0">
                <a:solidFill>
                  <a:schemeClr val="bg1"/>
                </a:solidFill>
              </a:rPr>
              <a:t>(</a:t>
            </a:r>
            <a:r>
              <a:rPr lang="en-US" sz="2400" dirty="0" smtClean="0">
                <a:solidFill>
                  <a:srgbClr val="FF5050"/>
                </a:solidFill>
              </a:rPr>
              <a:t>IVC-COV</a:t>
            </a:r>
            <a:r>
              <a:rPr lang="en-US" sz="2400" dirty="0" smtClean="0">
                <a:solidFill>
                  <a:schemeClr val="bg1"/>
                </a:solidFill>
              </a:rPr>
              <a:t> vs </a:t>
            </a:r>
            <a:r>
              <a:rPr lang="en-US" sz="2400" dirty="0" smtClean="0">
                <a:solidFill>
                  <a:srgbClr val="FF5050"/>
                </a:solidFill>
              </a:rPr>
              <a:t>NONDET-COV</a:t>
            </a:r>
            <a:r>
              <a:rPr lang="en-US" sz="2400" dirty="0" smtClean="0">
                <a:solidFill>
                  <a:schemeClr val="bg1"/>
                </a:solidFill>
              </a:rPr>
              <a:t>)?</a:t>
            </a:r>
            <a:endParaRPr lang="en-US" sz="2400" dirty="0">
              <a:solidFill>
                <a:schemeClr val="bg1"/>
              </a:solidFill>
            </a:endParaRPr>
          </a:p>
        </p:txBody>
      </p:sp>
      <p:sp>
        <p:nvSpPr>
          <p:cNvPr id="14" name="Rectangle 13"/>
          <p:cNvSpPr/>
          <p:nvPr/>
        </p:nvSpPr>
        <p:spPr>
          <a:xfrm>
            <a:off x="542259" y="3692062"/>
            <a:ext cx="4921281" cy="2308324"/>
          </a:xfrm>
          <a:prstGeom prst="rect">
            <a:avLst/>
          </a:prstGeom>
        </p:spPr>
        <p:txBody>
          <a:bodyPr wrap="square">
            <a:spAutoFit/>
          </a:bodyPr>
          <a:lstStyle/>
          <a:p>
            <a:pPr marL="800100" lvl="1" indent="-342900">
              <a:lnSpc>
                <a:spcPct val="150000"/>
              </a:lnSpc>
              <a:spcBef>
                <a:spcPts val="1000"/>
              </a:spcBef>
              <a:spcAft>
                <a:spcPts val="1200"/>
              </a:spcAft>
              <a:buFont typeface="Wingdings" panose="05000000000000000000" pitchFamily="2" charset="2"/>
              <a:buChar char="§"/>
            </a:pPr>
            <a:r>
              <a:rPr lang="en-US" sz="2400" dirty="0">
                <a:solidFill>
                  <a:schemeClr val="bg1"/>
                </a:solidFill>
              </a:rPr>
              <a:t>How expensive is the coverage analysis using </a:t>
            </a:r>
            <a:r>
              <a:rPr lang="en-US" sz="2400" dirty="0" smtClean="0">
                <a:solidFill>
                  <a:schemeClr val="bg1"/>
                </a:solidFill>
              </a:rPr>
              <a:t>the </a:t>
            </a:r>
            <a:r>
              <a:rPr lang="en-US" sz="2400" dirty="0" smtClean="0">
                <a:solidFill>
                  <a:srgbClr val="FF5050"/>
                </a:solidFill>
              </a:rPr>
              <a:t>IVC_UC</a:t>
            </a:r>
            <a:r>
              <a:rPr lang="en-US" sz="2400" dirty="0" smtClean="0">
                <a:solidFill>
                  <a:schemeClr val="bg1"/>
                </a:solidFill>
              </a:rPr>
              <a:t>, </a:t>
            </a:r>
            <a:r>
              <a:rPr lang="en-US" sz="2400" dirty="0" smtClean="0">
                <a:solidFill>
                  <a:srgbClr val="FF5050"/>
                </a:solidFill>
              </a:rPr>
              <a:t>IVC_MUST</a:t>
            </a:r>
            <a:r>
              <a:rPr lang="en-US" sz="2400" dirty="0">
                <a:solidFill>
                  <a:schemeClr val="bg1"/>
                </a:solidFill>
              </a:rPr>
              <a:t>, </a:t>
            </a:r>
            <a:r>
              <a:rPr lang="en-US" sz="2400" dirty="0" smtClean="0">
                <a:solidFill>
                  <a:schemeClr val="bg1"/>
                </a:solidFill>
              </a:rPr>
              <a:t>and </a:t>
            </a:r>
            <a:r>
              <a:rPr lang="en-US" sz="2400" dirty="0">
                <a:solidFill>
                  <a:srgbClr val="FF5050"/>
                </a:solidFill>
              </a:rPr>
              <a:t>IVC_UCBF</a:t>
            </a:r>
            <a:r>
              <a:rPr lang="en-US" sz="2400" dirty="0">
                <a:solidFill>
                  <a:schemeClr val="bg1"/>
                </a:solidFill>
              </a:rPr>
              <a:t> algorithms?</a:t>
            </a:r>
          </a:p>
        </p:txBody>
      </p:sp>
      <p:sp>
        <p:nvSpPr>
          <p:cNvPr id="10" name="Rectangle 9"/>
          <p:cNvSpPr/>
          <p:nvPr/>
        </p:nvSpPr>
        <p:spPr>
          <a:xfrm>
            <a:off x="9316703" y="3068207"/>
            <a:ext cx="1620957" cy="523220"/>
          </a:xfrm>
          <a:prstGeom prst="rect">
            <a:avLst/>
          </a:prstGeom>
        </p:spPr>
        <p:txBody>
          <a:bodyPr wrap="none">
            <a:spAutoFit/>
          </a:bodyPr>
          <a:lstStyle/>
          <a:p>
            <a:pPr marL="457200" lvl="0" indent="-457200">
              <a:spcBef>
                <a:spcPts val="1000"/>
              </a:spcBef>
              <a:spcAft>
                <a:spcPts val="1200"/>
              </a:spcAft>
              <a:buFont typeface="Wingdings" panose="05000000000000000000" pitchFamily="2" charset="2"/>
              <a:buChar char="§"/>
            </a:pPr>
            <a:r>
              <a:rPr lang="en-US" sz="2800" dirty="0" smtClean="0">
                <a:solidFill>
                  <a:schemeClr val="bg1"/>
                </a:solidFill>
              </a:rPr>
              <a:t> </a:t>
            </a:r>
            <a:r>
              <a:rPr lang="en-US" sz="2800" dirty="0" smtClean="0">
                <a:solidFill>
                  <a:schemeClr val="bg1"/>
                </a:solidFill>
              </a:rPr>
              <a:t>RQ3:</a:t>
            </a:r>
            <a:endParaRPr lang="en-US" sz="2800" dirty="0">
              <a:solidFill>
                <a:schemeClr val="bg1"/>
              </a:solidFill>
            </a:endParaRPr>
          </a:p>
        </p:txBody>
      </p:sp>
      <p:sp>
        <p:nvSpPr>
          <p:cNvPr id="12" name="Rectangle 11"/>
          <p:cNvSpPr/>
          <p:nvPr/>
        </p:nvSpPr>
        <p:spPr>
          <a:xfrm>
            <a:off x="8940829" y="3687615"/>
            <a:ext cx="4856399" cy="585097"/>
          </a:xfrm>
          <a:prstGeom prst="rect">
            <a:avLst/>
          </a:prstGeom>
        </p:spPr>
        <p:txBody>
          <a:bodyPr wrap="square">
            <a:spAutoFit/>
          </a:bodyPr>
          <a:lstStyle/>
          <a:p>
            <a:pPr marL="800100" lvl="1" indent="-342900">
              <a:lnSpc>
                <a:spcPct val="150000"/>
              </a:lnSpc>
              <a:spcBef>
                <a:spcPts val="1000"/>
              </a:spcBef>
              <a:spcAft>
                <a:spcPts val="1200"/>
              </a:spcAft>
              <a:buFont typeface="Wingdings" panose="05000000000000000000" pitchFamily="2" charset="2"/>
              <a:buChar char="§"/>
            </a:pPr>
            <a:r>
              <a:rPr lang="en-US" sz="2400" dirty="0" err="1" smtClean="0">
                <a:solidFill>
                  <a:schemeClr val="bg1"/>
                </a:solidFill>
              </a:rPr>
              <a:t>Minimality</a:t>
            </a:r>
            <a:r>
              <a:rPr lang="en-US" sz="2400" dirty="0" smtClean="0">
                <a:solidFill>
                  <a:schemeClr val="bg1"/>
                </a:solidFill>
              </a:rPr>
              <a:t>?</a:t>
            </a:r>
            <a:endParaRPr lang="en-US" sz="2400" dirty="0">
              <a:solidFill>
                <a:schemeClr val="bg1"/>
              </a:solidFill>
            </a:endParaRPr>
          </a:p>
        </p:txBody>
      </p:sp>
    </p:spTree>
    <p:extLst>
      <p:ext uri="{BB962C8B-B14F-4D97-AF65-F5344CB8AC3E}">
        <p14:creationId xmlns:p14="http://schemas.microsoft.com/office/powerpoint/2010/main" val="744319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P spid="14" grpId="0"/>
      <p:bldP spid="10"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58" y="605790"/>
            <a:ext cx="11680962" cy="6218517"/>
          </a:xfrm>
          <a:prstGeom prst="rect">
            <a:avLst/>
          </a:prstGeom>
        </p:spPr>
      </p:pic>
      <mc:AlternateContent xmlns:mc="http://schemas.openxmlformats.org/markup-compatibility/2006" xmlns:a14="http://schemas.microsoft.com/office/drawing/2010/main">
        <mc:Choice Requires="a14">
          <p:sp>
            <p:nvSpPr>
              <p:cNvPr id="25" name="Rectangle 24"/>
              <p:cNvSpPr/>
              <p:nvPr/>
            </p:nvSpPr>
            <p:spPr>
              <a:xfrm>
                <a:off x="1222018" y="1938391"/>
                <a:ext cx="6337022" cy="1108252"/>
              </a:xfrm>
              <a:prstGeom prst="rect">
                <a:avLst/>
              </a:prstGeom>
            </p:spPr>
            <p:txBody>
              <a:bodyPr wrap="square">
                <a:spAutoFit/>
              </a:bodyPr>
              <a:lstStyle/>
              <a:p>
                <a:r>
                  <a:rPr lang="en-US" sz="2400" dirty="0" smtClean="0">
                    <a:latin typeface="MV Boli" panose="02000500030200090000" pitchFamily="2" charset="0"/>
                    <a:cs typeface="MV Boli" panose="02000500030200090000" pitchFamily="2" charset="0"/>
                  </a:rPr>
                  <a:t>on average, </a:t>
                </a:r>
              </a:p>
              <a:p>
                <a14:m>
                  <m:oMath xmlns:m="http://schemas.openxmlformats.org/officeDocument/2006/math">
                    <m:f>
                      <m:fPr>
                        <m:ctrlPr>
                          <a:rPr lang="en-US" sz="2400" i="1" smtClean="0">
                            <a:latin typeface="Cambria Math" panose="02040503050406030204" pitchFamily="18" charset="0"/>
                            <a:cs typeface="MV Boli" panose="02000500030200090000" pitchFamily="2" charset="0"/>
                          </a:rPr>
                        </m:ctrlPr>
                      </m:fPr>
                      <m:num>
                        <m:r>
                          <m:rPr>
                            <m:nor/>
                          </m:rPr>
                          <a:rPr lang="en-US" sz="2400" dirty="0">
                            <a:latin typeface="MV Boli" panose="02000500030200090000" pitchFamily="2" charset="0"/>
                            <a:cs typeface="MV Boli" panose="02000500030200090000" pitchFamily="2" charset="0"/>
                          </a:rPr>
                          <m:t>size</m:t>
                        </m:r>
                        <m:r>
                          <m:rPr>
                            <m:nor/>
                          </m:rPr>
                          <a:rPr lang="en-US" sz="2400" dirty="0">
                            <a:latin typeface="MV Boli" panose="02000500030200090000" pitchFamily="2" charset="0"/>
                            <a:cs typeface="MV Boli" panose="02000500030200090000" pitchFamily="2" charset="0"/>
                          </a:rPr>
                          <m:t> </m:t>
                        </m:r>
                        <m:r>
                          <m:rPr>
                            <m:nor/>
                          </m:rPr>
                          <a:rPr lang="en-US" sz="2400" dirty="0">
                            <a:latin typeface="MV Boli" panose="02000500030200090000" pitchFamily="2" charset="0"/>
                            <a:cs typeface="MV Boli" panose="02000500030200090000" pitchFamily="2" charset="0"/>
                          </a:rPr>
                          <m:t>of</m:t>
                        </m:r>
                        <m:r>
                          <m:rPr>
                            <m:nor/>
                          </m:rPr>
                          <a:rPr lang="en-US" sz="2400" b="0" i="0" dirty="0" smtClean="0">
                            <a:latin typeface="MV Boli" panose="02000500030200090000" pitchFamily="2" charset="0"/>
                            <a:cs typeface="MV Boli" panose="02000500030200090000" pitchFamily="2" charset="0"/>
                          </a:rPr>
                          <m:t> </m:t>
                        </m:r>
                        <m:r>
                          <m:rPr>
                            <m:nor/>
                          </m:rPr>
                          <a:rPr lang="en-US" sz="2400" b="1" i="0" dirty="0" smtClean="0">
                            <a:solidFill>
                              <a:srgbClr val="7030A0"/>
                            </a:solidFill>
                            <a:latin typeface="MV Boli" panose="02000500030200090000" pitchFamily="2" charset="0"/>
                            <a:cs typeface="MV Boli" panose="02000500030200090000" pitchFamily="2" charset="0"/>
                          </a:rPr>
                          <m:t>approx</m:t>
                        </m:r>
                        <m:r>
                          <m:rPr>
                            <m:nor/>
                          </m:rPr>
                          <a:rPr lang="en-US" sz="2400" b="1" i="0" dirty="0" smtClean="0">
                            <a:solidFill>
                              <a:srgbClr val="7030A0"/>
                            </a:solidFill>
                            <a:latin typeface="MV Boli" panose="02000500030200090000" pitchFamily="2" charset="0"/>
                            <a:cs typeface="MV Boli" panose="02000500030200090000" pitchFamily="2" charset="0"/>
                          </a:rPr>
                          <m:t>.</m:t>
                        </m:r>
                        <m:r>
                          <m:rPr>
                            <m:nor/>
                          </m:rPr>
                          <a:rPr lang="en-US" sz="2400" dirty="0">
                            <a:latin typeface="MV Boli" panose="02000500030200090000" pitchFamily="2" charset="0"/>
                            <a:cs typeface="MV Boli" panose="02000500030200090000" pitchFamily="2" charset="0"/>
                          </a:rPr>
                          <m:t> </m:t>
                        </m:r>
                        <m:r>
                          <m:rPr>
                            <m:nor/>
                          </m:rPr>
                          <a:rPr lang="en-US" sz="2400" b="0" i="0" dirty="0" smtClean="0">
                            <a:latin typeface="MV Boli" panose="02000500030200090000" pitchFamily="2" charset="0"/>
                            <a:cs typeface="MV Boli" panose="02000500030200090000" pitchFamily="2" charset="0"/>
                          </a:rPr>
                          <m:t>minimal</m:t>
                        </m:r>
                        <m:r>
                          <m:rPr>
                            <m:nor/>
                          </m:rPr>
                          <a:rPr lang="en-US" sz="2400" b="0" i="0" dirty="0" smtClean="0">
                            <a:latin typeface="MV Boli" panose="02000500030200090000" pitchFamily="2" charset="0"/>
                            <a:cs typeface="MV Boli" panose="02000500030200090000" pitchFamily="2" charset="0"/>
                          </a:rPr>
                          <m:t> </m:t>
                        </m:r>
                        <m:r>
                          <m:rPr>
                            <m:nor/>
                          </m:rPr>
                          <a:rPr lang="en-US" sz="2400" dirty="0">
                            <a:latin typeface="MV Boli" panose="02000500030200090000" pitchFamily="2" charset="0"/>
                            <a:cs typeface="MV Boli" panose="02000500030200090000" pitchFamily="2" charset="0"/>
                          </a:rPr>
                          <m:t>IVC</m:t>
                        </m:r>
                        <m:r>
                          <a:rPr lang="en-US" sz="2400" b="0" i="1" dirty="0" smtClean="0">
                            <a:latin typeface="Cambria Math" panose="02040503050406030204" pitchFamily="18" charset="0"/>
                            <a:cs typeface="MV Boli" panose="02000500030200090000" pitchFamily="2" charset="0"/>
                          </a:rPr>
                          <m:t>𝑠</m:t>
                        </m:r>
                      </m:num>
                      <m:den>
                        <m:r>
                          <m:rPr>
                            <m:nor/>
                          </m:rPr>
                          <a:rPr lang="en-US" sz="2400" dirty="0">
                            <a:latin typeface="MV Boli" panose="02000500030200090000" pitchFamily="2" charset="0"/>
                            <a:cs typeface="MV Boli" panose="02000500030200090000" pitchFamily="2" charset="0"/>
                          </a:rPr>
                          <m:t>size</m:t>
                        </m:r>
                        <m:r>
                          <m:rPr>
                            <m:nor/>
                          </m:rPr>
                          <a:rPr lang="en-US" sz="2400" dirty="0">
                            <a:latin typeface="MV Boli" panose="02000500030200090000" pitchFamily="2" charset="0"/>
                            <a:cs typeface="MV Boli" panose="02000500030200090000" pitchFamily="2" charset="0"/>
                          </a:rPr>
                          <m:t> </m:t>
                        </m:r>
                        <m:r>
                          <m:rPr>
                            <m:nor/>
                          </m:rPr>
                          <a:rPr lang="en-US" sz="2400" dirty="0">
                            <a:latin typeface="MV Boli" panose="02000500030200090000" pitchFamily="2" charset="0"/>
                            <a:cs typeface="MV Boli" panose="02000500030200090000" pitchFamily="2" charset="0"/>
                          </a:rPr>
                          <m:t>of</m:t>
                        </m:r>
                        <m:r>
                          <m:rPr>
                            <m:nor/>
                          </m:rPr>
                          <a:rPr lang="en-US" sz="2400" b="1" i="0" dirty="0" smtClean="0">
                            <a:latin typeface="MV Boli" panose="02000500030200090000" pitchFamily="2" charset="0"/>
                            <a:cs typeface="MV Boli" panose="02000500030200090000" pitchFamily="2" charset="0"/>
                          </a:rPr>
                          <m:t> </m:t>
                        </m:r>
                        <m:r>
                          <m:rPr>
                            <m:nor/>
                          </m:rPr>
                          <a:rPr lang="en-US" sz="2400" dirty="0">
                            <a:latin typeface="MV Boli" panose="02000500030200090000" pitchFamily="2" charset="0"/>
                            <a:cs typeface="MV Boli" panose="02000500030200090000" pitchFamily="2" charset="0"/>
                          </a:rPr>
                          <m:t>minimal</m:t>
                        </m:r>
                        <m:r>
                          <m:rPr>
                            <m:nor/>
                          </m:rPr>
                          <a:rPr lang="en-US" sz="2400" dirty="0">
                            <a:latin typeface="MV Boli" panose="02000500030200090000" pitchFamily="2" charset="0"/>
                            <a:cs typeface="MV Boli" panose="02000500030200090000" pitchFamily="2" charset="0"/>
                          </a:rPr>
                          <m:t> </m:t>
                        </m:r>
                        <m:r>
                          <m:rPr>
                            <m:nor/>
                          </m:rPr>
                          <a:rPr lang="en-US" sz="2400" b="0" i="0" dirty="0" smtClean="0">
                            <a:latin typeface="MV Boli" panose="02000500030200090000" pitchFamily="2" charset="0"/>
                            <a:cs typeface="MV Boli" panose="02000500030200090000" pitchFamily="2" charset="0"/>
                          </a:rPr>
                          <m:t>IVC</m:t>
                        </m:r>
                        <m:r>
                          <a:rPr lang="en-US" sz="2400" b="0" i="1" dirty="0" smtClean="0">
                            <a:latin typeface="Cambria Math" panose="02040503050406030204" pitchFamily="18" charset="0"/>
                            <a:cs typeface="MV Boli" panose="02000500030200090000" pitchFamily="2" charset="0"/>
                          </a:rPr>
                          <m:t>𝑠</m:t>
                        </m:r>
                      </m:den>
                    </m:f>
                  </m:oMath>
                </a14:m>
                <a:r>
                  <a:rPr lang="en-US" sz="2400" dirty="0">
                    <a:latin typeface="MV Boli" panose="02000500030200090000" pitchFamily="2" charset="0"/>
                    <a:cs typeface="MV Boli" panose="02000500030200090000" pitchFamily="2" charset="0"/>
                  </a:rPr>
                  <a:t> = 1.104</a:t>
                </a:r>
              </a:p>
            </p:txBody>
          </p:sp>
        </mc:Choice>
        <mc:Fallback xmlns="">
          <p:sp>
            <p:nvSpPr>
              <p:cNvPr id="25" name="Rectangle 24"/>
              <p:cNvSpPr>
                <a:spLocks noRot="1" noChangeAspect="1" noMove="1" noResize="1" noEditPoints="1" noAdjustHandles="1" noChangeArrowheads="1" noChangeShapeType="1" noTextEdit="1"/>
              </p:cNvSpPr>
              <p:nvPr/>
            </p:nvSpPr>
            <p:spPr>
              <a:xfrm>
                <a:off x="1222018" y="1938391"/>
                <a:ext cx="6337022" cy="1108252"/>
              </a:xfrm>
              <a:prstGeom prst="rect">
                <a:avLst/>
              </a:prstGeom>
              <a:blipFill>
                <a:blip r:embed="rId3"/>
                <a:stretch>
                  <a:fillRect l="-1442" t="-4396" b="-4945"/>
                </a:stretch>
              </a:blipFill>
            </p:spPr>
            <p:txBody>
              <a:bodyPr/>
              <a:lstStyle/>
              <a:p>
                <a:r>
                  <a:rPr lang="en-US">
                    <a:noFill/>
                  </a:rPr>
                  <a:t> </a:t>
                </a:r>
              </a:p>
            </p:txBody>
          </p:sp>
        </mc:Fallback>
      </mc:AlternateContent>
      <p:sp>
        <p:nvSpPr>
          <p:cNvPr id="22" name="Oval 21"/>
          <p:cNvSpPr/>
          <p:nvPr/>
        </p:nvSpPr>
        <p:spPr>
          <a:xfrm>
            <a:off x="9555481" y="724605"/>
            <a:ext cx="2150968" cy="307813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71985C30-FED6-44AE-B4D8-46A298887475}" type="slidenum">
              <a:rPr lang="en-US" smtClean="0"/>
              <a:t>32</a:t>
            </a:fld>
            <a:endParaRPr lang="en-US" dirty="0"/>
          </a:p>
        </p:txBody>
      </p:sp>
      <p:sp>
        <p:nvSpPr>
          <p:cNvPr id="4" name="Footer Placeholder 3"/>
          <p:cNvSpPr>
            <a:spLocks noGrp="1"/>
          </p:cNvSpPr>
          <p:nvPr>
            <p:ph type="ftr" sz="quarter" idx="11"/>
          </p:nvPr>
        </p:nvSpPr>
        <p:spPr/>
        <p:txBody>
          <a:bodyPr/>
          <a:lstStyle/>
          <a:p>
            <a:r>
              <a:rPr lang="en-US" smtClean="0"/>
              <a:t>Spring 2017</a:t>
            </a:r>
            <a:endParaRPr lang="en-US"/>
          </a:p>
        </p:txBody>
      </p:sp>
      <p:cxnSp>
        <p:nvCxnSpPr>
          <p:cNvPr id="11" name="Straight Arrow Connector 10"/>
          <p:cNvCxnSpPr/>
          <p:nvPr/>
        </p:nvCxnSpPr>
        <p:spPr>
          <a:xfrm>
            <a:off x="1924528" y="3802744"/>
            <a:ext cx="433470" cy="379943"/>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126959" y="5465511"/>
            <a:ext cx="440518" cy="520037"/>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5450" y="6168874"/>
            <a:ext cx="559604" cy="559604"/>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47306" y="724605"/>
            <a:ext cx="559604" cy="559604"/>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5450" y="325988"/>
            <a:ext cx="559604" cy="559604"/>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18738" y="6168874"/>
            <a:ext cx="559604" cy="559604"/>
          </a:xfrm>
          <a:prstGeom prst="rect">
            <a:avLst/>
          </a:prstGeom>
        </p:spPr>
      </p:pic>
      <p:cxnSp>
        <p:nvCxnSpPr>
          <p:cNvPr id="18" name="Straight Arrow Connector 17"/>
          <p:cNvCxnSpPr/>
          <p:nvPr/>
        </p:nvCxnSpPr>
        <p:spPr>
          <a:xfrm flipH="1">
            <a:off x="9580011" y="2377440"/>
            <a:ext cx="546969" cy="669203"/>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708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nodeType="clickEffect">
                                  <p:stCondLst>
                                    <p:cond delay="0"/>
                                  </p:stCondLst>
                                  <p:childTnLst>
                                    <p:animEffect transition="out" filter="blinds(horizontal)">
                                      <p:cBhvr>
                                        <p:cTn id="10" dur="500"/>
                                        <p:tgtEl>
                                          <p:spTgt spid="12"/>
                                        </p:tgtEl>
                                      </p:cBhvr>
                                    </p:animEffect>
                                    <p:set>
                                      <p:cBhvr>
                                        <p:cTn id="11" dur="1" fill="hold">
                                          <p:stCondLst>
                                            <p:cond delay="499"/>
                                          </p:stCondLst>
                                        </p:cTn>
                                        <p:tgtEl>
                                          <p:spTgt spid="1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nodeType="clickEffect">
                                  <p:stCondLst>
                                    <p:cond delay="0"/>
                                  </p:stCondLst>
                                  <p:childTnLst>
                                    <p:animEffect transition="out" filter="blinds(horizontal)">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righ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r="1347"/>
          <a:stretch/>
        </p:blipFill>
        <p:spPr>
          <a:xfrm>
            <a:off x="223047" y="240030"/>
            <a:ext cx="11709873" cy="6515792"/>
          </a:xfrm>
        </p:spPr>
      </p:pic>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33</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450" y="6168874"/>
            <a:ext cx="559604" cy="559604"/>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2108" y="0"/>
            <a:ext cx="559604" cy="559604"/>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7344" y="0"/>
            <a:ext cx="559604" cy="559604"/>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39284" y="6011040"/>
            <a:ext cx="559604" cy="559604"/>
          </a:xfrm>
          <a:prstGeom prst="rect">
            <a:avLst/>
          </a:prstGeom>
        </p:spPr>
      </p:pic>
    </p:spTree>
    <p:extLst>
      <p:ext uri="{BB962C8B-B14F-4D97-AF65-F5344CB8AC3E}">
        <p14:creationId xmlns:p14="http://schemas.microsoft.com/office/powerpoint/2010/main" val="14312365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Granularity </a:t>
            </a:r>
            <a:endParaRPr lang="en-US" dirty="0"/>
          </a:p>
        </p:txBody>
      </p:sp>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34</a:t>
            </a:fld>
            <a:endParaRPr lang="en-US" dirty="0"/>
          </a:p>
        </p:txBody>
      </p:sp>
      <p:sp>
        <p:nvSpPr>
          <p:cNvPr id="6" name="Content Placeholder 2"/>
          <p:cNvSpPr txBox="1">
            <a:spLocks/>
          </p:cNvSpPr>
          <p:nvPr/>
        </p:nvSpPr>
        <p:spPr>
          <a:xfrm>
            <a:off x="4561367" y="978217"/>
            <a:ext cx="7848600" cy="587978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1200"/>
              </a:spcAft>
              <a:buFont typeface="Wingdings" panose="05000000000000000000" pitchFamily="2" charset="2"/>
              <a:buChar char="§"/>
              <a:defRPr sz="2800" b="0" kern="1200">
                <a:solidFill>
                  <a:schemeClr val="bg1"/>
                </a:solidFill>
                <a:latin typeface="Comic Sans MS" panose="030F0702030302020204" pitchFamily="66" charset="0"/>
                <a:ea typeface="+mn-ea"/>
                <a:cs typeface="+mn-cs"/>
              </a:defRPr>
            </a:lvl1pPr>
            <a:lvl2pPr marL="685800" indent="-228600" algn="l" defTabSz="914400" rtl="0" eaLnBrk="1" latinLnBrk="0" hangingPunct="1">
              <a:lnSpc>
                <a:spcPct val="100000"/>
              </a:lnSpc>
              <a:spcBef>
                <a:spcPts val="500"/>
              </a:spcBef>
              <a:spcAft>
                <a:spcPts val="600"/>
              </a:spcAft>
              <a:buFont typeface="Wingdings" panose="05000000000000000000" pitchFamily="2" charset="2"/>
              <a:buChar char="§"/>
              <a:defRPr sz="2400" b="0" kern="1200">
                <a:solidFill>
                  <a:schemeClr val="bg1"/>
                </a:solidFill>
                <a:latin typeface="Comic Sans MS" panose="030F0702030302020204" pitchFamily="66" charset="0"/>
                <a:ea typeface="+mn-ea"/>
                <a:cs typeface="+mn-cs"/>
              </a:defRPr>
            </a:lvl2pPr>
            <a:lvl3pPr marL="1143000" indent="-228600" algn="l" defTabSz="914400" rtl="0" eaLnBrk="1" latinLnBrk="0" hangingPunct="1">
              <a:lnSpc>
                <a:spcPct val="100000"/>
              </a:lnSpc>
              <a:spcBef>
                <a:spcPts val="600"/>
              </a:spcBef>
              <a:spcAft>
                <a:spcPts val="700"/>
              </a:spcAft>
              <a:buFont typeface="Wingdings" panose="05000000000000000000" pitchFamily="2" charset="2"/>
              <a:buChar char="§"/>
              <a:defRPr sz="2200" b="0" kern="1200">
                <a:solidFill>
                  <a:schemeClr val="bg1"/>
                </a:solidFill>
                <a:latin typeface="Comic Sans MS" panose="030F0702030302020204" pitchFamily="66" charset="0"/>
                <a:ea typeface="+mn-ea"/>
                <a:cs typeface="+mn-cs"/>
              </a:defRPr>
            </a:lvl3pPr>
            <a:lvl4pPr marL="1600200" indent="-228600" algn="l" defTabSz="914400" rtl="0" eaLnBrk="1" latinLnBrk="0" hangingPunct="1">
              <a:lnSpc>
                <a:spcPct val="100000"/>
              </a:lnSpc>
              <a:spcBef>
                <a:spcPts val="600"/>
              </a:spcBef>
              <a:spcAft>
                <a:spcPts val="700"/>
              </a:spcAft>
              <a:buFont typeface="Wingdings" panose="05000000000000000000" pitchFamily="2" charset="2"/>
              <a:buChar char="§"/>
              <a:defRPr sz="2000" b="0" kern="1200">
                <a:solidFill>
                  <a:schemeClr val="bg1"/>
                </a:solidFill>
                <a:latin typeface="Comic Sans MS" panose="030F0702030302020204" pitchFamily="66" charset="0"/>
                <a:ea typeface="+mn-ea"/>
                <a:cs typeface="+mn-cs"/>
              </a:defRPr>
            </a:lvl4pPr>
            <a:lvl5pPr marL="2057400" indent="-228600" algn="l" defTabSz="914400" rtl="0" eaLnBrk="1" latinLnBrk="0" hangingPunct="1">
              <a:lnSpc>
                <a:spcPct val="100000"/>
              </a:lnSpc>
              <a:spcBef>
                <a:spcPts val="500"/>
              </a:spcBef>
              <a:spcAft>
                <a:spcPts val="600"/>
              </a:spcAft>
              <a:buFont typeface="Wingdings" panose="05000000000000000000" pitchFamily="2" charset="2"/>
              <a:buChar char="§"/>
              <a:defRPr sz="2000" b="0" kern="1200">
                <a:solidFill>
                  <a:schemeClr val="bg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spcAft>
                <a:spcPts val="0"/>
              </a:spcAft>
              <a:buFont typeface="Wingdings" panose="05000000000000000000" pitchFamily="2" charset="2"/>
              <a:buNone/>
            </a:pPr>
            <a:r>
              <a:rPr lang="en-US" sz="2000" dirty="0" smtClean="0">
                <a:solidFill>
                  <a:srgbClr val="43CEFF"/>
                </a:solidFill>
              </a:rPr>
              <a:t>node</a:t>
            </a:r>
            <a:r>
              <a:rPr lang="en-US" sz="2000" dirty="0" smtClean="0"/>
              <a:t> </a:t>
            </a:r>
            <a:r>
              <a:rPr lang="en-US" sz="2000" dirty="0" err="1" smtClean="0"/>
              <a:t>asw</a:t>
            </a:r>
            <a:r>
              <a:rPr lang="en-US" sz="2000" dirty="0" smtClean="0"/>
              <a:t> (alt1, alt2: </a:t>
            </a:r>
            <a:r>
              <a:rPr lang="en-US" sz="2000" dirty="0" err="1" smtClean="0">
                <a:solidFill>
                  <a:srgbClr val="43CEFF"/>
                </a:solidFill>
              </a:rPr>
              <a:t>int</a:t>
            </a:r>
            <a:r>
              <a:rPr lang="en-US" sz="2000" dirty="0" smtClean="0"/>
              <a:t>; inhibit: </a:t>
            </a:r>
            <a:r>
              <a:rPr lang="en-US" sz="2000" dirty="0" smtClean="0">
                <a:solidFill>
                  <a:srgbClr val="43CEFF"/>
                </a:solidFill>
              </a:rPr>
              <a:t>bool</a:t>
            </a:r>
            <a:r>
              <a:rPr lang="en-US" sz="2000" dirty="0" smtClean="0"/>
              <a:t>)    </a:t>
            </a:r>
            <a:r>
              <a:rPr lang="en-US" sz="2000" dirty="0" smtClean="0">
                <a:solidFill>
                  <a:srgbClr val="43CEFF"/>
                </a:solidFill>
              </a:rPr>
              <a:t>returns </a:t>
            </a:r>
            <a:r>
              <a:rPr lang="en-US" sz="2000" dirty="0" smtClean="0"/>
              <a:t> (</a:t>
            </a:r>
            <a:r>
              <a:rPr lang="en-US" sz="2000" dirty="0" err="1" smtClean="0"/>
              <a:t>doi_on</a:t>
            </a:r>
            <a:r>
              <a:rPr lang="en-US" sz="2000" dirty="0" smtClean="0"/>
              <a:t>: </a:t>
            </a:r>
            <a:r>
              <a:rPr lang="en-US" sz="2000" dirty="0" smtClean="0">
                <a:solidFill>
                  <a:srgbClr val="43CEFF"/>
                </a:solidFill>
              </a:rPr>
              <a:t>bool</a:t>
            </a:r>
            <a:r>
              <a:rPr lang="en-US" sz="2000" dirty="0" smtClean="0"/>
              <a:t>); </a:t>
            </a:r>
          </a:p>
          <a:p>
            <a:pPr marL="0" indent="0">
              <a:spcBef>
                <a:spcPts val="600"/>
              </a:spcBef>
              <a:spcAft>
                <a:spcPts val="0"/>
              </a:spcAft>
              <a:buFont typeface="Wingdings" panose="05000000000000000000" pitchFamily="2" charset="2"/>
              <a:buNone/>
            </a:pPr>
            <a:r>
              <a:rPr lang="en-US" sz="2000" dirty="0" smtClean="0"/>
              <a:t>        </a:t>
            </a:r>
            <a:r>
              <a:rPr lang="en-US" sz="2000" dirty="0" err="1" smtClean="0">
                <a:solidFill>
                  <a:srgbClr val="43CEFF"/>
                </a:solidFill>
              </a:rPr>
              <a:t>var</a:t>
            </a:r>
            <a:r>
              <a:rPr lang="en-US" sz="2000" dirty="0" smtClean="0"/>
              <a:t> a1_below, a2_below, a1_above, a2_above, below,         </a:t>
            </a:r>
            <a:br>
              <a:rPr lang="en-US" sz="2000" dirty="0" smtClean="0"/>
            </a:br>
            <a:r>
              <a:rPr lang="en-US" sz="2000" dirty="0" smtClean="0"/>
              <a:t>              </a:t>
            </a:r>
            <a:r>
              <a:rPr lang="en-US" sz="2000" dirty="0" err="1" smtClean="0"/>
              <a:t>above_hyst</a:t>
            </a:r>
            <a:r>
              <a:rPr lang="en-US" sz="2000" dirty="0" smtClean="0"/>
              <a:t>, d1, d2: </a:t>
            </a:r>
            <a:r>
              <a:rPr lang="en-US" sz="2000" dirty="0" smtClean="0">
                <a:solidFill>
                  <a:srgbClr val="43CEFF"/>
                </a:solidFill>
              </a:rPr>
              <a:t>bool</a:t>
            </a:r>
            <a:r>
              <a:rPr lang="en-US" sz="2000" dirty="0" smtClean="0"/>
              <a:t>;</a:t>
            </a:r>
          </a:p>
          <a:p>
            <a:pPr marL="0" indent="0">
              <a:spcBef>
                <a:spcPts val="600"/>
              </a:spcBef>
              <a:spcAft>
                <a:spcPts val="0"/>
              </a:spcAft>
              <a:buFont typeface="Wingdings" panose="05000000000000000000" pitchFamily="2" charset="2"/>
              <a:buNone/>
            </a:pPr>
            <a:r>
              <a:rPr lang="en-US" sz="2000" dirty="0" smtClean="0"/>
              <a:t>        </a:t>
            </a:r>
            <a:r>
              <a:rPr lang="en-US" sz="2000" dirty="0" smtClean="0">
                <a:solidFill>
                  <a:srgbClr val="43CEFF"/>
                </a:solidFill>
              </a:rPr>
              <a:t>let</a:t>
            </a:r>
          </a:p>
          <a:p>
            <a:pPr marL="0" indent="0">
              <a:spcBef>
                <a:spcPts val="600"/>
              </a:spcBef>
              <a:spcAft>
                <a:spcPts val="0"/>
              </a:spcAft>
              <a:buFont typeface="Wingdings" panose="05000000000000000000" pitchFamily="2" charset="2"/>
              <a:buNone/>
            </a:pPr>
            <a:r>
              <a:rPr lang="en-US" sz="2000" dirty="0" smtClean="0"/>
              <a:t>(1)          a1_below </a:t>
            </a:r>
            <a:r>
              <a:rPr lang="en-US" sz="2000" dirty="0" smtClean="0">
                <a:solidFill>
                  <a:srgbClr val="FFC000"/>
                </a:solidFill>
              </a:rPr>
              <a:t>=</a:t>
            </a:r>
            <a:r>
              <a:rPr lang="en-US" sz="2000" dirty="0" smtClean="0"/>
              <a:t> (alt1 </a:t>
            </a:r>
            <a:r>
              <a:rPr lang="en-US" sz="2000" dirty="0" smtClean="0">
                <a:solidFill>
                  <a:srgbClr val="43CEFF"/>
                </a:solidFill>
              </a:rPr>
              <a:t>&lt;</a:t>
            </a:r>
            <a:r>
              <a:rPr lang="en-US" sz="2000" dirty="0" smtClean="0"/>
              <a:t> THRESHOLD);                 </a:t>
            </a:r>
          </a:p>
          <a:p>
            <a:pPr marL="0" indent="0">
              <a:spcBef>
                <a:spcPts val="600"/>
              </a:spcBef>
              <a:spcAft>
                <a:spcPts val="0"/>
              </a:spcAft>
              <a:buFont typeface="Wingdings" panose="05000000000000000000" pitchFamily="2" charset="2"/>
              <a:buNone/>
            </a:pPr>
            <a:r>
              <a:rPr lang="en-US" sz="2000" dirty="0" smtClean="0"/>
              <a:t>(2)         a2_below </a:t>
            </a:r>
            <a:r>
              <a:rPr lang="en-US" sz="2000" dirty="0" smtClean="0">
                <a:solidFill>
                  <a:srgbClr val="FFC000"/>
                </a:solidFill>
              </a:rPr>
              <a:t>=</a:t>
            </a:r>
            <a:r>
              <a:rPr lang="en-US" sz="2000" dirty="0" smtClean="0"/>
              <a:t> (alt2 </a:t>
            </a:r>
            <a:r>
              <a:rPr lang="en-US" sz="2000" dirty="0" smtClean="0">
                <a:solidFill>
                  <a:srgbClr val="43CEFF"/>
                </a:solidFill>
              </a:rPr>
              <a:t>&lt;</a:t>
            </a:r>
            <a:r>
              <a:rPr lang="en-US" sz="2000" dirty="0" smtClean="0"/>
              <a:t> THRESHOLD);               </a:t>
            </a:r>
          </a:p>
          <a:p>
            <a:pPr marL="0" indent="0">
              <a:spcBef>
                <a:spcPts val="600"/>
              </a:spcBef>
              <a:spcAft>
                <a:spcPts val="0"/>
              </a:spcAft>
              <a:buFont typeface="Wingdings" panose="05000000000000000000" pitchFamily="2" charset="2"/>
              <a:buNone/>
            </a:pPr>
            <a:r>
              <a:rPr lang="en-US" sz="2000" dirty="0" smtClean="0"/>
              <a:t>(3)         a1_above </a:t>
            </a:r>
            <a:r>
              <a:rPr lang="en-US" sz="2000" dirty="0" smtClean="0">
                <a:solidFill>
                  <a:srgbClr val="FFC000"/>
                </a:solidFill>
              </a:rPr>
              <a:t>=</a:t>
            </a:r>
            <a:r>
              <a:rPr lang="en-US" sz="2000" dirty="0" smtClean="0"/>
              <a:t> (alt1 </a:t>
            </a:r>
            <a:r>
              <a:rPr lang="en-US" sz="2000" dirty="0" smtClean="0">
                <a:solidFill>
                  <a:srgbClr val="43CEFF"/>
                </a:solidFill>
              </a:rPr>
              <a:t>&gt;=</a:t>
            </a:r>
            <a:r>
              <a:rPr lang="en-US" sz="2000" dirty="0" smtClean="0"/>
              <a:t> T_HYST);                      </a:t>
            </a:r>
          </a:p>
          <a:p>
            <a:pPr marL="0" indent="0">
              <a:spcBef>
                <a:spcPts val="600"/>
              </a:spcBef>
              <a:spcAft>
                <a:spcPts val="0"/>
              </a:spcAft>
              <a:buFont typeface="Wingdings" panose="05000000000000000000" pitchFamily="2" charset="2"/>
              <a:buNone/>
            </a:pPr>
            <a:r>
              <a:rPr lang="en-US" sz="2000" dirty="0" smtClean="0"/>
              <a:t>(4)         a2_above </a:t>
            </a:r>
            <a:r>
              <a:rPr lang="en-US" sz="2000" dirty="0" smtClean="0">
                <a:solidFill>
                  <a:srgbClr val="FFC000"/>
                </a:solidFill>
              </a:rPr>
              <a:t>=</a:t>
            </a:r>
            <a:r>
              <a:rPr lang="en-US" sz="2000" dirty="0" smtClean="0"/>
              <a:t> (alt2 </a:t>
            </a:r>
            <a:r>
              <a:rPr lang="en-US" sz="2000" dirty="0" smtClean="0">
                <a:solidFill>
                  <a:srgbClr val="43CEFF"/>
                </a:solidFill>
              </a:rPr>
              <a:t>&gt;=</a:t>
            </a:r>
            <a:r>
              <a:rPr lang="en-US" sz="2000" dirty="0" smtClean="0"/>
              <a:t> T_HYST);</a:t>
            </a:r>
          </a:p>
          <a:p>
            <a:pPr marL="0" indent="0">
              <a:spcBef>
                <a:spcPts val="600"/>
              </a:spcBef>
              <a:spcAft>
                <a:spcPts val="0"/>
              </a:spcAft>
              <a:buFont typeface="Wingdings" panose="05000000000000000000" pitchFamily="2" charset="2"/>
              <a:buNone/>
            </a:pPr>
            <a:r>
              <a:rPr lang="en-US" sz="2000" dirty="0" smtClean="0"/>
              <a:t>(5)         below </a:t>
            </a:r>
            <a:r>
              <a:rPr lang="en-US" sz="2000" dirty="0" smtClean="0">
                <a:solidFill>
                  <a:srgbClr val="FFC000"/>
                </a:solidFill>
              </a:rPr>
              <a:t>=</a:t>
            </a:r>
            <a:r>
              <a:rPr lang="en-US" sz="2000" dirty="0" smtClean="0"/>
              <a:t> a1_below </a:t>
            </a:r>
            <a:r>
              <a:rPr lang="en-US" sz="2000" dirty="0" smtClean="0">
                <a:solidFill>
                  <a:srgbClr val="43CEFF"/>
                </a:solidFill>
              </a:rPr>
              <a:t>or</a:t>
            </a:r>
            <a:r>
              <a:rPr lang="en-US" sz="2000" dirty="0" smtClean="0"/>
              <a:t> a2_below;</a:t>
            </a:r>
          </a:p>
          <a:p>
            <a:pPr marL="0" indent="0">
              <a:spcBef>
                <a:spcPts val="600"/>
              </a:spcBef>
              <a:spcAft>
                <a:spcPts val="0"/>
              </a:spcAft>
              <a:buFont typeface="Wingdings" panose="05000000000000000000" pitchFamily="2" charset="2"/>
              <a:buNone/>
            </a:pPr>
            <a:r>
              <a:rPr lang="en-US" sz="2000" dirty="0" smtClean="0"/>
              <a:t>(6)         </a:t>
            </a:r>
            <a:r>
              <a:rPr lang="en-US" sz="2000" dirty="0" err="1" smtClean="0"/>
              <a:t>above_hyst</a:t>
            </a:r>
            <a:r>
              <a:rPr lang="en-US" sz="2000" dirty="0" smtClean="0"/>
              <a:t> </a:t>
            </a:r>
            <a:r>
              <a:rPr lang="en-US" sz="2000" dirty="0" smtClean="0">
                <a:solidFill>
                  <a:srgbClr val="FFC000"/>
                </a:solidFill>
              </a:rPr>
              <a:t>= </a:t>
            </a:r>
            <a:r>
              <a:rPr lang="en-US" sz="2000" dirty="0" smtClean="0"/>
              <a:t>a1_above </a:t>
            </a:r>
            <a:r>
              <a:rPr lang="en-US" sz="2000" dirty="0" smtClean="0">
                <a:solidFill>
                  <a:srgbClr val="43CEFF"/>
                </a:solidFill>
              </a:rPr>
              <a:t>and</a:t>
            </a:r>
            <a:r>
              <a:rPr lang="en-US" sz="2000" dirty="0" smtClean="0"/>
              <a:t> a2_above;</a:t>
            </a:r>
          </a:p>
          <a:p>
            <a:pPr marL="0" indent="0">
              <a:spcBef>
                <a:spcPts val="600"/>
              </a:spcBef>
              <a:spcAft>
                <a:spcPts val="0"/>
              </a:spcAft>
              <a:buFont typeface="Wingdings" panose="05000000000000000000" pitchFamily="2" charset="2"/>
              <a:buNone/>
            </a:pPr>
            <a:r>
              <a:rPr lang="en-US" sz="2000" dirty="0" smtClean="0"/>
              <a:t>(7)         </a:t>
            </a:r>
            <a:r>
              <a:rPr lang="en-US" sz="2000" dirty="0" err="1" smtClean="0"/>
              <a:t>doi_on</a:t>
            </a:r>
            <a:r>
              <a:rPr lang="en-US" sz="2000" dirty="0" smtClean="0"/>
              <a:t> </a:t>
            </a:r>
            <a:r>
              <a:rPr lang="en-US" sz="2000" dirty="0" smtClean="0">
                <a:solidFill>
                  <a:srgbClr val="FFC000"/>
                </a:solidFill>
              </a:rPr>
              <a:t>=</a:t>
            </a:r>
            <a:r>
              <a:rPr lang="en-US" sz="2000" dirty="0" smtClean="0"/>
              <a:t> </a:t>
            </a:r>
            <a:r>
              <a:rPr lang="en-US" sz="2000" dirty="0" smtClean="0">
                <a:solidFill>
                  <a:srgbClr val="43CEFF"/>
                </a:solidFill>
              </a:rPr>
              <a:t>if </a:t>
            </a:r>
            <a:r>
              <a:rPr lang="en-US" sz="2000" dirty="0" smtClean="0"/>
              <a:t>(below </a:t>
            </a:r>
            <a:r>
              <a:rPr lang="en-US" sz="2000" dirty="0" smtClean="0">
                <a:solidFill>
                  <a:srgbClr val="43CEFF"/>
                </a:solidFill>
              </a:rPr>
              <a:t>and not </a:t>
            </a:r>
            <a:r>
              <a:rPr lang="en-US" sz="2000" dirty="0" smtClean="0"/>
              <a:t>inhibit)  </a:t>
            </a:r>
            <a:r>
              <a:rPr lang="en-US" sz="2000" dirty="0" smtClean="0">
                <a:solidFill>
                  <a:srgbClr val="43CEFF"/>
                </a:solidFill>
              </a:rPr>
              <a:t>then</a:t>
            </a:r>
            <a:r>
              <a:rPr lang="en-US" sz="2000" dirty="0" smtClean="0"/>
              <a:t> </a:t>
            </a:r>
            <a:r>
              <a:rPr lang="en-US" sz="2000" dirty="0" smtClean="0">
                <a:solidFill>
                  <a:srgbClr val="99FF66"/>
                </a:solidFill>
              </a:rPr>
              <a:t>true</a:t>
            </a:r>
            <a:r>
              <a:rPr lang="en-US" sz="2000" dirty="0" smtClean="0"/>
              <a:t> </a:t>
            </a:r>
            <a:r>
              <a:rPr lang="en-US" sz="2000" dirty="0" smtClean="0">
                <a:solidFill>
                  <a:srgbClr val="43CEFF"/>
                </a:solidFill>
              </a:rPr>
              <a:t>else</a:t>
            </a:r>
            <a:r>
              <a:rPr lang="en-US" sz="2000" dirty="0" smtClean="0"/>
              <a:t> d1;</a:t>
            </a:r>
          </a:p>
          <a:p>
            <a:pPr marL="0" indent="0">
              <a:spcBef>
                <a:spcPts val="600"/>
              </a:spcBef>
              <a:spcAft>
                <a:spcPts val="0"/>
              </a:spcAft>
              <a:buFont typeface="Wingdings" panose="05000000000000000000" pitchFamily="2" charset="2"/>
              <a:buNone/>
            </a:pPr>
            <a:r>
              <a:rPr lang="en-US" sz="2000" dirty="0" smtClean="0"/>
              <a:t>(8)         d1 </a:t>
            </a:r>
            <a:r>
              <a:rPr lang="en-US" sz="2000" dirty="0" smtClean="0">
                <a:solidFill>
                  <a:srgbClr val="FFC000"/>
                </a:solidFill>
              </a:rPr>
              <a:t>=</a:t>
            </a:r>
            <a:r>
              <a:rPr lang="en-US" sz="2000" dirty="0" smtClean="0"/>
              <a:t> </a:t>
            </a:r>
            <a:r>
              <a:rPr lang="en-US" sz="2000" dirty="0" smtClean="0">
                <a:solidFill>
                  <a:srgbClr val="43CEFF"/>
                </a:solidFill>
              </a:rPr>
              <a:t>if</a:t>
            </a:r>
            <a:r>
              <a:rPr lang="en-US" sz="2000" dirty="0" smtClean="0"/>
              <a:t> (inhibit </a:t>
            </a:r>
            <a:r>
              <a:rPr lang="en-US" sz="2000" dirty="0" smtClean="0">
                <a:solidFill>
                  <a:srgbClr val="43CEFF"/>
                </a:solidFill>
              </a:rPr>
              <a:t>or</a:t>
            </a:r>
            <a:r>
              <a:rPr lang="en-US" sz="2000" dirty="0" smtClean="0"/>
              <a:t> </a:t>
            </a:r>
            <a:r>
              <a:rPr lang="en-US" sz="2000" dirty="0" err="1" smtClean="0"/>
              <a:t>above_hyst</a:t>
            </a:r>
            <a:r>
              <a:rPr lang="en-US" sz="2000" dirty="0" smtClean="0"/>
              <a:t>)  </a:t>
            </a:r>
            <a:r>
              <a:rPr lang="en-US" sz="2000" dirty="0" smtClean="0">
                <a:solidFill>
                  <a:srgbClr val="43CEFF"/>
                </a:solidFill>
              </a:rPr>
              <a:t>then</a:t>
            </a:r>
            <a:r>
              <a:rPr lang="en-US" sz="2000" dirty="0" smtClean="0"/>
              <a:t> </a:t>
            </a:r>
            <a:r>
              <a:rPr lang="en-US" sz="2000" dirty="0" smtClean="0">
                <a:solidFill>
                  <a:srgbClr val="99FF66"/>
                </a:solidFill>
              </a:rPr>
              <a:t>false</a:t>
            </a:r>
            <a:r>
              <a:rPr lang="en-US" sz="2000" dirty="0" smtClean="0"/>
              <a:t> </a:t>
            </a:r>
            <a:r>
              <a:rPr lang="en-US" sz="2000" dirty="0" smtClean="0">
                <a:solidFill>
                  <a:srgbClr val="43CEFF"/>
                </a:solidFill>
              </a:rPr>
              <a:t>else</a:t>
            </a:r>
            <a:r>
              <a:rPr lang="en-US" sz="2000" dirty="0" smtClean="0"/>
              <a:t> d2;</a:t>
            </a:r>
          </a:p>
          <a:p>
            <a:pPr marL="457200" indent="-457200">
              <a:spcBef>
                <a:spcPts val="600"/>
              </a:spcBef>
              <a:spcAft>
                <a:spcPts val="0"/>
              </a:spcAft>
              <a:buFont typeface="Wingdings" panose="05000000000000000000" pitchFamily="2" charset="2"/>
              <a:buAutoNum type="arabicParenBoth" startAt="9"/>
            </a:pPr>
            <a:r>
              <a:rPr lang="en-US" sz="2000" dirty="0" smtClean="0"/>
              <a:t>        d2 </a:t>
            </a:r>
            <a:r>
              <a:rPr lang="en-US" sz="2000" dirty="0" smtClean="0">
                <a:solidFill>
                  <a:srgbClr val="FFC000"/>
                </a:solidFill>
              </a:rPr>
              <a:t>=</a:t>
            </a:r>
            <a:r>
              <a:rPr lang="en-US" sz="2000" dirty="0" smtClean="0"/>
              <a:t> (</a:t>
            </a:r>
            <a:r>
              <a:rPr lang="en-US" sz="2000" dirty="0" smtClean="0">
                <a:solidFill>
                  <a:srgbClr val="99FF66"/>
                </a:solidFill>
              </a:rPr>
              <a:t>false</a:t>
            </a:r>
            <a:r>
              <a:rPr lang="en-US" sz="2000" dirty="0" smtClean="0"/>
              <a:t> </a:t>
            </a:r>
            <a:r>
              <a:rPr lang="en-US" sz="2000" dirty="0" smtClean="0">
                <a:solidFill>
                  <a:srgbClr val="43CEFF"/>
                </a:solidFill>
              </a:rPr>
              <a:t>-&gt;</a:t>
            </a:r>
            <a:r>
              <a:rPr lang="en-US" sz="2000" dirty="0" smtClean="0"/>
              <a:t> </a:t>
            </a:r>
            <a:r>
              <a:rPr lang="en-US" sz="2000" dirty="0" smtClean="0">
                <a:solidFill>
                  <a:srgbClr val="43CEFF"/>
                </a:solidFill>
              </a:rPr>
              <a:t>pre</a:t>
            </a:r>
            <a:r>
              <a:rPr lang="en-US" sz="2000" dirty="0" smtClean="0"/>
              <a:t>(</a:t>
            </a:r>
            <a:r>
              <a:rPr lang="en-US" sz="2000" dirty="0" err="1" smtClean="0"/>
              <a:t>doi_on</a:t>
            </a:r>
            <a:r>
              <a:rPr lang="en-US" sz="2000" dirty="0" smtClean="0"/>
              <a:t>)); </a:t>
            </a:r>
          </a:p>
          <a:p>
            <a:pPr marL="0" indent="0">
              <a:spcBef>
                <a:spcPts val="600"/>
              </a:spcBef>
              <a:spcAft>
                <a:spcPts val="0"/>
              </a:spcAft>
              <a:buFont typeface="Wingdings" panose="05000000000000000000" pitchFamily="2" charset="2"/>
              <a:buNone/>
            </a:pPr>
            <a:r>
              <a:rPr lang="en-US" sz="2000" dirty="0" smtClean="0"/>
              <a:t>         </a:t>
            </a:r>
            <a:r>
              <a:rPr lang="en-US" sz="2000" dirty="0" err="1" smtClean="0">
                <a:solidFill>
                  <a:srgbClr val="43CEFF"/>
                </a:solidFill>
              </a:rPr>
              <a:t>tel</a:t>
            </a:r>
            <a:r>
              <a:rPr lang="en-US" sz="2000" dirty="0" smtClean="0"/>
              <a:t>;</a:t>
            </a:r>
            <a:endParaRPr lang="en-US" sz="2000" dirty="0"/>
          </a:p>
        </p:txBody>
      </p:sp>
    </p:spTree>
    <p:extLst>
      <p:ext uri="{BB962C8B-B14F-4D97-AF65-F5344CB8AC3E}">
        <p14:creationId xmlns:p14="http://schemas.microsoft.com/office/powerpoint/2010/main" val="37016677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Granularity </a:t>
            </a:r>
            <a:endParaRPr lang="en-US" dirty="0"/>
          </a:p>
        </p:txBody>
      </p:sp>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35</a:t>
            </a:fld>
            <a:endParaRPr lang="en-US" dirty="0"/>
          </a:p>
        </p:txBody>
      </p:sp>
      <p:sp>
        <p:nvSpPr>
          <p:cNvPr id="6" name="Content Placeholder 2"/>
          <p:cNvSpPr txBox="1">
            <a:spLocks/>
          </p:cNvSpPr>
          <p:nvPr/>
        </p:nvSpPr>
        <p:spPr>
          <a:xfrm>
            <a:off x="4561367" y="978217"/>
            <a:ext cx="7848600" cy="587978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1200"/>
              </a:spcAft>
              <a:buFont typeface="Wingdings" panose="05000000000000000000" pitchFamily="2" charset="2"/>
              <a:buChar char="§"/>
              <a:defRPr sz="2800" b="0" kern="1200">
                <a:solidFill>
                  <a:schemeClr val="bg1"/>
                </a:solidFill>
                <a:latin typeface="Comic Sans MS" panose="030F0702030302020204" pitchFamily="66" charset="0"/>
                <a:ea typeface="+mn-ea"/>
                <a:cs typeface="+mn-cs"/>
              </a:defRPr>
            </a:lvl1pPr>
            <a:lvl2pPr marL="685800" indent="-228600" algn="l" defTabSz="914400" rtl="0" eaLnBrk="1" latinLnBrk="0" hangingPunct="1">
              <a:lnSpc>
                <a:spcPct val="100000"/>
              </a:lnSpc>
              <a:spcBef>
                <a:spcPts val="500"/>
              </a:spcBef>
              <a:spcAft>
                <a:spcPts val="600"/>
              </a:spcAft>
              <a:buFont typeface="Wingdings" panose="05000000000000000000" pitchFamily="2" charset="2"/>
              <a:buChar char="§"/>
              <a:defRPr sz="2400" b="0" kern="1200">
                <a:solidFill>
                  <a:schemeClr val="bg1"/>
                </a:solidFill>
                <a:latin typeface="Comic Sans MS" panose="030F0702030302020204" pitchFamily="66" charset="0"/>
                <a:ea typeface="+mn-ea"/>
                <a:cs typeface="+mn-cs"/>
              </a:defRPr>
            </a:lvl2pPr>
            <a:lvl3pPr marL="1143000" indent="-228600" algn="l" defTabSz="914400" rtl="0" eaLnBrk="1" latinLnBrk="0" hangingPunct="1">
              <a:lnSpc>
                <a:spcPct val="100000"/>
              </a:lnSpc>
              <a:spcBef>
                <a:spcPts val="600"/>
              </a:spcBef>
              <a:spcAft>
                <a:spcPts val="700"/>
              </a:spcAft>
              <a:buFont typeface="Wingdings" panose="05000000000000000000" pitchFamily="2" charset="2"/>
              <a:buChar char="§"/>
              <a:defRPr sz="2200" b="0" kern="1200">
                <a:solidFill>
                  <a:schemeClr val="bg1"/>
                </a:solidFill>
                <a:latin typeface="Comic Sans MS" panose="030F0702030302020204" pitchFamily="66" charset="0"/>
                <a:ea typeface="+mn-ea"/>
                <a:cs typeface="+mn-cs"/>
              </a:defRPr>
            </a:lvl3pPr>
            <a:lvl4pPr marL="1600200" indent="-228600" algn="l" defTabSz="914400" rtl="0" eaLnBrk="1" latinLnBrk="0" hangingPunct="1">
              <a:lnSpc>
                <a:spcPct val="100000"/>
              </a:lnSpc>
              <a:spcBef>
                <a:spcPts val="600"/>
              </a:spcBef>
              <a:spcAft>
                <a:spcPts val="700"/>
              </a:spcAft>
              <a:buFont typeface="Wingdings" panose="05000000000000000000" pitchFamily="2" charset="2"/>
              <a:buChar char="§"/>
              <a:defRPr sz="2000" b="0" kern="1200">
                <a:solidFill>
                  <a:schemeClr val="bg1"/>
                </a:solidFill>
                <a:latin typeface="Comic Sans MS" panose="030F0702030302020204" pitchFamily="66" charset="0"/>
                <a:ea typeface="+mn-ea"/>
                <a:cs typeface="+mn-cs"/>
              </a:defRPr>
            </a:lvl4pPr>
            <a:lvl5pPr marL="2057400" indent="-228600" algn="l" defTabSz="914400" rtl="0" eaLnBrk="1" latinLnBrk="0" hangingPunct="1">
              <a:lnSpc>
                <a:spcPct val="100000"/>
              </a:lnSpc>
              <a:spcBef>
                <a:spcPts val="500"/>
              </a:spcBef>
              <a:spcAft>
                <a:spcPts val="600"/>
              </a:spcAft>
              <a:buFont typeface="Wingdings" panose="05000000000000000000" pitchFamily="2" charset="2"/>
              <a:buChar char="§"/>
              <a:defRPr sz="2000" b="0" kern="1200">
                <a:solidFill>
                  <a:schemeClr val="bg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spcAft>
                <a:spcPts val="0"/>
              </a:spcAft>
              <a:buFont typeface="Wingdings" panose="05000000000000000000" pitchFamily="2" charset="2"/>
              <a:buNone/>
            </a:pPr>
            <a:r>
              <a:rPr lang="en-US" sz="2000" dirty="0" smtClean="0">
                <a:solidFill>
                  <a:srgbClr val="43CEFF"/>
                </a:solidFill>
              </a:rPr>
              <a:t>node</a:t>
            </a:r>
            <a:r>
              <a:rPr lang="en-US" sz="2000" dirty="0" smtClean="0"/>
              <a:t> </a:t>
            </a:r>
            <a:r>
              <a:rPr lang="en-US" sz="2000" dirty="0" err="1" smtClean="0"/>
              <a:t>asw</a:t>
            </a:r>
            <a:r>
              <a:rPr lang="en-US" sz="2000" dirty="0" smtClean="0"/>
              <a:t> (alt1, alt2: </a:t>
            </a:r>
            <a:r>
              <a:rPr lang="en-US" sz="2000" dirty="0" err="1" smtClean="0">
                <a:solidFill>
                  <a:srgbClr val="43CEFF"/>
                </a:solidFill>
              </a:rPr>
              <a:t>int</a:t>
            </a:r>
            <a:r>
              <a:rPr lang="en-US" sz="2000" dirty="0" smtClean="0"/>
              <a:t>; inhibit: </a:t>
            </a:r>
            <a:r>
              <a:rPr lang="en-US" sz="2000" dirty="0" smtClean="0">
                <a:solidFill>
                  <a:srgbClr val="43CEFF"/>
                </a:solidFill>
              </a:rPr>
              <a:t>bool</a:t>
            </a:r>
            <a:r>
              <a:rPr lang="en-US" sz="2000" dirty="0" smtClean="0"/>
              <a:t>)    </a:t>
            </a:r>
            <a:r>
              <a:rPr lang="en-US" sz="2000" dirty="0" smtClean="0">
                <a:solidFill>
                  <a:srgbClr val="43CEFF"/>
                </a:solidFill>
              </a:rPr>
              <a:t>returns </a:t>
            </a:r>
            <a:r>
              <a:rPr lang="en-US" sz="2000" dirty="0" smtClean="0"/>
              <a:t> (</a:t>
            </a:r>
            <a:r>
              <a:rPr lang="en-US" sz="2000" dirty="0" err="1" smtClean="0"/>
              <a:t>doi_on</a:t>
            </a:r>
            <a:r>
              <a:rPr lang="en-US" sz="2000" dirty="0" smtClean="0"/>
              <a:t>: </a:t>
            </a:r>
            <a:r>
              <a:rPr lang="en-US" sz="2000" dirty="0" smtClean="0">
                <a:solidFill>
                  <a:srgbClr val="43CEFF"/>
                </a:solidFill>
              </a:rPr>
              <a:t>bool</a:t>
            </a:r>
            <a:r>
              <a:rPr lang="en-US" sz="2000" dirty="0" smtClean="0"/>
              <a:t>); </a:t>
            </a:r>
          </a:p>
          <a:p>
            <a:pPr marL="0" indent="0">
              <a:spcBef>
                <a:spcPts val="600"/>
              </a:spcBef>
              <a:spcAft>
                <a:spcPts val="0"/>
              </a:spcAft>
              <a:buFont typeface="Wingdings" panose="05000000000000000000" pitchFamily="2" charset="2"/>
              <a:buNone/>
            </a:pPr>
            <a:r>
              <a:rPr lang="en-US" sz="2000" dirty="0" smtClean="0"/>
              <a:t>        </a:t>
            </a:r>
            <a:r>
              <a:rPr lang="en-US" sz="2000" dirty="0" err="1" smtClean="0">
                <a:solidFill>
                  <a:srgbClr val="43CEFF"/>
                </a:solidFill>
              </a:rPr>
              <a:t>var</a:t>
            </a:r>
            <a:r>
              <a:rPr lang="en-US" sz="2000" dirty="0" smtClean="0"/>
              <a:t> a1_below, a2_below, a1_above, a2_above, below,         </a:t>
            </a:r>
            <a:br>
              <a:rPr lang="en-US" sz="2000" dirty="0" smtClean="0"/>
            </a:br>
            <a:r>
              <a:rPr lang="en-US" sz="2000" dirty="0" smtClean="0"/>
              <a:t>              </a:t>
            </a:r>
            <a:r>
              <a:rPr lang="en-US" sz="2000" dirty="0" err="1" smtClean="0"/>
              <a:t>above_hyst</a:t>
            </a:r>
            <a:r>
              <a:rPr lang="en-US" sz="2000" dirty="0" smtClean="0"/>
              <a:t>, d1, d2: </a:t>
            </a:r>
            <a:r>
              <a:rPr lang="en-US" sz="2000" dirty="0" smtClean="0">
                <a:solidFill>
                  <a:srgbClr val="43CEFF"/>
                </a:solidFill>
              </a:rPr>
              <a:t>bool</a:t>
            </a:r>
            <a:r>
              <a:rPr lang="en-US" sz="2000" dirty="0" smtClean="0"/>
              <a:t>;</a:t>
            </a:r>
          </a:p>
          <a:p>
            <a:pPr marL="0" indent="0">
              <a:spcBef>
                <a:spcPts val="600"/>
              </a:spcBef>
              <a:spcAft>
                <a:spcPts val="0"/>
              </a:spcAft>
              <a:buFont typeface="Wingdings" panose="05000000000000000000" pitchFamily="2" charset="2"/>
              <a:buNone/>
            </a:pPr>
            <a:r>
              <a:rPr lang="en-US" sz="2000" dirty="0" smtClean="0"/>
              <a:t>        </a:t>
            </a:r>
            <a:r>
              <a:rPr lang="en-US" sz="2000" dirty="0" smtClean="0">
                <a:solidFill>
                  <a:srgbClr val="43CEFF"/>
                </a:solidFill>
              </a:rPr>
              <a:t>let</a:t>
            </a:r>
          </a:p>
          <a:p>
            <a:pPr marL="0" indent="0">
              <a:spcBef>
                <a:spcPts val="600"/>
              </a:spcBef>
              <a:spcAft>
                <a:spcPts val="0"/>
              </a:spcAft>
              <a:buFont typeface="Wingdings" panose="05000000000000000000" pitchFamily="2" charset="2"/>
              <a:buNone/>
            </a:pPr>
            <a:r>
              <a:rPr lang="en-US" sz="2000" dirty="0" smtClean="0"/>
              <a:t>(1)          a1_below </a:t>
            </a:r>
            <a:r>
              <a:rPr lang="en-US" sz="2000" dirty="0" smtClean="0">
                <a:solidFill>
                  <a:srgbClr val="FFC000"/>
                </a:solidFill>
              </a:rPr>
              <a:t>=</a:t>
            </a:r>
            <a:endParaRPr lang="en-US" sz="2000" dirty="0" smtClean="0"/>
          </a:p>
          <a:p>
            <a:pPr marL="0" indent="0">
              <a:spcBef>
                <a:spcPts val="600"/>
              </a:spcBef>
              <a:spcAft>
                <a:spcPts val="0"/>
              </a:spcAft>
              <a:buFont typeface="Wingdings" panose="05000000000000000000" pitchFamily="2" charset="2"/>
              <a:buNone/>
            </a:pPr>
            <a:r>
              <a:rPr lang="en-US" sz="2000" dirty="0" smtClean="0"/>
              <a:t>(2)         a2_below </a:t>
            </a:r>
            <a:r>
              <a:rPr lang="en-US" sz="2000" dirty="0" smtClean="0">
                <a:solidFill>
                  <a:srgbClr val="FFC000"/>
                </a:solidFill>
              </a:rPr>
              <a:t>=</a:t>
            </a:r>
            <a:endParaRPr lang="en-US" sz="2000" dirty="0" smtClean="0"/>
          </a:p>
          <a:p>
            <a:pPr marL="0" indent="0">
              <a:spcBef>
                <a:spcPts val="600"/>
              </a:spcBef>
              <a:spcAft>
                <a:spcPts val="0"/>
              </a:spcAft>
              <a:buFont typeface="Wingdings" panose="05000000000000000000" pitchFamily="2" charset="2"/>
              <a:buNone/>
            </a:pPr>
            <a:r>
              <a:rPr lang="en-US" sz="2000" dirty="0" smtClean="0"/>
              <a:t>(3)         a1_above </a:t>
            </a:r>
            <a:r>
              <a:rPr lang="en-US" sz="2000" dirty="0" smtClean="0">
                <a:solidFill>
                  <a:srgbClr val="FFC000"/>
                </a:solidFill>
              </a:rPr>
              <a:t>=</a:t>
            </a:r>
            <a:r>
              <a:rPr lang="en-US" sz="2000" dirty="0" smtClean="0"/>
              <a:t> (alt1 </a:t>
            </a:r>
            <a:r>
              <a:rPr lang="en-US" sz="2000" dirty="0" smtClean="0">
                <a:solidFill>
                  <a:srgbClr val="43CEFF"/>
                </a:solidFill>
              </a:rPr>
              <a:t>&gt;=</a:t>
            </a:r>
            <a:r>
              <a:rPr lang="en-US" sz="2000" dirty="0" smtClean="0"/>
              <a:t> T_HYST);                      </a:t>
            </a:r>
          </a:p>
          <a:p>
            <a:pPr marL="0" indent="0">
              <a:spcBef>
                <a:spcPts val="600"/>
              </a:spcBef>
              <a:spcAft>
                <a:spcPts val="0"/>
              </a:spcAft>
              <a:buFont typeface="Wingdings" panose="05000000000000000000" pitchFamily="2" charset="2"/>
              <a:buNone/>
            </a:pPr>
            <a:r>
              <a:rPr lang="en-US" sz="2000" dirty="0" smtClean="0"/>
              <a:t>(4)         a2_above </a:t>
            </a:r>
            <a:r>
              <a:rPr lang="en-US" sz="2000" dirty="0" smtClean="0">
                <a:solidFill>
                  <a:srgbClr val="FFC000"/>
                </a:solidFill>
              </a:rPr>
              <a:t>=</a:t>
            </a:r>
            <a:r>
              <a:rPr lang="en-US" sz="2000" dirty="0" smtClean="0"/>
              <a:t> (alt2 </a:t>
            </a:r>
            <a:r>
              <a:rPr lang="en-US" sz="2000" dirty="0" smtClean="0">
                <a:solidFill>
                  <a:srgbClr val="43CEFF"/>
                </a:solidFill>
              </a:rPr>
              <a:t>&gt;=</a:t>
            </a:r>
            <a:r>
              <a:rPr lang="en-US" sz="2000" dirty="0" smtClean="0"/>
              <a:t> T_HYST);</a:t>
            </a:r>
          </a:p>
          <a:p>
            <a:pPr marL="0" indent="0">
              <a:spcBef>
                <a:spcPts val="600"/>
              </a:spcBef>
              <a:spcAft>
                <a:spcPts val="0"/>
              </a:spcAft>
              <a:buNone/>
            </a:pPr>
            <a:r>
              <a:rPr lang="en-US" sz="2000" dirty="0" smtClean="0"/>
              <a:t>(5)         below </a:t>
            </a:r>
            <a:r>
              <a:rPr lang="en-US" sz="2000" dirty="0" smtClean="0">
                <a:solidFill>
                  <a:srgbClr val="FFC000"/>
                </a:solidFill>
              </a:rPr>
              <a:t>=</a:t>
            </a:r>
            <a:r>
              <a:rPr lang="en-US" sz="2000" dirty="0" smtClean="0"/>
              <a:t> </a:t>
            </a:r>
            <a:r>
              <a:rPr lang="en-US" sz="2000" dirty="0"/>
              <a:t>(alt1 </a:t>
            </a:r>
            <a:r>
              <a:rPr lang="en-US" sz="2000" dirty="0">
                <a:solidFill>
                  <a:srgbClr val="43CEFF"/>
                </a:solidFill>
              </a:rPr>
              <a:t>&lt;</a:t>
            </a:r>
            <a:r>
              <a:rPr lang="en-US" sz="2000" dirty="0"/>
              <a:t> THRESHOLD</a:t>
            </a:r>
            <a:r>
              <a:rPr lang="en-US" sz="2000" dirty="0" smtClean="0"/>
              <a:t>) </a:t>
            </a:r>
            <a:r>
              <a:rPr lang="en-US" sz="2000" dirty="0" smtClean="0">
                <a:solidFill>
                  <a:srgbClr val="43CEFF"/>
                </a:solidFill>
              </a:rPr>
              <a:t>or</a:t>
            </a:r>
            <a:r>
              <a:rPr lang="en-US" sz="2000" dirty="0" smtClean="0"/>
              <a:t> </a:t>
            </a:r>
            <a:r>
              <a:rPr lang="en-US" sz="2000" dirty="0"/>
              <a:t>(alt2 </a:t>
            </a:r>
            <a:r>
              <a:rPr lang="en-US" sz="2000" dirty="0">
                <a:solidFill>
                  <a:srgbClr val="43CEFF"/>
                </a:solidFill>
              </a:rPr>
              <a:t>&lt;</a:t>
            </a:r>
            <a:r>
              <a:rPr lang="en-US" sz="2000" dirty="0"/>
              <a:t> THRESHOLD</a:t>
            </a:r>
            <a:r>
              <a:rPr lang="en-US" sz="2000" dirty="0" smtClean="0"/>
              <a:t>);</a:t>
            </a:r>
          </a:p>
          <a:p>
            <a:pPr marL="0" indent="0">
              <a:spcBef>
                <a:spcPts val="600"/>
              </a:spcBef>
              <a:spcAft>
                <a:spcPts val="0"/>
              </a:spcAft>
              <a:buFont typeface="Wingdings" panose="05000000000000000000" pitchFamily="2" charset="2"/>
              <a:buNone/>
            </a:pPr>
            <a:r>
              <a:rPr lang="en-US" sz="2000" dirty="0" smtClean="0"/>
              <a:t>(6)         </a:t>
            </a:r>
            <a:r>
              <a:rPr lang="en-US" sz="2000" dirty="0" err="1" smtClean="0"/>
              <a:t>above_hyst</a:t>
            </a:r>
            <a:r>
              <a:rPr lang="en-US" sz="2000" dirty="0" smtClean="0"/>
              <a:t> </a:t>
            </a:r>
            <a:r>
              <a:rPr lang="en-US" sz="2000" dirty="0" smtClean="0">
                <a:solidFill>
                  <a:srgbClr val="FFC000"/>
                </a:solidFill>
              </a:rPr>
              <a:t>= </a:t>
            </a:r>
            <a:r>
              <a:rPr lang="en-US" sz="2000" dirty="0" smtClean="0"/>
              <a:t>a1_above </a:t>
            </a:r>
            <a:r>
              <a:rPr lang="en-US" sz="2000" dirty="0" smtClean="0">
                <a:solidFill>
                  <a:srgbClr val="43CEFF"/>
                </a:solidFill>
              </a:rPr>
              <a:t>and</a:t>
            </a:r>
            <a:r>
              <a:rPr lang="en-US" sz="2000" dirty="0" smtClean="0"/>
              <a:t> a2_above;</a:t>
            </a:r>
          </a:p>
          <a:p>
            <a:pPr marL="0" indent="0">
              <a:spcBef>
                <a:spcPts val="600"/>
              </a:spcBef>
              <a:spcAft>
                <a:spcPts val="0"/>
              </a:spcAft>
              <a:buFont typeface="Wingdings" panose="05000000000000000000" pitchFamily="2" charset="2"/>
              <a:buNone/>
            </a:pPr>
            <a:r>
              <a:rPr lang="en-US" sz="2000" dirty="0" smtClean="0"/>
              <a:t>(7)         </a:t>
            </a:r>
            <a:r>
              <a:rPr lang="en-US" sz="2000" dirty="0" err="1" smtClean="0"/>
              <a:t>doi_on</a:t>
            </a:r>
            <a:r>
              <a:rPr lang="en-US" sz="2000" dirty="0" smtClean="0"/>
              <a:t> </a:t>
            </a:r>
            <a:r>
              <a:rPr lang="en-US" sz="2000" dirty="0" smtClean="0">
                <a:solidFill>
                  <a:srgbClr val="FFC000"/>
                </a:solidFill>
              </a:rPr>
              <a:t>=</a:t>
            </a:r>
            <a:r>
              <a:rPr lang="en-US" sz="2000" dirty="0" smtClean="0"/>
              <a:t> </a:t>
            </a:r>
            <a:r>
              <a:rPr lang="en-US" sz="2000" dirty="0" smtClean="0">
                <a:solidFill>
                  <a:srgbClr val="43CEFF"/>
                </a:solidFill>
              </a:rPr>
              <a:t>if </a:t>
            </a:r>
            <a:r>
              <a:rPr lang="en-US" sz="2000" dirty="0" smtClean="0"/>
              <a:t>(below </a:t>
            </a:r>
            <a:r>
              <a:rPr lang="en-US" sz="2000" dirty="0" smtClean="0">
                <a:solidFill>
                  <a:srgbClr val="43CEFF"/>
                </a:solidFill>
              </a:rPr>
              <a:t>and not </a:t>
            </a:r>
            <a:r>
              <a:rPr lang="en-US" sz="2000" dirty="0" smtClean="0"/>
              <a:t>inhibit)  </a:t>
            </a:r>
            <a:r>
              <a:rPr lang="en-US" sz="2000" dirty="0" smtClean="0">
                <a:solidFill>
                  <a:srgbClr val="43CEFF"/>
                </a:solidFill>
              </a:rPr>
              <a:t>then</a:t>
            </a:r>
            <a:r>
              <a:rPr lang="en-US" sz="2000" dirty="0" smtClean="0"/>
              <a:t> </a:t>
            </a:r>
            <a:r>
              <a:rPr lang="en-US" sz="2000" dirty="0" smtClean="0">
                <a:solidFill>
                  <a:srgbClr val="99FF66"/>
                </a:solidFill>
              </a:rPr>
              <a:t>true</a:t>
            </a:r>
            <a:r>
              <a:rPr lang="en-US" sz="2000" dirty="0" smtClean="0"/>
              <a:t> </a:t>
            </a:r>
            <a:r>
              <a:rPr lang="en-US" sz="2000" dirty="0" smtClean="0">
                <a:solidFill>
                  <a:srgbClr val="43CEFF"/>
                </a:solidFill>
              </a:rPr>
              <a:t>else</a:t>
            </a:r>
            <a:r>
              <a:rPr lang="en-US" sz="2000" dirty="0" smtClean="0"/>
              <a:t> d1;</a:t>
            </a:r>
          </a:p>
          <a:p>
            <a:pPr marL="0" indent="0">
              <a:spcBef>
                <a:spcPts val="600"/>
              </a:spcBef>
              <a:spcAft>
                <a:spcPts val="0"/>
              </a:spcAft>
              <a:buFont typeface="Wingdings" panose="05000000000000000000" pitchFamily="2" charset="2"/>
              <a:buNone/>
            </a:pPr>
            <a:r>
              <a:rPr lang="en-US" sz="2000" dirty="0" smtClean="0"/>
              <a:t>(8)         d1 </a:t>
            </a:r>
            <a:r>
              <a:rPr lang="en-US" sz="2000" dirty="0" smtClean="0">
                <a:solidFill>
                  <a:srgbClr val="FFC000"/>
                </a:solidFill>
              </a:rPr>
              <a:t>=</a:t>
            </a:r>
            <a:r>
              <a:rPr lang="en-US" sz="2000" dirty="0" smtClean="0"/>
              <a:t> </a:t>
            </a:r>
            <a:r>
              <a:rPr lang="en-US" sz="2000" dirty="0" smtClean="0">
                <a:solidFill>
                  <a:srgbClr val="43CEFF"/>
                </a:solidFill>
              </a:rPr>
              <a:t>if</a:t>
            </a:r>
            <a:r>
              <a:rPr lang="en-US" sz="2000" dirty="0" smtClean="0"/>
              <a:t> (inhibit </a:t>
            </a:r>
            <a:r>
              <a:rPr lang="en-US" sz="2000" dirty="0" smtClean="0">
                <a:solidFill>
                  <a:srgbClr val="43CEFF"/>
                </a:solidFill>
              </a:rPr>
              <a:t>or</a:t>
            </a:r>
            <a:r>
              <a:rPr lang="en-US" sz="2000" dirty="0" smtClean="0"/>
              <a:t> </a:t>
            </a:r>
            <a:r>
              <a:rPr lang="en-US" sz="2000" dirty="0" err="1" smtClean="0"/>
              <a:t>above_hyst</a:t>
            </a:r>
            <a:r>
              <a:rPr lang="en-US" sz="2000" dirty="0" smtClean="0"/>
              <a:t>)  </a:t>
            </a:r>
            <a:r>
              <a:rPr lang="en-US" sz="2000" dirty="0" smtClean="0">
                <a:solidFill>
                  <a:srgbClr val="43CEFF"/>
                </a:solidFill>
              </a:rPr>
              <a:t>then</a:t>
            </a:r>
            <a:r>
              <a:rPr lang="en-US" sz="2000" dirty="0" smtClean="0"/>
              <a:t> </a:t>
            </a:r>
            <a:r>
              <a:rPr lang="en-US" sz="2000" dirty="0" smtClean="0">
                <a:solidFill>
                  <a:srgbClr val="99FF66"/>
                </a:solidFill>
              </a:rPr>
              <a:t>false</a:t>
            </a:r>
            <a:r>
              <a:rPr lang="en-US" sz="2000" dirty="0" smtClean="0"/>
              <a:t> </a:t>
            </a:r>
            <a:r>
              <a:rPr lang="en-US" sz="2000" dirty="0" smtClean="0">
                <a:solidFill>
                  <a:srgbClr val="43CEFF"/>
                </a:solidFill>
              </a:rPr>
              <a:t>else</a:t>
            </a:r>
            <a:r>
              <a:rPr lang="en-US" sz="2000" dirty="0" smtClean="0"/>
              <a:t> d2;</a:t>
            </a:r>
          </a:p>
          <a:p>
            <a:pPr marL="457200" indent="-457200">
              <a:spcBef>
                <a:spcPts val="600"/>
              </a:spcBef>
              <a:spcAft>
                <a:spcPts val="0"/>
              </a:spcAft>
              <a:buFont typeface="Wingdings" panose="05000000000000000000" pitchFamily="2" charset="2"/>
              <a:buAutoNum type="arabicParenBoth" startAt="9"/>
            </a:pPr>
            <a:r>
              <a:rPr lang="en-US" sz="2000" dirty="0" smtClean="0"/>
              <a:t>        d2 </a:t>
            </a:r>
            <a:r>
              <a:rPr lang="en-US" sz="2000" dirty="0" smtClean="0">
                <a:solidFill>
                  <a:srgbClr val="FFC000"/>
                </a:solidFill>
              </a:rPr>
              <a:t>=</a:t>
            </a:r>
            <a:r>
              <a:rPr lang="en-US" sz="2000" dirty="0" smtClean="0"/>
              <a:t> (</a:t>
            </a:r>
            <a:r>
              <a:rPr lang="en-US" sz="2000" dirty="0" smtClean="0">
                <a:solidFill>
                  <a:srgbClr val="99FF66"/>
                </a:solidFill>
              </a:rPr>
              <a:t>false</a:t>
            </a:r>
            <a:r>
              <a:rPr lang="en-US" sz="2000" dirty="0" smtClean="0"/>
              <a:t> </a:t>
            </a:r>
            <a:r>
              <a:rPr lang="en-US" sz="2000" dirty="0" smtClean="0">
                <a:solidFill>
                  <a:srgbClr val="43CEFF"/>
                </a:solidFill>
              </a:rPr>
              <a:t>-&gt;</a:t>
            </a:r>
            <a:r>
              <a:rPr lang="en-US" sz="2000" dirty="0" smtClean="0"/>
              <a:t> </a:t>
            </a:r>
            <a:r>
              <a:rPr lang="en-US" sz="2000" dirty="0" smtClean="0">
                <a:solidFill>
                  <a:srgbClr val="43CEFF"/>
                </a:solidFill>
              </a:rPr>
              <a:t>pre</a:t>
            </a:r>
            <a:r>
              <a:rPr lang="en-US" sz="2000" dirty="0" smtClean="0"/>
              <a:t>(</a:t>
            </a:r>
            <a:r>
              <a:rPr lang="en-US" sz="2000" dirty="0" err="1" smtClean="0"/>
              <a:t>doi_on</a:t>
            </a:r>
            <a:r>
              <a:rPr lang="en-US" sz="2000" dirty="0" smtClean="0"/>
              <a:t>)); </a:t>
            </a:r>
          </a:p>
          <a:p>
            <a:pPr marL="0" indent="0">
              <a:spcBef>
                <a:spcPts val="600"/>
              </a:spcBef>
              <a:spcAft>
                <a:spcPts val="0"/>
              </a:spcAft>
              <a:buFont typeface="Wingdings" panose="05000000000000000000" pitchFamily="2" charset="2"/>
              <a:buNone/>
            </a:pPr>
            <a:r>
              <a:rPr lang="en-US" sz="2000" dirty="0" smtClean="0"/>
              <a:t>         </a:t>
            </a:r>
            <a:r>
              <a:rPr lang="en-US" sz="2000" dirty="0" err="1" smtClean="0">
                <a:solidFill>
                  <a:srgbClr val="43CEFF"/>
                </a:solidFill>
              </a:rPr>
              <a:t>tel</a:t>
            </a:r>
            <a:r>
              <a:rPr lang="en-US" sz="2000" dirty="0" smtClean="0"/>
              <a:t>;</a:t>
            </a:r>
            <a:endParaRPr lang="en-US" sz="2000" dirty="0"/>
          </a:p>
        </p:txBody>
      </p:sp>
      <p:cxnSp>
        <p:nvCxnSpPr>
          <p:cNvPr id="8" name="Straight Connector 7"/>
          <p:cNvCxnSpPr/>
          <p:nvPr/>
        </p:nvCxnSpPr>
        <p:spPr>
          <a:xfrm>
            <a:off x="4194810" y="2983230"/>
            <a:ext cx="3589020" cy="4572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095750" y="2692393"/>
            <a:ext cx="3688080" cy="430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11880" y="4183380"/>
            <a:ext cx="75438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1822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Granularity </a:t>
            </a:r>
            <a:endParaRPr lang="en-US" dirty="0"/>
          </a:p>
        </p:txBody>
      </p:sp>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36</a:t>
            </a:fld>
            <a:endParaRPr lang="en-US" dirty="0"/>
          </a:p>
        </p:txBody>
      </p:sp>
      <p:sp>
        <p:nvSpPr>
          <p:cNvPr id="6" name="Content Placeholder 2"/>
          <p:cNvSpPr txBox="1">
            <a:spLocks/>
          </p:cNvSpPr>
          <p:nvPr/>
        </p:nvSpPr>
        <p:spPr>
          <a:xfrm>
            <a:off x="4561367" y="978217"/>
            <a:ext cx="7848600" cy="587978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1200"/>
              </a:spcAft>
              <a:buFont typeface="Wingdings" panose="05000000000000000000" pitchFamily="2" charset="2"/>
              <a:buChar char="§"/>
              <a:defRPr sz="2800" b="0" kern="1200">
                <a:solidFill>
                  <a:schemeClr val="bg1"/>
                </a:solidFill>
                <a:latin typeface="Comic Sans MS" panose="030F0702030302020204" pitchFamily="66" charset="0"/>
                <a:ea typeface="+mn-ea"/>
                <a:cs typeface="+mn-cs"/>
              </a:defRPr>
            </a:lvl1pPr>
            <a:lvl2pPr marL="685800" indent="-228600" algn="l" defTabSz="914400" rtl="0" eaLnBrk="1" latinLnBrk="0" hangingPunct="1">
              <a:lnSpc>
                <a:spcPct val="100000"/>
              </a:lnSpc>
              <a:spcBef>
                <a:spcPts val="500"/>
              </a:spcBef>
              <a:spcAft>
                <a:spcPts val="600"/>
              </a:spcAft>
              <a:buFont typeface="Wingdings" panose="05000000000000000000" pitchFamily="2" charset="2"/>
              <a:buChar char="§"/>
              <a:defRPr sz="2400" b="0" kern="1200">
                <a:solidFill>
                  <a:schemeClr val="bg1"/>
                </a:solidFill>
                <a:latin typeface="Comic Sans MS" panose="030F0702030302020204" pitchFamily="66" charset="0"/>
                <a:ea typeface="+mn-ea"/>
                <a:cs typeface="+mn-cs"/>
              </a:defRPr>
            </a:lvl2pPr>
            <a:lvl3pPr marL="1143000" indent="-228600" algn="l" defTabSz="914400" rtl="0" eaLnBrk="1" latinLnBrk="0" hangingPunct="1">
              <a:lnSpc>
                <a:spcPct val="100000"/>
              </a:lnSpc>
              <a:spcBef>
                <a:spcPts val="600"/>
              </a:spcBef>
              <a:spcAft>
                <a:spcPts val="700"/>
              </a:spcAft>
              <a:buFont typeface="Wingdings" panose="05000000000000000000" pitchFamily="2" charset="2"/>
              <a:buChar char="§"/>
              <a:defRPr sz="2200" b="0" kern="1200">
                <a:solidFill>
                  <a:schemeClr val="bg1"/>
                </a:solidFill>
                <a:latin typeface="Comic Sans MS" panose="030F0702030302020204" pitchFamily="66" charset="0"/>
                <a:ea typeface="+mn-ea"/>
                <a:cs typeface="+mn-cs"/>
              </a:defRPr>
            </a:lvl3pPr>
            <a:lvl4pPr marL="1600200" indent="-228600" algn="l" defTabSz="914400" rtl="0" eaLnBrk="1" latinLnBrk="0" hangingPunct="1">
              <a:lnSpc>
                <a:spcPct val="100000"/>
              </a:lnSpc>
              <a:spcBef>
                <a:spcPts val="600"/>
              </a:spcBef>
              <a:spcAft>
                <a:spcPts val="700"/>
              </a:spcAft>
              <a:buFont typeface="Wingdings" panose="05000000000000000000" pitchFamily="2" charset="2"/>
              <a:buChar char="§"/>
              <a:defRPr sz="2000" b="0" kern="1200">
                <a:solidFill>
                  <a:schemeClr val="bg1"/>
                </a:solidFill>
                <a:latin typeface="Comic Sans MS" panose="030F0702030302020204" pitchFamily="66" charset="0"/>
                <a:ea typeface="+mn-ea"/>
                <a:cs typeface="+mn-cs"/>
              </a:defRPr>
            </a:lvl4pPr>
            <a:lvl5pPr marL="2057400" indent="-228600" algn="l" defTabSz="914400" rtl="0" eaLnBrk="1" latinLnBrk="0" hangingPunct="1">
              <a:lnSpc>
                <a:spcPct val="100000"/>
              </a:lnSpc>
              <a:spcBef>
                <a:spcPts val="500"/>
              </a:spcBef>
              <a:spcAft>
                <a:spcPts val="600"/>
              </a:spcAft>
              <a:buFont typeface="Wingdings" panose="05000000000000000000" pitchFamily="2" charset="2"/>
              <a:buChar char="§"/>
              <a:defRPr sz="2000" b="0" kern="1200">
                <a:solidFill>
                  <a:schemeClr val="bg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spcAft>
                <a:spcPts val="0"/>
              </a:spcAft>
              <a:buFont typeface="Wingdings" panose="05000000000000000000" pitchFamily="2" charset="2"/>
              <a:buNone/>
            </a:pPr>
            <a:r>
              <a:rPr lang="en-US" sz="2000" dirty="0" smtClean="0">
                <a:solidFill>
                  <a:srgbClr val="43CEFF"/>
                </a:solidFill>
              </a:rPr>
              <a:t>node</a:t>
            </a:r>
            <a:r>
              <a:rPr lang="en-US" sz="2000" dirty="0" smtClean="0"/>
              <a:t> </a:t>
            </a:r>
            <a:r>
              <a:rPr lang="en-US" sz="2000" dirty="0" err="1" smtClean="0"/>
              <a:t>asw</a:t>
            </a:r>
            <a:r>
              <a:rPr lang="en-US" sz="2000" dirty="0" smtClean="0"/>
              <a:t> (alt1, alt2: </a:t>
            </a:r>
            <a:r>
              <a:rPr lang="en-US" sz="2000" dirty="0" err="1" smtClean="0">
                <a:solidFill>
                  <a:srgbClr val="43CEFF"/>
                </a:solidFill>
              </a:rPr>
              <a:t>int</a:t>
            </a:r>
            <a:r>
              <a:rPr lang="en-US" sz="2000" dirty="0" smtClean="0"/>
              <a:t>; inhibit: </a:t>
            </a:r>
            <a:r>
              <a:rPr lang="en-US" sz="2000" dirty="0" smtClean="0">
                <a:solidFill>
                  <a:srgbClr val="43CEFF"/>
                </a:solidFill>
              </a:rPr>
              <a:t>bool</a:t>
            </a:r>
            <a:r>
              <a:rPr lang="en-US" sz="2000" dirty="0" smtClean="0"/>
              <a:t>)    </a:t>
            </a:r>
            <a:r>
              <a:rPr lang="en-US" sz="2000" dirty="0" smtClean="0">
                <a:solidFill>
                  <a:srgbClr val="43CEFF"/>
                </a:solidFill>
              </a:rPr>
              <a:t>returns </a:t>
            </a:r>
            <a:r>
              <a:rPr lang="en-US" sz="2000" dirty="0" smtClean="0"/>
              <a:t> (</a:t>
            </a:r>
            <a:r>
              <a:rPr lang="en-US" sz="2000" dirty="0" err="1" smtClean="0"/>
              <a:t>doi_on</a:t>
            </a:r>
            <a:r>
              <a:rPr lang="en-US" sz="2000" dirty="0" smtClean="0"/>
              <a:t>: </a:t>
            </a:r>
            <a:r>
              <a:rPr lang="en-US" sz="2000" dirty="0" smtClean="0">
                <a:solidFill>
                  <a:srgbClr val="43CEFF"/>
                </a:solidFill>
              </a:rPr>
              <a:t>bool</a:t>
            </a:r>
            <a:r>
              <a:rPr lang="en-US" sz="2000" dirty="0" smtClean="0"/>
              <a:t>); </a:t>
            </a:r>
          </a:p>
          <a:p>
            <a:pPr marL="0" indent="0">
              <a:spcBef>
                <a:spcPts val="600"/>
              </a:spcBef>
              <a:spcAft>
                <a:spcPts val="0"/>
              </a:spcAft>
              <a:buFont typeface="Wingdings" panose="05000000000000000000" pitchFamily="2" charset="2"/>
              <a:buNone/>
            </a:pPr>
            <a:r>
              <a:rPr lang="en-US" sz="2000" dirty="0" smtClean="0"/>
              <a:t>        </a:t>
            </a:r>
            <a:r>
              <a:rPr lang="en-US" sz="2000" dirty="0" err="1" smtClean="0">
                <a:solidFill>
                  <a:srgbClr val="43CEFF"/>
                </a:solidFill>
              </a:rPr>
              <a:t>var</a:t>
            </a:r>
            <a:r>
              <a:rPr lang="en-US" sz="2000" dirty="0" smtClean="0"/>
              <a:t> a1_below, a2_below, a1_above, a2_above, below,         </a:t>
            </a:r>
            <a:br>
              <a:rPr lang="en-US" sz="2000" dirty="0" smtClean="0"/>
            </a:br>
            <a:r>
              <a:rPr lang="en-US" sz="2000" dirty="0" smtClean="0"/>
              <a:t>              </a:t>
            </a:r>
            <a:r>
              <a:rPr lang="en-US" sz="2000" dirty="0" err="1" smtClean="0"/>
              <a:t>above_hyst</a:t>
            </a:r>
            <a:r>
              <a:rPr lang="en-US" sz="2000" dirty="0" smtClean="0"/>
              <a:t>, d1, d2: </a:t>
            </a:r>
            <a:r>
              <a:rPr lang="en-US" sz="2000" dirty="0" smtClean="0">
                <a:solidFill>
                  <a:srgbClr val="43CEFF"/>
                </a:solidFill>
              </a:rPr>
              <a:t>bool</a:t>
            </a:r>
            <a:r>
              <a:rPr lang="en-US" sz="2000" dirty="0" smtClean="0"/>
              <a:t>;</a:t>
            </a:r>
          </a:p>
          <a:p>
            <a:pPr marL="0" indent="0">
              <a:spcBef>
                <a:spcPts val="600"/>
              </a:spcBef>
              <a:spcAft>
                <a:spcPts val="0"/>
              </a:spcAft>
              <a:buFont typeface="Wingdings" panose="05000000000000000000" pitchFamily="2" charset="2"/>
              <a:buNone/>
            </a:pPr>
            <a:r>
              <a:rPr lang="en-US" sz="2000" dirty="0" smtClean="0"/>
              <a:t>        </a:t>
            </a:r>
            <a:r>
              <a:rPr lang="en-US" sz="2000" dirty="0" smtClean="0">
                <a:solidFill>
                  <a:srgbClr val="43CEFF"/>
                </a:solidFill>
              </a:rPr>
              <a:t>let</a:t>
            </a:r>
          </a:p>
          <a:p>
            <a:pPr marL="0" indent="0">
              <a:spcBef>
                <a:spcPts val="600"/>
              </a:spcBef>
              <a:spcAft>
                <a:spcPts val="0"/>
              </a:spcAft>
              <a:buFont typeface="Wingdings" panose="05000000000000000000" pitchFamily="2" charset="2"/>
              <a:buNone/>
            </a:pPr>
            <a:r>
              <a:rPr lang="en-US" sz="2000" dirty="0" smtClean="0"/>
              <a:t>(1)          a1_below </a:t>
            </a:r>
            <a:r>
              <a:rPr lang="en-US" sz="2000" dirty="0" smtClean="0">
                <a:solidFill>
                  <a:srgbClr val="FFC000"/>
                </a:solidFill>
              </a:rPr>
              <a:t>=</a:t>
            </a:r>
            <a:endParaRPr lang="en-US" sz="2000" dirty="0" smtClean="0"/>
          </a:p>
          <a:p>
            <a:pPr marL="0" indent="0">
              <a:spcBef>
                <a:spcPts val="600"/>
              </a:spcBef>
              <a:spcAft>
                <a:spcPts val="0"/>
              </a:spcAft>
              <a:buFont typeface="Wingdings" panose="05000000000000000000" pitchFamily="2" charset="2"/>
              <a:buNone/>
            </a:pPr>
            <a:r>
              <a:rPr lang="en-US" sz="2000" dirty="0" smtClean="0"/>
              <a:t>(2)         a2_below </a:t>
            </a:r>
            <a:r>
              <a:rPr lang="en-US" sz="2000" dirty="0" smtClean="0">
                <a:solidFill>
                  <a:srgbClr val="FFC000"/>
                </a:solidFill>
              </a:rPr>
              <a:t>=</a:t>
            </a:r>
            <a:endParaRPr lang="en-US" sz="2000" dirty="0" smtClean="0"/>
          </a:p>
          <a:p>
            <a:pPr marL="0" indent="0">
              <a:spcBef>
                <a:spcPts val="600"/>
              </a:spcBef>
              <a:spcAft>
                <a:spcPts val="0"/>
              </a:spcAft>
              <a:buFont typeface="Wingdings" panose="05000000000000000000" pitchFamily="2" charset="2"/>
              <a:buNone/>
            </a:pPr>
            <a:r>
              <a:rPr lang="en-US" sz="2000" dirty="0" smtClean="0"/>
              <a:t>(3)         a1_above </a:t>
            </a:r>
            <a:r>
              <a:rPr lang="en-US" sz="2000" dirty="0" smtClean="0">
                <a:solidFill>
                  <a:srgbClr val="FFC000"/>
                </a:solidFill>
              </a:rPr>
              <a:t>=</a:t>
            </a:r>
            <a:r>
              <a:rPr lang="en-US" sz="2000" dirty="0" smtClean="0"/>
              <a:t>                      </a:t>
            </a:r>
          </a:p>
          <a:p>
            <a:pPr marL="457200" indent="-457200">
              <a:spcBef>
                <a:spcPts val="600"/>
              </a:spcBef>
              <a:spcAft>
                <a:spcPts val="0"/>
              </a:spcAft>
              <a:buFont typeface="Wingdings" panose="05000000000000000000" pitchFamily="2" charset="2"/>
              <a:buAutoNum type="arabicParenBoth" startAt="4"/>
            </a:pPr>
            <a:r>
              <a:rPr lang="en-US" sz="2000" dirty="0" smtClean="0"/>
              <a:t>       a2_above </a:t>
            </a:r>
            <a:r>
              <a:rPr lang="en-US" sz="2000" dirty="0" smtClean="0">
                <a:solidFill>
                  <a:srgbClr val="FFC000"/>
                </a:solidFill>
              </a:rPr>
              <a:t>=</a:t>
            </a:r>
            <a:r>
              <a:rPr lang="en-US" sz="2000" dirty="0" smtClean="0"/>
              <a:t> </a:t>
            </a:r>
          </a:p>
          <a:p>
            <a:pPr marL="0" indent="0">
              <a:spcBef>
                <a:spcPts val="600"/>
              </a:spcBef>
              <a:spcAft>
                <a:spcPts val="0"/>
              </a:spcAft>
              <a:buNone/>
            </a:pPr>
            <a:r>
              <a:rPr lang="en-US" sz="2000" dirty="0" smtClean="0"/>
              <a:t>(5)         below </a:t>
            </a:r>
            <a:r>
              <a:rPr lang="en-US" sz="2000" dirty="0" smtClean="0">
                <a:solidFill>
                  <a:srgbClr val="FFC000"/>
                </a:solidFill>
              </a:rPr>
              <a:t>=</a:t>
            </a:r>
            <a:r>
              <a:rPr lang="en-US" sz="2000" dirty="0" smtClean="0"/>
              <a:t> </a:t>
            </a:r>
            <a:r>
              <a:rPr lang="en-US" sz="2000" dirty="0"/>
              <a:t>(alt1 </a:t>
            </a:r>
            <a:r>
              <a:rPr lang="en-US" sz="2000" dirty="0">
                <a:solidFill>
                  <a:srgbClr val="43CEFF"/>
                </a:solidFill>
              </a:rPr>
              <a:t>&lt;</a:t>
            </a:r>
            <a:r>
              <a:rPr lang="en-US" sz="2000" dirty="0"/>
              <a:t> THRESHOLD</a:t>
            </a:r>
            <a:r>
              <a:rPr lang="en-US" sz="2000" dirty="0" smtClean="0"/>
              <a:t>) </a:t>
            </a:r>
            <a:r>
              <a:rPr lang="en-US" sz="2000" dirty="0" smtClean="0">
                <a:solidFill>
                  <a:srgbClr val="43CEFF"/>
                </a:solidFill>
              </a:rPr>
              <a:t>or</a:t>
            </a:r>
            <a:r>
              <a:rPr lang="en-US" sz="2000" dirty="0" smtClean="0"/>
              <a:t> </a:t>
            </a:r>
            <a:r>
              <a:rPr lang="en-US" sz="2000" dirty="0"/>
              <a:t>(alt2 </a:t>
            </a:r>
            <a:r>
              <a:rPr lang="en-US" sz="2000" dirty="0">
                <a:solidFill>
                  <a:srgbClr val="43CEFF"/>
                </a:solidFill>
              </a:rPr>
              <a:t>&lt;</a:t>
            </a:r>
            <a:r>
              <a:rPr lang="en-US" sz="2000" dirty="0"/>
              <a:t> THRESHOLD</a:t>
            </a:r>
            <a:r>
              <a:rPr lang="en-US" sz="2000" dirty="0" smtClean="0"/>
              <a:t>);</a:t>
            </a:r>
          </a:p>
          <a:p>
            <a:pPr marL="0" indent="0">
              <a:spcBef>
                <a:spcPts val="600"/>
              </a:spcBef>
              <a:spcAft>
                <a:spcPts val="0"/>
              </a:spcAft>
              <a:buNone/>
            </a:pPr>
            <a:r>
              <a:rPr lang="en-US" sz="2000" dirty="0" smtClean="0"/>
              <a:t>(6)         </a:t>
            </a:r>
            <a:r>
              <a:rPr lang="en-US" sz="2000" dirty="0" err="1" smtClean="0"/>
              <a:t>above_hyst</a:t>
            </a:r>
            <a:r>
              <a:rPr lang="en-US" sz="2000" dirty="0" smtClean="0"/>
              <a:t> </a:t>
            </a:r>
            <a:r>
              <a:rPr lang="en-US" sz="2000" dirty="0" smtClean="0">
                <a:solidFill>
                  <a:srgbClr val="FFC000"/>
                </a:solidFill>
              </a:rPr>
              <a:t>= </a:t>
            </a:r>
            <a:r>
              <a:rPr lang="en-US" sz="2000" dirty="0"/>
              <a:t>(alt1 </a:t>
            </a:r>
            <a:r>
              <a:rPr lang="en-US" sz="2000" dirty="0">
                <a:solidFill>
                  <a:srgbClr val="43CEFF"/>
                </a:solidFill>
              </a:rPr>
              <a:t>&gt;=</a:t>
            </a:r>
            <a:r>
              <a:rPr lang="en-US" sz="2000" dirty="0"/>
              <a:t> T_HYST)</a:t>
            </a:r>
            <a:r>
              <a:rPr lang="en-US" sz="2000" dirty="0" smtClean="0"/>
              <a:t> </a:t>
            </a:r>
            <a:r>
              <a:rPr lang="en-US" sz="2000" dirty="0" smtClean="0">
                <a:solidFill>
                  <a:srgbClr val="43CEFF"/>
                </a:solidFill>
              </a:rPr>
              <a:t>and</a:t>
            </a:r>
            <a:r>
              <a:rPr lang="en-US" sz="2000" dirty="0" smtClean="0"/>
              <a:t> </a:t>
            </a:r>
            <a:r>
              <a:rPr lang="en-US" sz="2000" dirty="0"/>
              <a:t>(alt2 </a:t>
            </a:r>
            <a:r>
              <a:rPr lang="en-US" sz="2000" dirty="0">
                <a:solidFill>
                  <a:srgbClr val="43CEFF"/>
                </a:solidFill>
              </a:rPr>
              <a:t>&gt;=</a:t>
            </a:r>
            <a:r>
              <a:rPr lang="en-US" sz="2000" dirty="0"/>
              <a:t> T_HYST</a:t>
            </a:r>
            <a:r>
              <a:rPr lang="en-US" sz="2000" dirty="0" smtClean="0"/>
              <a:t>);</a:t>
            </a:r>
          </a:p>
          <a:p>
            <a:pPr marL="0" indent="0">
              <a:spcBef>
                <a:spcPts val="600"/>
              </a:spcBef>
              <a:spcAft>
                <a:spcPts val="0"/>
              </a:spcAft>
              <a:buFont typeface="Wingdings" panose="05000000000000000000" pitchFamily="2" charset="2"/>
              <a:buNone/>
            </a:pPr>
            <a:r>
              <a:rPr lang="en-US" sz="2000" dirty="0" smtClean="0"/>
              <a:t>(7)         </a:t>
            </a:r>
            <a:r>
              <a:rPr lang="en-US" sz="2000" dirty="0" err="1" smtClean="0"/>
              <a:t>doi_on</a:t>
            </a:r>
            <a:r>
              <a:rPr lang="en-US" sz="2000" dirty="0" smtClean="0"/>
              <a:t> </a:t>
            </a:r>
            <a:r>
              <a:rPr lang="en-US" sz="2000" dirty="0" smtClean="0">
                <a:solidFill>
                  <a:srgbClr val="FFC000"/>
                </a:solidFill>
              </a:rPr>
              <a:t>=</a:t>
            </a:r>
            <a:r>
              <a:rPr lang="en-US" sz="2000" dirty="0" smtClean="0"/>
              <a:t> </a:t>
            </a:r>
            <a:r>
              <a:rPr lang="en-US" sz="2000" dirty="0" smtClean="0">
                <a:solidFill>
                  <a:srgbClr val="43CEFF"/>
                </a:solidFill>
              </a:rPr>
              <a:t>if </a:t>
            </a:r>
            <a:r>
              <a:rPr lang="en-US" sz="2000" dirty="0" smtClean="0"/>
              <a:t>(below </a:t>
            </a:r>
            <a:r>
              <a:rPr lang="en-US" sz="2000" dirty="0" smtClean="0">
                <a:solidFill>
                  <a:srgbClr val="43CEFF"/>
                </a:solidFill>
              </a:rPr>
              <a:t>and not </a:t>
            </a:r>
            <a:r>
              <a:rPr lang="en-US" sz="2000" dirty="0" smtClean="0"/>
              <a:t>inhibit)  </a:t>
            </a:r>
            <a:r>
              <a:rPr lang="en-US" sz="2000" dirty="0" smtClean="0">
                <a:solidFill>
                  <a:srgbClr val="43CEFF"/>
                </a:solidFill>
              </a:rPr>
              <a:t>then</a:t>
            </a:r>
            <a:r>
              <a:rPr lang="en-US" sz="2000" dirty="0" smtClean="0"/>
              <a:t> </a:t>
            </a:r>
            <a:r>
              <a:rPr lang="en-US" sz="2000" dirty="0" smtClean="0">
                <a:solidFill>
                  <a:srgbClr val="99FF66"/>
                </a:solidFill>
              </a:rPr>
              <a:t>true</a:t>
            </a:r>
            <a:r>
              <a:rPr lang="en-US" sz="2000" dirty="0" smtClean="0"/>
              <a:t> </a:t>
            </a:r>
            <a:r>
              <a:rPr lang="en-US" sz="2000" dirty="0" smtClean="0">
                <a:solidFill>
                  <a:srgbClr val="43CEFF"/>
                </a:solidFill>
              </a:rPr>
              <a:t>else</a:t>
            </a:r>
            <a:r>
              <a:rPr lang="en-US" sz="2000" dirty="0" smtClean="0"/>
              <a:t> d1;</a:t>
            </a:r>
          </a:p>
          <a:p>
            <a:pPr marL="0" indent="0">
              <a:spcBef>
                <a:spcPts val="600"/>
              </a:spcBef>
              <a:spcAft>
                <a:spcPts val="0"/>
              </a:spcAft>
              <a:buFont typeface="Wingdings" panose="05000000000000000000" pitchFamily="2" charset="2"/>
              <a:buNone/>
            </a:pPr>
            <a:r>
              <a:rPr lang="en-US" sz="2000" dirty="0" smtClean="0"/>
              <a:t>(8)         d1 </a:t>
            </a:r>
            <a:r>
              <a:rPr lang="en-US" sz="2000" dirty="0" smtClean="0">
                <a:solidFill>
                  <a:srgbClr val="FFC000"/>
                </a:solidFill>
              </a:rPr>
              <a:t>=</a:t>
            </a:r>
            <a:r>
              <a:rPr lang="en-US" sz="2000" dirty="0" smtClean="0"/>
              <a:t> </a:t>
            </a:r>
            <a:r>
              <a:rPr lang="en-US" sz="2000" dirty="0" smtClean="0">
                <a:solidFill>
                  <a:srgbClr val="43CEFF"/>
                </a:solidFill>
              </a:rPr>
              <a:t>if</a:t>
            </a:r>
            <a:r>
              <a:rPr lang="en-US" sz="2000" dirty="0" smtClean="0"/>
              <a:t> (inhibit </a:t>
            </a:r>
            <a:r>
              <a:rPr lang="en-US" sz="2000" dirty="0" smtClean="0">
                <a:solidFill>
                  <a:srgbClr val="43CEFF"/>
                </a:solidFill>
              </a:rPr>
              <a:t>or</a:t>
            </a:r>
            <a:r>
              <a:rPr lang="en-US" sz="2000" dirty="0" smtClean="0"/>
              <a:t> </a:t>
            </a:r>
            <a:r>
              <a:rPr lang="en-US" sz="2000" dirty="0" err="1" smtClean="0"/>
              <a:t>above_hyst</a:t>
            </a:r>
            <a:r>
              <a:rPr lang="en-US" sz="2000" dirty="0" smtClean="0"/>
              <a:t>)  </a:t>
            </a:r>
            <a:r>
              <a:rPr lang="en-US" sz="2000" dirty="0" smtClean="0">
                <a:solidFill>
                  <a:srgbClr val="43CEFF"/>
                </a:solidFill>
              </a:rPr>
              <a:t>then</a:t>
            </a:r>
            <a:r>
              <a:rPr lang="en-US" sz="2000" dirty="0" smtClean="0"/>
              <a:t> </a:t>
            </a:r>
            <a:r>
              <a:rPr lang="en-US" sz="2000" dirty="0" smtClean="0">
                <a:solidFill>
                  <a:srgbClr val="99FF66"/>
                </a:solidFill>
              </a:rPr>
              <a:t>false</a:t>
            </a:r>
            <a:r>
              <a:rPr lang="en-US" sz="2000" dirty="0" smtClean="0"/>
              <a:t> </a:t>
            </a:r>
            <a:r>
              <a:rPr lang="en-US" sz="2000" dirty="0" smtClean="0">
                <a:solidFill>
                  <a:srgbClr val="43CEFF"/>
                </a:solidFill>
              </a:rPr>
              <a:t>else</a:t>
            </a:r>
            <a:r>
              <a:rPr lang="en-US" sz="2000" dirty="0" smtClean="0"/>
              <a:t> d2;</a:t>
            </a:r>
          </a:p>
          <a:p>
            <a:pPr marL="457200" indent="-457200">
              <a:spcBef>
                <a:spcPts val="600"/>
              </a:spcBef>
              <a:spcAft>
                <a:spcPts val="0"/>
              </a:spcAft>
              <a:buFont typeface="Wingdings" panose="05000000000000000000" pitchFamily="2" charset="2"/>
              <a:buAutoNum type="arabicParenBoth" startAt="9"/>
            </a:pPr>
            <a:r>
              <a:rPr lang="en-US" sz="2000" dirty="0" smtClean="0"/>
              <a:t>        d2 </a:t>
            </a:r>
            <a:r>
              <a:rPr lang="en-US" sz="2000" dirty="0" smtClean="0">
                <a:solidFill>
                  <a:srgbClr val="FFC000"/>
                </a:solidFill>
              </a:rPr>
              <a:t>=</a:t>
            </a:r>
            <a:r>
              <a:rPr lang="en-US" sz="2000" dirty="0" smtClean="0"/>
              <a:t> (</a:t>
            </a:r>
            <a:r>
              <a:rPr lang="en-US" sz="2000" dirty="0" smtClean="0">
                <a:solidFill>
                  <a:srgbClr val="99FF66"/>
                </a:solidFill>
              </a:rPr>
              <a:t>false</a:t>
            </a:r>
            <a:r>
              <a:rPr lang="en-US" sz="2000" dirty="0" smtClean="0"/>
              <a:t> </a:t>
            </a:r>
            <a:r>
              <a:rPr lang="en-US" sz="2000" dirty="0" smtClean="0">
                <a:solidFill>
                  <a:srgbClr val="43CEFF"/>
                </a:solidFill>
              </a:rPr>
              <a:t>-&gt;</a:t>
            </a:r>
            <a:r>
              <a:rPr lang="en-US" sz="2000" dirty="0" smtClean="0"/>
              <a:t> </a:t>
            </a:r>
            <a:r>
              <a:rPr lang="en-US" sz="2000" dirty="0" smtClean="0">
                <a:solidFill>
                  <a:srgbClr val="43CEFF"/>
                </a:solidFill>
              </a:rPr>
              <a:t>pre</a:t>
            </a:r>
            <a:r>
              <a:rPr lang="en-US" sz="2000" dirty="0" smtClean="0"/>
              <a:t>(</a:t>
            </a:r>
            <a:r>
              <a:rPr lang="en-US" sz="2000" dirty="0" err="1" smtClean="0"/>
              <a:t>doi_on</a:t>
            </a:r>
            <a:r>
              <a:rPr lang="en-US" sz="2000" dirty="0" smtClean="0"/>
              <a:t>)); </a:t>
            </a:r>
          </a:p>
          <a:p>
            <a:pPr marL="0" indent="0">
              <a:spcBef>
                <a:spcPts val="600"/>
              </a:spcBef>
              <a:spcAft>
                <a:spcPts val="0"/>
              </a:spcAft>
              <a:buFont typeface="Wingdings" panose="05000000000000000000" pitchFamily="2" charset="2"/>
              <a:buNone/>
            </a:pPr>
            <a:r>
              <a:rPr lang="en-US" sz="2000" dirty="0" smtClean="0"/>
              <a:t>         </a:t>
            </a:r>
            <a:r>
              <a:rPr lang="en-US" sz="2000" dirty="0" err="1" smtClean="0">
                <a:solidFill>
                  <a:srgbClr val="43CEFF"/>
                </a:solidFill>
              </a:rPr>
              <a:t>tel</a:t>
            </a:r>
            <a:r>
              <a:rPr lang="en-US" sz="2000" dirty="0" smtClean="0"/>
              <a:t>;</a:t>
            </a:r>
            <a:endParaRPr lang="en-US" sz="2000" dirty="0"/>
          </a:p>
        </p:txBody>
      </p:sp>
      <p:cxnSp>
        <p:nvCxnSpPr>
          <p:cNvPr id="8" name="Straight Connector 7"/>
          <p:cNvCxnSpPr/>
          <p:nvPr/>
        </p:nvCxnSpPr>
        <p:spPr>
          <a:xfrm>
            <a:off x="4194810" y="2983230"/>
            <a:ext cx="3589020" cy="4572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095750" y="2692393"/>
            <a:ext cx="3688080" cy="430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11880" y="4183380"/>
            <a:ext cx="75438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611880" y="4552950"/>
            <a:ext cx="75438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329844" y="3380440"/>
            <a:ext cx="3453986" cy="2785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899314" y="3734885"/>
            <a:ext cx="3735926" cy="52753"/>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4093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Granularity </a:t>
            </a:r>
            <a:endParaRPr lang="en-US" dirty="0"/>
          </a:p>
        </p:txBody>
      </p:sp>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37</a:t>
            </a:fld>
            <a:endParaRPr lang="en-US" dirty="0"/>
          </a:p>
        </p:txBody>
      </p:sp>
      <p:sp>
        <p:nvSpPr>
          <p:cNvPr id="6" name="Content Placeholder 2"/>
          <p:cNvSpPr txBox="1">
            <a:spLocks/>
          </p:cNvSpPr>
          <p:nvPr/>
        </p:nvSpPr>
        <p:spPr>
          <a:xfrm>
            <a:off x="4561367" y="978217"/>
            <a:ext cx="7848600" cy="587978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1200"/>
              </a:spcAft>
              <a:buFont typeface="Wingdings" panose="05000000000000000000" pitchFamily="2" charset="2"/>
              <a:buChar char="§"/>
              <a:defRPr sz="2800" b="0" kern="1200">
                <a:solidFill>
                  <a:schemeClr val="bg1"/>
                </a:solidFill>
                <a:latin typeface="Comic Sans MS" panose="030F0702030302020204" pitchFamily="66" charset="0"/>
                <a:ea typeface="+mn-ea"/>
                <a:cs typeface="+mn-cs"/>
              </a:defRPr>
            </a:lvl1pPr>
            <a:lvl2pPr marL="685800" indent="-228600" algn="l" defTabSz="914400" rtl="0" eaLnBrk="1" latinLnBrk="0" hangingPunct="1">
              <a:lnSpc>
                <a:spcPct val="100000"/>
              </a:lnSpc>
              <a:spcBef>
                <a:spcPts val="500"/>
              </a:spcBef>
              <a:spcAft>
                <a:spcPts val="600"/>
              </a:spcAft>
              <a:buFont typeface="Wingdings" panose="05000000000000000000" pitchFamily="2" charset="2"/>
              <a:buChar char="§"/>
              <a:defRPr sz="2400" b="0" kern="1200">
                <a:solidFill>
                  <a:schemeClr val="bg1"/>
                </a:solidFill>
                <a:latin typeface="Comic Sans MS" panose="030F0702030302020204" pitchFamily="66" charset="0"/>
                <a:ea typeface="+mn-ea"/>
                <a:cs typeface="+mn-cs"/>
              </a:defRPr>
            </a:lvl2pPr>
            <a:lvl3pPr marL="1143000" indent="-228600" algn="l" defTabSz="914400" rtl="0" eaLnBrk="1" latinLnBrk="0" hangingPunct="1">
              <a:lnSpc>
                <a:spcPct val="100000"/>
              </a:lnSpc>
              <a:spcBef>
                <a:spcPts val="600"/>
              </a:spcBef>
              <a:spcAft>
                <a:spcPts val="700"/>
              </a:spcAft>
              <a:buFont typeface="Wingdings" panose="05000000000000000000" pitchFamily="2" charset="2"/>
              <a:buChar char="§"/>
              <a:defRPr sz="2200" b="0" kern="1200">
                <a:solidFill>
                  <a:schemeClr val="bg1"/>
                </a:solidFill>
                <a:latin typeface="Comic Sans MS" panose="030F0702030302020204" pitchFamily="66" charset="0"/>
                <a:ea typeface="+mn-ea"/>
                <a:cs typeface="+mn-cs"/>
              </a:defRPr>
            </a:lvl3pPr>
            <a:lvl4pPr marL="1600200" indent="-228600" algn="l" defTabSz="914400" rtl="0" eaLnBrk="1" latinLnBrk="0" hangingPunct="1">
              <a:lnSpc>
                <a:spcPct val="100000"/>
              </a:lnSpc>
              <a:spcBef>
                <a:spcPts val="600"/>
              </a:spcBef>
              <a:spcAft>
                <a:spcPts val="700"/>
              </a:spcAft>
              <a:buFont typeface="Wingdings" panose="05000000000000000000" pitchFamily="2" charset="2"/>
              <a:buChar char="§"/>
              <a:defRPr sz="2000" b="0" kern="1200">
                <a:solidFill>
                  <a:schemeClr val="bg1"/>
                </a:solidFill>
                <a:latin typeface="Comic Sans MS" panose="030F0702030302020204" pitchFamily="66" charset="0"/>
                <a:ea typeface="+mn-ea"/>
                <a:cs typeface="+mn-cs"/>
              </a:defRPr>
            </a:lvl4pPr>
            <a:lvl5pPr marL="2057400" indent="-228600" algn="l" defTabSz="914400" rtl="0" eaLnBrk="1" latinLnBrk="0" hangingPunct="1">
              <a:lnSpc>
                <a:spcPct val="100000"/>
              </a:lnSpc>
              <a:spcBef>
                <a:spcPts val="500"/>
              </a:spcBef>
              <a:spcAft>
                <a:spcPts val="600"/>
              </a:spcAft>
              <a:buFont typeface="Wingdings" panose="05000000000000000000" pitchFamily="2" charset="2"/>
              <a:buChar char="§"/>
              <a:defRPr sz="2000" b="0" kern="1200">
                <a:solidFill>
                  <a:schemeClr val="bg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spcAft>
                <a:spcPts val="0"/>
              </a:spcAft>
              <a:buFont typeface="Wingdings" panose="05000000000000000000" pitchFamily="2" charset="2"/>
              <a:buNone/>
            </a:pPr>
            <a:r>
              <a:rPr lang="en-US" sz="2000" dirty="0" smtClean="0">
                <a:solidFill>
                  <a:srgbClr val="43CEFF"/>
                </a:solidFill>
              </a:rPr>
              <a:t>node</a:t>
            </a:r>
            <a:r>
              <a:rPr lang="en-US" sz="2000" dirty="0" smtClean="0"/>
              <a:t> </a:t>
            </a:r>
            <a:r>
              <a:rPr lang="en-US" sz="2000" dirty="0" err="1" smtClean="0"/>
              <a:t>asw</a:t>
            </a:r>
            <a:r>
              <a:rPr lang="en-US" sz="2000" dirty="0" smtClean="0"/>
              <a:t> (alt1, alt2: </a:t>
            </a:r>
            <a:r>
              <a:rPr lang="en-US" sz="2000" dirty="0" err="1" smtClean="0">
                <a:solidFill>
                  <a:srgbClr val="43CEFF"/>
                </a:solidFill>
              </a:rPr>
              <a:t>int</a:t>
            </a:r>
            <a:r>
              <a:rPr lang="en-US" sz="2000" dirty="0" smtClean="0"/>
              <a:t>; inhibit: </a:t>
            </a:r>
            <a:r>
              <a:rPr lang="en-US" sz="2000" dirty="0" smtClean="0">
                <a:solidFill>
                  <a:srgbClr val="43CEFF"/>
                </a:solidFill>
              </a:rPr>
              <a:t>bool</a:t>
            </a:r>
            <a:r>
              <a:rPr lang="en-US" sz="2000" dirty="0" smtClean="0"/>
              <a:t>)    </a:t>
            </a:r>
            <a:r>
              <a:rPr lang="en-US" sz="2000" dirty="0" smtClean="0">
                <a:solidFill>
                  <a:srgbClr val="43CEFF"/>
                </a:solidFill>
              </a:rPr>
              <a:t>returns </a:t>
            </a:r>
            <a:r>
              <a:rPr lang="en-US" sz="2000" dirty="0" smtClean="0"/>
              <a:t> (</a:t>
            </a:r>
            <a:r>
              <a:rPr lang="en-US" sz="2000" dirty="0" err="1" smtClean="0"/>
              <a:t>doi_on</a:t>
            </a:r>
            <a:r>
              <a:rPr lang="en-US" sz="2000" dirty="0" smtClean="0"/>
              <a:t>: </a:t>
            </a:r>
            <a:r>
              <a:rPr lang="en-US" sz="2000" dirty="0" smtClean="0">
                <a:solidFill>
                  <a:srgbClr val="43CEFF"/>
                </a:solidFill>
              </a:rPr>
              <a:t>bool</a:t>
            </a:r>
            <a:r>
              <a:rPr lang="en-US" sz="2000" dirty="0" smtClean="0"/>
              <a:t>); </a:t>
            </a:r>
          </a:p>
          <a:p>
            <a:pPr marL="0" indent="0">
              <a:spcBef>
                <a:spcPts val="600"/>
              </a:spcBef>
              <a:spcAft>
                <a:spcPts val="0"/>
              </a:spcAft>
              <a:buFont typeface="Wingdings" panose="05000000000000000000" pitchFamily="2" charset="2"/>
              <a:buNone/>
            </a:pPr>
            <a:r>
              <a:rPr lang="en-US" sz="2000" dirty="0" smtClean="0"/>
              <a:t>        </a:t>
            </a:r>
            <a:r>
              <a:rPr lang="en-US" sz="2000" dirty="0" err="1" smtClean="0">
                <a:solidFill>
                  <a:srgbClr val="43CEFF"/>
                </a:solidFill>
              </a:rPr>
              <a:t>var</a:t>
            </a:r>
            <a:r>
              <a:rPr lang="en-US" sz="2000" dirty="0" smtClean="0"/>
              <a:t> a1_below, a2_below, a1_above, a2_above, below,         </a:t>
            </a:r>
            <a:br>
              <a:rPr lang="en-US" sz="2000" dirty="0" smtClean="0"/>
            </a:br>
            <a:r>
              <a:rPr lang="en-US" sz="2000" dirty="0" smtClean="0"/>
              <a:t>              </a:t>
            </a:r>
            <a:r>
              <a:rPr lang="en-US" sz="2000" dirty="0" err="1" smtClean="0"/>
              <a:t>above_hyst</a:t>
            </a:r>
            <a:r>
              <a:rPr lang="en-US" sz="2000" dirty="0" smtClean="0"/>
              <a:t>, d1, d2: </a:t>
            </a:r>
            <a:r>
              <a:rPr lang="en-US" sz="2000" dirty="0" smtClean="0">
                <a:solidFill>
                  <a:srgbClr val="43CEFF"/>
                </a:solidFill>
              </a:rPr>
              <a:t>bool</a:t>
            </a:r>
            <a:r>
              <a:rPr lang="en-US" sz="2000" dirty="0" smtClean="0"/>
              <a:t>;</a:t>
            </a:r>
          </a:p>
          <a:p>
            <a:pPr marL="0" indent="0">
              <a:spcBef>
                <a:spcPts val="600"/>
              </a:spcBef>
              <a:spcAft>
                <a:spcPts val="0"/>
              </a:spcAft>
              <a:buFont typeface="Wingdings" panose="05000000000000000000" pitchFamily="2" charset="2"/>
              <a:buNone/>
            </a:pPr>
            <a:r>
              <a:rPr lang="en-US" sz="2000" dirty="0" smtClean="0"/>
              <a:t>        </a:t>
            </a:r>
            <a:r>
              <a:rPr lang="en-US" sz="2000" dirty="0" smtClean="0">
                <a:solidFill>
                  <a:srgbClr val="43CEFF"/>
                </a:solidFill>
              </a:rPr>
              <a:t>let</a:t>
            </a:r>
          </a:p>
          <a:p>
            <a:pPr marL="0" indent="0">
              <a:spcBef>
                <a:spcPts val="600"/>
              </a:spcBef>
              <a:spcAft>
                <a:spcPts val="0"/>
              </a:spcAft>
              <a:buFont typeface="Wingdings" panose="05000000000000000000" pitchFamily="2" charset="2"/>
              <a:buNone/>
            </a:pPr>
            <a:r>
              <a:rPr lang="en-US" sz="2000" dirty="0" smtClean="0"/>
              <a:t>(1)          a1_below </a:t>
            </a:r>
            <a:r>
              <a:rPr lang="en-US" sz="2000" dirty="0" smtClean="0">
                <a:solidFill>
                  <a:srgbClr val="FFC000"/>
                </a:solidFill>
              </a:rPr>
              <a:t>=</a:t>
            </a:r>
            <a:endParaRPr lang="en-US" sz="2000" dirty="0" smtClean="0"/>
          </a:p>
          <a:p>
            <a:pPr marL="0" indent="0">
              <a:spcBef>
                <a:spcPts val="600"/>
              </a:spcBef>
              <a:spcAft>
                <a:spcPts val="0"/>
              </a:spcAft>
              <a:buFont typeface="Wingdings" panose="05000000000000000000" pitchFamily="2" charset="2"/>
              <a:buNone/>
            </a:pPr>
            <a:r>
              <a:rPr lang="en-US" sz="2000" dirty="0" smtClean="0"/>
              <a:t>(2)         a2_below </a:t>
            </a:r>
            <a:r>
              <a:rPr lang="en-US" sz="2000" dirty="0" smtClean="0">
                <a:solidFill>
                  <a:srgbClr val="FFC000"/>
                </a:solidFill>
              </a:rPr>
              <a:t>=</a:t>
            </a:r>
            <a:endParaRPr lang="en-US" sz="2000" dirty="0" smtClean="0"/>
          </a:p>
          <a:p>
            <a:pPr marL="0" indent="0">
              <a:spcBef>
                <a:spcPts val="600"/>
              </a:spcBef>
              <a:spcAft>
                <a:spcPts val="0"/>
              </a:spcAft>
              <a:buFont typeface="Wingdings" panose="05000000000000000000" pitchFamily="2" charset="2"/>
              <a:buNone/>
            </a:pPr>
            <a:r>
              <a:rPr lang="en-US" sz="2000" dirty="0" smtClean="0"/>
              <a:t>(3)         a1_above </a:t>
            </a:r>
            <a:r>
              <a:rPr lang="en-US" sz="2000" dirty="0" smtClean="0">
                <a:solidFill>
                  <a:srgbClr val="FFC000"/>
                </a:solidFill>
              </a:rPr>
              <a:t>=</a:t>
            </a:r>
            <a:r>
              <a:rPr lang="en-US" sz="2000" dirty="0" smtClean="0"/>
              <a:t>                      </a:t>
            </a:r>
          </a:p>
          <a:p>
            <a:pPr marL="457200" indent="-457200">
              <a:spcBef>
                <a:spcPts val="600"/>
              </a:spcBef>
              <a:spcAft>
                <a:spcPts val="0"/>
              </a:spcAft>
              <a:buFont typeface="Wingdings" panose="05000000000000000000" pitchFamily="2" charset="2"/>
              <a:buAutoNum type="arabicParenBoth" startAt="4"/>
            </a:pPr>
            <a:r>
              <a:rPr lang="en-US" sz="2000" dirty="0" smtClean="0"/>
              <a:t>       a2_above </a:t>
            </a:r>
            <a:r>
              <a:rPr lang="en-US" sz="2000" dirty="0" smtClean="0">
                <a:solidFill>
                  <a:srgbClr val="FFC000"/>
                </a:solidFill>
              </a:rPr>
              <a:t>=</a:t>
            </a:r>
            <a:r>
              <a:rPr lang="en-US" sz="2000" dirty="0" smtClean="0"/>
              <a:t> </a:t>
            </a:r>
          </a:p>
          <a:p>
            <a:pPr marL="0" indent="0">
              <a:spcBef>
                <a:spcPts val="600"/>
              </a:spcBef>
              <a:spcAft>
                <a:spcPts val="0"/>
              </a:spcAft>
              <a:buNone/>
            </a:pPr>
            <a:r>
              <a:rPr lang="en-US" sz="2000" dirty="0" smtClean="0"/>
              <a:t>(5)         below </a:t>
            </a:r>
            <a:r>
              <a:rPr lang="en-US" sz="2000" dirty="0" smtClean="0">
                <a:solidFill>
                  <a:srgbClr val="FFC000"/>
                </a:solidFill>
              </a:rPr>
              <a:t>=</a:t>
            </a:r>
            <a:r>
              <a:rPr lang="en-US" sz="2000" dirty="0" smtClean="0"/>
              <a:t> </a:t>
            </a:r>
            <a:r>
              <a:rPr lang="en-US" sz="2000" dirty="0"/>
              <a:t>(alt1 </a:t>
            </a:r>
            <a:r>
              <a:rPr lang="en-US" sz="2000" dirty="0">
                <a:solidFill>
                  <a:srgbClr val="43CEFF"/>
                </a:solidFill>
              </a:rPr>
              <a:t>&lt;</a:t>
            </a:r>
            <a:r>
              <a:rPr lang="en-US" sz="2000" dirty="0"/>
              <a:t> THRESHOLD</a:t>
            </a:r>
            <a:r>
              <a:rPr lang="en-US" sz="2000" dirty="0" smtClean="0"/>
              <a:t>) </a:t>
            </a:r>
            <a:r>
              <a:rPr lang="en-US" sz="2000" dirty="0" smtClean="0">
                <a:solidFill>
                  <a:srgbClr val="43CEFF"/>
                </a:solidFill>
              </a:rPr>
              <a:t>or</a:t>
            </a:r>
            <a:r>
              <a:rPr lang="en-US" sz="2000" dirty="0" smtClean="0"/>
              <a:t> </a:t>
            </a:r>
            <a:r>
              <a:rPr lang="en-US" sz="2000" dirty="0"/>
              <a:t>(alt2 </a:t>
            </a:r>
            <a:r>
              <a:rPr lang="en-US" sz="2000" dirty="0">
                <a:solidFill>
                  <a:srgbClr val="43CEFF"/>
                </a:solidFill>
              </a:rPr>
              <a:t>&lt;</a:t>
            </a:r>
            <a:r>
              <a:rPr lang="en-US" sz="2000" dirty="0"/>
              <a:t> THRESHOLD</a:t>
            </a:r>
            <a:r>
              <a:rPr lang="en-US" sz="2000" dirty="0" smtClean="0"/>
              <a:t>);</a:t>
            </a:r>
          </a:p>
          <a:p>
            <a:pPr marL="0" indent="0">
              <a:spcBef>
                <a:spcPts val="600"/>
              </a:spcBef>
              <a:spcAft>
                <a:spcPts val="0"/>
              </a:spcAft>
              <a:buNone/>
            </a:pPr>
            <a:r>
              <a:rPr lang="en-US" sz="2000" dirty="0" smtClean="0"/>
              <a:t>(6)         </a:t>
            </a:r>
            <a:r>
              <a:rPr lang="en-US" sz="2000" dirty="0" err="1" smtClean="0"/>
              <a:t>above_hyst</a:t>
            </a:r>
            <a:r>
              <a:rPr lang="en-US" sz="2000" dirty="0" smtClean="0"/>
              <a:t> </a:t>
            </a:r>
            <a:r>
              <a:rPr lang="en-US" sz="2000" dirty="0" smtClean="0">
                <a:solidFill>
                  <a:srgbClr val="FFC000"/>
                </a:solidFill>
              </a:rPr>
              <a:t>= </a:t>
            </a:r>
            <a:r>
              <a:rPr lang="en-US" sz="2000" dirty="0"/>
              <a:t>(alt1 </a:t>
            </a:r>
            <a:r>
              <a:rPr lang="en-US" sz="2000" dirty="0">
                <a:solidFill>
                  <a:srgbClr val="43CEFF"/>
                </a:solidFill>
              </a:rPr>
              <a:t>&gt;=</a:t>
            </a:r>
            <a:r>
              <a:rPr lang="en-US" sz="2000" dirty="0"/>
              <a:t> T_HYST)</a:t>
            </a:r>
            <a:r>
              <a:rPr lang="en-US" sz="2000" dirty="0" smtClean="0"/>
              <a:t> </a:t>
            </a:r>
            <a:r>
              <a:rPr lang="en-US" sz="2000" dirty="0" smtClean="0">
                <a:solidFill>
                  <a:srgbClr val="43CEFF"/>
                </a:solidFill>
              </a:rPr>
              <a:t>and</a:t>
            </a:r>
            <a:r>
              <a:rPr lang="en-US" sz="2000" dirty="0" smtClean="0"/>
              <a:t> </a:t>
            </a:r>
            <a:r>
              <a:rPr lang="en-US" sz="2000" dirty="0"/>
              <a:t>(alt2 </a:t>
            </a:r>
            <a:r>
              <a:rPr lang="en-US" sz="2000" dirty="0">
                <a:solidFill>
                  <a:srgbClr val="43CEFF"/>
                </a:solidFill>
              </a:rPr>
              <a:t>&gt;=</a:t>
            </a:r>
            <a:r>
              <a:rPr lang="en-US" sz="2000" dirty="0"/>
              <a:t> T_HYST</a:t>
            </a:r>
            <a:r>
              <a:rPr lang="en-US" sz="2000" dirty="0" smtClean="0"/>
              <a:t>);</a:t>
            </a:r>
          </a:p>
          <a:p>
            <a:pPr marL="0" indent="0">
              <a:spcBef>
                <a:spcPts val="600"/>
              </a:spcBef>
              <a:spcAft>
                <a:spcPts val="0"/>
              </a:spcAft>
              <a:buFont typeface="Wingdings" panose="05000000000000000000" pitchFamily="2" charset="2"/>
              <a:buNone/>
            </a:pPr>
            <a:r>
              <a:rPr lang="en-US" sz="2000" dirty="0" smtClean="0"/>
              <a:t>(7)         </a:t>
            </a:r>
            <a:r>
              <a:rPr lang="en-US" sz="2000" dirty="0" err="1" smtClean="0"/>
              <a:t>doi_on</a:t>
            </a:r>
            <a:r>
              <a:rPr lang="en-US" sz="2000" dirty="0" smtClean="0"/>
              <a:t> </a:t>
            </a:r>
            <a:r>
              <a:rPr lang="en-US" sz="2000" dirty="0" smtClean="0">
                <a:solidFill>
                  <a:srgbClr val="FFC000"/>
                </a:solidFill>
              </a:rPr>
              <a:t>=</a:t>
            </a:r>
            <a:r>
              <a:rPr lang="en-US" sz="2000" dirty="0" smtClean="0"/>
              <a:t> </a:t>
            </a:r>
            <a:r>
              <a:rPr lang="en-US" sz="2000" dirty="0" smtClean="0">
                <a:solidFill>
                  <a:srgbClr val="43CEFF"/>
                </a:solidFill>
              </a:rPr>
              <a:t>if </a:t>
            </a:r>
            <a:r>
              <a:rPr lang="en-US" sz="2000" dirty="0" smtClean="0"/>
              <a:t>(below </a:t>
            </a:r>
            <a:r>
              <a:rPr lang="en-US" sz="2000" dirty="0" smtClean="0">
                <a:solidFill>
                  <a:srgbClr val="43CEFF"/>
                </a:solidFill>
              </a:rPr>
              <a:t>and not </a:t>
            </a:r>
            <a:r>
              <a:rPr lang="en-US" sz="2000" dirty="0" smtClean="0"/>
              <a:t>inhibit)  </a:t>
            </a:r>
            <a:r>
              <a:rPr lang="en-US" sz="2000" dirty="0" smtClean="0">
                <a:solidFill>
                  <a:srgbClr val="43CEFF"/>
                </a:solidFill>
              </a:rPr>
              <a:t>then</a:t>
            </a:r>
            <a:r>
              <a:rPr lang="en-US" sz="2000" dirty="0" smtClean="0"/>
              <a:t> </a:t>
            </a:r>
            <a:r>
              <a:rPr lang="en-US" sz="2000" dirty="0" smtClean="0">
                <a:solidFill>
                  <a:srgbClr val="99FF66"/>
                </a:solidFill>
              </a:rPr>
              <a:t>true</a:t>
            </a:r>
            <a:r>
              <a:rPr lang="en-US" sz="2000" dirty="0" smtClean="0"/>
              <a:t> </a:t>
            </a:r>
            <a:r>
              <a:rPr lang="en-US" sz="2000" dirty="0" smtClean="0">
                <a:solidFill>
                  <a:srgbClr val="43CEFF"/>
                </a:solidFill>
              </a:rPr>
              <a:t>else</a:t>
            </a:r>
            <a:r>
              <a:rPr lang="en-US" sz="2000" dirty="0" smtClean="0"/>
              <a:t> d1;</a:t>
            </a:r>
          </a:p>
          <a:p>
            <a:pPr marL="0" indent="0">
              <a:spcBef>
                <a:spcPts val="600"/>
              </a:spcBef>
              <a:spcAft>
                <a:spcPts val="0"/>
              </a:spcAft>
              <a:buFont typeface="Wingdings" panose="05000000000000000000" pitchFamily="2" charset="2"/>
              <a:buNone/>
            </a:pPr>
            <a:r>
              <a:rPr lang="en-US" sz="2000" dirty="0" smtClean="0"/>
              <a:t>(8)         d1 </a:t>
            </a:r>
            <a:r>
              <a:rPr lang="en-US" sz="2000" dirty="0" smtClean="0">
                <a:solidFill>
                  <a:srgbClr val="FFC000"/>
                </a:solidFill>
              </a:rPr>
              <a:t>=</a:t>
            </a:r>
            <a:r>
              <a:rPr lang="en-US" sz="2000" dirty="0" smtClean="0"/>
              <a:t> </a:t>
            </a:r>
            <a:r>
              <a:rPr lang="en-US" sz="2000" dirty="0" smtClean="0">
                <a:solidFill>
                  <a:srgbClr val="43CEFF"/>
                </a:solidFill>
              </a:rPr>
              <a:t>if</a:t>
            </a:r>
            <a:r>
              <a:rPr lang="en-US" sz="2000" dirty="0" smtClean="0"/>
              <a:t> (inhibit </a:t>
            </a:r>
            <a:r>
              <a:rPr lang="en-US" sz="2000" dirty="0" smtClean="0">
                <a:solidFill>
                  <a:srgbClr val="43CEFF"/>
                </a:solidFill>
              </a:rPr>
              <a:t>or</a:t>
            </a:r>
            <a:r>
              <a:rPr lang="en-US" sz="2000" dirty="0" smtClean="0"/>
              <a:t> </a:t>
            </a:r>
            <a:r>
              <a:rPr lang="en-US" sz="2000" dirty="0" err="1" smtClean="0"/>
              <a:t>above_hyst</a:t>
            </a:r>
            <a:r>
              <a:rPr lang="en-US" sz="2000" dirty="0" smtClean="0"/>
              <a:t>)  </a:t>
            </a:r>
            <a:r>
              <a:rPr lang="en-US" sz="2000" dirty="0" smtClean="0">
                <a:solidFill>
                  <a:srgbClr val="43CEFF"/>
                </a:solidFill>
              </a:rPr>
              <a:t>then</a:t>
            </a:r>
            <a:r>
              <a:rPr lang="en-US" sz="2000" dirty="0" smtClean="0"/>
              <a:t> </a:t>
            </a:r>
            <a:r>
              <a:rPr lang="en-US" sz="2000" dirty="0" smtClean="0">
                <a:solidFill>
                  <a:srgbClr val="99FF66"/>
                </a:solidFill>
              </a:rPr>
              <a:t>false</a:t>
            </a:r>
            <a:r>
              <a:rPr lang="en-US" sz="2000" dirty="0" smtClean="0"/>
              <a:t> </a:t>
            </a:r>
            <a:r>
              <a:rPr lang="en-US" sz="2000" dirty="0" smtClean="0">
                <a:solidFill>
                  <a:srgbClr val="43CEFF"/>
                </a:solidFill>
              </a:rPr>
              <a:t>else</a:t>
            </a:r>
            <a:r>
              <a:rPr lang="en-US" sz="2000" dirty="0" smtClean="0"/>
              <a:t> d2;</a:t>
            </a:r>
          </a:p>
          <a:p>
            <a:pPr marL="457200" indent="-457200">
              <a:spcBef>
                <a:spcPts val="600"/>
              </a:spcBef>
              <a:spcAft>
                <a:spcPts val="0"/>
              </a:spcAft>
              <a:buFont typeface="Wingdings" panose="05000000000000000000" pitchFamily="2" charset="2"/>
              <a:buAutoNum type="arabicParenBoth" startAt="9"/>
            </a:pPr>
            <a:r>
              <a:rPr lang="en-US" sz="2000" dirty="0" smtClean="0"/>
              <a:t>        d2 </a:t>
            </a:r>
            <a:r>
              <a:rPr lang="en-US" sz="2000" dirty="0" smtClean="0">
                <a:solidFill>
                  <a:srgbClr val="FFC000"/>
                </a:solidFill>
              </a:rPr>
              <a:t>=</a:t>
            </a:r>
            <a:r>
              <a:rPr lang="en-US" sz="2000" dirty="0" smtClean="0"/>
              <a:t> (</a:t>
            </a:r>
            <a:r>
              <a:rPr lang="en-US" sz="2000" dirty="0" smtClean="0">
                <a:solidFill>
                  <a:srgbClr val="99FF66"/>
                </a:solidFill>
              </a:rPr>
              <a:t>false</a:t>
            </a:r>
            <a:r>
              <a:rPr lang="en-US" sz="2000" dirty="0" smtClean="0"/>
              <a:t> </a:t>
            </a:r>
            <a:r>
              <a:rPr lang="en-US" sz="2000" dirty="0" smtClean="0">
                <a:solidFill>
                  <a:srgbClr val="43CEFF"/>
                </a:solidFill>
              </a:rPr>
              <a:t>-&gt;</a:t>
            </a:r>
            <a:r>
              <a:rPr lang="en-US" sz="2000" dirty="0" smtClean="0"/>
              <a:t> </a:t>
            </a:r>
            <a:r>
              <a:rPr lang="en-US" sz="2000" dirty="0" smtClean="0">
                <a:solidFill>
                  <a:srgbClr val="43CEFF"/>
                </a:solidFill>
              </a:rPr>
              <a:t>pre</a:t>
            </a:r>
            <a:r>
              <a:rPr lang="en-US" sz="2000" dirty="0" smtClean="0"/>
              <a:t>(</a:t>
            </a:r>
            <a:r>
              <a:rPr lang="en-US" sz="2000" dirty="0" err="1" smtClean="0"/>
              <a:t>doi_on</a:t>
            </a:r>
            <a:r>
              <a:rPr lang="en-US" sz="2000" dirty="0" smtClean="0"/>
              <a:t>)); </a:t>
            </a:r>
          </a:p>
          <a:p>
            <a:pPr marL="0" indent="0">
              <a:spcBef>
                <a:spcPts val="600"/>
              </a:spcBef>
              <a:spcAft>
                <a:spcPts val="0"/>
              </a:spcAft>
              <a:buFont typeface="Wingdings" panose="05000000000000000000" pitchFamily="2" charset="2"/>
              <a:buNone/>
            </a:pPr>
            <a:r>
              <a:rPr lang="en-US" sz="2000" dirty="0" smtClean="0"/>
              <a:t>         </a:t>
            </a:r>
            <a:r>
              <a:rPr lang="en-US" sz="2000" dirty="0" err="1" smtClean="0">
                <a:solidFill>
                  <a:srgbClr val="43CEFF"/>
                </a:solidFill>
              </a:rPr>
              <a:t>tel</a:t>
            </a:r>
            <a:r>
              <a:rPr lang="en-US" sz="2000" dirty="0" smtClean="0"/>
              <a:t>;</a:t>
            </a:r>
            <a:endParaRPr lang="en-US" sz="2000" dirty="0"/>
          </a:p>
        </p:txBody>
      </p:sp>
      <p:cxnSp>
        <p:nvCxnSpPr>
          <p:cNvPr id="8" name="Straight Connector 7"/>
          <p:cNvCxnSpPr/>
          <p:nvPr/>
        </p:nvCxnSpPr>
        <p:spPr>
          <a:xfrm>
            <a:off x="4194810" y="2983230"/>
            <a:ext cx="3589020" cy="4572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095750" y="2692393"/>
            <a:ext cx="3688080" cy="430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726180" y="5349240"/>
            <a:ext cx="75438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18560" y="5010150"/>
            <a:ext cx="75438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329844" y="3380440"/>
            <a:ext cx="3453986" cy="2785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899314" y="3734885"/>
            <a:ext cx="3735926" cy="52753"/>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5486400" y="3977640"/>
            <a:ext cx="1017270" cy="40005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258642" y="4344927"/>
            <a:ext cx="2033698" cy="48089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0124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Granularity </a:t>
            </a:r>
            <a:endParaRPr lang="en-US" dirty="0"/>
          </a:p>
        </p:txBody>
      </p:sp>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38</a:t>
            </a:fld>
            <a:endParaRPr lang="en-US" dirty="0"/>
          </a:p>
        </p:txBody>
      </p:sp>
      <p:sp>
        <p:nvSpPr>
          <p:cNvPr id="6" name="Content Placeholder 2"/>
          <p:cNvSpPr txBox="1">
            <a:spLocks/>
          </p:cNvSpPr>
          <p:nvPr/>
        </p:nvSpPr>
        <p:spPr>
          <a:xfrm>
            <a:off x="4561367" y="978217"/>
            <a:ext cx="7848600" cy="587978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1200"/>
              </a:spcAft>
              <a:buFont typeface="Wingdings" panose="05000000000000000000" pitchFamily="2" charset="2"/>
              <a:buChar char="§"/>
              <a:defRPr sz="2800" b="0" kern="1200">
                <a:solidFill>
                  <a:schemeClr val="bg1"/>
                </a:solidFill>
                <a:latin typeface="Comic Sans MS" panose="030F0702030302020204" pitchFamily="66" charset="0"/>
                <a:ea typeface="+mn-ea"/>
                <a:cs typeface="+mn-cs"/>
              </a:defRPr>
            </a:lvl1pPr>
            <a:lvl2pPr marL="685800" indent="-228600" algn="l" defTabSz="914400" rtl="0" eaLnBrk="1" latinLnBrk="0" hangingPunct="1">
              <a:lnSpc>
                <a:spcPct val="100000"/>
              </a:lnSpc>
              <a:spcBef>
                <a:spcPts val="500"/>
              </a:spcBef>
              <a:spcAft>
                <a:spcPts val="600"/>
              </a:spcAft>
              <a:buFont typeface="Wingdings" panose="05000000000000000000" pitchFamily="2" charset="2"/>
              <a:buChar char="§"/>
              <a:defRPr sz="2400" b="0" kern="1200">
                <a:solidFill>
                  <a:schemeClr val="bg1"/>
                </a:solidFill>
                <a:latin typeface="Comic Sans MS" panose="030F0702030302020204" pitchFamily="66" charset="0"/>
                <a:ea typeface="+mn-ea"/>
                <a:cs typeface="+mn-cs"/>
              </a:defRPr>
            </a:lvl2pPr>
            <a:lvl3pPr marL="1143000" indent="-228600" algn="l" defTabSz="914400" rtl="0" eaLnBrk="1" latinLnBrk="0" hangingPunct="1">
              <a:lnSpc>
                <a:spcPct val="100000"/>
              </a:lnSpc>
              <a:spcBef>
                <a:spcPts val="600"/>
              </a:spcBef>
              <a:spcAft>
                <a:spcPts val="700"/>
              </a:spcAft>
              <a:buFont typeface="Wingdings" panose="05000000000000000000" pitchFamily="2" charset="2"/>
              <a:buChar char="§"/>
              <a:defRPr sz="2200" b="0" kern="1200">
                <a:solidFill>
                  <a:schemeClr val="bg1"/>
                </a:solidFill>
                <a:latin typeface="Comic Sans MS" panose="030F0702030302020204" pitchFamily="66" charset="0"/>
                <a:ea typeface="+mn-ea"/>
                <a:cs typeface="+mn-cs"/>
              </a:defRPr>
            </a:lvl3pPr>
            <a:lvl4pPr marL="1600200" indent="-228600" algn="l" defTabSz="914400" rtl="0" eaLnBrk="1" latinLnBrk="0" hangingPunct="1">
              <a:lnSpc>
                <a:spcPct val="100000"/>
              </a:lnSpc>
              <a:spcBef>
                <a:spcPts val="600"/>
              </a:spcBef>
              <a:spcAft>
                <a:spcPts val="700"/>
              </a:spcAft>
              <a:buFont typeface="Wingdings" panose="05000000000000000000" pitchFamily="2" charset="2"/>
              <a:buChar char="§"/>
              <a:defRPr sz="2000" b="0" kern="1200">
                <a:solidFill>
                  <a:schemeClr val="bg1"/>
                </a:solidFill>
                <a:latin typeface="Comic Sans MS" panose="030F0702030302020204" pitchFamily="66" charset="0"/>
                <a:ea typeface="+mn-ea"/>
                <a:cs typeface="+mn-cs"/>
              </a:defRPr>
            </a:lvl4pPr>
            <a:lvl5pPr marL="2057400" indent="-228600" algn="l" defTabSz="914400" rtl="0" eaLnBrk="1" latinLnBrk="0" hangingPunct="1">
              <a:lnSpc>
                <a:spcPct val="100000"/>
              </a:lnSpc>
              <a:spcBef>
                <a:spcPts val="500"/>
              </a:spcBef>
              <a:spcAft>
                <a:spcPts val="600"/>
              </a:spcAft>
              <a:buFont typeface="Wingdings" panose="05000000000000000000" pitchFamily="2" charset="2"/>
              <a:buChar char="§"/>
              <a:defRPr sz="2000" b="0" kern="1200">
                <a:solidFill>
                  <a:schemeClr val="bg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spcAft>
                <a:spcPts val="0"/>
              </a:spcAft>
              <a:buFont typeface="Wingdings" panose="05000000000000000000" pitchFamily="2" charset="2"/>
              <a:buNone/>
            </a:pPr>
            <a:r>
              <a:rPr lang="en-US" sz="2000" dirty="0" smtClean="0">
                <a:solidFill>
                  <a:srgbClr val="43CEFF"/>
                </a:solidFill>
              </a:rPr>
              <a:t>node</a:t>
            </a:r>
            <a:r>
              <a:rPr lang="en-US" sz="2000" dirty="0" smtClean="0"/>
              <a:t> </a:t>
            </a:r>
            <a:r>
              <a:rPr lang="en-US" sz="2000" dirty="0" err="1" smtClean="0"/>
              <a:t>asw</a:t>
            </a:r>
            <a:r>
              <a:rPr lang="en-US" sz="2000" dirty="0" smtClean="0"/>
              <a:t> (alt1, alt2: </a:t>
            </a:r>
            <a:r>
              <a:rPr lang="en-US" sz="2000" dirty="0" err="1" smtClean="0">
                <a:solidFill>
                  <a:srgbClr val="43CEFF"/>
                </a:solidFill>
              </a:rPr>
              <a:t>int</a:t>
            </a:r>
            <a:r>
              <a:rPr lang="en-US" sz="2000" dirty="0" smtClean="0"/>
              <a:t>; inhibit: </a:t>
            </a:r>
            <a:r>
              <a:rPr lang="en-US" sz="2000" dirty="0" smtClean="0">
                <a:solidFill>
                  <a:srgbClr val="43CEFF"/>
                </a:solidFill>
              </a:rPr>
              <a:t>bool</a:t>
            </a:r>
            <a:r>
              <a:rPr lang="en-US" sz="2000" dirty="0" smtClean="0"/>
              <a:t>)    </a:t>
            </a:r>
            <a:r>
              <a:rPr lang="en-US" sz="2000" dirty="0" smtClean="0">
                <a:solidFill>
                  <a:srgbClr val="43CEFF"/>
                </a:solidFill>
              </a:rPr>
              <a:t>returns </a:t>
            </a:r>
            <a:r>
              <a:rPr lang="en-US" sz="2000" dirty="0" smtClean="0"/>
              <a:t> (</a:t>
            </a:r>
            <a:r>
              <a:rPr lang="en-US" sz="2000" dirty="0" err="1" smtClean="0"/>
              <a:t>doi_on</a:t>
            </a:r>
            <a:r>
              <a:rPr lang="en-US" sz="2000" dirty="0" smtClean="0"/>
              <a:t>: </a:t>
            </a:r>
            <a:r>
              <a:rPr lang="en-US" sz="2000" dirty="0" smtClean="0">
                <a:solidFill>
                  <a:srgbClr val="43CEFF"/>
                </a:solidFill>
              </a:rPr>
              <a:t>bool</a:t>
            </a:r>
            <a:r>
              <a:rPr lang="en-US" sz="2000" dirty="0" smtClean="0"/>
              <a:t>); </a:t>
            </a:r>
          </a:p>
          <a:p>
            <a:pPr marL="0" indent="0">
              <a:spcBef>
                <a:spcPts val="600"/>
              </a:spcBef>
              <a:spcAft>
                <a:spcPts val="0"/>
              </a:spcAft>
              <a:buFont typeface="Wingdings" panose="05000000000000000000" pitchFamily="2" charset="2"/>
              <a:buNone/>
            </a:pPr>
            <a:r>
              <a:rPr lang="en-US" sz="2000" dirty="0" smtClean="0"/>
              <a:t>        </a:t>
            </a:r>
            <a:r>
              <a:rPr lang="en-US" sz="2000" dirty="0" err="1" smtClean="0">
                <a:solidFill>
                  <a:srgbClr val="43CEFF"/>
                </a:solidFill>
              </a:rPr>
              <a:t>var</a:t>
            </a:r>
            <a:r>
              <a:rPr lang="en-US" sz="2000" dirty="0" smtClean="0"/>
              <a:t> a1_below, a2_below, a1_above, a2_above, below,         </a:t>
            </a:r>
            <a:br>
              <a:rPr lang="en-US" sz="2000" dirty="0" smtClean="0"/>
            </a:br>
            <a:r>
              <a:rPr lang="en-US" sz="2000" dirty="0" smtClean="0"/>
              <a:t>              </a:t>
            </a:r>
            <a:r>
              <a:rPr lang="en-US" sz="2000" dirty="0" err="1" smtClean="0"/>
              <a:t>above_hyst</a:t>
            </a:r>
            <a:r>
              <a:rPr lang="en-US" sz="2000" dirty="0" smtClean="0"/>
              <a:t>, d1, d2: </a:t>
            </a:r>
            <a:r>
              <a:rPr lang="en-US" sz="2000" dirty="0" smtClean="0">
                <a:solidFill>
                  <a:srgbClr val="43CEFF"/>
                </a:solidFill>
              </a:rPr>
              <a:t>bool</a:t>
            </a:r>
            <a:r>
              <a:rPr lang="en-US" sz="2000" dirty="0" smtClean="0"/>
              <a:t>;</a:t>
            </a:r>
          </a:p>
          <a:p>
            <a:pPr marL="0" indent="0">
              <a:spcBef>
                <a:spcPts val="600"/>
              </a:spcBef>
              <a:spcAft>
                <a:spcPts val="0"/>
              </a:spcAft>
              <a:buFont typeface="Wingdings" panose="05000000000000000000" pitchFamily="2" charset="2"/>
              <a:buNone/>
            </a:pPr>
            <a:r>
              <a:rPr lang="en-US" sz="2000" dirty="0" smtClean="0"/>
              <a:t>        </a:t>
            </a:r>
            <a:r>
              <a:rPr lang="en-US" sz="2000" dirty="0" smtClean="0">
                <a:solidFill>
                  <a:srgbClr val="43CEFF"/>
                </a:solidFill>
              </a:rPr>
              <a:t>let</a:t>
            </a:r>
          </a:p>
          <a:p>
            <a:pPr marL="0" indent="0">
              <a:spcBef>
                <a:spcPts val="600"/>
              </a:spcBef>
              <a:spcAft>
                <a:spcPts val="0"/>
              </a:spcAft>
              <a:buFont typeface="Wingdings" panose="05000000000000000000" pitchFamily="2" charset="2"/>
              <a:buNone/>
            </a:pPr>
            <a:r>
              <a:rPr lang="en-US" sz="2000" dirty="0" smtClean="0"/>
              <a:t>(1)          a1_below </a:t>
            </a:r>
            <a:r>
              <a:rPr lang="en-US" sz="2000" dirty="0" smtClean="0">
                <a:solidFill>
                  <a:srgbClr val="FFC000"/>
                </a:solidFill>
              </a:rPr>
              <a:t>=</a:t>
            </a:r>
            <a:endParaRPr lang="en-US" sz="2000" dirty="0" smtClean="0"/>
          </a:p>
          <a:p>
            <a:pPr marL="0" indent="0">
              <a:spcBef>
                <a:spcPts val="600"/>
              </a:spcBef>
              <a:spcAft>
                <a:spcPts val="0"/>
              </a:spcAft>
              <a:buFont typeface="Wingdings" panose="05000000000000000000" pitchFamily="2" charset="2"/>
              <a:buNone/>
            </a:pPr>
            <a:r>
              <a:rPr lang="en-US" sz="2000" dirty="0" smtClean="0"/>
              <a:t>(2)         a2_below </a:t>
            </a:r>
            <a:r>
              <a:rPr lang="en-US" sz="2000" dirty="0" smtClean="0">
                <a:solidFill>
                  <a:srgbClr val="FFC000"/>
                </a:solidFill>
              </a:rPr>
              <a:t>=</a:t>
            </a:r>
            <a:endParaRPr lang="en-US" sz="2000" dirty="0" smtClean="0"/>
          </a:p>
          <a:p>
            <a:pPr marL="0" indent="0">
              <a:spcBef>
                <a:spcPts val="600"/>
              </a:spcBef>
              <a:spcAft>
                <a:spcPts val="0"/>
              </a:spcAft>
              <a:buFont typeface="Wingdings" panose="05000000000000000000" pitchFamily="2" charset="2"/>
              <a:buNone/>
            </a:pPr>
            <a:r>
              <a:rPr lang="en-US" sz="2000" dirty="0" smtClean="0"/>
              <a:t>(3)         a1_above </a:t>
            </a:r>
            <a:r>
              <a:rPr lang="en-US" sz="2000" dirty="0" smtClean="0">
                <a:solidFill>
                  <a:srgbClr val="FFC000"/>
                </a:solidFill>
              </a:rPr>
              <a:t>=</a:t>
            </a:r>
            <a:r>
              <a:rPr lang="en-US" sz="2000" dirty="0" smtClean="0"/>
              <a:t>                      </a:t>
            </a:r>
          </a:p>
          <a:p>
            <a:pPr marL="457200" indent="-457200">
              <a:spcBef>
                <a:spcPts val="600"/>
              </a:spcBef>
              <a:spcAft>
                <a:spcPts val="0"/>
              </a:spcAft>
              <a:buFont typeface="Wingdings" panose="05000000000000000000" pitchFamily="2" charset="2"/>
              <a:buAutoNum type="arabicParenBoth" startAt="4"/>
            </a:pPr>
            <a:r>
              <a:rPr lang="en-US" sz="2000" dirty="0" smtClean="0"/>
              <a:t>       a2_above </a:t>
            </a:r>
            <a:r>
              <a:rPr lang="en-US" sz="2000" dirty="0" smtClean="0">
                <a:solidFill>
                  <a:srgbClr val="FFC000"/>
                </a:solidFill>
              </a:rPr>
              <a:t>=</a:t>
            </a:r>
            <a:r>
              <a:rPr lang="en-US" sz="2000" dirty="0" smtClean="0"/>
              <a:t> </a:t>
            </a:r>
          </a:p>
          <a:p>
            <a:pPr marL="0" indent="0">
              <a:spcBef>
                <a:spcPts val="600"/>
              </a:spcBef>
              <a:spcAft>
                <a:spcPts val="0"/>
              </a:spcAft>
              <a:buNone/>
            </a:pPr>
            <a:r>
              <a:rPr lang="en-US" sz="2000" dirty="0" smtClean="0"/>
              <a:t>(5)         below </a:t>
            </a:r>
            <a:r>
              <a:rPr lang="en-US" sz="2000" dirty="0" smtClean="0">
                <a:solidFill>
                  <a:srgbClr val="FFC000"/>
                </a:solidFill>
              </a:rPr>
              <a:t>=</a:t>
            </a:r>
            <a:endParaRPr lang="en-US" sz="2000" dirty="0" smtClean="0"/>
          </a:p>
          <a:p>
            <a:pPr marL="0" indent="0">
              <a:spcBef>
                <a:spcPts val="600"/>
              </a:spcBef>
              <a:spcAft>
                <a:spcPts val="0"/>
              </a:spcAft>
              <a:buNone/>
            </a:pPr>
            <a:r>
              <a:rPr lang="en-US" sz="2000" dirty="0" smtClean="0"/>
              <a:t>(6)         </a:t>
            </a:r>
            <a:r>
              <a:rPr lang="en-US" sz="2000" dirty="0" err="1" smtClean="0"/>
              <a:t>above_hyst</a:t>
            </a:r>
            <a:r>
              <a:rPr lang="en-US" sz="2000" dirty="0" smtClean="0"/>
              <a:t> </a:t>
            </a:r>
            <a:r>
              <a:rPr lang="en-US" sz="2000" dirty="0" smtClean="0">
                <a:solidFill>
                  <a:srgbClr val="FFC000"/>
                </a:solidFill>
              </a:rPr>
              <a:t>=</a:t>
            </a:r>
            <a:endParaRPr lang="en-US" sz="2000" dirty="0" smtClean="0"/>
          </a:p>
          <a:p>
            <a:pPr marL="0" indent="0">
              <a:spcBef>
                <a:spcPts val="600"/>
              </a:spcBef>
              <a:spcAft>
                <a:spcPts val="0"/>
              </a:spcAft>
              <a:buNone/>
            </a:pPr>
            <a:r>
              <a:rPr lang="en-US" sz="2000" dirty="0" smtClean="0"/>
              <a:t>(7)         </a:t>
            </a:r>
            <a:r>
              <a:rPr lang="en-US" sz="2000" dirty="0" err="1" smtClean="0"/>
              <a:t>doi_on</a:t>
            </a:r>
            <a:r>
              <a:rPr lang="en-US" sz="2000" dirty="0" smtClean="0"/>
              <a:t> </a:t>
            </a:r>
            <a:r>
              <a:rPr lang="en-US" sz="2000" dirty="0" smtClean="0">
                <a:solidFill>
                  <a:srgbClr val="FFC000"/>
                </a:solidFill>
              </a:rPr>
              <a:t>=</a:t>
            </a:r>
            <a:r>
              <a:rPr lang="en-US" sz="2000" dirty="0" smtClean="0"/>
              <a:t> </a:t>
            </a:r>
            <a:r>
              <a:rPr lang="en-US" sz="2000" dirty="0" smtClean="0">
                <a:solidFill>
                  <a:srgbClr val="43CEFF"/>
                </a:solidFill>
              </a:rPr>
              <a:t>if </a:t>
            </a:r>
            <a:r>
              <a:rPr lang="en-US" sz="2000" dirty="0" smtClean="0"/>
              <a:t>(((</a:t>
            </a:r>
            <a:r>
              <a:rPr lang="en-US" sz="2000" dirty="0"/>
              <a:t>alt1 </a:t>
            </a:r>
            <a:r>
              <a:rPr lang="en-US" sz="2000" dirty="0">
                <a:solidFill>
                  <a:srgbClr val="43CEFF"/>
                </a:solidFill>
              </a:rPr>
              <a:t>&lt;</a:t>
            </a:r>
            <a:r>
              <a:rPr lang="en-US" sz="2000" dirty="0"/>
              <a:t> THRESHOLD) </a:t>
            </a:r>
            <a:r>
              <a:rPr lang="en-US" sz="2000" dirty="0">
                <a:solidFill>
                  <a:srgbClr val="43CEFF"/>
                </a:solidFill>
              </a:rPr>
              <a:t>or</a:t>
            </a:r>
            <a:r>
              <a:rPr lang="en-US" sz="2000" dirty="0"/>
              <a:t> (alt2 </a:t>
            </a:r>
            <a:r>
              <a:rPr lang="en-US" sz="2000" dirty="0">
                <a:solidFill>
                  <a:srgbClr val="43CEFF"/>
                </a:solidFill>
              </a:rPr>
              <a:t>&lt;</a:t>
            </a:r>
            <a:r>
              <a:rPr lang="en-US" sz="2000" dirty="0"/>
              <a:t> </a:t>
            </a:r>
            <a:br>
              <a:rPr lang="en-US" sz="2000" dirty="0"/>
            </a:br>
            <a:r>
              <a:rPr lang="en-US" sz="2000" dirty="0" smtClean="0"/>
              <a:t>                  THRESHOLD)) </a:t>
            </a:r>
            <a:r>
              <a:rPr lang="en-US" sz="2000" dirty="0" smtClean="0">
                <a:solidFill>
                  <a:srgbClr val="43CEFF"/>
                </a:solidFill>
              </a:rPr>
              <a:t>and not </a:t>
            </a:r>
            <a:r>
              <a:rPr lang="en-US" sz="2000" dirty="0" smtClean="0"/>
              <a:t>inhibit)  </a:t>
            </a:r>
            <a:r>
              <a:rPr lang="en-US" sz="2000" dirty="0" smtClean="0">
                <a:solidFill>
                  <a:srgbClr val="43CEFF"/>
                </a:solidFill>
              </a:rPr>
              <a:t>then</a:t>
            </a:r>
            <a:r>
              <a:rPr lang="en-US" sz="2000" dirty="0" smtClean="0"/>
              <a:t> </a:t>
            </a:r>
            <a:r>
              <a:rPr lang="en-US" sz="2000" dirty="0" smtClean="0">
                <a:solidFill>
                  <a:srgbClr val="99FF66"/>
                </a:solidFill>
              </a:rPr>
              <a:t>true</a:t>
            </a:r>
            <a:r>
              <a:rPr lang="en-US" sz="2000" dirty="0" smtClean="0"/>
              <a:t> </a:t>
            </a:r>
            <a:r>
              <a:rPr lang="en-US" sz="2000" dirty="0" smtClean="0">
                <a:solidFill>
                  <a:srgbClr val="43CEFF"/>
                </a:solidFill>
              </a:rPr>
              <a:t>else</a:t>
            </a:r>
            <a:r>
              <a:rPr lang="en-US" sz="2000" dirty="0" smtClean="0"/>
              <a:t> d1;</a:t>
            </a:r>
          </a:p>
          <a:p>
            <a:pPr marL="0" indent="0">
              <a:spcBef>
                <a:spcPts val="600"/>
              </a:spcBef>
              <a:spcAft>
                <a:spcPts val="0"/>
              </a:spcAft>
              <a:buNone/>
            </a:pPr>
            <a:r>
              <a:rPr lang="en-US" sz="2000" dirty="0" smtClean="0"/>
              <a:t>(8)         d1 </a:t>
            </a:r>
            <a:r>
              <a:rPr lang="en-US" sz="2000" dirty="0" smtClean="0">
                <a:solidFill>
                  <a:srgbClr val="FFC000"/>
                </a:solidFill>
              </a:rPr>
              <a:t>=</a:t>
            </a:r>
            <a:r>
              <a:rPr lang="en-US" sz="2000" dirty="0" smtClean="0"/>
              <a:t> </a:t>
            </a:r>
            <a:r>
              <a:rPr lang="en-US" sz="2000" dirty="0" smtClean="0">
                <a:solidFill>
                  <a:srgbClr val="43CEFF"/>
                </a:solidFill>
              </a:rPr>
              <a:t>if</a:t>
            </a:r>
            <a:r>
              <a:rPr lang="en-US" sz="2000" dirty="0" smtClean="0"/>
              <a:t> (inhibit </a:t>
            </a:r>
            <a:r>
              <a:rPr lang="en-US" sz="2000" dirty="0" smtClean="0">
                <a:solidFill>
                  <a:srgbClr val="43CEFF"/>
                </a:solidFill>
              </a:rPr>
              <a:t>or</a:t>
            </a:r>
            <a:r>
              <a:rPr lang="en-US" sz="2000" dirty="0" smtClean="0"/>
              <a:t> </a:t>
            </a:r>
            <a:r>
              <a:rPr lang="en-US" sz="2000" dirty="0"/>
              <a:t>(alt1 </a:t>
            </a:r>
            <a:r>
              <a:rPr lang="en-US" sz="2000" dirty="0">
                <a:solidFill>
                  <a:srgbClr val="43CEFF"/>
                </a:solidFill>
              </a:rPr>
              <a:t>&gt;=</a:t>
            </a:r>
            <a:r>
              <a:rPr lang="en-US" sz="2000" dirty="0"/>
              <a:t> T_HYST) </a:t>
            </a:r>
            <a:r>
              <a:rPr lang="en-US" sz="2000" dirty="0">
                <a:solidFill>
                  <a:srgbClr val="43CEFF"/>
                </a:solidFill>
              </a:rPr>
              <a:t>and</a:t>
            </a:r>
            <a:r>
              <a:rPr lang="en-US" sz="2000" dirty="0"/>
              <a:t> (alt2 </a:t>
            </a:r>
            <a:r>
              <a:rPr lang="en-US" sz="2000" dirty="0">
                <a:solidFill>
                  <a:srgbClr val="43CEFF"/>
                </a:solidFill>
              </a:rPr>
              <a:t>&gt;=</a:t>
            </a:r>
            <a:r>
              <a:rPr lang="en-US" sz="2000" dirty="0"/>
              <a:t> </a:t>
            </a:r>
            <a:r>
              <a:rPr lang="en-US" sz="2000" dirty="0" smtClean="0"/>
              <a:t/>
            </a:r>
            <a:br>
              <a:rPr lang="en-US" sz="2000" dirty="0" smtClean="0"/>
            </a:br>
            <a:r>
              <a:rPr lang="en-US" sz="2000" dirty="0" smtClean="0"/>
              <a:t>                         T_HYST</a:t>
            </a:r>
            <a:r>
              <a:rPr lang="en-US" sz="2000" dirty="0"/>
              <a:t>)</a:t>
            </a:r>
            <a:r>
              <a:rPr lang="en-US" sz="2000" dirty="0" smtClean="0"/>
              <a:t>)  </a:t>
            </a:r>
            <a:r>
              <a:rPr lang="en-US" sz="2000" dirty="0" smtClean="0">
                <a:solidFill>
                  <a:srgbClr val="43CEFF"/>
                </a:solidFill>
              </a:rPr>
              <a:t>then</a:t>
            </a:r>
            <a:r>
              <a:rPr lang="en-US" sz="2000" dirty="0" smtClean="0"/>
              <a:t> </a:t>
            </a:r>
            <a:r>
              <a:rPr lang="en-US" sz="2000" dirty="0" smtClean="0">
                <a:solidFill>
                  <a:srgbClr val="99FF66"/>
                </a:solidFill>
              </a:rPr>
              <a:t>false</a:t>
            </a:r>
            <a:r>
              <a:rPr lang="en-US" sz="2000" dirty="0" smtClean="0"/>
              <a:t> </a:t>
            </a:r>
            <a:r>
              <a:rPr lang="en-US" sz="2000" dirty="0" smtClean="0">
                <a:solidFill>
                  <a:srgbClr val="43CEFF"/>
                </a:solidFill>
              </a:rPr>
              <a:t>else</a:t>
            </a:r>
            <a:r>
              <a:rPr lang="en-US" sz="2000" dirty="0" smtClean="0"/>
              <a:t> d2;</a:t>
            </a:r>
          </a:p>
          <a:p>
            <a:pPr marL="457200" indent="-457200">
              <a:spcBef>
                <a:spcPts val="600"/>
              </a:spcBef>
              <a:spcAft>
                <a:spcPts val="0"/>
              </a:spcAft>
              <a:buFont typeface="Wingdings" panose="05000000000000000000" pitchFamily="2" charset="2"/>
              <a:buAutoNum type="arabicParenBoth" startAt="9"/>
            </a:pPr>
            <a:r>
              <a:rPr lang="en-US" sz="2000" dirty="0" smtClean="0"/>
              <a:t>        d2 </a:t>
            </a:r>
            <a:r>
              <a:rPr lang="en-US" sz="2000" dirty="0" smtClean="0">
                <a:solidFill>
                  <a:srgbClr val="FFC000"/>
                </a:solidFill>
              </a:rPr>
              <a:t>=</a:t>
            </a:r>
            <a:r>
              <a:rPr lang="en-US" sz="2000" dirty="0" smtClean="0"/>
              <a:t> (</a:t>
            </a:r>
            <a:r>
              <a:rPr lang="en-US" sz="2000" dirty="0" smtClean="0">
                <a:solidFill>
                  <a:srgbClr val="99FF66"/>
                </a:solidFill>
              </a:rPr>
              <a:t>false</a:t>
            </a:r>
            <a:r>
              <a:rPr lang="en-US" sz="2000" dirty="0" smtClean="0"/>
              <a:t> </a:t>
            </a:r>
            <a:r>
              <a:rPr lang="en-US" sz="2000" dirty="0" smtClean="0">
                <a:solidFill>
                  <a:srgbClr val="43CEFF"/>
                </a:solidFill>
              </a:rPr>
              <a:t>-&gt;</a:t>
            </a:r>
            <a:r>
              <a:rPr lang="en-US" sz="2000" dirty="0" smtClean="0"/>
              <a:t> </a:t>
            </a:r>
            <a:r>
              <a:rPr lang="en-US" sz="2000" dirty="0" smtClean="0">
                <a:solidFill>
                  <a:srgbClr val="43CEFF"/>
                </a:solidFill>
              </a:rPr>
              <a:t>pre</a:t>
            </a:r>
            <a:r>
              <a:rPr lang="en-US" sz="2000" dirty="0" smtClean="0"/>
              <a:t>(</a:t>
            </a:r>
            <a:r>
              <a:rPr lang="en-US" sz="2000" dirty="0" err="1" smtClean="0"/>
              <a:t>doi_on</a:t>
            </a:r>
            <a:r>
              <a:rPr lang="en-US" sz="2000" dirty="0" smtClean="0"/>
              <a:t>)); </a:t>
            </a:r>
          </a:p>
          <a:p>
            <a:pPr marL="0" indent="0">
              <a:spcBef>
                <a:spcPts val="600"/>
              </a:spcBef>
              <a:spcAft>
                <a:spcPts val="0"/>
              </a:spcAft>
              <a:buFont typeface="Wingdings" panose="05000000000000000000" pitchFamily="2" charset="2"/>
              <a:buNone/>
            </a:pPr>
            <a:r>
              <a:rPr lang="en-US" sz="2000" dirty="0" smtClean="0"/>
              <a:t>         </a:t>
            </a:r>
            <a:r>
              <a:rPr lang="en-US" sz="2000" dirty="0" err="1" smtClean="0">
                <a:solidFill>
                  <a:srgbClr val="43CEFF"/>
                </a:solidFill>
              </a:rPr>
              <a:t>tel</a:t>
            </a:r>
            <a:r>
              <a:rPr lang="en-US" sz="2000" dirty="0" smtClean="0"/>
              <a:t>;</a:t>
            </a:r>
            <a:endParaRPr lang="en-US" sz="2000" dirty="0"/>
          </a:p>
        </p:txBody>
      </p:sp>
      <p:cxnSp>
        <p:nvCxnSpPr>
          <p:cNvPr id="8" name="Straight Connector 7"/>
          <p:cNvCxnSpPr/>
          <p:nvPr/>
        </p:nvCxnSpPr>
        <p:spPr>
          <a:xfrm>
            <a:off x="4194810" y="2983230"/>
            <a:ext cx="3589020" cy="4572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095750" y="2692393"/>
            <a:ext cx="3688080" cy="430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718560" y="5634990"/>
            <a:ext cx="75438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18560" y="5010150"/>
            <a:ext cx="75438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329844" y="3380440"/>
            <a:ext cx="3453986" cy="2785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899314" y="3734885"/>
            <a:ext cx="3735926" cy="52753"/>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4329844" y="4139128"/>
            <a:ext cx="2201205" cy="1540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210759" y="4529254"/>
            <a:ext cx="3735926" cy="52753"/>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2179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Granularity </a:t>
            </a:r>
            <a:endParaRPr lang="en-US" dirty="0"/>
          </a:p>
        </p:txBody>
      </p:sp>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39</a:t>
            </a:fld>
            <a:endParaRPr lang="en-US" dirty="0"/>
          </a:p>
        </p:txBody>
      </p:sp>
      <p:sp>
        <p:nvSpPr>
          <p:cNvPr id="6" name="Content Placeholder 2"/>
          <p:cNvSpPr txBox="1">
            <a:spLocks/>
          </p:cNvSpPr>
          <p:nvPr/>
        </p:nvSpPr>
        <p:spPr>
          <a:xfrm>
            <a:off x="4561367" y="978217"/>
            <a:ext cx="7848600" cy="587978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1200"/>
              </a:spcAft>
              <a:buFont typeface="Wingdings" panose="05000000000000000000" pitchFamily="2" charset="2"/>
              <a:buChar char="§"/>
              <a:defRPr sz="2800" b="0" kern="1200">
                <a:solidFill>
                  <a:schemeClr val="bg1"/>
                </a:solidFill>
                <a:latin typeface="Comic Sans MS" panose="030F0702030302020204" pitchFamily="66" charset="0"/>
                <a:ea typeface="+mn-ea"/>
                <a:cs typeface="+mn-cs"/>
              </a:defRPr>
            </a:lvl1pPr>
            <a:lvl2pPr marL="685800" indent="-228600" algn="l" defTabSz="914400" rtl="0" eaLnBrk="1" latinLnBrk="0" hangingPunct="1">
              <a:lnSpc>
                <a:spcPct val="100000"/>
              </a:lnSpc>
              <a:spcBef>
                <a:spcPts val="500"/>
              </a:spcBef>
              <a:spcAft>
                <a:spcPts val="600"/>
              </a:spcAft>
              <a:buFont typeface="Wingdings" panose="05000000000000000000" pitchFamily="2" charset="2"/>
              <a:buChar char="§"/>
              <a:defRPr sz="2400" b="0" kern="1200">
                <a:solidFill>
                  <a:schemeClr val="bg1"/>
                </a:solidFill>
                <a:latin typeface="Comic Sans MS" panose="030F0702030302020204" pitchFamily="66" charset="0"/>
                <a:ea typeface="+mn-ea"/>
                <a:cs typeface="+mn-cs"/>
              </a:defRPr>
            </a:lvl2pPr>
            <a:lvl3pPr marL="1143000" indent="-228600" algn="l" defTabSz="914400" rtl="0" eaLnBrk="1" latinLnBrk="0" hangingPunct="1">
              <a:lnSpc>
                <a:spcPct val="100000"/>
              </a:lnSpc>
              <a:spcBef>
                <a:spcPts val="600"/>
              </a:spcBef>
              <a:spcAft>
                <a:spcPts val="700"/>
              </a:spcAft>
              <a:buFont typeface="Wingdings" panose="05000000000000000000" pitchFamily="2" charset="2"/>
              <a:buChar char="§"/>
              <a:defRPr sz="2200" b="0" kern="1200">
                <a:solidFill>
                  <a:schemeClr val="bg1"/>
                </a:solidFill>
                <a:latin typeface="Comic Sans MS" panose="030F0702030302020204" pitchFamily="66" charset="0"/>
                <a:ea typeface="+mn-ea"/>
                <a:cs typeface="+mn-cs"/>
              </a:defRPr>
            </a:lvl3pPr>
            <a:lvl4pPr marL="1600200" indent="-228600" algn="l" defTabSz="914400" rtl="0" eaLnBrk="1" latinLnBrk="0" hangingPunct="1">
              <a:lnSpc>
                <a:spcPct val="100000"/>
              </a:lnSpc>
              <a:spcBef>
                <a:spcPts val="600"/>
              </a:spcBef>
              <a:spcAft>
                <a:spcPts val="700"/>
              </a:spcAft>
              <a:buFont typeface="Wingdings" panose="05000000000000000000" pitchFamily="2" charset="2"/>
              <a:buChar char="§"/>
              <a:defRPr sz="2000" b="0" kern="1200">
                <a:solidFill>
                  <a:schemeClr val="bg1"/>
                </a:solidFill>
                <a:latin typeface="Comic Sans MS" panose="030F0702030302020204" pitchFamily="66" charset="0"/>
                <a:ea typeface="+mn-ea"/>
                <a:cs typeface="+mn-cs"/>
              </a:defRPr>
            </a:lvl4pPr>
            <a:lvl5pPr marL="2057400" indent="-228600" algn="l" defTabSz="914400" rtl="0" eaLnBrk="1" latinLnBrk="0" hangingPunct="1">
              <a:lnSpc>
                <a:spcPct val="100000"/>
              </a:lnSpc>
              <a:spcBef>
                <a:spcPts val="500"/>
              </a:spcBef>
              <a:spcAft>
                <a:spcPts val="600"/>
              </a:spcAft>
              <a:buFont typeface="Wingdings" panose="05000000000000000000" pitchFamily="2" charset="2"/>
              <a:buChar char="§"/>
              <a:defRPr sz="2000" b="0" kern="1200">
                <a:solidFill>
                  <a:schemeClr val="bg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spcAft>
                <a:spcPts val="0"/>
              </a:spcAft>
              <a:buFont typeface="Wingdings" panose="05000000000000000000" pitchFamily="2" charset="2"/>
              <a:buNone/>
            </a:pPr>
            <a:r>
              <a:rPr lang="en-US" sz="2000" dirty="0" smtClean="0">
                <a:solidFill>
                  <a:srgbClr val="43CEFF"/>
                </a:solidFill>
              </a:rPr>
              <a:t>node</a:t>
            </a:r>
            <a:r>
              <a:rPr lang="en-US" sz="2000" dirty="0" smtClean="0"/>
              <a:t> </a:t>
            </a:r>
            <a:r>
              <a:rPr lang="en-US" sz="2000" dirty="0" err="1" smtClean="0"/>
              <a:t>asw</a:t>
            </a:r>
            <a:r>
              <a:rPr lang="en-US" sz="2000" dirty="0" smtClean="0"/>
              <a:t> (alt1, alt2: </a:t>
            </a:r>
            <a:r>
              <a:rPr lang="en-US" sz="2000" dirty="0" err="1" smtClean="0">
                <a:solidFill>
                  <a:srgbClr val="43CEFF"/>
                </a:solidFill>
              </a:rPr>
              <a:t>int</a:t>
            </a:r>
            <a:r>
              <a:rPr lang="en-US" sz="2000" dirty="0" smtClean="0"/>
              <a:t>; inhibit: </a:t>
            </a:r>
            <a:r>
              <a:rPr lang="en-US" sz="2000" dirty="0" smtClean="0">
                <a:solidFill>
                  <a:srgbClr val="43CEFF"/>
                </a:solidFill>
              </a:rPr>
              <a:t>bool</a:t>
            </a:r>
            <a:r>
              <a:rPr lang="en-US" sz="2000" dirty="0" smtClean="0"/>
              <a:t>)    </a:t>
            </a:r>
            <a:r>
              <a:rPr lang="en-US" sz="2000" dirty="0" smtClean="0">
                <a:solidFill>
                  <a:srgbClr val="43CEFF"/>
                </a:solidFill>
              </a:rPr>
              <a:t>returns </a:t>
            </a:r>
            <a:r>
              <a:rPr lang="en-US" sz="2000" dirty="0" smtClean="0"/>
              <a:t> (</a:t>
            </a:r>
            <a:r>
              <a:rPr lang="en-US" sz="2000" dirty="0" err="1" smtClean="0"/>
              <a:t>doi_on</a:t>
            </a:r>
            <a:r>
              <a:rPr lang="en-US" sz="2000" dirty="0" smtClean="0"/>
              <a:t>: </a:t>
            </a:r>
            <a:r>
              <a:rPr lang="en-US" sz="2000" dirty="0" smtClean="0">
                <a:solidFill>
                  <a:srgbClr val="43CEFF"/>
                </a:solidFill>
              </a:rPr>
              <a:t>bool</a:t>
            </a:r>
            <a:r>
              <a:rPr lang="en-US" sz="2000" dirty="0" smtClean="0"/>
              <a:t>); </a:t>
            </a:r>
          </a:p>
          <a:p>
            <a:pPr marL="0" indent="0">
              <a:spcBef>
                <a:spcPts val="600"/>
              </a:spcBef>
              <a:spcAft>
                <a:spcPts val="0"/>
              </a:spcAft>
              <a:buFont typeface="Wingdings" panose="05000000000000000000" pitchFamily="2" charset="2"/>
              <a:buNone/>
            </a:pPr>
            <a:r>
              <a:rPr lang="en-US" sz="2000" dirty="0" smtClean="0"/>
              <a:t>        </a:t>
            </a:r>
            <a:r>
              <a:rPr lang="en-US" sz="2000" dirty="0" err="1" smtClean="0">
                <a:solidFill>
                  <a:srgbClr val="43CEFF"/>
                </a:solidFill>
              </a:rPr>
              <a:t>var</a:t>
            </a:r>
            <a:r>
              <a:rPr lang="en-US" sz="2000" dirty="0" smtClean="0"/>
              <a:t> a1_below, a2_below, a1_above, a2_above, below,         </a:t>
            </a:r>
            <a:br>
              <a:rPr lang="en-US" sz="2000" dirty="0" smtClean="0"/>
            </a:br>
            <a:r>
              <a:rPr lang="en-US" sz="2000" dirty="0" smtClean="0"/>
              <a:t>              </a:t>
            </a:r>
            <a:r>
              <a:rPr lang="en-US" sz="2000" dirty="0" err="1" smtClean="0"/>
              <a:t>above_hyst</a:t>
            </a:r>
            <a:r>
              <a:rPr lang="en-US" sz="2000" dirty="0" smtClean="0"/>
              <a:t>, d1, d2: </a:t>
            </a:r>
            <a:r>
              <a:rPr lang="en-US" sz="2000" dirty="0" smtClean="0">
                <a:solidFill>
                  <a:srgbClr val="43CEFF"/>
                </a:solidFill>
              </a:rPr>
              <a:t>bool</a:t>
            </a:r>
            <a:r>
              <a:rPr lang="en-US" sz="2000" dirty="0" smtClean="0"/>
              <a:t>;</a:t>
            </a:r>
          </a:p>
          <a:p>
            <a:pPr marL="0" indent="0">
              <a:spcBef>
                <a:spcPts val="600"/>
              </a:spcBef>
              <a:spcAft>
                <a:spcPts val="0"/>
              </a:spcAft>
              <a:buFont typeface="Wingdings" panose="05000000000000000000" pitchFamily="2" charset="2"/>
              <a:buNone/>
            </a:pPr>
            <a:r>
              <a:rPr lang="en-US" sz="2000" dirty="0" smtClean="0"/>
              <a:t>        </a:t>
            </a:r>
            <a:r>
              <a:rPr lang="en-US" sz="2000" dirty="0" smtClean="0">
                <a:solidFill>
                  <a:srgbClr val="43CEFF"/>
                </a:solidFill>
              </a:rPr>
              <a:t>let</a:t>
            </a:r>
            <a:endParaRPr lang="en-US" sz="2000" dirty="0"/>
          </a:p>
          <a:p>
            <a:pPr marL="0" indent="0">
              <a:spcBef>
                <a:spcPts val="600"/>
              </a:spcBef>
              <a:spcAft>
                <a:spcPts val="0"/>
              </a:spcAft>
              <a:buFont typeface="Wingdings" panose="05000000000000000000" pitchFamily="2" charset="2"/>
              <a:buNone/>
            </a:pPr>
            <a:r>
              <a:rPr lang="en-US" sz="2000" dirty="0" smtClean="0"/>
              <a:t>(1)        </a:t>
            </a:r>
            <a:r>
              <a:rPr lang="en-US" sz="2000" dirty="0" err="1" smtClean="0"/>
              <a:t>doi_on</a:t>
            </a:r>
            <a:r>
              <a:rPr lang="en-US" sz="2000" dirty="0" smtClean="0"/>
              <a:t> </a:t>
            </a:r>
            <a:r>
              <a:rPr lang="en-US" sz="2000" dirty="0" smtClean="0">
                <a:solidFill>
                  <a:srgbClr val="FFC000"/>
                </a:solidFill>
              </a:rPr>
              <a:t>=</a:t>
            </a:r>
            <a:r>
              <a:rPr lang="en-US" sz="2000" dirty="0" smtClean="0"/>
              <a:t> </a:t>
            </a:r>
            <a:r>
              <a:rPr lang="en-US" sz="2000" dirty="0" smtClean="0">
                <a:solidFill>
                  <a:srgbClr val="43CEFF"/>
                </a:solidFill>
              </a:rPr>
              <a:t>if </a:t>
            </a:r>
            <a:r>
              <a:rPr lang="en-US" sz="2000" dirty="0" smtClean="0"/>
              <a:t>(((</a:t>
            </a:r>
            <a:r>
              <a:rPr lang="en-US" sz="2000" dirty="0"/>
              <a:t>alt1 </a:t>
            </a:r>
            <a:r>
              <a:rPr lang="en-US" sz="2000" dirty="0">
                <a:solidFill>
                  <a:srgbClr val="43CEFF"/>
                </a:solidFill>
              </a:rPr>
              <a:t>&lt;</a:t>
            </a:r>
            <a:r>
              <a:rPr lang="en-US" sz="2000" dirty="0"/>
              <a:t> THRESHOLD) </a:t>
            </a:r>
            <a:r>
              <a:rPr lang="en-US" sz="2000" dirty="0">
                <a:solidFill>
                  <a:srgbClr val="43CEFF"/>
                </a:solidFill>
              </a:rPr>
              <a:t>or</a:t>
            </a:r>
            <a:r>
              <a:rPr lang="en-US" sz="2000" dirty="0"/>
              <a:t> (alt2 </a:t>
            </a:r>
            <a:r>
              <a:rPr lang="en-US" sz="2000" dirty="0">
                <a:solidFill>
                  <a:srgbClr val="43CEFF"/>
                </a:solidFill>
              </a:rPr>
              <a:t>&lt;</a:t>
            </a:r>
            <a:r>
              <a:rPr lang="en-US" sz="2000" dirty="0"/>
              <a:t> </a:t>
            </a:r>
            <a:br>
              <a:rPr lang="en-US" sz="2000" dirty="0"/>
            </a:br>
            <a:r>
              <a:rPr lang="en-US" sz="2000" dirty="0" smtClean="0"/>
              <a:t>                  THRESHOLD)) </a:t>
            </a:r>
            <a:r>
              <a:rPr lang="en-US" sz="2000" dirty="0" smtClean="0">
                <a:solidFill>
                  <a:srgbClr val="43CEFF"/>
                </a:solidFill>
              </a:rPr>
              <a:t>and not </a:t>
            </a:r>
            <a:r>
              <a:rPr lang="en-US" sz="2000" dirty="0" smtClean="0"/>
              <a:t>inhibit)  </a:t>
            </a:r>
            <a:r>
              <a:rPr lang="en-US" sz="2000" dirty="0" smtClean="0">
                <a:solidFill>
                  <a:srgbClr val="43CEFF"/>
                </a:solidFill>
              </a:rPr>
              <a:t>then</a:t>
            </a:r>
            <a:r>
              <a:rPr lang="en-US" sz="2000" dirty="0" smtClean="0"/>
              <a:t> </a:t>
            </a:r>
            <a:r>
              <a:rPr lang="en-US" sz="2000" dirty="0" smtClean="0">
                <a:solidFill>
                  <a:srgbClr val="99FF66"/>
                </a:solidFill>
              </a:rPr>
              <a:t>true</a:t>
            </a:r>
            <a:r>
              <a:rPr lang="en-US" sz="2000" dirty="0" smtClean="0"/>
              <a:t> </a:t>
            </a:r>
          </a:p>
          <a:p>
            <a:pPr marL="0" indent="0">
              <a:spcBef>
                <a:spcPts val="600"/>
              </a:spcBef>
              <a:spcAft>
                <a:spcPts val="0"/>
              </a:spcAft>
              <a:buNone/>
            </a:pPr>
            <a:r>
              <a:rPr lang="en-US" sz="2000" dirty="0">
                <a:solidFill>
                  <a:srgbClr val="43CEFF"/>
                </a:solidFill>
              </a:rPr>
              <a:t> </a:t>
            </a:r>
            <a:r>
              <a:rPr lang="en-US" sz="2000" dirty="0" smtClean="0">
                <a:solidFill>
                  <a:srgbClr val="43CEFF"/>
                </a:solidFill>
              </a:rPr>
              <a:t>                   else </a:t>
            </a:r>
            <a:r>
              <a:rPr lang="en-US" sz="2000" dirty="0">
                <a:solidFill>
                  <a:srgbClr val="43CEFF"/>
                </a:solidFill>
              </a:rPr>
              <a:t>if</a:t>
            </a:r>
            <a:r>
              <a:rPr lang="en-US" sz="2000" dirty="0"/>
              <a:t> (inhibit </a:t>
            </a:r>
            <a:r>
              <a:rPr lang="en-US" sz="2000" dirty="0">
                <a:solidFill>
                  <a:srgbClr val="43CEFF"/>
                </a:solidFill>
              </a:rPr>
              <a:t>or</a:t>
            </a:r>
            <a:r>
              <a:rPr lang="en-US" sz="2000" dirty="0"/>
              <a:t> (alt1 </a:t>
            </a:r>
            <a:r>
              <a:rPr lang="en-US" sz="2000" dirty="0">
                <a:solidFill>
                  <a:srgbClr val="43CEFF"/>
                </a:solidFill>
              </a:rPr>
              <a:t>&gt;=</a:t>
            </a:r>
            <a:r>
              <a:rPr lang="en-US" sz="2000" dirty="0"/>
              <a:t> T_HYST) </a:t>
            </a:r>
            <a:r>
              <a:rPr lang="en-US" sz="2000" dirty="0">
                <a:solidFill>
                  <a:srgbClr val="43CEFF"/>
                </a:solidFill>
              </a:rPr>
              <a:t>and</a:t>
            </a:r>
            <a:r>
              <a:rPr lang="en-US" sz="2000" dirty="0"/>
              <a:t> (alt2 </a:t>
            </a:r>
            <a:r>
              <a:rPr lang="en-US" sz="2000" dirty="0">
                <a:solidFill>
                  <a:srgbClr val="43CEFF"/>
                </a:solidFill>
              </a:rPr>
              <a:t>&gt;=</a:t>
            </a:r>
            <a:r>
              <a:rPr lang="en-US" sz="2000" dirty="0"/>
              <a:t> </a:t>
            </a:r>
            <a:br>
              <a:rPr lang="en-US" sz="2000" dirty="0"/>
            </a:br>
            <a:r>
              <a:rPr lang="en-US" sz="2000" dirty="0"/>
              <a:t>                         T_HYST))  </a:t>
            </a:r>
            <a:r>
              <a:rPr lang="en-US" sz="2000" dirty="0">
                <a:solidFill>
                  <a:srgbClr val="43CEFF"/>
                </a:solidFill>
              </a:rPr>
              <a:t>then</a:t>
            </a:r>
            <a:r>
              <a:rPr lang="en-US" sz="2000" dirty="0"/>
              <a:t> </a:t>
            </a:r>
            <a:r>
              <a:rPr lang="en-US" sz="2000" dirty="0">
                <a:solidFill>
                  <a:srgbClr val="99FF66"/>
                </a:solidFill>
              </a:rPr>
              <a:t>false</a:t>
            </a:r>
            <a:r>
              <a:rPr lang="en-US" sz="2000" dirty="0"/>
              <a:t> </a:t>
            </a:r>
            <a:r>
              <a:rPr lang="en-US" sz="2000" dirty="0">
                <a:solidFill>
                  <a:srgbClr val="43CEFF"/>
                </a:solidFill>
              </a:rPr>
              <a:t>else</a:t>
            </a:r>
            <a:r>
              <a:rPr lang="en-US" sz="2000" dirty="0"/>
              <a:t> </a:t>
            </a:r>
            <a:endParaRPr lang="en-US" sz="2000" dirty="0" smtClean="0"/>
          </a:p>
          <a:p>
            <a:pPr marL="0" indent="0">
              <a:spcBef>
                <a:spcPts val="600"/>
              </a:spcBef>
              <a:spcAft>
                <a:spcPts val="0"/>
              </a:spcAft>
              <a:buNone/>
            </a:pPr>
            <a:r>
              <a:rPr lang="en-US" sz="2000" dirty="0"/>
              <a:t> </a:t>
            </a:r>
            <a:r>
              <a:rPr lang="en-US" sz="2000" dirty="0" smtClean="0"/>
              <a:t>                       (</a:t>
            </a:r>
            <a:r>
              <a:rPr lang="en-US" sz="2000" dirty="0" smtClean="0">
                <a:solidFill>
                  <a:srgbClr val="99FF66"/>
                </a:solidFill>
              </a:rPr>
              <a:t>false</a:t>
            </a:r>
            <a:r>
              <a:rPr lang="en-US" sz="2000" dirty="0" smtClean="0"/>
              <a:t> </a:t>
            </a:r>
            <a:r>
              <a:rPr lang="en-US" sz="2000" dirty="0" smtClean="0">
                <a:solidFill>
                  <a:srgbClr val="43CEFF"/>
                </a:solidFill>
              </a:rPr>
              <a:t>-&gt;</a:t>
            </a:r>
            <a:r>
              <a:rPr lang="en-US" sz="2000" dirty="0" smtClean="0"/>
              <a:t> </a:t>
            </a:r>
            <a:r>
              <a:rPr lang="en-US" sz="2000" dirty="0" smtClean="0">
                <a:solidFill>
                  <a:srgbClr val="43CEFF"/>
                </a:solidFill>
              </a:rPr>
              <a:t>pre</a:t>
            </a:r>
            <a:r>
              <a:rPr lang="en-US" sz="2000" dirty="0" smtClean="0"/>
              <a:t>(</a:t>
            </a:r>
            <a:r>
              <a:rPr lang="en-US" sz="2000" dirty="0" err="1" smtClean="0"/>
              <a:t>doi_on</a:t>
            </a:r>
            <a:r>
              <a:rPr lang="en-US" sz="2000" dirty="0" smtClean="0"/>
              <a:t>)); </a:t>
            </a:r>
          </a:p>
          <a:p>
            <a:pPr marL="0" indent="0">
              <a:spcBef>
                <a:spcPts val="600"/>
              </a:spcBef>
              <a:spcAft>
                <a:spcPts val="0"/>
              </a:spcAft>
              <a:buFont typeface="Wingdings" panose="05000000000000000000" pitchFamily="2" charset="2"/>
              <a:buNone/>
            </a:pPr>
            <a:r>
              <a:rPr lang="en-US" sz="2000" dirty="0" smtClean="0"/>
              <a:t>         </a:t>
            </a:r>
            <a:r>
              <a:rPr lang="en-US" sz="2000" dirty="0" err="1" smtClean="0">
                <a:solidFill>
                  <a:srgbClr val="43CEFF"/>
                </a:solidFill>
              </a:rPr>
              <a:t>tel</a:t>
            </a:r>
            <a:r>
              <a:rPr lang="en-US" sz="2000" dirty="0" smtClean="0"/>
              <a:t>;</a:t>
            </a:r>
            <a:endParaRPr lang="en-US" sz="2000" dirty="0"/>
          </a:p>
        </p:txBody>
      </p:sp>
      <p:sp>
        <p:nvSpPr>
          <p:cNvPr id="14" name="Rectangle 13"/>
          <p:cNvSpPr/>
          <p:nvPr/>
        </p:nvSpPr>
        <p:spPr>
          <a:xfrm rot="21176159">
            <a:off x="1633962" y="4814654"/>
            <a:ext cx="5626861" cy="584775"/>
          </a:xfrm>
          <a:prstGeom prst="rect">
            <a:avLst/>
          </a:prstGeom>
        </p:spPr>
        <p:txBody>
          <a:bodyPr wrap="none">
            <a:spAutoFit/>
          </a:bodyPr>
          <a:lstStyle/>
          <a:p>
            <a:r>
              <a:rPr lang="en-US" sz="3200" b="1" dirty="0" smtClean="0">
                <a:solidFill>
                  <a:schemeClr val="bg1"/>
                </a:solidFill>
              </a:rPr>
              <a:t>Bingo</a:t>
            </a:r>
            <a:r>
              <a:rPr lang="en-US" sz="3200" b="1" dirty="0" smtClean="0">
                <a:solidFill>
                  <a:srgbClr val="FF5050"/>
                </a:solidFill>
              </a:rPr>
              <a:t>??</a:t>
            </a:r>
            <a:r>
              <a:rPr lang="en-US" sz="3200" b="1" dirty="0" smtClean="0">
                <a:solidFill>
                  <a:schemeClr val="bg1"/>
                </a:solidFill>
              </a:rPr>
              <a:t>!!!! </a:t>
            </a:r>
            <a:r>
              <a:rPr lang="en-US" sz="3200" b="1" dirty="0" smtClean="0">
                <a:solidFill>
                  <a:srgbClr val="FF5050"/>
                </a:solidFill>
              </a:rPr>
              <a:t>100% coverage</a:t>
            </a:r>
            <a:r>
              <a:rPr lang="en-US" sz="3200" b="1" dirty="0" smtClean="0">
                <a:solidFill>
                  <a:schemeClr val="bg1"/>
                </a:solidFill>
              </a:rPr>
              <a:t>!!!!</a:t>
            </a:r>
            <a:endParaRPr lang="en-US" sz="2800" b="1" dirty="0">
              <a:solidFill>
                <a:schemeClr val="bg1"/>
              </a:solidFill>
            </a:endParaRPr>
          </a:p>
        </p:txBody>
      </p:sp>
    </p:spTree>
    <p:extLst>
      <p:ext uri="{BB962C8B-B14F-4D97-AF65-F5344CB8AC3E}">
        <p14:creationId xmlns:p14="http://schemas.microsoft.com/office/powerpoint/2010/main" val="130269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Checking</a:t>
            </a:r>
          </a:p>
        </p:txBody>
      </p:sp>
      <p:sp>
        <p:nvSpPr>
          <p:cNvPr id="14" name="Rectangle 13"/>
          <p:cNvSpPr/>
          <p:nvPr/>
        </p:nvSpPr>
        <p:spPr>
          <a:xfrm>
            <a:off x="7445157" y="5602975"/>
            <a:ext cx="1911841" cy="685800"/>
          </a:xfrm>
          <a:prstGeom prst="rect">
            <a:avLst/>
          </a:prstGeom>
          <a:no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Papyrus" panose="03070502060502030205" pitchFamily="66" charset="0"/>
              </a:rPr>
              <a:t>simulation</a:t>
            </a:r>
          </a:p>
        </p:txBody>
      </p:sp>
      <p:cxnSp>
        <p:nvCxnSpPr>
          <p:cNvPr id="16" name="Straight Arrow Connector 15"/>
          <p:cNvCxnSpPr>
            <a:stCxn id="23" idx="4"/>
            <a:endCxn id="30" idx="0"/>
          </p:cNvCxnSpPr>
          <p:nvPr/>
        </p:nvCxnSpPr>
        <p:spPr>
          <a:xfrm>
            <a:off x="6840314" y="2250334"/>
            <a:ext cx="0" cy="853977"/>
          </a:xfrm>
          <a:prstGeom prst="straightConnector1">
            <a:avLst/>
          </a:prstGeom>
          <a:ln w="38100">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696792" y="2050159"/>
            <a:ext cx="2107476" cy="1200329"/>
          </a:xfrm>
          <a:prstGeom prst="rect">
            <a:avLst/>
          </a:prstGeom>
          <a:noFill/>
          <a:ln>
            <a:noFill/>
          </a:ln>
        </p:spPr>
        <p:txBody>
          <a:bodyPr wrap="square">
            <a:spAutoFit/>
          </a:bodyPr>
          <a:lstStyle/>
          <a:p>
            <a:pPr algn="ctr"/>
            <a:r>
              <a:rPr lang="en-US" sz="2400" b="1" dirty="0">
                <a:solidFill>
                  <a:schemeClr val="bg1"/>
                </a:solidFill>
                <a:latin typeface="Papyrus" panose="03070502060502030205" pitchFamily="66" charset="0"/>
              </a:rPr>
              <a:t>semantics</a:t>
            </a:r>
          </a:p>
          <a:p>
            <a:pPr algn="ctr"/>
            <a:r>
              <a:rPr lang="en-US" sz="2400" b="1" dirty="0">
                <a:solidFill>
                  <a:schemeClr val="bg1"/>
                </a:solidFill>
                <a:latin typeface="Papyrus" panose="03070502060502030205" pitchFamily="66" charset="0"/>
              </a:rPr>
              <a:t>abstraction (modeling)</a:t>
            </a:r>
          </a:p>
        </p:txBody>
      </p:sp>
      <p:cxnSp>
        <p:nvCxnSpPr>
          <p:cNvPr id="18" name="Straight Arrow Connector 17"/>
          <p:cNvCxnSpPr/>
          <p:nvPr/>
        </p:nvCxnSpPr>
        <p:spPr>
          <a:xfrm>
            <a:off x="1489987" y="2250308"/>
            <a:ext cx="17206" cy="849355"/>
          </a:xfrm>
          <a:prstGeom prst="straightConnector1">
            <a:avLst/>
          </a:prstGeom>
          <a:ln w="38100">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462516" y="1545258"/>
            <a:ext cx="2054942" cy="685800"/>
            <a:chOff x="5319253" y="1839138"/>
            <a:chExt cx="2054942" cy="685800"/>
          </a:xfrm>
        </p:grpSpPr>
        <p:sp>
          <p:nvSpPr>
            <p:cNvPr id="20" name="Oval 19"/>
            <p:cNvSpPr/>
            <p:nvPr/>
          </p:nvSpPr>
          <p:spPr>
            <a:xfrm>
              <a:off x="5319253" y="1839138"/>
              <a:ext cx="2054942" cy="685800"/>
            </a:xfrm>
            <a:prstGeom prst="ellipse">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Papyrus" panose="03070502060502030205" pitchFamily="66" charset="0"/>
              </a:endParaRPr>
            </a:p>
          </p:txBody>
        </p:sp>
        <p:sp>
          <p:nvSpPr>
            <p:cNvPr id="22" name="Rectangle 21"/>
            <p:cNvSpPr/>
            <p:nvPr/>
          </p:nvSpPr>
          <p:spPr>
            <a:xfrm>
              <a:off x="5418995" y="1967646"/>
              <a:ext cx="1861407" cy="461665"/>
            </a:xfrm>
            <a:prstGeom prst="rect">
              <a:avLst/>
            </a:prstGeom>
          </p:spPr>
          <p:txBody>
            <a:bodyPr wrap="none">
              <a:spAutoFit/>
            </a:bodyPr>
            <a:lstStyle/>
            <a:p>
              <a:pPr lvl="0" algn="ctr"/>
              <a:r>
                <a:rPr lang="en-US" sz="2400" b="1" dirty="0">
                  <a:solidFill>
                    <a:prstClr val="white"/>
                  </a:solidFill>
                  <a:latin typeface="Papyrus" panose="03070502060502030205" pitchFamily="66" charset="0"/>
                </a:rPr>
                <a:t>requirements</a:t>
              </a:r>
            </a:p>
          </p:txBody>
        </p:sp>
      </p:grpSp>
      <p:grpSp>
        <p:nvGrpSpPr>
          <p:cNvPr id="32" name="Group 31"/>
          <p:cNvGrpSpPr/>
          <p:nvPr/>
        </p:nvGrpSpPr>
        <p:grpSpPr>
          <a:xfrm>
            <a:off x="5812843" y="1564534"/>
            <a:ext cx="2054942" cy="685800"/>
            <a:chOff x="8417300" y="1785925"/>
            <a:chExt cx="2054942" cy="685800"/>
          </a:xfrm>
        </p:grpSpPr>
        <p:sp>
          <p:nvSpPr>
            <p:cNvPr id="23" name="Oval 22"/>
            <p:cNvSpPr/>
            <p:nvPr/>
          </p:nvSpPr>
          <p:spPr>
            <a:xfrm>
              <a:off x="8417300" y="1785925"/>
              <a:ext cx="2054942" cy="685800"/>
            </a:xfrm>
            <a:prstGeom prst="ellipse">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Papyrus" panose="03070502060502030205" pitchFamily="66" charset="0"/>
              </a:endParaRPr>
            </a:p>
          </p:txBody>
        </p:sp>
        <p:sp>
          <p:nvSpPr>
            <p:cNvPr id="24" name="Rectangle 23"/>
            <p:cNvSpPr/>
            <p:nvPr/>
          </p:nvSpPr>
          <p:spPr>
            <a:xfrm>
              <a:off x="8631087" y="1897991"/>
              <a:ext cx="1627369" cy="461665"/>
            </a:xfrm>
            <a:prstGeom prst="rect">
              <a:avLst/>
            </a:prstGeom>
          </p:spPr>
          <p:txBody>
            <a:bodyPr wrap="none">
              <a:spAutoFit/>
            </a:bodyPr>
            <a:lstStyle/>
            <a:p>
              <a:pPr lvl="0" algn="ctr"/>
              <a:r>
                <a:rPr lang="en-US" sz="2400" b="1" dirty="0">
                  <a:solidFill>
                    <a:prstClr val="white"/>
                  </a:solidFill>
                  <a:latin typeface="Papyrus" panose="03070502060502030205" pitchFamily="66" charset="0"/>
                </a:rPr>
                <a:t>real system</a:t>
              </a:r>
            </a:p>
          </p:txBody>
        </p:sp>
      </p:grpSp>
      <p:sp>
        <p:nvSpPr>
          <p:cNvPr id="25" name="Rectangle 24"/>
          <p:cNvSpPr/>
          <p:nvPr/>
        </p:nvSpPr>
        <p:spPr>
          <a:xfrm>
            <a:off x="3177395" y="3975005"/>
            <a:ext cx="2112360" cy="685800"/>
          </a:xfrm>
          <a:prstGeom prst="rect">
            <a:avLst/>
          </a:prstGeom>
          <a:no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Papyrus" panose="03070502060502030205" pitchFamily="66" charset="0"/>
              </a:rPr>
              <a:t>model checker</a:t>
            </a:r>
          </a:p>
        </p:txBody>
      </p:sp>
      <p:sp>
        <p:nvSpPr>
          <p:cNvPr id="27" name="Oval 26"/>
          <p:cNvSpPr/>
          <p:nvPr/>
        </p:nvSpPr>
        <p:spPr>
          <a:xfrm>
            <a:off x="516550" y="3086760"/>
            <a:ext cx="2054942" cy="897560"/>
          </a:xfrm>
          <a:prstGeom prst="ellipse">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Papyrus" panose="03070502060502030205" pitchFamily="66" charset="0"/>
            </a:endParaRPr>
          </a:p>
        </p:txBody>
      </p:sp>
      <p:sp>
        <p:nvSpPr>
          <p:cNvPr id="28" name="Rectangle 27"/>
          <p:cNvSpPr/>
          <p:nvPr/>
        </p:nvSpPr>
        <p:spPr>
          <a:xfrm>
            <a:off x="468420" y="3057583"/>
            <a:ext cx="2155621" cy="810478"/>
          </a:xfrm>
          <a:prstGeom prst="rect">
            <a:avLst/>
          </a:prstGeom>
        </p:spPr>
        <p:txBody>
          <a:bodyPr wrap="square">
            <a:spAutoFit/>
          </a:bodyPr>
          <a:lstStyle/>
          <a:p>
            <a:pPr lvl="0" algn="ctr">
              <a:lnSpc>
                <a:spcPts val="2800"/>
              </a:lnSpc>
            </a:pPr>
            <a:r>
              <a:rPr lang="en-US" sz="2000" b="1" dirty="0">
                <a:solidFill>
                  <a:prstClr val="white"/>
                </a:solidFill>
                <a:latin typeface="Papyrus" panose="03070502060502030205" pitchFamily="66" charset="0"/>
              </a:rPr>
              <a:t>property specification</a:t>
            </a:r>
          </a:p>
        </p:txBody>
      </p:sp>
      <p:sp>
        <p:nvSpPr>
          <p:cNvPr id="29" name="Rectangle 28"/>
          <p:cNvSpPr/>
          <p:nvPr/>
        </p:nvSpPr>
        <p:spPr>
          <a:xfrm>
            <a:off x="5762503" y="3327657"/>
            <a:ext cx="2155621" cy="461665"/>
          </a:xfrm>
          <a:prstGeom prst="rect">
            <a:avLst/>
          </a:prstGeom>
        </p:spPr>
        <p:txBody>
          <a:bodyPr wrap="square">
            <a:spAutoFit/>
          </a:bodyPr>
          <a:lstStyle/>
          <a:p>
            <a:pPr lvl="0" algn="ctr"/>
            <a:r>
              <a:rPr lang="en-US" sz="2400" b="1" dirty="0">
                <a:solidFill>
                  <a:prstClr val="white"/>
                </a:solidFill>
                <a:latin typeface="Papyrus" panose="03070502060502030205" pitchFamily="66" charset="0"/>
              </a:rPr>
              <a:t>system model</a:t>
            </a:r>
          </a:p>
        </p:txBody>
      </p:sp>
      <p:sp>
        <p:nvSpPr>
          <p:cNvPr id="30" name="Oval 29"/>
          <p:cNvSpPr/>
          <p:nvPr/>
        </p:nvSpPr>
        <p:spPr>
          <a:xfrm>
            <a:off x="5812843" y="3104311"/>
            <a:ext cx="2054942" cy="880009"/>
          </a:xfrm>
          <a:prstGeom prst="ellipse">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Papyrus" panose="03070502060502030205" pitchFamily="66" charset="0"/>
            </a:endParaRPr>
          </a:p>
        </p:txBody>
      </p:sp>
      <p:grpSp>
        <p:nvGrpSpPr>
          <p:cNvPr id="35" name="Group 34"/>
          <p:cNvGrpSpPr/>
          <p:nvPr/>
        </p:nvGrpSpPr>
        <p:grpSpPr>
          <a:xfrm>
            <a:off x="3177395" y="5337290"/>
            <a:ext cx="3607825" cy="1181253"/>
            <a:chOff x="2507122" y="5355296"/>
            <a:chExt cx="3660033" cy="770526"/>
          </a:xfrm>
        </p:grpSpPr>
        <p:sp>
          <p:nvSpPr>
            <p:cNvPr id="33" name="Oval 32"/>
            <p:cNvSpPr/>
            <p:nvPr/>
          </p:nvSpPr>
          <p:spPr>
            <a:xfrm>
              <a:off x="3074116" y="5355296"/>
              <a:ext cx="2497532" cy="770526"/>
            </a:xfrm>
            <a:prstGeom prst="ellipse">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Papyrus" panose="03070502060502030205" pitchFamily="66" charset="0"/>
              </a:endParaRPr>
            </a:p>
          </p:txBody>
        </p:sp>
        <p:sp>
          <p:nvSpPr>
            <p:cNvPr id="34" name="Rectangle 33"/>
            <p:cNvSpPr/>
            <p:nvPr/>
          </p:nvSpPr>
          <p:spPr>
            <a:xfrm>
              <a:off x="2507122" y="5460856"/>
              <a:ext cx="3660033" cy="542056"/>
            </a:xfrm>
            <a:prstGeom prst="rect">
              <a:avLst/>
            </a:prstGeom>
          </p:spPr>
          <p:txBody>
            <a:bodyPr wrap="square">
              <a:spAutoFit/>
            </a:bodyPr>
            <a:lstStyle/>
            <a:p>
              <a:pPr lvl="0" algn="ctr"/>
              <a:r>
                <a:rPr lang="en-US" sz="2400" b="1" dirty="0">
                  <a:solidFill>
                    <a:prstClr val="white"/>
                  </a:solidFill>
                  <a:latin typeface="Papyrus" panose="03070502060502030205" pitchFamily="66" charset="0"/>
                </a:rPr>
                <a:t>violated + </a:t>
              </a:r>
            </a:p>
            <a:p>
              <a:pPr lvl="0" algn="ctr"/>
              <a:r>
                <a:rPr lang="en-US" sz="2400" b="1" dirty="0">
                  <a:solidFill>
                    <a:srgbClr val="FF99FF"/>
                  </a:solidFill>
                  <a:latin typeface="Papyrus" panose="03070502060502030205" pitchFamily="66" charset="0"/>
                </a:rPr>
                <a:t>counterexample</a:t>
              </a:r>
            </a:p>
          </p:txBody>
        </p:sp>
      </p:grpSp>
      <p:grpSp>
        <p:nvGrpSpPr>
          <p:cNvPr id="36" name="Group 35"/>
          <p:cNvGrpSpPr/>
          <p:nvPr/>
        </p:nvGrpSpPr>
        <p:grpSpPr>
          <a:xfrm>
            <a:off x="516550" y="5332929"/>
            <a:ext cx="2054942" cy="685800"/>
            <a:chOff x="3516706" y="5384756"/>
            <a:chExt cx="2054942" cy="685800"/>
          </a:xfrm>
        </p:grpSpPr>
        <p:sp>
          <p:nvSpPr>
            <p:cNvPr id="37" name="Oval 36"/>
            <p:cNvSpPr/>
            <p:nvPr/>
          </p:nvSpPr>
          <p:spPr>
            <a:xfrm>
              <a:off x="3516706" y="5384756"/>
              <a:ext cx="2054942" cy="685800"/>
            </a:xfrm>
            <a:prstGeom prst="ellipse">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Papyrus" panose="03070502060502030205" pitchFamily="66" charset="0"/>
              </a:endParaRPr>
            </a:p>
          </p:txBody>
        </p:sp>
        <p:sp>
          <p:nvSpPr>
            <p:cNvPr id="38" name="Rectangle 37"/>
            <p:cNvSpPr/>
            <p:nvPr/>
          </p:nvSpPr>
          <p:spPr>
            <a:xfrm>
              <a:off x="3899378" y="5513264"/>
              <a:ext cx="1295547" cy="461665"/>
            </a:xfrm>
            <a:prstGeom prst="rect">
              <a:avLst/>
            </a:prstGeom>
          </p:spPr>
          <p:txBody>
            <a:bodyPr wrap="none">
              <a:spAutoFit/>
            </a:bodyPr>
            <a:lstStyle/>
            <a:p>
              <a:pPr lvl="0" algn="ctr"/>
              <a:r>
                <a:rPr lang="en-US" sz="2400" b="1" dirty="0">
                  <a:solidFill>
                    <a:prstClr val="white"/>
                  </a:solidFill>
                  <a:latin typeface="Papyrus" panose="03070502060502030205" pitchFamily="66" charset="0"/>
                </a:rPr>
                <a:t>satisfied</a:t>
              </a:r>
            </a:p>
          </p:txBody>
        </p:sp>
      </p:grpSp>
      <p:grpSp>
        <p:nvGrpSpPr>
          <p:cNvPr id="39" name="Group 38"/>
          <p:cNvGrpSpPr/>
          <p:nvPr/>
        </p:nvGrpSpPr>
        <p:grpSpPr>
          <a:xfrm>
            <a:off x="10188880" y="4167668"/>
            <a:ext cx="1496435" cy="1327422"/>
            <a:chOff x="3516706" y="5384756"/>
            <a:chExt cx="2054942" cy="685800"/>
          </a:xfrm>
        </p:grpSpPr>
        <p:sp>
          <p:nvSpPr>
            <p:cNvPr id="40" name="Oval 39"/>
            <p:cNvSpPr/>
            <p:nvPr/>
          </p:nvSpPr>
          <p:spPr>
            <a:xfrm>
              <a:off x="3516706" y="5384756"/>
              <a:ext cx="2054942" cy="685800"/>
            </a:xfrm>
            <a:prstGeom prst="ellipse">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Papyrus" panose="03070502060502030205" pitchFamily="66" charset="0"/>
              </a:endParaRPr>
            </a:p>
          </p:txBody>
        </p:sp>
        <p:sp>
          <p:nvSpPr>
            <p:cNvPr id="41" name="Rectangle 40"/>
            <p:cNvSpPr/>
            <p:nvPr/>
          </p:nvSpPr>
          <p:spPr>
            <a:xfrm>
              <a:off x="3636061" y="5542932"/>
              <a:ext cx="1816229" cy="429327"/>
            </a:xfrm>
            <a:prstGeom prst="rect">
              <a:avLst/>
            </a:prstGeom>
          </p:spPr>
          <p:txBody>
            <a:bodyPr wrap="square">
              <a:spAutoFit/>
            </a:bodyPr>
            <a:lstStyle/>
            <a:p>
              <a:pPr lvl="0" algn="ctr"/>
              <a:r>
                <a:rPr lang="en-US" sz="2400" b="1" dirty="0">
                  <a:solidFill>
                    <a:srgbClr val="FF99FF"/>
                  </a:solidFill>
                  <a:latin typeface="Papyrus" panose="03070502060502030205" pitchFamily="66" charset="0"/>
                </a:rPr>
                <a:t>error location</a:t>
              </a:r>
            </a:p>
          </p:txBody>
        </p:sp>
      </p:grpSp>
      <p:sp>
        <p:nvSpPr>
          <p:cNvPr id="44" name="Rectangle 43"/>
          <p:cNvSpPr/>
          <p:nvPr/>
        </p:nvSpPr>
        <p:spPr>
          <a:xfrm>
            <a:off x="1369927" y="2419492"/>
            <a:ext cx="2107476" cy="461665"/>
          </a:xfrm>
          <a:prstGeom prst="rect">
            <a:avLst/>
          </a:prstGeom>
          <a:noFill/>
          <a:ln>
            <a:noFill/>
          </a:ln>
        </p:spPr>
        <p:txBody>
          <a:bodyPr wrap="square">
            <a:spAutoFit/>
          </a:bodyPr>
          <a:lstStyle/>
          <a:p>
            <a:pPr algn="ctr"/>
            <a:r>
              <a:rPr lang="en-US" sz="2400" b="1" dirty="0">
                <a:solidFill>
                  <a:schemeClr val="bg1"/>
                </a:solidFill>
                <a:latin typeface="Papyrus" panose="03070502060502030205" pitchFamily="66" charset="0"/>
              </a:rPr>
              <a:t>formalizing</a:t>
            </a:r>
          </a:p>
        </p:txBody>
      </p:sp>
      <p:cxnSp>
        <p:nvCxnSpPr>
          <p:cNvPr id="46" name="Straight Arrow Connector 45"/>
          <p:cNvCxnSpPr/>
          <p:nvPr/>
        </p:nvCxnSpPr>
        <p:spPr>
          <a:xfrm flipV="1">
            <a:off x="9356998" y="5382471"/>
            <a:ext cx="1145539" cy="293358"/>
          </a:xfrm>
          <a:prstGeom prst="straightConnector1">
            <a:avLst/>
          </a:prstGeom>
          <a:ln w="38100">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3" idx="6"/>
            <a:endCxn id="14" idx="1"/>
          </p:cNvCxnSpPr>
          <p:nvPr/>
        </p:nvCxnSpPr>
        <p:spPr>
          <a:xfrm>
            <a:off x="6198207" y="5927917"/>
            <a:ext cx="1246950" cy="17958"/>
          </a:xfrm>
          <a:prstGeom prst="straightConnector1">
            <a:avLst/>
          </a:prstGeom>
          <a:ln w="38100">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27" idx="6"/>
            <a:endCxn id="25" idx="0"/>
          </p:cNvCxnSpPr>
          <p:nvPr/>
        </p:nvCxnSpPr>
        <p:spPr>
          <a:xfrm>
            <a:off x="2571492" y="3535540"/>
            <a:ext cx="1662083" cy="439465"/>
          </a:xfrm>
          <a:prstGeom prst="bentConnector2">
            <a:avLst/>
          </a:prstGeom>
          <a:ln w="38100">
            <a:solidFill>
              <a:schemeClr val="accent6">
                <a:lumMod val="40000"/>
                <a:lumOff val="6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30" idx="2"/>
          </p:cNvCxnSpPr>
          <p:nvPr/>
        </p:nvCxnSpPr>
        <p:spPr>
          <a:xfrm rot="10800000" flipV="1">
            <a:off x="4350983" y="3544316"/>
            <a:ext cx="1461860" cy="440004"/>
          </a:xfrm>
          <a:prstGeom prst="bentConnector3">
            <a:avLst>
              <a:gd name="adj1" fmla="val 100040"/>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25" idx="2"/>
            <a:endCxn id="33" idx="0"/>
          </p:cNvCxnSpPr>
          <p:nvPr/>
        </p:nvCxnSpPr>
        <p:spPr>
          <a:xfrm rot="16200000" flipH="1">
            <a:off x="4262172" y="4632207"/>
            <a:ext cx="676485" cy="733679"/>
          </a:xfrm>
          <a:prstGeom prst="bentConnector3">
            <a:avLst>
              <a:gd name="adj1" fmla="val 50000"/>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899222" y="5461436"/>
            <a:ext cx="1295547" cy="461665"/>
          </a:xfrm>
          <a:prstGeom prst="rect">
            <a:avLst/>
          </a:prstGeom>
        </p:spPr>
        <p:txBody>
          <a:bodyPr wrap="none">
            <a:spAutoFit/>
          </a:bodyPr>
          <a:lstStyle/>
          <a:p>
            <a:pPr lvl="0" algn="ctr"/>
            <a:r>
              <a:rPr lang="en-US" sz="2400" b="1" dirty="0">
                <a:solidFill>
                  <a:srgbClr val="FFFF00"/>
                </a:solidFill>
                <a:latin typeface="Papyrus" panose="03070502060502030205" pitchFamily="66" charset="0"/>
              </a:rPr>
              <a:t>satisfied</a:t>
            </a:r>
          </a:p>
        </p:txBody>
      </p:sp>
      <p:sp>
        <p:nvSpPr>
          <p:cNvPr id="114" name="Slide Number Placeholder 113"/>
          <p:cNvSpPr>
            <a:spLocks noGrp="1"/>
          </p:cNvSpPr>
          <p:nvPr>
            <p:ph type="sldNum" sz="quarter" idx="12"/>
          </p:nvPr>
        </p:nvSpPr>
        <p:spPr/>
        <p:txBody>
          <a:bodyPr/>
          <a:lstStyle/>
          <a:p>
            <a:fld id="{440F7D68-95CE-4687-84A7-107B32B22E70}" type="slidenum">
              <a:rPr lang="en-US" smtClean="0"/>
              <a:t>4</a:t>
            </a:fld>
            <a:endParaRPr lang="en-US"/>
          </a:p>
        </p:txBody>
      </p:sp>
      <p:sp>
        <p:nvSpPr>
          <p:cNvPr id="3" name="Footer Placeholder 2"/>
          <p:cNvSpPr>
            <a:spLocks noGrp="1"/>
          </p:cNvSpPr>
          <p:nvPr>
            <p:ph type="ftr" sz="quarter" idx="11"/>
          </p:nvPr>
        </p:nvSpPr>
        <p:spPr/>
        <p:txBody>
          <a:bodyPr/>
          <a:lstStyle/>
          <a:p>
            <a:r>
              <a:rPr lang="en-US" dirty="0" smtClean="0"/>
              <a:t>Spring 2017</a:t>
            </a:r>
            <a:endParaRPr lang="en-US" dirty="0"/>
          </a:p>
        </p:txBody>
      </p:sp>
      <p:cxnSp>
        <p:nvCxnSpPr>
          <p:cNvPr id="48" name="Elbow Connector 47"/>
          <p:cNvCxnSpPr/>
          <p:nvPr/>
        </p:nvCxnSpPr>
        <p:spPr>
          <a:xfrm rot="10800000" flipV="1">
            <a:off x="4350983" y="3544317"/>
            <a:ext cx="1461860" cy="440004"/>
          </a:xfrm>
          <a:prstGeom prst="bentConnector3">
            <a:avLst>
              <a:gd name="adj1" fmla="val 100040"/>
            </a:avLst>
          </a:prstGeom>
          <a:ln w="38100">
            <a:solidFill>
              <a:schemeClr val="accent6">
                <a:lumMod val="40000"/>
                <a:lumOff val="6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16200000" flipH="1">
            <a:off x="4262172" y="4632208"/>
            <a:ext cx="676485" cy="733679"/>
          </a:xfrm>
          <a:prstGeom prst="bentConnector3">
            <a:avLst>
              <a:gd name="adj1" fmla="val 50000"/>
            </a:avLst>
          </a:prstGeom>
          <a:ln w="38100">
            <a:solidFill>
              <a:schemeClr val="accent6">
                <a:lumMod val="40000"/>
                <a:lumOff val="6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Elbow Connector 50"/>
          <p:cNvCxnSpPr>
            <a:endCxn id="37" idx="0"/>
          </p:cNvCxnSpPr>
          <p:nvPr/>
        </p:nvCxnSpPr>
        <p:spPr>
          <a:xfrm rot="10800000" flipV="1">
            <a:off x="1544021" y="4999045"/>
            <a:ext cx="2689554" cy="333883"/>
          </a:xfrm>
          <a:prstGeom prst="bentConnector2">
            <a:avLst/>
          </a:prstGeom>
          <a:ln w="38100">
            <a:solidFill>
              <a:schemeClr val="accent6">
                <a:lumMod val="40000"/>
                <a:lumOff val="6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9407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6" name="Slide Number Placeholder 5"/>
          <p:cNvSpPr>
            <a:spLocks noGrp="1"/>
          </p:cNvSpPr>
          <p:nvPr>
            <p:ph type="sldNum" sz="quarter" idx="12"/>
          </p:nvPr>
        </p:nvSpPr>
        <p:spPr/>
        <p:txBody>
          <a:bodyPr/>
          <a:lstStyle/>
          <a:p>
            <a:fld id="{71985C30-FED6-44AE-B4D8-46A298887475}" type="slidenum">
              <a:rPr lang="en-US" smtClean="0"/>
              <a:t>40</a:t>
            </a:fld>
            <a:endParaRPr lang="en-US" dirty="0"/>
          </a:p>
        </p:txBody>
      </p:sp>
      <p:sp>
        <p:nvSpPr>
          <p:cNvPr id="7" name="Trapezoid 84"/>
          <p:cNvSpPr>
            <a:spLocks noChangeArrowheads="1"/>
          </p:cNvSpPr>
          <p:nvPr/>
        </p:nvSpPr>
        <p:spPr bwMode="auto">
          <a:xfrm rot="10800000">
            <a:off x="4369422" y="1594356"/>
            <a:ext cx="7543800" cy="4580248"/>
          </a:xfrm>
          <a:custGeom>
            <a:avLst/>
            <a:gdLst>
              <a:gd name="T0" fmla="*/ 3771900 w 7543800"/>
              <a:gd name="T1" fmla="*/ 0 h 4800600"/>
              <a:gd name="T2" fmla="*/ 1480337 w 7543800"/>
              <a:gd name="T3" fmla="*/ 2400300 h 4800600"/>
              <a:gd name="T4" fmla="*/ 3771900 w 7543800"/>
              <a:gd name="T5" fmla="*/ 4800600 h 4800600"/>
              <a:gd name="T6" fmla="*/ 6063463 w 7543800"/>
              <a:gd name="T7" fmla="*/ 2400300 h 4800600"/>
              <a:gd name="T8" fmla="*/ 17694720 60000 65536"/>
              <a:gd name="T9" fmla="*/ 11796480 60000 65536"/>
              <a:gd name="T10" fmla="*/ 5898240 60000 65536"/>
              <a:gd name="T11" fmla="*/ 0 60000 65536"/>
              <a:gd name="T12" fmla="*/ 1973783 w 7543800"/>
              <a:gd name="T13" fmla="*/ 1256044 h 4800600"/>
              <a:gd name="T14" fmla="*/ 5570017 w 7543800"/>
              <a:gd name="T15" fmla="*/ 4800600 h 4800600"/>
            </a:gdLst>
            <a:ahLst/>
            <a:cxnLst>
              <a:cxn ang="T8">
                <a:pos x="T0" y="T1"/>
              </a:cxn>
              <a:cxn ang="T9">
                <a:pos x="T2" y="T3"/>
              </a:cxn>
              <a:cxn ang="T10">
                <a:pos x="T4" y="T5"/>
              </a:cxn>
              <a:cxn ang="T11">
                <a:pos x="T6" y="T7"/>
              </a:cxn>
            </a:cxnLst>
            <a:rect l="T12" t="T13" r="T14" b="T15"/>
            <a:pathLst>
              <a:path w="7543800" h="4800600">
                <a:moveTo>
                  <a:pt x="0" y="4800600"/>
                </a:moveTo>
                <a:lnTo>
                  <a:pt x="2960674" y="0"/>
                </a:lnTo>
                <a:lnTo>
                  <a:pt x="4583126" y="0"/>
                </a:lnTo>
                <a:lnTo>
                  <a:pt x="7543800" y="4800600"/>
                </a:lnTo>
                <a:close/>
              </a:path>
            </a:pathLst>
          </a:custGeom>
          <a:noFill/>
          <a:ln w="28575" algn="ctr">
            <a:solidFill>
              <a:schemeClr val="bg1"/>
            </a:solidFill>
            <a:miter lim="800000"/>
            <a:headEnd/>
            <a:tailEnd/>
          </a:ln>
        </p:spPr>
        <p:txBody>
          <a:bodyPr rot="10800000" anchor="ctr"/>
          <a:lstStyle/>
          <a:p>
            <a:pPr algn="ctr">
              <a:defRPr/>
            </a:pPr>
            <a:endParaRPr lang="en-US" dirty="0">
              <a:solidFill>
                <a:schemeClr val="bg1"/>
              </a:solidFill>
              <a:latin typeface="Comic Sans MS" panose="030F0702030302020204" pitchFamily="66" charset="0"/>
            </a:endParaRPr>
          </a:p>
        </p:txBody>
      </p:sp>
      <p:sp>
        <p:nvSpPr>
          <p:cNvPr id="9" name="Rectangle 9"/>
          <p:cNvSpPr>
            <a:spLocks noChangeArrowheads="1"/>
          </p:cNvSpPr>
          <p:nvPr/>
        </p:nvSpPr>
        <p:spPr bwMode="auto">
          <a:xfrm>
            <a:off x="7664498" y="5530571"/>
            <a:ext cx="1167250" cy="546366"/>
          </a:xfrm>
          <a:prstGeom prst="cube">
            <a:avLst/>
          </a:prstGeom>
          <a:noFill/>
          <a:ln w="28575">
            <a:noFill/>
            <a:miter lim="800000"/>
            <a:headEnd/>
            <a:tailEnd/>
          </a:ln>
          <a:scene3d>
            <a:camera prst="orthographicFront"/>
            <a:lightRig rig="threePt" dir="t"/>
          </a:scene3d>
          <a:sp3d>
            <a:bevelT w="165100" prst="coolSlant"/>
          </a:sp3d>
        </p:spPr>
        <p:txBody>
          <a:bodyPr wrap="none" anchor="ctr"/>
          <a:lstStyle/>
          <a:p>
            <a:pPr algn="ctr">
              <a:defRPr/>
            </a:pPr>
            <a:r>
              <a:rPr lang="en-US" sz="1600" dirty="0">
                <a:solidFill>
                  <a:schemeClr val="bg1"/>
                </a:solidFill>
                <a:latin typeface="Comic Sans MS" panose="030F0702030302020204" pitchFamily="66" charset="0"/>
                <a:ea typeface="ＭＳ Ｐゴシック"/>
                <a:cs typeface="ＭＳ Ｐゴシック"/>
              </a:rPr>
              <a:t>Code</a:t>
            </a:r>
          </a:p>
          <a:p>
            <a:pPr algn="ctr">
              <a:defRPr/>
            </a:pPr>
            <a:r>
              <a:rPr lang="en-US" sz="1600" dirty="0">
                <a:solidFill>
                  <a:schemeClr val="bg1"/>
                </a:solidFill>
                <a:latin typeface="Comic Sans MS" panose="030F0702030302020204" pitchFamily="66" charset="0"/>
                <a:ea typeface="ＭＳ Ｐゴシック"/>
                <a:cs typeface="ＭＳ Ｐゴシック"/>
              </a:rPr>
              <a:t>Development</a:t>
            </a:r>
          </a:p>
        </p:txBody>
      </p:sp>
      <p:sp>
        <p:nvSpPr>
          <p:cNvPr id="10" name="Rectangle 19"/>
          <p:cNvSpPr>
            <a:spLocks noChangeArrowheads="1"/>
          </p:cNvSpPr>
          <p:nvPr/>
        </p:nvSpPr>
        <p:spPr bwMode="auto">
          <a:xfrm>
            <a:off x="4846861" y="1728938"/>
            <a:ext cx="1069975" cy="366712"/>
          </a:xfrm>
          <a:prstGeom prst="bevel">
            <a:avLst>
              <a:gd name="adj" fmla="val 12500"/>
            </a:avLst>
          </a:prstGeom>
          <a:noFill/>
          <a:ln w="28575">
            <a:noFill/>
            <a:miter lim="800000"/>
            <a:headEnd/>
            <a:tailEnd/>
          </a:ln>
        </p:spPr>
        <p:txBody>
          <a:bodyPr wrap="none" anchor="ctr"/>
          <a:lstStyle/>
          <a:p>
            <a:pPr algn="ctr">
              <a:defRPr/>
            </a:pPr>
            <a:r>
              <a:rPr lang="en-US" dirty="0">
                <a:solidFill>
                  <a:schemeClr val="bg1"/>
                </a:solidFill>
                <a:latin typeface="Comic Sans MS" panose="030F0702030302020204" pitchFamily="66" charset="0"/>
                <a:ea typeface="ＭＳ Ｐゴシック"/>
                <a:cs typeface="ＭＳ Ｐゴシック"/>
              </a:rPr>
              <a:t>Requirements</a:t>
            </a:r>
          </a:p>
          <a:p>
            <a:pPr algn="ctr">
              <a:defRPr/>
            </a:pPr>
            <a:r>
              <a:rPr lang="en-US" dirty="0">
                <a:solidFill>
                  <a:schemeClr val="bg1"/>
                </a:solidFill>
                <a:latin typeface="Comic Sans MS" panose="030F0702030302020204" pitchFamily="66" charset="0"/>
                <a:ea typeface="ＭＳ Ｐゴシック"/>
                <a:cs typeface="ＭＳ Ｐゴシック"/>
              </a:rPr>
              <a:t>Engineering</a:t>
            </a:r>
          </a:p>
        </p:txBody>
      </p:sp>
      <p:sp>
        <p:nvSpPr>
          <p:cNvPr id="11" name="Rectangle 20"/>
          <p:cNvSpPr>
            <a:spLocks noChangeArrowheads="1"/>
          </p:cNvSpPr>
          <p:nvPr/>
        </p:nvSpPr>
        <p:spPr bwMode="auto">
          <a:xfrm>
            <a:off x="5347757" y="2862708"/>
            <a:ext cx="1069975" cy="366712"/>
          </a:xfrm>
          <a:prstGeom prst="bevel">
            <a:avLst/>
          </a:prstGeom>
          <a:noFill/>
          <a:ln w="28575">
            <a:noFill/>
            <a:miter lim="800000"/>
            <a:headEnd/>
            <a:tailEnd/>
          </a:ln>
          <a:effectLst/>
        </p:spPr>
        <p:txBody>
          <a:bodyPr wrap="none" anchor="ctr"/>
          <a:lstStyle/>
          <a:p>
            <a:pPr algn="ctr">
              <a:defRPr/>
            </a:pPr>
            <a:r>
              <a:rPr lang="en-US" dirty="0">
                <a:solidFill>
                  <a:schemeClr val="bg1"/>
                </a:solidFill>
                <a:latin typeface="Comic Sans MS" panose="030F0702030302020204" pitchFamily="66" charset="0"/>
                <a:ea typeface="ＭＳ Ｐゴシック"/>
                <a:cs typeface="ＭＳ Ｐゴシック"/>
              </a:rPr>
              <a:t>System</a:t>
            </a:r>
          </a:p>
          <a:p>
            <a:pPr algn="ctr">
              <a:defRPr/>
            </a:pPr>
            <a:r>
              <a:rPr lang="en-US" dirty="0">
                <a:solidFill>
                  <a:schemeClr val="bg1"/>
                </a:solidFill>
                <a:latin typeface="Comic Sans MS" panose="030F0702030302020204" pitchFamily="66" charset="0"/>
                <a:ea typeface="ＭＳ Ｐゴシック"/>
                <a:cs typeface="ＭＳ Ｐゴシック"/>
              </a:rPr>
              <a:t>Design</a:t>
            </a:r>
          </a:p>
        </p:txBody>
      </p:sp>
      <p:sp>
        <p:nvSpPr>
          <p:cNvPr id="12" name="Rectangle 21"/>
          <p:cNvSpPr>
            <a:spLocks noChangeArrowheads="1"/>
          </p:cNvSpPr>
          <p:nvPr/>
        </p:nvSpPr>
        <p:spPr bwMode="auto">
          <a:xfrm>
            <a:off x="6109961" y="3886223"/>
            <a:ext cx="1069975" cy="366712"/>
          </a:xfrm>
          <a:prstGeom prst="bevel">
            <a:avLst/>
          </a:prstGeom>
          <a:noFill/>
          <a:ln w="28575">
            <a:noFill/>
            <a:miter lim="800000"/>
            <a:headEnd/>
            <a:tailEnd/>
          </a:ln>
          <a:effectLst/>
        </p:spPr>
        <p:txBody>
          <a:bodyPr wrap="none" anchor="ctr"/>
          <a:lstStyle/>
          <a:p>
            <a:pPr algn="ctr">
              <a:defRPr/>
            </a:pPr>
            <a:r>
              <a:rPr lang="en-US" dirty="0" smtClean="0">
                <a:solidFill>
                  <a:schemeClr val="bg1"/>
                </a:solidFill>
                <a:latin typeface="Comic Sans MS" panose="030F0702030302020204" pitchFamily="66" charset="0"/>
                <a:ea typeface="ＭＳ Ｐゴシック"/>
                <a:cs typeface="ＭＳ Ｐゴシック"/>
              </a:rPr>
              <a:t>Architectural </a:t>
            </a:r>
            <a:endParaRPr lang="en-US" dirty="0">
              <a:solidFill>
                <a:schemeClr val="bg1"/>
              </a:solidFill>
              <a:latin typeface="Comic Sans MS" panose="030F0702030302020204" pitchFamily="66" charset="0"/>
              <a:ea typeface="ＭＳ Ｐゴシック"/>
              <a:cs typeface="ＭＳ Ｐゴシック"/>
            </a:endParaRPr>
          </a:p>
          <a:p>
            <a:pPr algn="ctr">
              <a:defRPr/>
            </a:pPr>
            <a:r>
              <a:rPr lang="en-US" dirty="0">
                <a:solidFill>
                  <a:schemeClr val="bg1"/>
                </a:solidFill>
                <a:latin typeface="Comic Sans MS" panose="030F0702030302020204" pitchFamily="66" charset="0"/>
                <a:ea typeface="ＭＳ Ｐゴシック"/>
                <a:cs typeface="ＭＳ Ｐゴシック"/>
              </a:rPr>
              <a:t>Design</a:t>
            </a:r>
          </a:p>
        </p:txBody>
      </p:sp>
      <p:cxnSp>
        <p:nvCxnSpPr>
          <p:cNvPr id="13" name="AutoShape 28"/>
          <p:cNvCxnSpPr>
            <a:cxnSpLocks noChangeShapeType="1"/>
          </p:cNvCxnSpPr>
          <p:nvPr/>
        </p:nvCxnSpPr>
        <p:spPr bwMode="auto">
          <a:xfrm flipV="1">
            <a:off x="6426822" y="5960989"/>
            <a:ext cx="965283" cy="8609"/>
          </a:xfrm>
          <a:prstGeom prst="straightConnector1">
            <a:avLst/>
          </a:prstGeom>
          <a:noFill/>
          <a:ln w="38100">
            <a:solidFill>
              <a:schemeClr val="bg1"/>
            </a:solidFill>
            <a:round/>
            <a:headEnd type="triangle" w="med" len="med"/>
            <a:tailEnd type="triangle" w="med" len="med"/>
          </a:ln>
        </p:spPr>
      </p:cxnSp>
      <p:sp>
        <p:nvSpPr>
          <p:cNvPr id="14" name="Rectangle 21"/>
          <p:cNvSpPr>
            <a:spLocks noChangeArrowheads="1"/>
          </p:cNvSpPr>
          <p:nvPr/>
        </p:nvSpPr>
        <p:spPr bwMode="auto">
          <a:xfrm>
            <a:off x="6807822" y="4909367"/>
            <a:ext cx="1069975" cy="366712"/>
          </a:xfrm>
          <a:prstGeom prst="bevel">
            <a:avLst/>
          </a:prstGeom>
          <a:noFill/>
          <a:ln w="28575">
            <a:noFill/>
            <a:miter lim="800000"/>
            <a:headEnd/>
            <a:tailEnd/>
          </a:ln>
          <a:effectLst/>
        </p:spPr>
        <p:txBody>
          <a:bodyPr wrap="none" anchor="ctr"/>
          <a:lstStyle/>
          <a:p>
            <a:pPr algn="ctr">
              <a:defRPr/>
            </a:pPr>
            <a:endParaRPr lang="en-US" sz="1400" dirty="0">
              <a:solidFill>
                <a:schemeClr val="bg1"/>
              </a:solidFill>
              <a:latin typeface="Comic Sans MS" panose="030F0702030302020204" pitchFamily="66" charset="0"/>
              <a:ea typeface="ＭＳ Ｐゴシック"/>
              <a:cs typeface="ＭＳ Ｐゴシック"/>
            </a:endParaRPr>
          </a:p>
        </p:txBody>
      </p:sp>
      <p:cxnSp>
        <p:nvCxnSpPr>
          <p:cNvPr id="15" name="AutoShape 28"/>
          <p:cNvCxnSpPr>
            <a:cxnSpLocks noChangeShapeType="1"/>
          </p:cNvCxnSpPr>
          <p:nvPr/>
        </p:nvCxnSpPr>
        <p:spPr bwMode="auto">
          <a:xfrm>
            <a:off x="6227146" y="1926353"/>
            <a:ext cx="543856" cy="5810"/>
          </a:xfrm>
          <a:prstGeom prst="straightConnector1">
            <a:avLst/>
          </a:prstGeom>
          <a:noFill/>
          <a:ln w="28575">
            <a:solidFill>
              <a:schemeClr val="bg1">
                <a:alpha val="70000"/>
              </a:schemeClr>
            </a:solidFill>
            <a:prstDash val="lgDashDot"/>
            <a:round/>
            <a:headEnd/>
            <a:tailEnd type="triangle" w="med" len="med"/>
          </a:ln>
        </p:spPr>
      </p:cxnSp>
      <p:cxnSp>
        <p:nvCxnSpPr>
          <p:cNvPr id="17" name="AutoShape 28"/>
          <p:cNvCxnSpPr>
            <a:cxnSpLocks noChangeShapeType="1"/>
          </p:cNvCxnSpPr>
          <p:nvPr/>
        </p:nvCxnSpPr>
        <p:spPr bwMode="auto">
          <a:xfrm>
            <a:off x="6655422" y="3007543"/>
            <a:ext cx="950956" cy="1695"/>
          </a:xfrm>
          <a:prstGeom prst="straightConnector1">
            <a:avLst/>
          </a:prstGeom>
          <a:noFill/>
          <a:ln w="28575">
            <a:solidFill>
              <a:schemeClr val="bg1">
                <a:alpha val="70000"/>
              </a:schemeClr>
            </a:solidFill>
            <a:prstDash val="lgDashDot"/>
            <a:round/>
            <a:headEnd/>
            <a:tailEnd type="triangle" w="med" len="med"/>
          </a:ln>
        </p:spPr>
      </p:cxnSp>
      <p:cxnSp>
        <p:nvCxnSpPr>
          <p:cNvPr id="18" name="Straight Arrow Connector 17"/>
          <p:cNvCxnSpPr/>
          <p:nvPr/>
        </p:nvCxnSpPr>
        <p:spPr>
          <a:xfrm rot="5400000" flipH="1" flipV="1">
            <a:off x="6350622" y="2166167"/>
            <a:ext cx="685800" cy="533400"/>
          </a:xfrm>
          <a:prstGeom prst="straightConnector1">
            <a:avLst/>
          </a:prstGeom>
          <a:ln w="28575">
            <a:solidFill>
              <a:schemeClr val="bg1">
                <a:alpha val="70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6884022" y="3232967"/>
            <a:ext cx="685800" cy="533400"/>
          </a:xfrm>
          <a:prstGeom prst="straightConnector1">
            <a:avLst/>
          </a:prstGeom>
          <a:ln w="28575">
            <a:solidFill>
              <a:schemeClr val="bg1">
                <a:alpha val="70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7493622" y="4299767"/>
            <a:ext cx="685800" cy="533400"/>
          </a:xfrm>
          <a:prstGeom prst="straightConnector1">
            <a:avLst/>
          </a:prstGeom>
          <a:ln w="28575">
            <a:solidFill>
              <a:schemeClr val="bg1">
                <a:alpha val="70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3" name="AutoShape 28"/>
          <p:cNvCxnSpPr>
            <a:cxnSpLocks noChangeShapeType="1"/>
          </p:cNvCxnSpPr>
          <p:nvPr/>
        </p:nvCxnSpPr>
        <p:spPr bwMode="auto">
          <a:xfrm>
            <a:off x="8792197" y="1935979"/>
            <a:ext cx="1368425" cy="1588"/>
          </a:xfrm>
          <a:prstGeom prst="straightConnector1">
            <a:avLst/>
          </a:prstGeom>
          <a:noFill/>
          <a:ln w="28575">
            <a:solidFill>
              <a:schemeClr val="bg1">
                <a:alpha val="70000"/>
              </a:schemeClr>
            </a:solidFill>
            <a:prstDash val="lgDashDot"/>
            <a:round/>
            <a:headEnd/>
            <a:tailEnd type="triangle" w="med" len="med"/>
          </a:ln>
        </p:spPr>
      </p:cxnSp>
      <p:sp>
        <p:nvSpPr>
          <p:cNvPr id="24" name="Rectangle 19"/>
          <p:cNvSpPr>
            <a:spLocks noChangeArrowheads="1"/>
          </p:cNvSpPr>
          <p:nvPr/>
        </p:nvSpPr>
        <p:spPr bwMode="auto">
          <a:xfrm>
            <a:off x="10384276" y="1851036"/>
            <a:ext cx="1069975" cy="366712"/>
          </a:xfrm>
          <a:prstGeom prst="bevel">
            <a:avLst/>
          </a:prstGeom>
          <a:noFill/>
          <a:ln w="28575">
            <a:noFill/>
            <a:miter lim="800000"/>
            <a:headEnd/>
            <a:tailEnd/>
          </a:ln>
          <a:effectLst/>
        </p:spPr>
        <p:txBody>
          <a:bodyPr wrap="none" anchor="ctr"/>
          <a:lstStyle/>
          <a:p>
            <a:pPr algn="ctr">
              <a:defRPr/>
            </a:pPr>
            <a:r>
              <a:rPr lang="en-US" dirty="0">
                <a:solidFill>
                  <a:schemeClr val="bg1"/>
                </a:solidFill>
                <a:latin typeface="Comic Sans MS" panose="030F0702030302020204" pitchFamily="66" charset="0"/>
                <a:ea typeface="ＭＳ Ｐゴシック"/>
                <a:cs typeface="ＭＳ Ｐゴシック"/>
              </a:rPr>
              <a:t>Acceptance </a:t>
            </a:r>
          </a:p>
          <a:p>
            <a:pPr algn="ctr">
              <a:defRPr/>
            </a:pPr>
            <a:r>
              <a:rPr lang="en-US" dirty="0">
                <a:solidFill>
                  <a:schemeClr val="bg1"/>
                </a:solidFill>
                <a:latin typeface="Comic Sans MS" panose="030F0702030302020204" pitchFamily="66" charset="0"/>
                <a:ea typeface="ＭＳ Ｐゴシック"/>
                <a:cs typeface="ＭＳ Ｐゴシック"/>
              </a:rPr>
              <a:t>Test</a:t>
            </a:r>
          </a:p>
        </p:txBody>
      </p:sp>
      <p:sp>
        <p:nvSpPr>
          <p:cNvPr id="25" name="Rectangle 19"/>
          <p:cNvSpPr>
            <a:spLocks noChangeArrowheads="1"/>
          </p:cNvSpPr>
          <p:nvPr/>
        </p:nvSpPr>
        <p:spPr bwMode="auto">
          <a:xfrm>
            <a:off x="9795213" y="2783800"/>
            <a:ext cx="1069975" cy="366712"/>
          </a:xfrm>
          <a:prstGeom prst="bevel">
            <a:avLst/>
          </a:prstGeom>
          <a:noFill/>
          <a:ln w="28575">
            <a:noFill/>
            <a:miter lim="800000"/>
            <a:headEnd/>
            <a:tailEnd/>
          </a:ln>
          <a:effectLst/>
        </p:spPr>
        <p:txBody>
          <a:bodyPr wrap="none" anchor="ctr"/>
          <a:lstStyle/>
          <a:p>
            <a:pPr algn="ctr">
              <a:defRPr/>
            </a:pPr>
            <a:r>
              <a:rPr lang="en-US" dirty="0">
                <a:solidFill>
                  <a:schemeClr val="bg1"/>
                </a:solidFill>
                <a:latin typeface="Comic Sans MS" panose="030F0702030302020204" pitchFamily="66" charset="0"/>
                <a:ea typeface="ＭＳ Ｐゴシック"/>
                <a:cs typeface="ＭＳ Ｐゴシック"/>
              </a:rPr>
              <a:t>System</a:t>
            </a:r>
          </a:p>
          <a:p>
            <a:pPr algn="ctr">
              <a:defRPr/>
            </a:pPr>
            <a:r>
              <a:rPr lang="en-US" dirty="0">
                <a:solidFill>
                  <a:schemeClr val="bg1"/>
                </a:solidFill>
                <a:latin typeface="Comic Sans MS" panose="030F0702030302020204" pitchFamily="66" charset="0"/>
                <a:ea typeface="ＭＳ Ｐゴシック"/>
                <a:cs typeface="ＭＳ Ｐゴシック"/>
              </a:rPr>
              <a:t>Test</a:t>
            </a:r>
          </a:p>
        </p:txBody>
      </p:sp>
      <p:sp>
        <p:nvSpPr>
          <p:cNvPr id="26" name="Rectangle 19"/>
          <p:cNvSpPr>
            <a:spLocks noChangeArrowheads="1"/>
          </p:cNvSpPr>
          <p:nvPr/>
        </p:nvSpPr>
        <p:spPr bwMode="auto">
          <a:xfrm>
            <a:off x="9115934" y="3886223"/>
            <a:ext cx="1069975" cy="366712"/>
          </a:xfrm>
          <a:prstGeom prst="bevel">
            <a:avLst/>
          </a:prstGeom>
          <a:noFill/>
          <a:ln w="28575">
            <a:noFill/>
            <a:miter lim="800000"/>
            <a:headEnd/>
            <a:tailEnd/>
          </a:ln>
          <a:effectLst/>
        </p:spPr>
        <p:txBody>
          <a:bodyPr wrap="none" anchor="ctr"/>
          <a:lstStyle/>
          <a:p>
            <a:pPr algn="ctr">
              <a:defRPr/>
            </a:pPr>
            <a:r>
              <a:rPr lang="en-US" dirty="0">
                <a:solidFill>
                  <a:schemeClr val="bg1"/>
                </a:solidFill>
                <a:latin typeface="Comic Sans MS" panose="030F0702030302020204" pitchFamily="66" charset="0"/>
                <a:ea typeface="ＭＳ Ｐゴシック"/>
                <a:cs typeface="ＭＳ Ｐゴシック"/>
              </a:rPr>
              <a:t>Integration </a:t>
            </a:r>
          </a:p>
          <a:p>
            <a:pPr algn="ctr">
              <a:defRPr/>
            </a:pPr>
            <a:r>
              <a:rPr lang="en-US" dirty="0">
                <a:solidFill>
                  <a:schemeClr val="bg1"/>
                </a:solidFill>
                <a:latin typeface="Comic Sans MS" panose="030F0702030302020204" pitchFamily="66" charset="0"/>
                <a:ea typeface="ＭＳ Ｐゴシック"/>
                <a:cs typeface="ＭＳ Ｐゴシック"/>
              </a:rPr>
              <a:t>Test</a:t>
            </a:r>
          </a:p>
        </p:txBody>
      </p:sp>
      <p:sp>
        <p:nvSpPr>
          <p:cNvPr id="27" name="Rectangle 19"/>
          <p:cNvSpPr>
            <a:spLocks noChangeArrowheads="1"/>
          </p:cNvSpPr>
          <p:nvPr/>
        </p:nvSpPr>
        <p:spPr bwMode="auto">
          <a:xfrm>
            <a:off x="8485254" y="4907616"/>
            <a:ext cx="1069975" cy="366712"/>
          </a:xfrm>
          <a:prstGeom prst="bevel">
            <a:avLst/>
          </a:prstGeom>
          <a:noFill/>
          <a:ln w="28575">
            <a:noFill/>
            <a:miter lim="800000"/>
            <a:headEnd/>
            <a:tailEnd/>
          </a:ln>
          <a:effectLst/>
        </p:spPr>
        <p:txBody>
          <a:bodyPr wrap="none" anchor="ctr"/>
          <a:lstStyle/>
          <a:p>
            <a:pPr algn="ctr">
              <a:defRPr/>
            </a:pPr>
            <a:r>
              <a:rPr lang="en-US" dirty="0">
                <a:solidFill>
                  <a:schemeClr val="bg1"/>
                </a:solidFill>
                <a:latin typeface="Comic Sans MS" panose="030F0702030302020204" pitchFamily="66" charset="0"/>
                <a:ea typeface="ＭＳ Ｐゴシック"/>
                <a:cs typeface="ＭＳ Ｐゴシック"/>
              </a:rPr>
              <a:t>Unit Test</a:t>
            </a:r>
          </a:p>
        </p:txBody>
      </p:sp>
      <p:cxnSp>
        <p:nvCxnSpPr>
          <p:cNvPr id="29" name="AutoShape 28"/>
          <p:cNvCxnSpPr>
            <a:cxnSpLocks noChangeShapeType="1"/>
          </p:cNvCxnSpPr>
          <p:nvPr/>
        </p:nvCxnSpPr>
        <p:spPr bwMode="auto">
          <a:xfrm>
            <a:off x="8030197" y="3002779"/>
            <a:ext cx="1520825" cy="1588"/>
          </a:xfrm>
          <a:prstGeom prst="straightConnector1">
            <a:avLst/>
          </a:prstGeom>
          <a:noFill/>
          <a:ln w="28575">
            <a:solidFill>
              <a:schemeClr val="bg1">
                <a:alpha val="70000"/>
              </a:schemeClr>
            </a:solidFill>
            <a:prstDash val="lgDashDot"/>
            <a:round/>
            <a:headEnd/>
            <a:tailEnd type="triangle" w="med" len="med"/>
          </a:ln>
        </p:spPr>
      </p:cxnSp>
      <p:cxnSp>
        <p:nvCxnSpPr>
          <p:cNvPr id="30" name="AutoShape 28"/>
          <p:cNvCxnSpPr>
            <a:cxnSpLocks noChangeShapeType="1"/>
          </p:cNvCxnSpPr>
          <p:nvPr/>
        </p:nvCxnSpPr>
        <p:spPr bwMode="auto">
          <a:xfrm flipV="1">
            <a:off x="7569822" y="4072754"/>
            <a:ext cx="1371600" cy="12701"/>
          </a:xfrm>
          <a:prstGeom prst="straightConnector1">
            <a:avLst/>
          </a:prstGeom>
          <a:noFill/>
          <a:ln w="28575">
            <a:solidFill>
              <a:schemeClr val="bg1">
                <a:alpha val="70000"/>
              </a:schemeClr>
            </a:solidFill>
            <a:prstDash val="lgDashDot"/>
            <a:round/>
            <a:headEnd/>
            <a:tailEnd type="triangle" w="med" len="med"/>
          </a:ln>
        </p:spPr>
      </p:cxnSp>
      <p:cxnSp>
        <p:nvCxnSpPr>
          <p:cNvPr id="31" name="AutoShape 28"/>
          <p:cNvCxnSpPr>
            <a:cxnSpLocks noChangeShapeType="1"/>
          </p:cNvCxnSpPr>
          <p:nvPr/>
        </p:nvCxnSpPr>
        <p:spPr bwMode="auto">
          <a:xfrm>
            <a:off x="7877797" y="5136379"/>
            <a:ext cx="606425" cy="1588"/>
          </a:xfrm>
          <a:prstGeom prst="straightConnector1">
            <a:avLst/>
          </a:prstGeom>
          <a:noFill/>
          <a:ln w="28575">
            <a:solidFill>
              <a:schemeClr val="bg1">
                <a:alpha val="70000"/>
              </a:schemeClr>
            </a:solidFill>
            <a:prstDash val="lgDashDot"/>
            <a:round/>
            <a:headEnd/>
            <a:tailEnd type="triangle" w="med" len="med"/>
          </a:ln>
        </p:spPr>
      </p:cxnSp>
      <p:cxnSp>
        <p:nvCxnSpPr>
          <p:cNvPr id="32" name="Straight Arrow Connector 31"/>
          <p:cNvCxnSpPr/>
          <p:nvPr/>
        </p:nvCxnSpPr>
        <p:spPr>
          <a:xfrm rot="5400000" flipH="1" flipV="1">
            <a:off x="7646022" y="2166167"/>
            <a:ext cx="685800" cy="533400"/>
          </a:xfrm>
          <a:prstGeom prst="straightConnector1">
            <a:avLst/>
          </a:prstGeom>
          <a:ln w="28575">
            <a:solidFill>
              <a:schemeClr val="bg1">
                <a:alpha val="70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9246222" y="2166167"/>
            <a:ext cx="685800" cy="533400"/>
          </a:xfrm>
          <a:prstGeom prst="straightConnector1">
            <a:avLst/>
          </a:prstGeom>
          <a:ln w="28575">
            <a:solidFill>
              <a:schemeClr val="bg1">
                <a:alpha val="70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8331822" y="3309167"/>
            <a:ext cx="685800" cy="533400"/>
          </a:xfrm>
          <a:prstGeom prst="straightConnector1">
            <a:avLst/>
          </a:prstGeom>
          <a:ln w="28575">
            <a:solidFill>
              <a:schemeClr val="bg1">
                <a:alpha val="70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535712" y="4863570"/>
            <a:ext cx="1454866" cy="646331"/>
          </a:xfrm>
          <a:prstGeom prst="rect">
            <a:avLst/>
          </a:prstGeom>
          <a:noFill/>
          <a:ln w="28575">
            <a:noFill/>
          </a:ln>
        </p:spPr>
        <p:txBody>
          <a:bodyPr wrap="square">
            <a:spAutoFit/>
          </a:bodyPr>
          <a:lstStyle/>
          <a:p>
            <a:pPr lvl="0" algn="ctr">
              <a:defRPr/>
            </a:pPr>
            <a:r>
              <a:rPr lang="en-US" dirty="0">
                <a:solidFill>
                  <a:schemeClr val="bg1"/>
                </a:solidFill>
                <a:latin typeface="Comic Sans MS" panose="030F0702030302020204" pitchFamily="66" charset="0"/>
                <a:ea typeface="ＭＳ Ｐゴシック"/>
                <a:cs typeface="ＭＳ Ｐゴシック"/>
              </a:rPr>
              <a:t>Component </a:t>
            </a:r>
            <a:r>
              <a:rPr lang="en-US" dirty="0" smtClean="0">
                <a:solidFill>
                  <a:schemeClr val="bg1"/>
                </a:solidFill>
                <a:latin typeface="Comic Sans MS" panose="030F0702030302020204" pitchFamily="66" charset="0"/>
                <a:ea typeface="ＭＳ Ｐゴシック"/>
                <a:cs typeface="ＭＳ Ｐゴシック"/>
              </a:rPr>
              <a:t>Design</a:t>
            </a:r>
            <a:endParaRPr lang="en-US" dirty="0">
              <a:solidFill>
                <a:schemeClr val="bg1"/>
              </a:solidFill>
              <a:latin typeface="Comic Sans MS" panose="030F0702030302020204" pitchFamily="66" charset="0"/>
              <a:ea typeface="ＭＳ Ｐゴシック"/>
              <a:cs typeface="ＭＳ Ｐゴシック"/>
            </a:endParaRPr>
          </a:p>
        </p:txBody>
      </p:sp>
      <p:sp>
        <p:nvSpPr>
          <p:cNvPr id="36" name="Rectangle 35"/>
          <p:cNvSpPr/>
          <p:nvPr/>
        </p:nvSpPr>
        <p:spPr>
          <a:xfrm rot="1872301">
            <a:off x="7204419" y="788033"/>
            <a:ext cx="957379" cy="53504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Papyrus" panose="03070502060502030205" pitchFamily="66" charset="0"/>
            </a:endParaRPr>
          </a:p>
        </p:txBody>
      </p:sp>
      <p:sp>
        <p:nvSpPr>
          <p:cNvPr id="37" name="Rectangle 36"/>
          <p:cNvSpPr/>
          <p:nvPr/>
        </p:nvSpPr>
        <p:spPr>
          <a:xfrm rot="18139707">
            <a:off x="7596982" y="4063042"/>
            <a:ext cx="6232805" cy="707886"/>
          </a:xfrm>
          <a:prstGeom prst="rect">
            <a:avLst/>
          </a:prstGeom>
          <a:noFill/>
          <a:ln w="28575">
            <a:noFill/>
          </a:ln>
        </p:spPr>
        <p:txBody>
          <a:bodyPr wrap="square">
            <a:spAutoFit/>
          </a:bodyPr>
          <a:lstStyle/>
          <a:p>
            <a:pPr algn="ctr"/>
            <a:r>
              <a:rPr lang="en-US" sz="2000" dirty="0">
                <a:solidFill>
                  <a:srgbClr val="FFFFA3"/>
                </a:solidFill>
                <a:latin typeface="Comic Sans MS" panose="030F0702030302020204" pitchFamily="66" charset="0"/>
              </a:rPr>
              <a:t>improve test coverage + reduce test cost</a:t>
            </a:r>
          </a:p>
          <a:p>
            <a:pPr algn="ctr"/>
            <a:r>
              <a:rPr lang="en-US" sz="2000" dirty="0">
                <a:solidFill>
                  <a:srgbClr val="FFFFA3"/>
                </a:solidFill>
                <a:latin typeface="Comic Sans MS" panose="030F0702030302020204" pitchFamily="66" charset="0"/>
              </a:rPr>
              <a:t>+ test case generation</a:t>
            </a:r>
          </a:p>
        </p:txBody>
      </p:sp>
      <p:sp>
        <p:nvSpPr>
          <p:cNvPr id="38" name="Rectangle 37"/>
          <p:cNvSpPr/>
          <p:nvPr/>
        </p:nvSpPr>
        <p:spPr>
          <a:xfrm>
            <a:off x="3185428" y="5992986"/>
            <a:ext cx="4148654" cy="400110"/>
          </a:xfrm>
          <a:prstGeom prst="rect">
            <a:avLst/>
          </a:prstGeom>
          <a:noFill/>
          <a:ln w="28575">
            <a:noFill/>
          </a:ln>
        </p:spPr>
        <p:txBody>
          <a:bodyPr wrap="square">
            <a:spAutoFit/>
          </a:bodyPr>
          <a:lstStyle/>
          <a:p>
            <a:r>
              <a:rPr lang="en-US" sz="2000" dirty="0">
                <a:solidFill>
                  <a:srgbClr val="FFFFA3"/>
                </a:solidFill>
                <a:latin typeface="Comic Sans MS" panose="030F0702030302020204" pitchFamily="66" charset="0"/>
              </a:rPr>
              <a:t>creating assurance arguments</a:t>
            </a:r>
          </a:p>
        </p:txBody>
      </p:sp>
      <p:sp>
        <p:nvSpPr>
          <p:cNvPr id="44" name="Rectangle 43"/>
          <p:cNvSpPr/>
          <p:nvPr/>
        </p:nvSpPr>
        <p:spPr>
          <a:xfrm>
            <a:off x="6379498" y="3189579"/>
            <a:ext cx="4172937" cy="461665"/>
          </a:xfrm>
          <a:prstGeom prst="rect">
            <a:avLst/>
          </a:prstGeom>
          <a:noFill/>
          <a:ln w="28575">
            <a:noFill/>
          </a:ln>
        </p:spPr>
        <p:txBody>
          <a:bodyPr wrap="none">
            <a:spAutoFit/>
          </a:bodyPr>
          <a:lstStyle/>
          <a:p>
            <a:r>
              <a:rPr lang="en-US" sz="2400" dirty="0">
                <a:solidFill>
                  <a:srgbClr val="FFFFA3"/>
                </a:solidFill>
                <a:effectLst/>
                <a:latin typeface="Comic Sans MS" panose="030F0702030302020204" pitchFamily="66" charset="0"/>
                <a:cs typeface="MV Boli" panose="02000500030200090000" pitchFamily="2" charset="0"/>
              </a:rPr>
              <a:t>improve scope management</a:t>
            </a:r>
          </a:p>
        </p:txBody>
      </p:sp>
      <p:cxnSp>
        <p:nvCxnSpPr>
          <p:cNvPr id="46" name="AutoShape 28"/>
          <p:cNvCxnSpPr>
            <a:cxnSpLocks noChangeShapeType="1"/>
          </p:cNvCxnSpPr>
          <p:nvPr/>
        </p:nvCxnSpPr>
        <p:spPr bwMode="auto">
          <a:xfrm>
            <a:off x="6991945" y="1965895"/>
            <a:ext cx="1368425" cy="1588"/>
          </a:xfrm>
          <a:prstGeom prst="straightConnector1">
            <a:avLst/>
          </a:prstGeom>
          <a:noFill/>
          <a:ln w="28575">
            <a:solidFill>
              <a:schemeClr val="bg1">
                <a:alpha val="70000"/>
              </a:schemeClr>
            </a:solidFill>
            <a:prstDash val="lgDashDot"/>
            <a:round/>
            <a:headEnd/>
            <a:tailEnd type="triangle" w="med" len="med"/>
          </a:ln>
        </p:spPr>
      </p:cxnSp>
      <p:sp>
        <p:nvSpPr>
          <p:cNvPr id="3" name="Footer Placeholder 2"/>
          <p:cNvSpPr>
            <a:spLocks noGrp="1"/>
          </p:cNvSpPr>
          <p:nvPr>
            <p:ph type="ftr" sz="quarter" idx="11"/>
          </p:nvPr>
        </p:nvSpPr>
        <p:spPr/>
        <p:txBody>
          <a:bodyPr/>
          <a:lstStyle/>
          <a:p>
            <a:r>
              <a:rPr lang="en-US" smtClean="0"/>
              <a:t>Spring 2017</a:t>
            </a:r>
            <a:endParaRPr lang="en-US"/>
          </a:p>
        </p:txBody>
      </p:sp>
      <p:sp>
        <p:nvSpPr>
          <p:cNvPr id="45" name="Rectangle 44"/>
          <p:cNvSpPr/>
          <p:nvPr/>
        </p:nvSpPr>
        <p:spPr>
          <a:xfrm rot="3435897">
            <a:off x="3352079" y="3581922"/>
            <a:ext cx="4060727" cy="400110"/>
          </a:xfrm>
          <a:prstGeom prst="rect">
            <a:avLst/>
          </a:prstGeom>
          <a:noFill/>
          <a:ln w="28575">
            <a:noFill/>
          </a:ln>
        </p:spPr>
        <p:txBody>
          <a:bodyPr wrap="none">
            <a:spAutoFit/>
          </a:bodyPr>
          <a:lstStyle/>
          <a:p>
            <a:pPr algn="ctr"/>
            <a:r>
              <a:rPr lang="en-US" sz="2000" dirty="0">
                <a:solidFill>
                  <a:srgbClr val="FFFFA3"/>
                </a:solidFill>
                <a:latin typeface="Comic Sans MS" panose="030F0702030302020204" pitchFamily="66" charset="0"/>
                <a:cs typeface="MV Boli" panose="02000500030200090000" pitchFamily="2" charset="0"/>
              </a:rPr>
              <a:t>assess the quality of the system</a:t>
            </a:r>
          </a:p>
        </p:txBody>
      </p:sp>
      <p:sp>
        <p:nvSpPr>
          <p:cNvPr id="47" name="Rectangle 46"/>
          <p:cNvSpPr/>
          <p:nvPr/>
        </p:nvSpPr>
        <p:spPr>
          <a:xfrm>
            <a:off x="5830128" y="1029799"/>
            <a:ext cx="5996386" cy="400110"/>
          </a:xfrm>
          <a:prstGeom prst="rect">
            <a:avLst/>
          </a:prstGeom>
          <a:noFill/>
          <a:ln w="28575">
            <a:noFill/>
          </a:ln>
        </p:spPr>
        <p:txBody>
          <a:bodyPr wrap="square">
            <a:spAutoFit/>
          </a:bodyPr>
          <a:lstStyle/>
          <a:p>
            <a:r>
              <a:rPr lang="en-US" sz="2000" dirty="0">
                <a:solidFill>
                  <a:srgbClr val="FFFFA3"/>
                </a:solidFill>
                <a:effectLst/>
                <a:latin typeface="Comic Sans MS" panose="030F0702030302020204" pitchFamily="66" charset="0"/>
                <a:cs typeface="MoolBoran" panose="020B0100010101010101" pitchFamily="34" charset="0"/>
              </a:rPr>
              <a:t>improve  change impact  assessment</a:t>
            </a:r>
          </a:p>
        </p:txBody>
      </p:sp>
      <p:cxnSp>
        <p:nvCxnSpPr>
          <p:cNvPr id="48" name="Straight Arrow Connector 47"/>
          <p:cNvCxnSpPr/>
          <p:nvPr/>
        </p:nvCxnSpPr>
        <p:spPr>
          <a:xfrm>
            <a:off x="6691042" y="4491552"/>
            <a:ext cx="277158" cy="399354"/>
          </a:xfrm>
          <a:prstGeom prst="straightConnector1">
            <a:avLst/>
          </a:prstGeom>
          <a:ln w="28575">
            <a:solidFill>
              <a:schemeClr val="bg1">
                <a:alpha val="70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941731" y="3346525"/>
            <a:ext cx="277158" cy="399354"/>
          </a:xfrm>
          <a:prstGeom prst="straightConnector1">
            <a:avLst/>
          </a:prstGeom>
          <a:ln w="28575">
            <a:solidFill>
              <a:schemeClr val="bg1">
                <a:alpha val="70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240815" y="2290154"/>
            <a:ext cx="277158" cy="399354"/>
          </a:xfrm>
          <a:prstGeom prst="straightConnector1">
            <a:avLst/>
          </a:prstGeom>
          <a:ln w="28575">
            <a:solidFill>
              <a:schemeClr val="bg1">
                <a:alpha val="70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7373876" y="5555698"/>
            <a:ext cx="185779" cy="265846"/>
          </a:xfrm>
          <a:prstGeom prst="straightConnector1">
            <a:avLst/>
          </a:prstGeom>
          <a:ln w="28575">
            <a:solidFill>
              <a:schemeClr val="bg1">
                <a:alpha val="70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93041" y="4124329"/>
            <a:ext cx="5071475" cy="830997"/>
          </a:xfrm>
          <a:prstGeom prst="rect">
            <a:avLst/>
          </a:prstGeom>
        </p:spPr>
        <p:txBody>
          <a:bodyPr wrap="square">
            <a:spAutoFit/>
          </a:bodyPr>
          <a:lstStyle/>
          <a:p>
            <a:pPr>
              <a:lnSpc>
                <a:spcPct val="120000"/>
              </a:lnSpc>
              <a:defRPr/>
            </a:pPr>
            <a:r>
              <a:rPr lang="en-US" sz="2000" dirty="0">
                <a:solidFill>
                  <a:srgbClr val="43CEFF"/>
                </a:solidFill>
                <a:latin typeface="Comic Sans MS" panose="030F0702030302020204" pitchFamily="66" charset="0"/>
                <a:ea typeface="ＭＳ Ｐゴシック"/>
                <a:cs typeface="ＭＳ Ｐゴシック"/>
              </a:rPr>
              <a:t>http://loonwerks.com</a:t>
            </a:r>
            <a:r>
              <a:rPr lang="en-US" sz="2000" dirty="0" smtClean="0">
                <a:solidFill>
                  <a:srgbClr val="43CEFF"/>
                </a:solidFill>
                <a:latin typeface="Comic Sans MS" panose="030F0702030302020204" pitchFamily="66" charset="0"/>
                <a:ea typeface="ＭＳ Ｐゴシック"/>
                <a:cs typeface="ＭＳ Ｐゴシック"/>
              </a:rPr>
              <a:t>/</a:t>
            </a:r>
            <a:br>
              <a:rPr lang="en-US" sz="2000" dirty="0" smtClean="0">
                <a:solidFill>
                  <a:srgbClr val="43CEFF"/>
                </a:solidFill>
                <a:latin typeface="Comic Sans MS" panose="030F0702030302020204" pitchFamily="66" charset="0"/>
                <a:ea typeface="ＭＳ Ｐゴシック"/>
                <a:cs typeface="ＭＳ Ｐゴシック"/>
              </a:rPr>
            </a:br>
            <a:r>
              <a:rPr lang="en-US" sz="2000" dirty="0" smtClean="0">
                <a:solidFill>
                  <a:srgbClr val="43CEFF"/>
                </a:solidFill>
                <a:latin typeface="Comic Sans MS" panose="030F0702030302020204" pitchFamily="66" charset="0"/>
                <a:ea typeface="ＭＳ Ｐゴシック"/>
                <a:cs typeface="ＭＳ Ｐゴシック"/>
              </a:rPr>
              <a:t>tools/jkind.html</a:t>
            </a:r>
            <a:endParaRPr lang="en-US" sz="2000" dirty="0">
              <a:solidFill>
                <a:srgbClr val="43CEFF"/>
              </a:solidFill>
              <a:latin typeface="Comic Sans MS" panose="030F0702030302020204" pitchFamily="66" charset="0"/>
              <a:ea typeface="ＭＳ Ｐゴシック"/>
              <a:cs typeface="ＭＳ Ｐゴシック"/>
            </a:endParaRPr>
          </a:p>
        </p:txBody>
      </p:sp>
      <p:sp>
        <p:nvSpPr>
          <p:cNvPr id="43" name="Rectangle 42"/>
          <p:cNvSpPr/>
          <p:nvPr/>
        </p:nvSpPr>
        <p:spPr>
          <a:xfrm>
            <a:off x="896205" y="2073300"/>
            <a:ext cx="3452636" cy="433708"/>
          </a:xfrm>
          <a:prstGeom prst="rect">
            <a:avLst/>
          </a:prstGeom>
        </p:spPr>
        <p:txBody>
          <a:bodyPr wrap="square">
            <a:spAutoFit/>
          </a:bodyPr>
          <a:lstStyle/>
          <a:p>
            <a:pPr>
              <a:lnSpc>
                <a:spcPct val="120000"/>
              </a:lnSpc>
              <a:defRPr/>
            </a:pPr>
            <a:r>
              <a:rPr lang="en-US" sz="2000" dirty="0">
                <a:solidFill>
                  <a:srgbClr val="43CEFF"/>
                </a:solidFill>
                <a:latin typeface="Comic Sans MS" panose="030F0702030302020204" pitchFamily="66" charset="0"/>
                <a:ea typeface="ＭＳ Ｐゴシック"/>
                <a:cs typeface="ＭＳ Ｐゴシック"/>
              </a:rPr>
              <a:t>https://github.com</a:t>
            </a:r>
            <a:r>
              <a:rPr lang="en-US" sz="2000" dirty="0" smtClean="0">
                <a:solidFill>
                  <a:srgbClr val="43CEFF"/>
                </a:solidFill>
                <a:latin typeface="Comic Sans MS" panose="030F0702030302020204" pitchFamily="66" charset="0"/>
                <a:ea typeface="ＭＳ Ｐゴシック"/>
                <a:cs typeface="ＭＳ Ｐゴシック"/>
              </a:rPr>
              <a:t>/</a:t>
            </a:r>
          </a:p>
        </p:txBody>
      </p:sp>
      <p:pic>
        <p:nvPicPr>
          <p:cNvPr id="16" name="Picture 15"/>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01817" y="2377291"/>
            <a:ext cx="625488" cy="625488"/>
          </a:xfrm>
          <a:prstGeom prst="rect">
            <a:avLst/>
          </a:prstGeom>
        </p:spPr>
      </p:pic>
      <p:sp>
        <p:nvSpPr>
          <p:cNvPr id="21" name="Rectangle 20"/>
          <p:cNvSpPr/>
          <p:nvPr/>
        </p:nvSpPr>
        <p:spPr>
          <a:xfrm>
            <a:off x="888942" y="2451853"/>
            <a:ext cx="6096000" cy="1200329"/>
          </a:xfrm>
          <a:prstGeom prst="rect">
            <a:avLst/>
          </a:prstGeom>
        </p:spPr>
        <p:txBody>
          <a:bodyPr>
            <a:spAutoFit/>
          </a:bodyPr>
          <a:lstStyle/>
          <a:p>
            <a:pPr>
              <a:lnSpc>
                <a:spcPct val="120000"/>
              </a:lnSpc>
              <a:defRPr/>
            </a:pPr>
            <a:r>
              <a:rPr lang="en-US" sz="2000" dirty="0" err="1">
                <a:solidFill>
                  <a:srgbClr val="43CEFF"/>
                </a:solidFill>
                <a:latin typeface="Comic Sans MS" panose="030F0702030302020204" pitchFamily="66" charset="0"/>
                <a:ea typeface="ＭＳ Ｐゴシック"/>
                <a:cs typeface="ＭＳ Ｐゴシック"/>
              </a:rPr>
              <a:t>elaghs</a:t>
            </a:r>
            <a:r>
              <a:rPr lang="en-US" sz="2000" dirty="0" smtClean="0">
                <a:solidFill>
                  <a:srgbClr val="43CEFF"/>
                </a:solidFill>
                <a:latin typeface="Comic Sans MS" panose="030F0702030302020204" pitchFamily="66" charset="0"/>
                <a:ea typeface="ＭＳ Ｐゴシック"/>
                <a:cs typeface="ＭＳ Ｐゴシック"/>
              </a:rPr>
              <a:t>/</a:t>
            </a:r>
          </a:p>
          <a:p>
            <a:pPr>
              <a:lnSpc>
                <a:spcPct val="120000"/>
              </a:lnSpc>
              <a:defRPr/>
            </a:pPr>
            <a:r>
              <a:rPr lang="en-US" sz="2000" dirty="0" smtClean="0">
                <a:solidFill>
                  <a:srgbClr val="43CEFF"/>
                </a:solidFill>
                <a:latin typeface="Comic Sans MS" panose="030F0702030302020204" pitchFamily="66" charset="0"/>
                <a:ea typeface="ＭＳ Ｐゴシック"/>
                <a:cs typeface="ＭＳ Ｐゴシック"/>
              </a:rPr>
              <a:t>Working/tree/master/</a:t>
            </a:r>
            <a:br>
              <a:rPr lang="en-US" sz="2000" dirty="0" smtClean="0">
                <a:solidFill>
                  <a:srgbClr val="43CEFF"/>
                </a:solidFill>
                <a:latin typeface="Comic Sans MS" panose="030F0702030302020204" pitchFamily="66" charset="0"/>
                <a:ea typeface="ＭＳ Ｐゴシック"/>
                <a:cs typeface="ＭＳ Ｐゴシック"/>
              </a:rPr>
            </a:br>
            <a:r>
              <a:rPr lang="en-US" sz="2000" dirty="0" smtClean="0">
                <a:solidFill>
                  <a:srgbClr val="43CEFF"/>
                </a:solidFill>
                <a:latin typeface="Comic Sans MS" panose="030F0702030302020204" pitchFamily="66" charset="0"/>
                <a:ea typeface="ＭＳ Ｐゴシック"/>
                <a:cs typeface="ＭＳ Ｐゴシック"/>
              </a:rPr>
              <a:t>support/experiments</a:t>
            </a:r>
            <a:endParaRPr lang="en-US" sz="2000" dirty="0">
              <a:solidFill>
                <a:srgbClr val="43CEFF"/>
              </a:solidFill>
              <a:latin typeface="Comic Sans MS" panose="030F0702030302020204" pitchFamily="66" charset="0"/>
              <a:ea typeface="ＭＳ Ｐゴシック"/>
              <a:cs typeface="ＭＳ Ｐゴシック"/>
            </a:endParaRPr>
          </a:p>
        </p:txBody>
      </p:sp>
      <p:pic>
        <p:nvPicPr>
          <p:cNvPr id="41" name="Picture 4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258271" y="4890906"/>
            <a:ext cx="2385775" cy="456280"/>
          </a:xfrm>
          <a:prstGeom prst="rect">
            <a:avLst/>
          </a:prstGeom>
        </p:spPr>
      </p:pic>
    </p:spTree>
    <p:extLst>
      <p:ext uri="{BB962C8B-B14F-4D97-AF65-F5344CB8AC3E}">
        <p14:creationId xmlns:p14="http://schemas.microsoft.com/office/powerpoint/2010/main" val="4273412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1985C30-FED6-44AE-B4D8-46A298887475}" type="slidenum">
              <a:rPr lang="en-US" smtClean="0"/>
              <a:t>41</a:t>
            </a:fld>
            <a:endParaRPr lang="en-US" dirty="0"/>
          </a:p>
        </p:txBody>
      </p:sp>
      <p:sp>
        <p:nvSpPr>
          <p:cNvPr id="7" name="Title 1"/>
          <p:cNvSpPr>
            <a:spLocks noGrp="1"/>
          </p:cNvSpPr>
          <p:nvPr>
            <p:ph type="title"/>
          </p:nvPr>
        </p:nvSpPr>
        <p:spPr>
          <a:xfrm>
            <a:off x="1663583" y="3081929"/>
            <a:ext cx="8229600" cy="1143000"/>
          </a:xfrm>
        </p:spPr>
        <p:txBody>
          <a:bodyPr>
            <a:normAutofit/>
          </a:bodyPr>
          <a:lstStyle/>
          <a:p>
            <a:pPr algn="l"/>
            <a:r>
              <a:rPr lang="en-US" sz="7200" b="1" dirty="0"/>
              <a:t>Thank You!</a:t>
            </a:r>
          </a:p>
        </p:txBody>
      </p:sp>
      <p:sp>
        <p:nvSpPr>
          <p:cNvPr id="8" name="Title 1"/>
          <p:cNvSpPr txBox="1">
            <a:spLocks/>
          </p:cNvSpPr>
          <p:nvPr/>
        </p:nvSpPr>
        <p:spPr>
          <a:xfrm>
            <a:off x="6496636" y="3267445"/>
            <a:ext cx="2502408"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kern="1200">
                <a:solidFill>
                  <a:schemeClr val="bg1"/>
                </a:solidFill>
                <a:latin typeface="Segoe Print" pitchFamily="2" charset="0"/>
                <a:ea typeface="+mj-ea"/>
                <a:cs typeface="+mj-cs"/>
              </a:defRPr>
            </a:lvl1pPr>
          </a:lstStyle>
          <a:p>
            <a:pPr algn="l"/>
            <a:r>
              <a:rPr lang="en-US" sz="34400" b="1" dirty="0">
                <a:latin typeface="Chalk Line Outline" pitchFamily="2" charset="0"/>
              </a:rPr>
              <a:t>?</a:t>
            </a:r>
          </a:p>
        </p:txBody>
      </p:sp>
      <p:sp>
        <p:nvSpPr>
          <p:cNvPr id="2" name="Footer Placeholder 1"/>
          <p:cNvSpPr>
            <a:spLocks noGrp="1"/>
          </p:cNvSpPr>
          <p:nvPr>
            <p:ph type="ftr" sz="quarter" idx="11"/>
          </p:nvPr>
        </p:nvSpPr>
        <p:spPr/>
        <p:txBody>
          <a:bodyPr/>
          <a:lstStyle/>
          <a:p>
            <a:r>
              <a:rPr lang="en-US" smtClean="0"/>
              <a:t>Spring 2017</a:t>
            </a:r>
            <a:endParaRPr lang="en-US"/>
          </a:p>
        </p:txBody>
      </p:sp>
    </p:spTree>
    <p:extLst>
      <p:ext uri="{BB962C8B-B14F-4D97-AF65-F5344CB8AC3E}">
        <p14:creationId xmlns:p14="http://schemas.microsoft.com/office/powerpoint/2010/main" val="3890333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Coverage Testing</a:t>
            </a:r>
            <a:endParaRPr lang="en-US" dirty="0"/>
          </a:p>
        </p:txBody>
      </p:sp>
      <p:sp>
        <p:nvSpPr>
          <p:cNvPr id="3" name="Content Placeholder 2"/>
          <p:cNvSpPr>
            <a:spLocks noGrp="1"/>
          </p:cNvSpPr>
          <p:nvPr>
            <p:ph idx="1"/>
          </p:nvPr>
        </p:nvSpPr>
        <p:spPr>
          <a:xfrm>
            <a:off x="2667000" y="1447800"/>
            <a:ext cx="7790688" cy="4800600"/>
          </a:xfrm>
        </p:spPr>
        <p:txBody>
          <a:bodyPr>
            <a:normAutofit lnSpcReduction="10000"/>
          </a:bodyPr>
          <a:lstStyle/>
          <a:p>
            <a:r>
              <a:rPr lang="en-US" sz="2400" dirty="0"/>
              <a:t>Idea: measure how well your tests cover your code as an approximation of “goodness” of your testing</a:t>
            </a:r>
          </a:p>
          <a:p>
            <a:r>
              <a:rPr lang="en-US" sz="2400" dirty="0"/>
              <a:t>Examples: </a:t>
            </a:r>
          </a:p>
          <a:p>
            <a:pPr lvl="1"/>
            <a:r>
              <a:rPr lang="en-US" sz="2000" b="1" dirty="0"/>
              <a:t>Statement coverage:</a:t>
            </a:r>
            <a:r>
              <a:rPr lang="en-US" sz="2000" dirty="0"/>
              <a:t> Every statement in the code should be executed by some test</a:t>
            </a:r>
          </a:p>
          <a:p>
            <a:pPr lvl="1"/>
            <a:r>
              <a:rPr lang="en-US" sz="2000" b="1" dirty="0"/>
              <a:t>Decision coverage:</a:t>
            </a:r>
            <a:r>
              <a:rPr lang="en-US" sz="2000" dirty="0"/>
              <a:t> every Boolean expression should take on both true/false values</a:t>
            </a:r>
          </a:p>
          <a:p>
            <a:pPr lvl="1"/>
            <a:r>
              <a:rPr lang="en-US" sz="2000" b="1" dirty="0"/>
              <a:t>Modified Decision Condition Coverage (MCDC):</a:t>
            </a:r>
            <a:r>
              <a:rPr lang="en-US" sz="2000" dirty="0"/>
              <a:t> every simple Boolean condition should be shown to </a:t>
            </a:r>
            <a:r>
              <a:rPr lang="en-US" sz="2000" b="1" dirty="0"/>
              <a:t>independently affect </a:t>
            </a:r>
            <a:r>
              <a:rPr lang="en-US" sz="2000" dirty="0"/>
              <a:t>the outcome of compound Boolean expressions.</a:t>
            </a:r>
          </a:p>
          <a:p>
            <a:pPr lvl="1"/>
            <a:r>
              <a:rPr lang="en-US" sz="2000" b="1" dirty="0"/>
              <a:t>Boundary Value Testing: </a:t>
            </a:r>
            <a:r>
              <a:rPr lang="en-US" sz="2000" dirty="0"/>
              <a:t>Every relational operator should be tested at, immediately above, and immediately below the point-of-success.</a:t>
            </a:r>
          </a:p>
        </p:txBody>
      </p:sp>
      <p:sp>
        <p:nvSpPr>
          <p:cNvPr id="4" name="Date Placeholder 3"/>
          <p:cNvSpPr>
            <a:spLocks noGrp="1"/>
          </p:cNvSpPr>
          <p:nvPr>
            <p:ph type="dt" sz="half" idx="4294967295"/>
          </p:nvPr>
        </p:nvSpPr>
        <p:spPr/>
        <p:txBody>
          <a:bodyPr/>
          <a:lstStyle/>
          <a:p>
            <a:fld id="{3C0E3ED0-BF04-4EEE-898C-4BA4D9A10008}" type="datetime1">
              <a:rPr lang="en-US" smtClean="0"/>
              <a:t>1/27/2017</a:t>
            </a:fld>
            <a:endParaRPr lang="en-US"/>
          </a:p>
        </p:txBody>
      </p:sp>
      <p:sp>
        <p:nvSpPr>
          <p:cNvPr id="5" name="Footer Placeholder 4"/>
          <p:cNvSpPr>
            <a:spLocks noGrp="1"/>
          </p:cNvSpPr>
          <p:nvPr>
            <p:ph type="ftr" sz="quarter" idx="11"/>
          </p:nvPr>
        </p:nvSpPr>
        <p:spPr/>
        <p:txBody>
          <a:bodyPr/>
          <a:lstStyle/>
          <a:p>
            <a:r>
              <a:rPr lang="en-US" smtClean="0"/>
              <a:t>GE Controls Forum 2013 - Mike Whalen</a:t>
            </a:r>
            <a:endParaRPr lang="en-US" dirty="0"/>
          </a:p>
        </p:txBody>
      </p:sp>
      <p:sp>
        <p:nvSpPr>
          <p:cNvPr id="6" name="Slide Number Placeholder 5"/>
          <p:cNvSpPr>
            <a:spLocks noGrp="1"/>
          </p:cNvSpPr>
          <p:nvPr>
            <p:ph type="sldNum" sz="quarter" idx="12"/>
          </p:nvPr>
        </p:nvSpPr>
        <p:spPr/>
        <p:txBody>
          <a:bodyPr/>
          <a:lstStyle/>
          <a:p>
            <a:fld id="{A5FA6E97-0784-490A-A9E7-F8345BF34469}" type="slidenum">
              <a:rPr lang="en-US" smtClean="0"/>
              <a:pPr/>
              <a:t>42</a:t>
            </a:fld>
            <a:endParaRPr lang="en-US"/>
          </a:p>
        </p:txBody>
      </p:sp>
    </p:spTree>
    <p:extLst>
      <p:ext uri="{BB962C8B-B14F-4D97-AF65-F5344CB8AC3E}">
        <p14:creationId xmlns:p14="http://schemas.microsoft.com/office/powerpoint/2010/main" val="3251546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Papyrus" panose="03070502060502030205" pitchFamily="66" charset="0"/>
              </a:rPr>
              <a:t>Computing IVC Set</a:t>
            </a:r>
            <a:endParaRPr lang="en-US" b="1" dirty="0">
              <a:latin typeface="Papyrus" panose="03070502060502030205" pitchFamily="66" charset="0"/>
            </a:endParaRPr>
          </a:p>
        </p:txBody>
      </p:sp>
      <p:sp>
        <p:nvSpPr>
          <p:cNvPr id="3" name="Content Placeholder 2"/>
          <p:cNvSpPr>
            <a:spLocks noGrp="1"/>
          </p:cNvSpPr>
          <p:nvPr>
            <p:ph idx="1"/>
          </p:nvPr>
        </p:nvSpPr>
        <p:spPr/>
        <p:txBody>
          <a:bodyPr>
            <a:normAutofit/>
          </a:bodyPr>
          <a:lstStyle/>
          <a:p>
            <a:pPr marL="0" indent="0" algn="justLow">
              <a:buNone/>
            </a:pPr>
            <a:r>
              <a:rPr lang="en-US" dirty="0">
                <a:latin typeface="+mn-lt"/>
              </a:rPr>
              <a:t>For each property:</a:t>
            </a:r>
          </a:p>
          <a:p>
            <a:pPr algn="justLow">
              <a:buFont typeface="Wingdings" panose="05000000000000000000" pitchFamily="2" charset="2"/>
              <a:buChar char="§"/>
            </a:pPr>
            <a:r>
              <a:rPr lang="en-US" dirty="0">
                <a:solidFill>
                  <a:srgbClr val="FFFF99"/>
                </a:solidFill>
                <a:latin typeface="+mn-lt"/>
              </a:rPr>
              <a:t>Reduce invariants </a:t>
            </a:r>
            <a:r>
              <a:rPr lang="en-US" dirty="0">
                <a:latin typeface="+mn-lt"/>
              </a:rPr>
              <a:t>and find a minimal set of invariants</a:t>
            </a:r>
          </a:p>
          <a:p>
            <a:pPr algn="justLow">
              <a:buFont typeface="Wingdings" panose="05000000000000000000" pitchFamily="2" charset="2"/>
              <a:buChar char="§"/>
            </a:pPr>
            <a:r>
              <a:rPr lang="en-US" dirty="0">
                <a:solidFill>
                  <a:srgbClr val="FFFF99"/>
                </a:solidFill>
                <a:latin typeface="+mn-lt"/>
              </a:rPr>
              <a:t>Obtain a minimum K </a:t>
            </a:r>
            <a:r>
              <a:rPr lang="en-US" dirty="0">
                <a:latin typeface="+mn-lt"/>
              </a:rPr>
              <a:t>by which the property is inductively provable</a:t>
            </a:r>
          </a:p>
          <a:p>
            <a:pPr algn="justLow">
              <a:buFont typeface="Wingdings" panose="05000000000000000000" pitchFamily="2" charset="2"/>
              <a:buChar char="§"/>
            </a:pPr>
            <a:r>
              <a:rPr lang="en-US" dirty="0">
                <a:latin typeface="+mn-lt"/>
              </a:rPr>
              <a:t>For the obtained </a:t>
            </a:r>
            <a:r>
              <a:rPr lang="en-US" dirty="0">
                <a:solidFill>
                  <a:srgbClr val="FFFFA3"/>
                </a:solidFill>
                <a:latin typeface="+mn-lt"/>
              </a:rPr>
              <a:t>K</a:t>
            </a:r>
            <a:r>
              <a:rPr lang="en-US" dirty="0">
                <a:latin typeface="+mn-lt"/>
              </a:rPr>
              <a:t>, compute </a:t>
            </a:r>
            <a:r>
              <a:rPr lang="en-US" dirty="0" err="1">
                <a:latin typeface="+mn-lt"/>
              </a:rPr>
              <a:t>unsat</a:t>
            </a:r>
            <a:r>
              <a:rPr lang="en-US" dirty="0">
                <a:latin typeface="+mn-lt"/>
              </a:rPr>
              <a:t> core with a </a:t>
            </a:r>
            <a:r>
              <a:rPr lang="en-US" dirty="0">
                <a:solidFill>
                  <a:srgbClr val="FFFFA3"/>
                </a:solidFill>
                <a:latin typeface="+mn-lt"/>
              </a:rPr>
              <a:t>special </a:t>
            </a:r>
            <a:r>
              <a:rPr lang="en-US" dirty="0" smtClean="0">
                <a:solidFill>
                  <a:srgbClr val="FFFFA3"/>
                </a:solidFill>
                <a:latin typeface="+mn-lt"/>
              </a:rPr>
              <a:t>IVC query </a:t>
            </a:r>
            <a:endParaRPr lang="en-US" dirty="0">
              <a:solidFill>
                <a:srgbClr val="FFFFA3"/>
              </a:solidFill>
              <a:latin typeface="+mn-lt"/>
            </a:endParaRPr>
          </a:p>
          <a:p>
            <a:pPr algn="justLow">
              <a:buFont typeface="Wingdings" panose="05000000000000000000" pitchFamily="2" charset="2"/>
              <a:buChar char="§"/>
            </a:pPr>
            <a:r>
              <a:rPr lang="en-US" dirty="0" err="1">
                <a:latin typeface="+mn-lt"/>
              </a:rPr>
              <a:t>Unsat</a:t>
            </a:r>
            <a:r>
              <a:rPr lang="en-US" dirty="0">
                <a:latin typeface="+mn-lt"/>
              </a:rPr>
              <a:t> core will contain a </a:t>
            </a:r>
            <a:r>
              <a:rPr lang="en-US" dirty="0">
                <a:solidFill>
                  <a:srgbClr val="FFFF99"/>
                </a:solidFill>
                <a:latin typeface="+mn-lt"/>
              </a:rPr>
              <a:t>super-set of </a:t>
            </a:r>
            <a:r>
              <a:rPr lang="en-US" dirty="0" smtClean="0">
                <a:solidFill>
                  <a:srgbClr val="FFFF99"/>
                </a:solidFill>
                <a:latin typeface="+mn-lt"/>
              </a:rPr>
              <a:t>IVCs</a:t>
            </a:r>
            <a:endParaRPr lang="en-US" dirty="0">
              <a:solidFill>
                <a:srgbClr val="FFFF99"/>
              </a:solidFill>
              <a:latin typeface="+mn-lt"/>
            </a:endParaRPr>
          </a:p>
          <a:p>
            <a:pPr algn="justLow">
              <a:buFont typeface="Wingdings" panose="05000000000000000000" pitchFamily="2" charset="2"/>
              <a:buChar char="§"/>
            </a:pPr>
            <a:r>
              <a:rPr lang="en-US" dirty="0">
                <a:solidFill>
                  <a:srgbClr val="FFFF99"/>
                </a:solidFill>
                <a:latin typeface="+mn-lt"/>
              </a:rPr>
              <a:t>Minimize </a:t>
            </a:r>
            <a:r>
              <a:rPr lang="en-US" dirty="0" err="1">
                <a:solidFill>
                  <a:srgbClr val="FFFF99"/>
                </a:solidFill>
                <a:latin typeface="+mn-lt"/>
              </a:rPr>
              <a:t>unsat</a:t>
            </a:r>
            <a:r>
              <a:rPr lang="en-US" dirty="0">
                <a:solidFill>
                  <a:srgbClr val="FFFF99"/>
                </a:solidFill>
                <a:latin typeface="+mn-lt"/>
              </a:rPr>
              <a:t> core </a:t>
            </a:r>
            <a:r>
              <a:rPr lang="en-US" dirty="0">
                <a:latin typeface="+mn-lt"/>
              </a:rPr>
              <a:t>to get a minimal set of </a:t>
            </a:r>
            <a:r>
              <a:rPr lang="en-US" dirty="0" smtClean="0">
                <a:latin typeface="+mn-lt"/>
              </a:rPr>
              <a:t>IVCs</a:t>
            </a:r>
            <a:endParaRPr lang="en-US" dirty="0">
              <a:latin typeface="+mn-lt"/>
            </a:endParaRPr>
          </a:p>
        </p:txBody>
      </p:sp>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43</a:t>
            </a:fld>
            <a:endParaRPr lang="en-US" dirty="0"/>
          </a:p>
        </p:txBody>
      </p:sp>
    </p:spTree>
    <p:extLst>
      <p:ext uri="{BB962C8B-B14F-4D97-AF65-F5344CB8AC3E}">
        <p14:creationId xmlns:p14="http://schemas.microsoft.com/office/powerpoint/2010/main" val="655721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p:cNvSpPr>
            <a:spLocks noGrp="1"/>
          </p:cNvSpPr>
          <p:nvPr>
            <p:ph type="sldNum" sz="quarter" idx="12"/>
          </p:nvPr>
        </p:nvSpPr>
        <p:spPr>
          <a:xfrm>
            <a:off x="11090245" y="5757216"/>
            <a:ext cx="679509" cy="365125"/>
          </a:xfrm>
        </p:spPr>
        <p:txBody>
          <a:bodyPr/>
          <a:lstStyle/>
          <a:p>
            <a:fld id="{04196A34-485E-483A-BC0B-533329AE677C}" type="slidenum">
              <a:rPr lang="en-US" smtClean="0"/>
              <a:t>44</a:t>
            </a:fld>
            <a:endParaRPr lang="en-US" dirty="0"/>
          </a:p>
        </p:txBody>
      </p:sp>
      <p:sp>
        <p:nvSpPr>
          <p:cNvPr id="2" name="Title 1"/>
          <p:cNvSpPr>
            <a:spLocks noGrp="1"/>
          </p:cNvSpPr>
          <p:nvPr>
            <p:ph type="title"/>
          </p:nvPr>
        </p:nvSpPr>
        <p:spPr/>
        <p:txBody>
          <a:bodyPr/>
          <a:lstStyle/>
          <a:p>
            <a:r>
              <a:rPr lang="en-US" dirty="0" smtClean="0"/>
              <a:t>Overhead of different algorithms</a:t>
            </a:r>
            <a:endParaRPr lang="en-US" dirty="0"/>
          </a:p>
        </p:txBody>
      </p:sp>
      <p:graphicFrame>
        <p:nvGraphicFramePr>
          <p:cNvPr id="4" name="Content Placeholder 3"/>
          <p:cNvGraphicFramePr>
            <a:graphicFrameLocks noGrp="1"/>
          </p:cNvGraphicFramePr>
          <p:nvPr>
            <p:ph idx="1"/>
            <p:extLst/>
          </p:nvPr>
        </p:nvGraphicFramePr>
        <p:xfrm>
          <a:off x="869310" y="1826606"/>
          <a:ext cx="8173089" cy="2500868"/>
        </p:xfrm>
        <a:graphic>
          <a:graphicData uri="http://schemas.openxmlformats.org/drawingml/2006/table">
            <a:tbl>
              <a:tblPr firstRow="1" bandRow="1">
                <a:tableStyleId>{5C22544A-7EE6-4342-B048-85BDC9FD1C3A}</a:tableStyleId>
              </a:tblPr>
              <a:tblGrid>
                <a:gridCol w="2097309">
                  <a:extLst>
                    <a:ext uri="{9D8B030D-6E8A-4147-A177-3AD203B41FA5}">
                      <a16:colId xmlns:a16="http://schemas.microsoft.com/office/drawing/2014/main" val="20000"/>
                    </a:ext>
                  </a:extLst>
                </a:gridCol>
                <a:gridCol w="1609288">
                  <a:extLst>
                    <a:ext uri="{9D8B030D-6E8A-4147-A177-3AD203B41FA5}">
                      <a16:colId xmlns:a16="http://schemas.microsoft.com/office/drawing/2014/main" val="20001"/>
                    </a:ext>
                  </a:extLst>
                </a:gridCol>
                <a:gridCol w="1486016">
                  <a:extLst>
                    <a:ext uri="{9D8B030D-6E8A-4147-A177-3AD203B41FA5}">
                      <a16:colId xmlns:a16="http://schemas.microsoft.com/office/drawing/2014/main" val="20002"/>
                    </a:ext>
                  </a:extLst>
                </a:gridCol>
                <a:gridCol w="1502903">
                  <a:extLst>
                    <a:ext uri="{9D8B030D-6E8A-4147-A177-3AD203B41FA5}">
                      <a16:colId xmlns:a16="http://schemas.microsoft.com/office/drawing/2014/main" val="20003"/>
                    </a:ext>
                  </a:extLst>
                </a:gridCol>
                <a:gridCol w="1477573">
                  <a:extLst>
                    <a:ext uri="{9D8B030D-6E8A-4147-A177-3AD203B41FA5}">
                      <a16:colId xmlns:a16="http://schemas.microsoft.com/office/drawing/2014/main" val="20004"/>
                    </a:ext>
                  </a:extLst>
                </a:gridCol>
              </a:tblGrid>
              <a:tr h="373340">
                <a:tc>
                  <a:txBody>
                    <a:bodyPr/>
                    <a:lstStyle/>
                    <a:p>
                      <a:pPr algn="ctr"/>
                      <a:r>
                        <a:rPr lang="en-US" b="1" dirty="0" smtClean="0">
                          <a:solidFill>
                            <a:schemeClr val="bg1"/>
                          </a:solidFill>
                          <a:latin typeface="Papyrus" panose="03070502060502030205" pitchFamily="66" charset="0"/>
                        </a:rPr>
                        <a:t>Algorithm</a:t>
                      </a:r>
                      <a:endParaRPr lang="en-US" b="1" dirty="0">
                        <a:solidFill>
                          <a:schemeClr val="bg1"/>
                        </a:solidFill>
                        <a:latin typeface="Papyrus" panose="03070502060502030205" pitchFamily="66" charset="0"/>
                      </a:endParaRPr>
                    </a:p>
                  </a:txBody>
                  <a:tcPr anchor="ctr">
                    <a:lnL w="12700" cmpd="sng">
                      <a:noFill/>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bg1"/>
                          </a:solidFill>
                          <a:latin typeface="Papyrus" panose="03070502060502030205" pitchFamily="66" charset="0"/>
                        </a:rPr>
                        <a:t>min</a:t>
                      </a:r>
                      <a:endParaRPr lang="en-US" b="1" dirty="0">
                        <a:solidFill>
                          <a:schemeClr val="bg1"/>
                        </a:solidFill>
                        <a:latin typeface="Papyrus" panose="03070502060502030205" pitchFamily="66"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bg1"/>
                          </a:solidFill>
                          <a:latin typeface="Papyrus" panose="03070502060502030205" pitchFamily="66" charset="0"/>
                        </a:rPr>
                        <a:t>max</a:t>
                      </a:r>
                      <a:endParaRPr lang="en-US" b="1" dirty="0">
                        <a:solidFill>
                          <a:schemeClr val="bg1"/>
                        </a:solidFill>
                        <a:latin typeface="Papyrus" panose="03070502060502030205" pitchFamily="66"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smtClean="0">
                          <a:solidFill>
                            <a:schemeClr val="bg1"/>
                          </a:solidFill>
                          <a:latin typeface="Papyrus" panose="03070502060502030205" pitchFamily="66" charset="0"/>
                        </a:rPr>
                        <a:t>avg</a:t>
                      </a:r>
                      <a:endParaRPr lang="en-US" b="1" dirty="0">
                        <a:solidFill>
                          <a:schemeClr val="bg1"/>
                        </a:solidFill>
                        <a:latin typeface="Papyrus" panose="03070502060502030205" pitchFamily="66"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smtClean="0">
                          <a:solidFill>
                            <a:schemeClr val="bg1"/>
                          </a:solidFill>
                          <a:latin typeface="Papyrus" panose="03070502060502030205" pitchFamily="66" charset="0"/>
                        </a:rPr>
                        <a:t>stdev</a:t>
                      </a:r>
                      <a:endParaRPr lang="en-US" b="1" dirty="0">
                        <a:solidFill>
                          <a:schemeClr val="bg1"/>
                        </a:solidFill>
                        <a:latin typeface="Papyrus" panose="03070502060502030205" pitchFamily="66" charset="0"/>
                      </a:endParaRPr>
                    </a:p>
                  </a:txBody>
                  <a:tcPr anchor="ctr">
                    <a:lnL w="38100" cap="flat" cmpd="sng" algn="ctr">
                      <a:solidFill>
                        <a:schemeClr val="bg1"/>
                      </a:solidFill>
                      <a:prstDash val="solid"/>
                      <a:round/>
                      <a:headEnd type="none" w="med" len="med"/>
                      <a:tailEnd type="none" w="med" len="med"/>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44396">
                <a:tc>
                  <a:txBody>
                    <a:bodyPr/>
                    <a:lstStyle/>
                    <a:p>
                      <a:pPr algn="ctr"/>
                      <a:r>
                        <a:rPr lang="en-US" b="1" dirty="0" err="1" smtClean="0">
                          <a:solidFill>
                            <a:schemeClr val="bg1"/>
                          </a:solidFill>
                          <a:latin typeface="Papyrus" panose="03070502060502030205" pitchFamily="66" charset="0"/>
                        </a:rPr>
                        <a:t>All_IVCs</a:t>
                      </a:r>
                      <a:endParaRPr lang="en-US" b="1" dirty="0">
                        <a:solidFill>
                          <a:schemeClr val="bg1"/>
                        </a:solidFill>
                        <a:latin typeface="Papyrus" panose="03070502060502030205" pitchFamily="66" charset="0"/>
                      </a:endParaRP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bg1"/>
                          </a:solidFill>
                          <a:latin typeface="Papyrus" panose="03070502060502030205" pitchFamily="66" charset="0"/>
                        </a:rPr>
                        <a:t>13.642%</a:t>
                      </a:r>
                      <a:endParaRPr lang="en-US" b="1" dirty="0">
                        <a:solidFill>
                          <a:schemeClr val="bg1"/>
                        </a:solidFill>
                        <a:latin typeface="Papyrus" panose="03070502060502030205" pitchFamily="66"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bg1"/>
                          </a:solidFill>
                          <a:latin typeface="Papyrus" panose="03070502060502030205" pitchFamily="66" charset="0"/>
                        </a:rPr>
                        <a:t>101034.61%</a:t>
                      </a:r>
                      <a:endParaRPr lang="en-US" b="1" dirty="0">
                        <a:solidFill>
                          <a:schemeClr val="bg1"/>
                        </a:solidFill>
                        <a:latin typeface="Papyrus" panose="03070502060502030205" pitchFamily="66"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bg1"/>
                          </a:solidFill>
                          <a:latin typeface="Papyrus" panose="03070502060502030205" pitchFamily="66" charset="0"/>
                        </a:rPr>
                        <a:t>2544.399%</a:t>
                      </a:r>
                      <a:endParaRPr lang="en-US" b="1" dirty="0">
                        <a:solidFill>
                          <a:schemeClr val="bg1"/>
                        </a:solidFill>
                        <a:latin typeface="Papyrus" panose="03070502060502030205" pitchFamily="66"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bg1"/>
                          </a:solidFill>
                          <a:latin typeface="Papyrus" panose="03070502060502030205" pitchFamily="66" charset="0"/>
                        </a:rPr>
                        <a:t>7764.159%</a:t>
                      </a:r>
                      <a:endParaRPr lang="en-US" b="1" dirty="0">
                        <a:solidFill>
                          <a:schemeClr val="bg1"/>
                        </a:solidFill>
                        <a:latin typeface="Papyrus" panose="03070502060502030205" pitchFamily="66" charset="0"/>
                      </a:endParaRPr>
                    </a:p>
                  </a:txBody>
                  <a:tcPr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3340">
                <a:tc>
                  <a:txBody>
                    <a:bodyPr/>
                    <a:lstStyle/>
                    <a:p>
                      <a:pPr algn="ctr"/>
                      <a:r>
                        <a:rPr lang="en-US" b="1" dirty="0" smtClean="0">
                          <a:solidFill>
                            <a:schemeClr val="bg1"/>
                          </a:solidFill>
                          <a:latin typeface="Papyrus" panose="03070502060502030205" pitchFamily="66" charset="0"/>
                        </a:rPr>
                        <a:t>Minimization</a:t>
                      </a:r>
                      <a:endParaRPr lang="en-US" b="1" dirty="0">
                        <a:solidFill>
                          <a:schemeClr val="bg1"/>
                        </a:solidFill>
                        <a:latin typeface="Papyrus" panose="03070502060502030205" pitchFamily="66" charset="0"/>
                      </a:endParaRP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bg1"/>
                          </a:solidFill>
                          <a:latin typeface="Papyrus" panose="03070502060502030205" pitchFamily="66" charset="0"/>
                        </a:rPr>
                        <a:t>0.0%</a:t>
                      </a:r>
                      <a:endParaRPr lang="en-US" b="1" dirty="0">
                        <a:solidFill>
                          <a:schemeClr val="bg1"/>
                        </a:solidFill>
                        <a:latin typeface="Papyrus" panose="03070502060502030205" pitchFamily="66"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bg1"/>
                          </a:solidFill>
                          <a:latin typeface="Papyrus" panose="03070502060502030205" pitchFamily="66" charset="0"/>
                        </a:rPr>
                        <a:t>3646.154%</a:t>
                      </a:r>
                      <a:endParaRPr lang="en-US" b="1" dirty="0">
                        <a:solidFill>
                          <a:schemeClr val="bg1"/>
                        </a:solidFill>
                        <a:latin typeface="Papyrus" panose="03070502060502030205" pitchFamily="66"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bg1"/>
                          </a:solidFill>
                          <a:latin typeface="Papyrus" panose="03070502060502030205" pitchFamily="66" charset="0"/>
                        </a:rPr>
                        <a:t>26.560%</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bg1"/>
                          </a:solidFill>
                          <a:latin typeface="Papyrus" panose="03070502060502030205" pitchFamily="66" charset="0"/>
                        </a:rPr>
                        <a:t>181.579%</a:t>
                      </a:r>
                      <a:endParaRPr lang="en-US" b="1" dirty="0">
                        <a:solidFill>
                          <a:schemeClr val="bg1"/>
                        </a:solidFill>
                        <a:latin typeface="Papyrus" panose="03070502060502030205" pitchFamily="66" charset="0"/>
                      </a:endParaRPr>
                    </a:p>
                  </a:txBody>
                  <a:tcPr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3340">
                <a:tc>
                  <a:txBody>
                    <a:bodyPr/>
                    <a:lstStyle/>
                    <a:p>
                      <a:pPr algn="ctr"/>
                      <a:r>
                        <a:rPr lang="en-US" b="1" dirty="0" smtClean="0">
                          <a:solidFill>
                            <a:schemeClr val="bg1"/>
                          </a:solidFill>
                          <a:latin typeface="Papyrus" panose="03070502060502030205" pitchFamily="66" charset="0"/>
                        </a:rPr>
                        <a:t>IVC_UC</a:t>
                      </a:r>
                      <a:endParaRPr lang="en-US" b="1" dirty="0">
                        <a:solidFill>
                          <a:schemeClr val="bg1"/>
                        </a:solidFill>
                        <a:latin typeface="Papyrus" panose="03070502060502030205" pitchFamily="66" charset="0"/>
                      </a:endParaRP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smtClean="0">
                          <a:solidFill>
                            <a:schemeClr val="bg1"/>
                          </a:solidFill>
                          <a:latin typeface="Papyrus" panose="03070502060502030205" pitchFamily="66" charset="0"/>
                        </a:rPr>
                        <a:t>0.0%</a:t>
                      </a:r>
                      <a:endParaRPr lang="en-US" b="1" dirty="0">
                        <a:solidFill>
                          <a:schemeClr val="bg1"/>
                        </a:solidFill>
                        <a:latin typeface="Papyrus" panose="03070502060502030205" pitchFamily="66"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bg1"/>
                          </a:solidFill>
                          <a:latin typeface="Papyrus" panose="03070502060502030205" pitchFamily="66" charset="0"/>
                        </a:rPr>
                        <a:t>100.0%</a:t>
                      </a:r>
                      <a:endParaRPr lang="en-US" b="1" dirty="0">
                        <a:solidFill>
                          <a:schemeClr val="bg1"/>
                        </a:solidFill>
                        <a:latin typeface="Papyrus" panose="03070502060502030205" pitchFamily="66"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bg1"/>
                          </a:solidFill>
                          <a:latin typeface="Papyrus" panose="03070502060502030205" pitchFamily="66" charset="0"/>
                        </a:rPr>
                        <a:t>10.226%</a:t>
                      </a:r>
                      <a:endParaRPr lang="en-US" b="1" dirty="0">
                        <a:solidFill>
                          <a:schemeClr val="bg1"/>
                        </a:solidFill>
                        <a:latin typeface="Papyrus" panose="03070502060502030205" pitchFamily="66"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bg1"/>
                          </a:solidFill>
                          <a:latin typeface="Papyrus" panose="03070502060502030205" pitchFamily="66" charset="0"/>
                        </a:rPr>
                        <a:t>11.718%</a:t>
                      </a:r>
                      <a:endParaRPr lang="en-US" b="1" dirty="0">
                        <a:solidFill>
                          <a:schemeClr val="bg1"/>
                        </a:solidFill>
                        <a:latin typeface="Papyrus" panose="03070502060502030205" pitchFamily="66" charset="0"/>
                      </a:endParaRPr>
                    </a:p>
                  </a:txBody>
                  <a:tcPr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8226">
                <a:tc>
                  <a:txBody>
                    <a:bodyPr/>
                    <a:lstStyle/>
                    <a:p>
                      <a:pPr algn="ctr"/>
                      <a:r>
                        <a:rPr lang="en-US" b="1" dirty="0" smtClean="0">
                          <a:solidFill>
                            <a:schemeClr val="bg1"/>
                          </a:solidFill>
                          <a:latin typeface="Papyrus" panose="03070502060502030205" pitchFamily="66" charset="0"/>
                        </a:rPr>
                        <a:t>IVC_UCBF</a:t>
                      </a:r>
                      <a:endParaRPr lang="en-US" b="1" dirty="0">
                        <a:solidFill>
                          <a:schemeClr val="bg1"/>
                        </a:solidFill>
                        <a:latin typeface="Papyrus" panose="03070502060502030205" pitchFamily="66" charset="0"/>
                      </a:endParaRP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bg1"/>
                          </a:solidFill>
                          <a:latin typeface="Papyrus" panose="03070502060502030205" pitchFamily="66" charset="0"/>
                        </a:rPr>
                        <a:t>14.092%</a:t>
                      </a:r>
                      <a:endParaRPr lang="en-US" b="1" dirty="0">
                        <a:solidFill>
                          <a:schemeClr val="bg1"/>
                        </a:solidFill>
                        <a:latin typeface="Papyrus" panose="03070502060502030205" pitchFamily="66"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bg1"/>
                          </a:solidFill>
                          <a:latin typeface="Papyrus" panose="03070502060502030205" pitchFamily="66" charset="0"/>
                        </a:rPr>
                        <a:t>11124.432%</a:t>
                      </a:r>
                      <a:endParaRPr lang="en-US" b="1" dirty="0">
                        <a:solidFill>
                          <a:schemeClr val="bg1"/>
                        </a:solidFill>
                        <a:latin typeface="Papyrus" panose="03070502060502030205" pitchFamily="66"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bg1"/>
                          </a:solidFill>
                          <a:latin typeface="Papyrus" panose="03070502060502030205" pitchFamily="66" charset="0"/>
                        </a:rPr>
                        <a:t>882.018%</a:t>
                      </a:r>
                      <a:endParaRPr lang="en-US" b="1" dirty="0">
                        <a:solidFill>
                          <a:schemeClr val="bg1"/>
                        </a:solidFill>
                        <a:latin typeface="Papyrus" panose="03070502060502030205" pitchFamily="66"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chemeClr val="bg1"/>
                          </a:solidFill>
                          <a:latin typeface="Papyrus" panose="03070502060502030205" pitchFamily="66" charset="0"/>
                        </a:rPr>
                        <a:t>1512.071%</a:t>
                      </a:r>
                      <a:endParaRPr lang="en-US" b="1" dirty="0">
                        <a:solidFill>
                          <a:schemeClr val="bg1"/>
                        </a:solidFill>
                        <a:latin typeface="Papyrus" panose="03070502060502030205" pitchFamily="66" charset="0"/>
                      </a:endParaRPr>
                    </a:p>
                  </a:txBody>
                  <a:tcPr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8226">
                <a:tc>
                  <a:txBody>
                    <a:bodyPr/>
                    <a:lstStyle/>
                    <a:p>
                      <a:pPr algn="ctr"/>
                      <a:r>
                        <a:rPr lang="en-US" b="1" dirty="0" smtClean="0">
                          <a:solidFill>
                            <a:schemeClr val="bg1"/>
                          </a:solidFill>
                          <a:latin typeface="Papyrus" panose="03070502060502030205" pitchFamily="66" charset="0"/>
                        </a:rPr>
                        <a:t>IVC_MUST</a:t>
                      </a:r>
                      <a:endParaRPr lang="en-US" b="1" dirty="0">
                        <a:solidFill>
                          <a:schemeClr val="bg1"/>
                        </a:solidFill>
                        <a:latin typeface="Papyrus" panose="03070502060502030205" pitchFamily="66" charset="0"/>
                      </a:endParaRP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chemeClr val="bg1"/>
                          </a:solidFill>
                          <a:latin typeface="Papyrus" panose="03070502060502030205" pitchFamily="66" charset="0"/>
                        </a:rPr>
                        <a:t>13.731%</a:t>
                      </a:r>
                      <a:endParaRPr lang="en-US" b="1" dirty="0">
                        <a:solidFill>
                          <a:schemeClr val="bg1"/>
                        </a:solidFill>
                        <a:latin typeface="Papyrus" panose="03070502060502030205" pitchFamily="66"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chemeClr val="bg1"/>
                          </a:solidFill>
                          <a:latin typeface="Papyrus" panose="03070502060502030205" pitchFamily="66" charset="0"/>
                        </a:rPr>
                        <a:t>10530.769%</a:t>
                      </a:r>
                      <a:endParaRPr lang="en-US" b="1" dirty="0">
                        <a:solidFill>
                          <a:schemeClr val="bg1"/>
                        </a:solidFill>
                        <a:latin typeface="Papyrus" panose="03070502060502030205" pitchFamily="66"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bg1"/>
                          </a:solidFill>
                          <a:latin typeface="Papyrus" panose="03070502060502030205" pitchFamily="66" charset="0"/>
                        </a:rPr>
                        <a:t>1081.099%</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chemeClr val="bg1"/>
                          </a:solidFill>
                          <a:latin typeface="Papyrus" panose="03070502060502030205" pitchFamily="66" charset="0"/>
                        </a:rPr>
                        <a:t>1613.265%</a:t>
                      </a:r>
                      <a:endParaRPr lang="en-US" b="1" dirty="0">
                        <a:solidFill>
                          <a:schemeClr val="bg1"/>
                        </a:solidFill>
                        <a:latin typeface="Papyrus" panose="03070502060502030205" pitchFamily="66" charset="0"/>
                      </a:endParaRPr>
                    </a:p>
                  </a:txBody>
                  <a:tcPr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3" name="Rectangle 2"/>
          <p:cNvSpPr/>
          <p:nvPr/>
        </p:nvSpPr>
        <p:spPr>
          <a:xfrm>
            <a:off x="635347" y="4981851"/>
            <a:ext cx="7798931" cy="400110"/>
          </a:xfrm>
          <a:prstGeom prst="rect">
            <a:avLst/>
          </a:prstGeom>
        </p:spPr>
        <p:txBody>
          <a:bodyPr wrap="none">
            <a:spAutoFit/>
          </a:bodyPr>
          <a:lstStyle/>
          <a:p>
            <a:pPr algn="ctr"/>
            <a:r>
              <a:rPr lang="en-US" b="1" dirty="0" smtClean="0">
                <a:solidFill>
                  <a:schemeClr val="bg1"/>
                </a:solidFill>
                <a:latin typeface="Papyrus" panose="03070502060502030205" pitchFamily="66" charset="0"/>
              </a:rPr>
              <a:t>* </a:t>
            </a:r>
            <a:r>
              <a:rPr lang="en-US" b="1" dirty="0" smtClean="0">
                <a:solidFill>
                  <a:srgbClr val="FFFF99"/>
                </a:solidFill>
                <a:latin typeface="Papyrus" panose="03070502060502030205" pitchFamily="66" charset="0"/>
              </a:rPr>
              <a:t>Overhead</a:t>
            </a:r>
            <a:r>
              <a:rPr lang="en-US" b="1" dirty="0" smtClean="0">
                <a:solidFill>
                  <a:schemeClr val="bg1"/>
                </a:solidFill>
                <a:latin typeface="Papyrus" panose="03070502060502030205" pitchFamily="66" charset="0"/>
              </a:rPr>
              <a:t> </a:t>
            </a:r>
            <a:r>
              <a:rPr lang="en-US" sz="2000" b="1" dirty="0" smtClean="0">
                <a:solidFill>
                  <a:srgbClr val="92D050"/>
                </a:solidFill>
                <a:latin typeface="Papyrus" panose="03070502060502030205" pitchFamily="66" charset="0"/>
              </a:rPr>
              <a:t>=</a:t>
            </a:r>
            <a:r>
              <a:rPr lang="en-US" b="1" dirty="0" smtClean="0">
                <a:solidFill>
                  <a:schemeClr val="bg1"/>
                </a:solidFill>
                <a:latin typeface="Papyrus" panose="03070502060502030205" pitchFamily="66" charset="0"/>
              </a:rPr>
              <a:t> ( running time of the algorithm )</a:t>
            </a:r>
            <a:r>
              <a:rPr lang="en-US" sz="2000" b="1" dirty="0" smtClean="0">
                <a:solidFill>
                  <a:srgbClr val="92D050"/>
                </a:solidFill>
                <a:latin typeface="Papyrus" panose="03070502060502030205" pitchFamily="66" charset="0"/>
              </a:rPr>
              <a:t>/</a:t>
            </a:r>
            <a:r>
              <a:rPr lang="en-US" b="1" dirty="0" smtClean="0">
                <a:solidFill>
                  <a:schemeClr val="bg1"/>
                </a:solidFill>
                <a:latin typeface="Papyrus" panose="03070502060502030205" pitchFamily="66" charset="0"/>
              </a:rPr>
              <a:t> ( JKind verification time)  </a:t>
            </a:r>
            <a:r>
              <a:rPr lang="en-US" sz="2000" b="1" dirty="0" smtClean="0">
                <a:solidFill>
                  <a:srgbClr val="92D050"/>
                </a:solidFill>
                <a:latin typeface="Papyrus" panose="03070502060502030205" pitchFamily="66" charset="0"/>
              </a:rPr>
              <a:t>x</a:t>
            </a:r>
            <a:r>
              <a:rPr lang="en-US" b="1" dirty="0" smtClean="0">
                <a:solidFill>
                  <a:schemeClr val="bg1"/>
                </a:solidFill>
                <a:latin typeface="Papyrus" panose="03070502060502030205" pitchFamily="66" charset="0"/>
              </a:rPr>
              <a:t> 100</a:t>
            </a:r>
            <a:endParaRPr lang="en-US" b="1" dirty="0">
              <a:solidFill>
                <a:schemeClr val="bg1"/>
              </a:solidFill>
              <a:latin typeface="Papyrus" panose="03070502060502030205" pitchFamily="66" charset="0"/>
            </a:endParaRPr>
          </a:p>
        </p:txBody>
      </p:sp>
      <p:pic>
        <p:nvPicPr>
          <p:cNvPr id="9"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02"/>
            <a:ext cx="12115800" cy="6789498"/>
          </a:xfrm>
          <a:prstGeom prst="rect">
            <a:avLst/>
          </a:prstGeom>
        </p:spPr>
      </p:pic>
      <p:pic>
        <p:nvPicPr>
          <p:cNvPr id="11"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 y="68502"/>
            <a:ext cx="12051792" cy="6789498"/>
          </a:xfrm>
          <a:prstGeom prst="rect">
            <a:avLst/>
          </a:prstGeom>
        </p:spPr>
      </p:pic>
      <p:sp>
        <p:nvSpPr>
          <p:cNvPr id="5" name="Footer Placeholder 4"/>
          <p:cNvSpPr>
            <a:spLocks noGrp="1"/>
          </p:cNvSpPr>
          <p:nvPr>
            <p:ph type="ftr" sz="quarter" idx="11"/>
          </p:nvPr>
        </p:nvSpPr>
        <p:spPr/>
        <p:txBody>
          <a:bodyPr/>
          <a:lstStyle/>
          <a:p>
            <a:r>
              <a:rPr lang="en-US" smtClean="0"/>
              <a:t>Spring 2017</a:t>
            </a:r>
            <a:endParaRPr lang="en-US" dirty="0"/>
          </a:p>
        </p:txBody>
      </p:sp>
    </p:spTree>
    <p:extLst>
      <p:ext uri="{BB962C8B-B14F-4D97-AF65-F5344CB8AC3E}">
        <p14:creationId xmlns:p14="http://schemas.microsoft.com/office/powerpoint/2010/main" val="3783789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p:cNvSpPr>
            <a:spLocks noGrp="1"/>
          </p:cNvSpPr>
          <p:nvPr>
            <p:ph type="sldNum" sz="quarter" idx="12"/>
          </p:nvPr>
        </p:nvSpPr>
        <p:spPr>
          <a:xfrm>
            <a:off x="11300310" y="6390697"/>
            <a:ext cx="679509" cy="365125"/>
          </a:xfrm>
        </p:spPr>
        <p:txBody>
          <a:bodyPr/>
          <a:lstStyle/>
          <a:p>
            <a:fld id="{04196A34-485E-483A-BC0B-533329AE677C}" type="slidenum">
              <a:rPr lang="en-US" smtClean="0"/>
              <a:t>45</a:t>
            </a:fld>
            <a:endParaRPr lang="en-US" dirty="0"/>
          </a:p>
        </p:txBody>
      </p:sp>
      <p:sp>
        <p:nvSpPr>
          <p:cNvPr id="2" name="Title 1"/>
          <p:cNvSpPr>
            <a:spLocks noGrp="1"/>
          </p:cNvSpPr>
          <p:nvPr>
            <p:ph type="title"/>
          </p:nvPr>
        </p:nvSpPr>
        <p:spPr/>
        <p:txBody>
          <a:bodyPr>
            <a:normAutofit/>
          </a:bodyPr>
          <a:lstStyle/>
          <a:p>
            <a:r>
              <a:rPr lang="en-US" dirty="0"/>
              <a:t>Overhead of different algorithms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61710577"/>
              </p:ext>
            </p:extLst>
          </p:nvPr>
        </p:nvGraphicFramePr>
        <p:xfrm>
          <a:off x="869310" y="1742302"/>
          <a:ext cx="10220936" cy="3057230"/>
        </p:xfrm>
        <a:graphic>
          <a:graphicData uri="http://schemas.openxmlformats.org/drawingml/2006/table">
            <a:tbl>
              <a:tblPr firstRow="1" bandRow="1">
                <a:tableStyleId>{5C22544A-7EE6-4342-B048-85BDC9FD1C3A}</a:tableStyleId>
              </a:tblPr>
              <a:tblGrid>
                <a:gridCol w="2622810">
                  <a:extLst>
                    <a:ext uri="{9D8B030D-6E8A-4147-A177-3AD203B41FA5}">
                      <a16:colId xmlns:a16="http://schemas.microsoft.com/office/drawing/2014/main" val="20000"/>
                    </a:ext>
                  </a:extLst>
                </a:gridCol>
                <a:gridCol w="2012511">
                  <a:extLst>
                    <a:ext uri="{9D8B030D-6E8A-4147-A177-3AD203B41FA5}">
                      <a16:colId xmlns:a16="http://schemas.microsoft.com/office/drawing/2014/main" val="20001"/>
                    </a:ext>
                  </a:extLst>
                </a:gridCol>
                <a:gridCol w="1858352">
                  <a:extLst>
                    <a:ext uri="{9D8B030D-6E8A-4147-A177-3AD203B41FA5}">
                      <a16:colId xmlns:a16="http://schemas.microsoft.com/office/drawing/2014/main" val="20002"/>
                    </a:ext>
                  </a:extLst>
                </a:gridCol>
                <a:gridCol w="1879470">
                  <a:extLst>
                    <a:ext uri="{9D8B030D-6E8A-4147-A177-3AD203B41FA5}">
                      <a16:colId xmlns:a16="http://schemas.microsoft.com/office/drawing/2014/main" val="20003"/>
                    </a:ext>
                  </a:extLst>
                </a:gridCol>
                <a:gridCol w="1847793">
                  <a:extLst>
                    <a:ext uri="{9D8B030D-6E8A-4147-A177-3AD203B41FA5}">
                      <a16:colId xmlns:a16="http://schemas.microsoft.com/office/drawing/2014/main" val="20004"/>
                    </a:ext>
                  </a:extLst>
                </a:gridCol>
              </a:tblGrid>
              <a:tr h="373007">
                <a:tc>
                  <a:txBody>
                    <a:bodyPr/>
                    <a:lstStyle/>
                    <a:p>
                      <a:pPr algn="ctr"/>
                      <a:r>
                        <a:rPr lang="en-US" sz="2400" b="0" dirty="0">
                          <a:solidFill>
                            <a:srgbClr val="FFAFFF"/>
                          </a:solidFill>
                          <a:latin typeface="+mn-lt"/>
                        </a:rPr>
                        <a:t>Algorithm</a:t>
                      </a:r>
                    </a:p>
                  </a:txBody>
                  <a:tcPr anchor="ctr">
                    <a:lnL w="12700" cmpd="sng">
                      <a:noFill/>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rgbClr val="FFAFFF"/>
                          </a:solidFill>
                          <a:latin typeface="+mn-lt"/>
                        </a:rPr>
                        <a:t>min</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rgbClr val="FFAFFF"/>
                          </a:solidFill>
                          <a:latin typeface="+mn-lt"/>
                        </a:rPr>
                        <a:t>max</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err="1">
                          <a:solidFill>
                            <a:srgbClr val="FFAFFF"/>
                          </a:solidFill>
                          <a:latin typeface="+mn-lt"/>
                        </a:rPr>
                        <a:t>avg</a:t>
                      </a:r>
                      <a:endParaRPr lang="en-US" sz="2400" b="0" dirty="0">
                        <a:solidFill>
                          <a:srgbClr val="FFAFFF"/>
                        </a:solidFill>
                        <a:latin typeface="+mn-lt"/>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err="1">
                          <a:solidFill>
                            <a:srgbClr val="FFAFFF"/>
                          </a:solidFill>
                          <a:latin typeface="+mn-lt"/>
                        </a:rPr>
                        <a:t>stdev</a:t>
                      </a:r>
                      <a:endParaRPr lang="en-US" sz="2400" b="0" dirty="0">
                        <a:solidFill>
                          <a:srgbClr val="FFAFFF"/>
                        </a:solidFill>
                        <a:latin typeface="+mn-lt"/>
                      </a:endParaRPr>
                    </a:p>
                  </a:txBody>
                  <a:tcPr anchor="ctr">
                    <a:lnL w="38100" cap="flat" cmpd="sng" algn="ctr">
                      <a:solidFill>
                        <a:schemeClr val="bg1"/>
                      </a:solidFill>
                      <a:prstDash val="solid"/>
                      <a:round/>
                      <a:headEnd type="none" w="med" len="med"/>
                      <a:tailEnd type="none" w="med" len="med"/>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59935">
                <a:tc>
                  <a:txBody>
                    <a:bodyPr/>
                    <a:lstStyle/>
                    <a:p>
                      <a:pPr algn="ctr"/>
                      <a:r>
                        <a:rPr lang="en-US" sz="2400" b="0" dirty="0" err="1">
                          <a:solidFill>
                            <a:srgbClr val="FF5050"/>
                          </a:solidFill>
                          <a:latin typeface="+mn-lt"/>
                        </a:rPr>
                        <a:t>All_IVCs</a:t>
                      </a:r>
                      <a:endParaRPr lang="en-US" sz="2400" b="0" dirty="0">
                        <a:solidFill>
                          <a:srgbClr val="FF5050"/>
                        </a:solidFill>
                        <a:latin typeface="+mn-lt"/>
                      </a:endParaRP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bg1"/>
                          </a:solidFill>
                          <a:latin typeface="+mn-lt"/>
                        </a:rPr>
                        <a:t>13.642%</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bg1"/>
                          </a:solidFill>
                          <a:latin typeface="+mn-lt"/>
                        </a:rPr>
                        <a:t>101034.61%</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bg1"/>
                          </a:solidFill>
                          <a:latin typeface="+mn-lt"/>
                        </a:rPr>
                        <a:t>2544.399%</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bg1"/>
                          </a:solidFill>
                          <a:latin typeface="+mn-lt"/>
                        </a:rPr>
                        <a:t>7764.159%</a:t>
                      </a:r>
                    </a:p>
                  </a:txBody>
                  <a:tcPr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3007">
                <a:tc>
                  <a:txBody>
                    <a:bodyPr/>
                    <a:lstStyle/>
                    <a:p>
                      <a:pPr algn="ctr"/>
                      <a:r>
                        <a:rPr lang="en-US" sz="2400" b="0" dirty="0">
                          <a:solidFill>
                            <a:srgbClr val="FF5050"/>
                          </a:solidFill>
                          <a:latin typeface="+mn-lt"/>
                        </a:rPr>
                        <a:t>IVC_UC</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bg1"/>
                          </a:solidFill>
                          <a:latin typeface="+mn-lt"/>
                        </a:rPr>
                        <a:t>0.0%</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bg1"/>
                          </a:solidFill>
                          <a:latin typeface="+mn-lt"/>
                        </a:rPr>
                        <a:t>100.0%</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bg1"/>
                          </a:solidFill>
                          <a:latin typeface="+mn-lt"/>
                        </a:rPr>
                        <a:t>10.226%</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bg1"/>
                          </a:solidFill>
                          <a:latin typeface="+mn-lt"/>
                        </a:rPr>
                        <a:t>11.718%</a:t>
                      </a:r>
                    </a:p>
                  </a:txBody>
                  <a:tcPr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59935">
                <a:tc>
                  <a:txBody>
                    <a:bodyPr/>
                    <a:lstStyle/>
                    <a:p>
                      <a:pPr algn="ctr"/>
                      <a:r>
                        <a:rPr lang="en-US" sz="2400" b="0" dirty="0">
                          <a:solidFill>
                            <a:srgbClr val="FF5050"/>
                          </a:solidFill>
                          <a:latin typeface="+mn-lt"/>
                        </a:rPr>
                        <a:t>IVC_UCBF</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bg1"/>
                          </a:solidFill>
                          <a:latin typeface="+mn-lt"/>
                        </a:rPr>
                        <a:t>14.092%</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bg1"/>
                          </a:solidFill>
                          <a:latin typeface="+mn-lt"/>
                        </a:rPr>
                        <a:t>11124.432%</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bg1"/>
                          </a:solidFill>
                          <a:latin typeface="+mn-lt"/>
                        </a:rPr>
                        <a:t>882.018%</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bg1"/>
                          </a:solidFill>
                          <a:latin typeface="+mn-lt"/>
                        </a:rPr>
                        <a:t>1512.071%</a:t>
                      </a:r>
                    </a:p>
                  </a:txBody>
                  <a:tcPr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59935">
                <a:tc>
                  <a:txBody>
                    <a:bodyPr/>
                    <a:lstStyle/>
                    <a:p>
                      <a:pPr algn="ctr"/>
                      <a:r>
                        <a:rPr lang="en-US" sz="2400" b="0" dirty="0">
                          <a:solidFill>
                            <a:srgbClr val="FF5050"/>
                          </a:solidFill>
                          <a:latin typeface="+mn-lt"/>
                        </a:rPr>
                        <a:t>IVC_MUST</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400" b="0" dirty="0">
                          <a:solidFill>
                            <a:schemeClr val="bg1"/>
                          </a:solidFill>
                          <a:latin typeface="+mn-lt"/>
                        </a:rPr>
                        <a:t>13.731%</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400" b="0" dirty="0">
                          <a:solidFill>
                            <a:schemeClr val="bg1"/>
                          </a:solidFill>
                          <a:latin typeface="+mn-lt"/>
                        </a:rPr>
                        <a:t>10530.769%</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bg1"/>
                          </a:solidFill>
                          <a:latin typeface="+mn-lt"/>
                        </a:rPr>
                        <a:t>1081.099%</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400" b="0" dirty="0">
                          <a:solidFill>
                            <a:schemeClr val="bg1"/>
                          </a:solidFill>
                          <a:latin typeface="+mn-lt"/>
                        </a:rPr>
                        <a:t>1613.265%</a:t>
                      </a:r>
                    </a:p>
                  </a:txBody>
                  <a:tcPr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3" name="Rectangle 2"/>
          <p:cNvSpPr/>
          <p:nvPr/>
        </p:nvSpPr>
        <p:spPr>
          <a:xfrm>
            <a:off x="869310" y="5447980"/>
            <a:ext cx="9932526" cy="461665"/>
          </a:xfrm>
          <a:prstGeom prst="rect">
            <a:avLst/>
          </a:prstGeom>
        </p:spPr>
        <p:txBody>
          <a:bodyPr wrap="none">
            <a:spAutoFit/>
          </a:bodyPr>
          <a:lstStyle/>
          <a:p>
            <a:pPr algn="ctr"/>
            <a:r>
              <a:rPr lang="en-US" sz="2000" dirty="0">
                <a:solidFill>
                  <a:schemeClr val="bg1"/>
                </a:solidFill>
                <a:latin typeface="Comic Sans MS" panose="030F0702030302020204" pitchFamily="66" charset="0"/>
              </a:rPr>
              <a:t>* </a:t>
            </a:r>
            <a:r>
              <a:rPr lang="en-US" sz="2000" dirty="0">
                <a:solidFill>
                  <a:srgbClr val="FFFF99"/>
                </a:solidFill>
                <a:latin typeface="Comic Sans MS" panose="030F0702030302020204" pitchFamily="66" charset="0"/>
              </a:rPr>
              <a:t>Overhead</a:t>
            </a:r>
            <a:r>
              <a:rPr lang="en-US" sz="2000" dirty="0">
                <a:solidFill>
                  <a:schemeClr val="bg1"/>
                </a:solidFill>
                <a:latin typeface="Comic Sans MS" panose="030F0702030302020204" pitchFamily="66" charset="0"/>
              </a:rPr>
              <a:t> </a:t>
            </a:r>
            <a:r>
              <a:rPr lang="en-US" sz="2400" dirty="0">
                <a:solidFill>
                  <a:srgbClr val="92D050"/>
                </a:solidFill>
                <a:latin typeface="Comic Sans MS" panose="030F0702030302020204" pitchFamily="66" charset="0"/>
              </a:rPr>
              <a:t>=</a:t>
            </a:r>
            <a:r>
              <a:rPr lang="en-US" sz="2000" dirty="0">
                <a:solidFill>
                  <a:schemeClr val="bg1"/>
                </a:solidFill>
                <a:latin typeface="Comic Sans MS" panose="030F0702030302020204" pitchFamily="66" charset="0"/>
              </a:rPr>
              <a:t> ( running time of the algorithm )</a:t>
            </a:r>
            <a:r>
              <a:rPr lang="en-US" sz="2400" dirty="0">
                <a:solidFill>
                  <a:srgbClr val="92D050"/>
                </a:solidFill>
                <a:latin typeface="Comic Sans MS" panose="030F0702030302020204" pitchFamily="66" charset="0"/>
              </a:rPr>
              <a:t>/</a:t>
            </a:r>
            <a:r>
              <a:rPr lang="en-US" sz="2000" dirty="0">
                <a:solidFill>
                  <a:schemeClr val="bg1"/>
                </a:solidFill>
                <a:latin typeface="Comic Sans MS" panose="030F0702030302020204" pitchFamily="66" charset="0"/>
              </a:rPr>
              <a:t> ( JKind verification time)  </a:t>
            </a:r>
            <a:r>
              <a:rPr lang="en-US" sz="2400" dirty="0">
                <a:solidFill>
                  <a:srgbClr val="92D050"/>
                </a:solidFill>
                <a:latin typeface="Comic Sans MS" panose="030F0702030302020204" pitchFamily="66" charset="0"/>
              </a:rPr>
              <a:t>x</a:t>
            </a:r>
            <a:r>
              <a:rPr lang="en-US" sz="2000" dirty="0">
                <a:solidFill>
                  <a:schemeClr val="bg1"/>
                </a:solidFill>
                <a:latin typeface="Comic Sans MS" panose="030F0702030302020204" pitchFamily="66" charset="0"/>
              </a:rPr>
              <a:t> 100</a:t>
            </a:r>
          </a:p>
        </p:txBody>
      </p:sp>
      <p:sp>
        <p:nvSpPr>
          <p:cNvPr id="5" name="Footer Placeholder 4"/>
          <p:cNvSpPr>
            <a:spLocks noGrp="1"/>
          </p:cNvSpPr>
          <p:nvPr>
            <p:ph type="ftr" sz="quarter" idx="11"/>
          </p:nvPr>
        </p:nvSpPr>
        <p:spPr/>
        <p:txBody>
          <a:bodyPr/>
          <a:lstStyle/>
          <a:p>
            <a:r>
              <a:rPr lang="en-US" smtClean="0"/>
              <a:t>Spring 2017</a:t>
            </a:r>
            <a:endParaRPr lang="en-US" dirty="0"/>
          </a:p>
        </p:txBody>
      </p:sp>
    </p:spTree>
    <p:extLst>
      <p:ext uri="{BB962C8B-B14F-4D97-AF65-F5344CB8AC3E}">
        <p14:creationId xmlns:p14="http://schemas.microsoft.com/office/powerpoint/2010/main" val="4040587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Coverage of different algorithms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4022723"/>
              </p:ext>
            </p:extLst>
          </p:nvPr>
        </p:nvGraphicFramePr>
        <p:xfrm>
          <a:off x="666876" y="1562484"/>
          <a:ext cx="6294110" cy="1828800"/>
        </p:xfrm>
        <a:graphic>
          <a:graphicData uri="http://schemas.openxmlformats.org/drawingml/2006/table">
            <a:tbl>
              <a:tblPr firstRow="1" bandRow="1">
                <a:tableStyleId>{5C22544A-7EE6-4342-B048-85BDC9FD1C3A}</a:tableStyleId>
              </a:tblPr>
              <a:tblGrid>
                <a:gridCol w="2157538">
                  <a:extLst>
                    <a:ext uri="{9D8B030D-6E8A-4147-A177-3AD203B41FA5}">
                      <a16:colId xmlns:a16="http://schemas.microsoft.com/office/drawing/2014/main" val="20000"/>
                    </a:ext>
                  </a:extLst>
                </a:gridCol>
                <a:gridCol w="772886">
                  <a:extLst>
                    <a:ext uri="{9D8B030D-6E8A-4147-A177-3AD203B41FA5}">
                      <a16:colId xmlns:a16="http://schemas.microsoft.com/office/drawing/2014/main" val="20001"/>
                    </a:ext>
                  </a:extLst>
                </a:gridCol>
                <a:gridCol w="957943">
                  <a:extLst>
                    <a:ext uri="{9D8B030D-6E8A-4147-A177-3AD203B41FA5}">
                      <a16:colId xmlns:a16="http://schemas.microsoft.com/office/drawing/2014/main" val="20002"/>
                    </a:ext>
                  </a:extLst>
                </a:gridCol>
                <a:gridCol w="1132114">
                  <a:extLst>
                    <a:ext uri="{9D8B030D-6E8A-4147-A177-3AD203B41FA5}">
                      <a16:colId xmlns:a16="http://schemas.microsoft.com/office/drawing/2014/main" val="20003"/>
                    </a:ext>
                  </a:extLst>
                </a:gridCol>
                <a:gridCol w="1273629">
                  <a:extLst>
                    <a:ext uri="{9D8B030D-6E8A-4147-A177-3AD203B41FA5}">
                      <a16:colId xmlns:a16="http://schemas.microsoft.com/office/drawing/2014/main" val="20004"/>
                    </a:ext>
                  </a:extLst>
                </a:gridCol>
              </a:tblGrid>
              <a:tr h="370047">
                <a:tc>
                  <a:txBody>
                    <a:bodyPr/>
                    <a:lstStyle/>
                    <a:p>
                      <a:pPr algn="ctr"/>
                      <a:r>
                        <a:rPr lang="en-US" sz="2400" b="0" dirty="0">
                          <a:solidFill>
                            <a:srgbClr val="FFAFFF"/>
                          </a:solidFill>
                          <a:latin typeface="+mn-lt"/>
                        </a:rPr>
                        <a:t>IVC sizes</a:t>
                      </a:r>
                    </a:p>
                  </a:txBody>
                  <a:tcPr anchor="ctr">
                    <a:lnL w="12700" cmpd="sng">
                      <a:noFill/>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rgbClr val="FFAFFF"/>
                          </a:solidFill>
                          <a:latin typeface="+mn-lt"/>
                        </a:rPr>
                        <a:t>min</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rgbClr val="FFAFFF"/>
                          </a:solidFill>
                          <a:latin typeface="+mn-lt"/>
                        </a:rPr>
                        <a:t>max</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err="1">
                          <a:solidFill>
                            <a:srgbClr val="FFAFFF"/>
                          </a:solidFill>
                          <a:latin typeface="+mn-lt"/>
                        </a:rPr>
                        <a:t>avg</a:t>
                      </a:r>
                      <a:endParaRPr lang="en-US" sz="2400" b="0" dirty="0">
                        <a:solidFill>
                          <a:srgbClr val="FFAFFF"/>
                        </a:solidFill>
                        <a:latin typeface="+mn-lt"/>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err="1" smtClean="0">
                          <a:solidFill>
                            <a:srgbClr val="FFAFFF"/>
                          </a:solidFill>
                          <a:latin typeface="+mn-lt"/>
                        </a:rPr>
                        <a:t>Stdev</a:t>
                      </a:r>
                      <a:endParaRPr lang="en-US" sz="2400" b="0" dirty="0">
                        <a:solidFill>
                          <a:srgbClr val="FFAFFF"/>
                        </a:solidFill>
                        <a:latin typeface="+mn-lt"/>
                      </a:endParaRPr>
                    </a:p>
                  </a:txBody>
                  <a:tcPr anchor="ctr">
                    <a:lnL w="38100" cap="flat" cmpd="sng" algn="ctr">
                      <a:solidFill>
                        <a:schemeClr val="bg1"/>
                      </a:solidFill>
                      <a:prstDash val="solid"/>
                      <a:round/>
                      <a:headEnd type="none" w="med" len="med"/>
                      <a:tailEnd type="none" w="med" len="med"/>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047">
                <a:tc>
                  <a:txBody>
                    <a:bodyPr/>
                    <a:lstStyle/>
                    <a:p>
                      <a:pPr algn="l"/>
                      <a:r>
                        <a:rPr lang="en-US" sz="2400" b="0" dirty="0">
                          <a:solidFill>
                            <a:srgbClr val="FF5050"/>
                          </a:solidFill>
                          <a:latin typeface="+mn-lt"/>
                        </a:rPr>
                        <a:t>IVC_UC</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bg1"/>
                          </a:solidFill>
                          <a:latin typeface="+mn-lt"/>
                        </a:rPr>
                        <a:t>1</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bg1"/>
                          </a:solidFill>
                          <a:latin typeface="+mn-lt"/>
                        </a:rPr>
                        <a:t>141</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smtClean="0">
                          <a:solidFill>
                            <a:schemeClr val="bg1"/>
                          </a:solidFill>
                          <a:latin typeface="+mn-lt"/>
                        </a:rPr>
                        <a:t>12.74</a:t>
                      </a:r>
                      <a:endParaRPr lang="en-US" sz="2400" b="0" dirty="0">
                        <a:solidFill>
                          <a:schemeClr val="bg1"/>
                        </a:solidFill>
                        <a:latin typeface="+mn-lt"/>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smtClean="0">
                          <a:solidFill>
                            <a:schemeClr val="bg1"/>
                          </a:solidFill>
                          <a:latin typeface="+mn-lt"/>
                        </a:rPr>
                        <a:t>15.98</a:t>
                      </a:r>
                      <a:endParaRPr lang="en-US" sz="2400" b="0" dirty="0">
                        <a:solidFill>
                          <a:schemeClr val="bg1"/>
                        </a:solidFill>
                        <a:latin typeface="+mn-lt"/>
                      </a:endParaRPr>
                    </a:p>
                  </a:txBody>
                  <a:tcPr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047">
                <a:tc>
                  <a:txBody>
                    <a:bodyPr/>
                    <a:lstStyle/>
                    <a:p>
                      <a:pPr algn="l"/>
                      <a:r>
                        <a:rPr lang="en-US" sz="2400" b="0" dirty="0">
                          <a:solidFill>
                            <a:srgbClr val="FF5050"/>
                          </a:solidFill>
                          <a:latin typeface="+mn-lt"/>
                        </a:rPr>
                        <a:t>IVC_UCBF</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bg1"/>
                          </a:solidFill>
                          <a:latin typeface="+mn-lt"/>
                        </a:rPr>
                        <a:t>1</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bg1"/>
                          </a:solidFill>
                          <a:latin typeface="+mn-lt"/>
                        </a:rPr>
                        <a:t>141</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smtClean="0">
                          <a:solidFill>
                            <a:schemeClr val="bg1"/>
                          </a:solidFill>
                          <a:latin typeface="+mn-lt"/>
                        </a:rPr>
                        <a:t>12.17</a:t>
                      </a:r>
                      <a:endParaRPr lang="en-US" sz="2400" b="0" dirty="0">
                        <a:solidFill>
                          <a:schemeClr val="bg1"/>
                        </a:solidFill>
                        <a:latin typeface="+mn-lt"/>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smtClean="0">
                          <a:solidFill>
                            <a:schemeClr val="bg1"/>
                          </a:solidFill>
                          <a:latin typeface="+mn-lt"/>
                        </a:rPr>
                        <a:t>16.09</a:t>
                      </a:r>
                      <a:endParaRPr lang="en-US" sz="2400" b="0" dirty="0">
                        <a:solidFill>
                          <a:schemeClr val="bg1"/>
                        </a:solidFill>
                        <a:latin typeface="+mn-lt"/>
                      </a:endParaRPr>
                    </a:p>
                  </a:txBody>
                  <a:tcPr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047">
                <a:tc>
                  <a:txBody>
                    <a:bodyPr/>
                    <a:lstStyle/>
                    <a:p>
                      <a:pPr algn="l"/>
                      <a:r>
                        <a:rPr lang="en-US" sz="2400" b="0" dirty="0">
                          <a:solidFill>
                            <a:srgbClr val="FF5050"/>
                          </a:solidFill>
                          <a:latin typeface="+mn-lt"/>
                        </a:rPr>
                        <a:t>IVC_MUST</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400" b="0" dirty="0">
                          <a:solidFill>
                            <a:schemeClr val="bg1"/>
                          </a:solidFill>
                          <a:latin typeface="+mn-lt"/>
                        </a:rPr>
                        <a:t>1</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400" b="0" dirty="0">
                          <a:solidFill>
                            <a:schemeClr val="bg1"/>
                          </a:solidFill>
                          <a:latin typeface="+mn-lt"/>
                        </a:rPr>
                        <a:t>129</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400" b="0" dirty="0" smtClean="0">
                          <a:solidFill>
                            <a:schemeClr val="bg1"/>
                          </a:solidFill>
                          <a:latin typeface="+mn-lt"/>
                        </a:rPr>
                        <a:t>11.64</a:t>
                      </a:r>
                      <a:endParaRPr lang="en-US" sz="2400" b="0" dirty="0">
                        <a:solidFill>
                          <a:schemeClr val="bg1"/>
                        </a:solidFill>
                        <a:latin typeface="+mn-lt"/>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400" b="0" dirty="0" smtClean="0">
                          <a:solidFill>
                            <a:schemeClr val="bg1"/>
                          </a:solidFill>
                          <a:latin typeface="+mn-lt"/>
                        </a:rPr>
                        <a:t>15.02</a:t>
                      </a:r>
                      <a:endParaRPr lang="en-US" sz="2400" b="0" dirty="0">
                        <a:solidFill>
                          <a:schemeClr val="bg1"/>
                        </a:solidFill>
                        <a:latin typeface="+mn-lt"/>
                      </a:endParaRPr>
                    </a:p>
                  </a:txBody>
                  <a:tcPr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fld id="{04196A34-485E-483A-BC0B-533329AE677C}" type="slidenum">
              <a:rPr lang="en-US" smtClean="0"/>
              <a:t>46</a:t>
            </a:fld>
            <a:endParaRPr lang="en-US"/>
          </a:p>
        </p:txBody>
      </p:sp>
      <p:sp>
        <p:nvSpPr>
          <p:cNvPr id="7" name="Footer Placeholder 6"/>
          <p:cNvSpPr>
            <a:spLocks noGrp="1"/>
          </p:cNvSpPr>
          <p:nvPr>
            <p:ph type="ftr" sz="quarter" idx="11"/>
          </p:nvPr>
        </p:nvSpPr>
        <p:spPr/>
        <p:txBody>
          <a:bodyPr/>
          <a:lstStyle/>
          <a:p>
            <a:r>
              <a:rPr lang="en-US" smtClean="0"/>
              <a:t>Spring 2017</a:t>
            </a:r>
            <a:endParaRPr lang="en-US"/>
          </a:p>
        </p:txBody>
      </p:sp>
      <p:graphicFrame>
        <p:nvGraphicFramePr>
          <p:cNvPr id="8" name="Content Placeholder 3"/>
          <p:cNvGraphicFramePr>
            <a:graphicFrameLocks/>
          </p:cNvGraphicFramePr>
          <p:nvPr>
            <p:extLst>
              <p:ext uri="{D42A27DB-BD31-4B8C-83A1-F6EECF244321}">
                <p14:modId xmlns:p14="http://schemas.microsoft.com/office/powerpoint/2010/main" val="1781783693"/>
              </p:ext>
            </p:extLst>
          </p:nvPr>
        </p:nvGraphicFramePr>
        <p:xfrm>
          <a:off x="666876" y="3715757"/>
          <a:ext cx="10374085" cy="2377440"/>
        </p:xfrm>
        <a:graphic>
          <a:graphicData uri="http://schemas.openxmlformats.org/drawingml/2006/table">
            <a:tbl>
              <a:tblPr firstRow="1" bandRow="1">
                <a:tableStyleId>{5C22544A-7EE6-4342-B048-85BDC9FD1C3A}</a:tableStyleId>
              </a:tblPr>
              <a:tblGrid>
                <a:gridCol w="3882088">
                  <a:extLst>
                    <a:ext uri="{9D8B030D-6E8A-4147-A177-3AD203B41FA5}">
                      <a16:colId xmlns:a16="http://schemas.microsoft.com/office/drawing/2014/main" val="20000"/>
                    </a:ext>
                  </a:extLst>
                </a:gridCol>
                <a:gridCol w="1406599">
                  <a:extLst>
                    <a:ext uri="{9D8B030D-6E8A-4147-A177-3AD203B41FA5}">
                      <a16:colId xmlns:a16="http://schemas.microsoft.com/office/drawing/2014/main" val="20001"/>
                    </a:ext>
                  </a:extLst>
                </a:gridCol>
                <a:gridCol w="1430644">
                  <a:extLst>
                    <a:ext uri="{9D8B030D-6E8A-4147-A177-3AD203B41FA5}">
                      <a16:colId xmlns:a16="http://schemas.microsoft.com/office/drawing/2014/main" val="20002"/>
                    </a:ext>
                  </a:extLst>
                </a:gridCol>
                <a:gridCol w="1574911">
                  <a:extLst>
                    <a:ext uri="{9D8B030D-6E8A-4147-A177-3AD203B41FA5}">
                      <a16:colId xmlns:a16="http://schemas.microsoft.com/office/drawing/2014/main" val="20003"/>
                    </a:ext>
                  </a:extLst>
                </a:gridCol>
                <a:gridCol w="2079843">
                  <a:extLst>
                    <a:ext uri="{9D8B030D-6E8A-4147-A177-3AD203B41FA5}">
                      <a16:colId xmlns:a16="http://schemas.microsoft.com/office/drawing/2014/main" val="20004"/>
                    </a:ext>
                  </a:extLst>
                </a:gridCol>
              </a:tblGrid>
              <a:tr h="370047">
                <a:tc>
                  <a:txBody>
                    <a:bodyPr/>
                    <a:lstStyle/>
                    <a:p>
                      <a:pPr algn="ctr"/>
                      <a:r>
                        <a:rPr lang="en-US" sz="2400" b="0" dirty="0">
                          <a:solidFill>
                            <a:srgbClr val="FFAFFF"/>
                          </a:solidFill>
                          <a:latin typeface="+mn-lt"/>
                        </a:rPr>
                        <a:t>Ratio</a:t>
                      </a:r>
                      <a:r>
                        <a:rPr lang="en-US" sz="2400" b="0" baseline="0" dirty="0">
                          <a:solidFill>
                            <a:srgbClr val="FFAFFF"/>
                          </a:solidFill>
                          <a:latin typeface="+mn-lt"/>
                        </a:rPr>
                        <a:t> of IVC sizes</a:t>
                      </a:r>
                      <a:endParaRPr lang="en-US" sz="2400" b="0" dirty="0">
                        <a:solidFill>
                          <a:srgbClr val="FFAFFF"/>
                        </a:solidFill>
                        <a:latin typeface="+mn-lt"/>
                      </a:endParaRPr>
                    </a:p>
                  </a:txBody>
                  <a:tcPr anchor="ctr">
                    <a:lnL w="12700" cmpd="sng">
                      <a:noFill/>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rgbClr val="FFAFFF"/>
                          </a:solidFill>
                          <a:latin typeface="+mn-lt"/>
                        </a:rPr>
                        <a:t>min</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rgbClr val="FFAFFF"/>
                          </a:solidFill>
                          <a:latin typeface="+mn-lt"/>
                        </a:rPr>
                        <a:t>max</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err="1">
                          <a:solidFill>
                            <a:srgbClr val="FFAFFF"/>
                          </a:solidFill>
                          <a:latin typeface="+mn-lt"/>
                        </a:rPr>
                        <a:t>avg</a:t>
                      </a:r>
                      <a:endParaRPr lang="en-US" sz="2400" b="0" dirty="0">
                        <a:solidFill>
                          <a:srgbClr val="FFAFFF"/>
                        </a:solidFill>
                        <a:latin typeface="+mn-lt"/>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err="1">
                          <a:solidFill>
                            <a:srgbClr val="FFAFFF"/>
                          </a:solidFill>
                          <a:latin typeface="+mn-lt"/>
                        </a:rPr>
                        <a:t>stdev</a:t>
                      </a:r>
                      <a:endParaRPr lang="en-US" sz="2400" b="0" dirty="0">
                        <a:solidFill>
                          <a:srgbClr val="FFAFFF"/>
                        </a:solidFill>
                        <a:latin typeface="+mn-lt"/>
                      </a:endParaRPr>
                    </a:p>
                  </a:txBody>
                  <a:tcPr anchor="ctr">
                    <a:lnL w="38100" cap="flat" cmpd="sng" algn="ctr">
                      <a:solidFill>
                        <a:schemeClr val="bg1"/>
                      </a:solidFill>
                      <a:prstDash val="solid"/>
                      <a:round/>
                      <a:headEnd type="none" w="med" len="med"/>
                      <a:tailEnd type="none" w="med" len="med"/>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047">
                <a:tc>
                  <a:txBody>
                    <a:bodyPr/>
                    <a:lstStyle/>
                    <a:p>
                      <a:pPr algn="l">
                        <a:lnSpc>
                          <a:spcPct val="150000"/>
                        </a:lnSpc>
                      </a:pPr>
                      <a:r>
                        <a:rPr lang="en-US" sz="2400" b="0" dirty="0">
                          <a:solidFill>
                            <a:srgbClr val="FF5050"/>
                          </a:solidFill>
                          <a:latin typeface="+mn-lt"/>
                        </a:rPr>
                        <a:t>IVC_UC </a:t>
                      </a:r>
                      <a:r>
                        <a:rPr lang="en-US" sz="2400" b="0" dirty="0">
                          <a:solidFill>
                            <a:schemeClr val="bg1"/>
                          </a:solidFill>
                          <a:latin typeface="+mn-lt"/>
                        </a:rPr>
                        <a:t>to</a:t>
                      </a:r>
                      <a:r>
                        <a:rPr lang="en-US" sz="2400" b="0" baseline="0" dirty="0">
                          <a:solidFill>
                            <a:schemeClr val="bg1"/>
                          </a:solidFill>
                          <a:latin typeface="+mn-lt"/>
                        </a:rPr>
                        <a:t> </a:t>
                      </a:r>
                      <a:r>
                        <a:rPr lang="en-US" sz="2400" b="0" dirty="0">
                          <a:solidFill>
                            <a:srgbClr val="FF5050"/>
                          </a:solidFill>
                          <a:latin typeface="+mn-lt"/>
                        </a:rPr>
                        <a:t>IVC_UCBF</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n-US" sz="2400" b="0" dirty="0">
                          <a:solidFill>
                            <a:schemeClr val="bg1"/>
                          </a:solidFill>
                          <a:latin typeface="+mn-lt"/>
                        </a:rPr>
                        <a:t>100%</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n-US" sz="2400" b="0" dirty="0">
                          <a:solidFill>
                            <a:schemeClr val="bg1"/>
                          </a:solidFill>
                          <a:latin typeface="+mn-lt"/>
                        </a:rPr>
                        <a:t>360%</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n-US" sz="2400" b="0" dirty="0">
                          <a:solidFill>
                            <a:schemeClr val="bg1"/>
                          </a:solidFill>
                          <a:latin typeface="+mn-lt"/>
                        </a:rPr>
                        <a:t>110.5%</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n-US" sz="2400" b="0" dirty="0">
                          <a:solidFill>
                            <a:schemeClr val="bg1"/>
                          </a:solidFill>
                          <a:latin typeface="+mn-lt"/>
                        </a:rPr>
                        <a:t>23.0%</a:t>
                      </a:r>
                    </a:p>
                  </a:txBody>
                  <a:tcPr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047">
                <a:tc>
                  <a:txBody>
                    <a:bodyPr/>
                    <a:lstStyle/>
                    <a:p>
                      <a:pPr algn="l">
                        <a:lnSpc>
                          <a:spcPct val="150000"/>
                        </a:lnSpc>
                      </a:pPr>
                      <a:r>
                        <a:rPr lang="en-US" sz="2400" b="0" dirty="0">
                          <a:solidFill>
                            <a:srgbClr val="FF5050"/>
                          </a:solidFill>
                          <a:latin typeface="+mn-lt"/>
                        </a:rPr>
                        <a:t>IVC_MUST </a:t>
                      </a:r>
                      <a:r>
                        <a:rPr lang="en-US" sz="2400" b="0" dirty="0">
                          <a:solidFill>
                            <a:schemeClr val="bg1"/>
                          </a:solidFill>
                          <a:latin typeface="+mn-lt"/>
                        </a:rPr>
                        <a:t>to</a:t>
                      </a:r>
                      <a:r>
                        <a:rPr lang="en-US" sz="2400" b="0" baseline="0" dirty="0">
                          <a:solidFill>
                            <a:srgbClr val="FF5050"/>
                          </a:solidFill>
                          <a:latin typeface="+mn-lt"/>
                        </a:rPr>
                        <a:t> </a:t>
                      </a:r>
                      <a:r>
                        <a:rPr lang="en-US" sz="2400" b="0" dirty="0">
                          <a:solidFill>
                            <a:srgbClr val="FF5050"/>
                          </a:solidFill>
                          <a:latin typeface="+mn-lt"/>
                        </a:rPr>
                        <a:t>IVC_UCBF</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n-US" sz="2400" b="0" dirty="0">
                          <a:solidFill>
                            <a:schemeClr val="bg1"/>
                          </a:solidFill>
                          <a:latin typeface="+mn-lt"/>
                        </a:rPr>
                        <a:t>13.3%</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n-US" sz="2400" b="0" dirty="0">
                          <a:solidFill>
                            <a:schemeClr val="bg1"/>
                          </a:solidFill>
                          <a:latin typeface="+mn-lt"/>
                        </a:rPr>
                        <a:t>100%</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n-US" sz="2400" b="0" dirty="0">
                          <a:solidFill>
                            <a:schemeClr val="bg1"/>
                          </a:solidFill>
                          <a:latin typeface="+mn-lt"/>
                        </a:rPr>
                        <a:t>95.9%</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n-US" sz="2400" b="0" dirty="0">
                          <a:solidFill>
                            <a:schemeClr val="bg1"/>
                          </a:solidFill>
                          <a:latin typeface="+mn-lt"/>
                        </a:rPr>
                        <a:t>12.1%</a:t>
                      </a:r>
                    </a:p>
                  </a:txBody>
                  <a:tcPr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047">
                <a:tc>
                  <a:txBody>
                    <a:bodyPr/>
                    <a:lstStyle/>
                    <a:p>
                      <a:pPr algn="l">
                        <a:lnSpc>
                          <a:spcPct val="150000"/>
                        </a:lnSpc>
                      </a:pPr>
                      <a:r>
                        <a:rPr lang="en-US" sz="2400" b="0" dirty="0">
                          <a:solidFill>
                            <a:srgbClr val="FF5050"/>
                          </a:solidFill>
                          <a:latin typeface="+mn-lt"/>
                        </a:rPr>
                        <a:t>IVC_UC </a:t>
                      </a:r>
                      <a:r>
                        <a:rPr lang="en-US" sz="2400" b="0" dirty="0">
                          <a:solidFill>
                            <a:schemeClr val="bg1"/>
                          </a:solidFill>
                          <a:latin typeface="+mn-lt"/>
                        </a:rPr>
                        <a:t>to</a:t>
                      </a:r>
                      <a:r>
                        <a:rPr lang="en-US" sz="2400" b="0" baseline="0" dirty="0">
                          <a:solidFill>
                            <a:srgbClr val="FF5050"/>
                          </a:solidFill>
                          <a:latin typeface="+mn-lt"/>
                        </a:rPr>
                        <a:t>  </a:t>
                      </a:r>
                      <a:r>
                        <a:rPr lang="en-US" sz="2400" b="0" dirty="0">
                          <a:solidFill>
                            <a:srgbClr val="FF5050"/>
                          </a:solidFill>
                          <a:latin typeface="+mn-lt"/>
                        </a:rPr>
                        <a:t>IVC_MUST</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ct val="150000"/>
                        </a:lnSpc>
                      </a:pPr>
                      <a:r>
                        <a:rPr lang="en-US" sz="2400" b="0" dirty="0">
                          <a:solidFill>
                            <a:schemeClr val="bg1"/>
                          </a:solidFill>
                          <a:latin typeface="+mn-lt"/>
                        </a:rPr>
                        <a:t>100%</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ct val="150000"/>
                        </a:lnSpc>
                      </a:pPr>
                      <a:r>
                        <a:rPr lang="en-US" sz="2400" b="0" dirty="0">
                          <a:solidFill>
                            <a:schemeClr val="bg1"/>
                          </a:solidFill>
                          <a:latin typeface="+mn-lt"/>
                        </a:rPr>
                        <a:t>825%</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ct val="150000"/>
                        </a:lnSpc>
                      </a:pPr>
                      <a:r>
                        <a:rPr lang="en-US" sz="2400" b="0" dirty="0">
                          <a:solidFill>
                            <a:schemeClr val="bg1"/>
                          </a:solidFill>
                          <a:latin typeface="+mn-lt"/>
                        </a:rPr>
                        <a:t>119.5%</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ct val="150000"/>
                        </a:lnSpc>
                      </a:pPr>
                      <a:r>
                        <a:rPr lang="en-US" sz="2400" b="0" dirty="0">
                          <a:solidFill>
                            <a:schemeClr val="bg1"/>
                          </a:solidFill>
                          <a:latin typeface="+mn-lt"/>
                        </a:rPr>
                        <a:t>47.3%</a:t>
                      </a:r>
                    </a:p>
                  </a:txBody>
                  <a:tcPr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48789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43" y="1062221"/>
            <a:ext cx="11728129" cy="5795779"/>
          </a:xfrm>
          <a:prstGeom prst="rect">
            <a:avLst/>
          </a:prstGeom>
        </p:spPr>
      </p:pic>
      <p:sp>
        <p:nvSpPr>
          <p:cNvPr id="2" name="Title 1"/>
          <p:cNvSpPr>
            <a:spLocks noGrp="1"/>
          </p:cNvSpPr>
          <p:nvPr>
            <p:ph type="title"/>
          </p:nvPr>
        </p:nvSpPr>
        <p:spPr/>
        <p:txBody>
          <a:bodyPr/>
          <a:lstStyle/>
          <a:p>
            <a:r>
              <a:rPr lang="en-US" dirty="0"/>
              <a:t>Minimality</a:t>
            </a:r>
          </a:p>
        </p:txBody>
      </p:sp>
      <p:sp>
        <p:nvSpPr>
          <p:cNvPr id="6" name="Slide Number Placeholder 5"/>
          <p:cNvSpPr>
            <a:spLocks noGrp="1"/>
          </p:cNvSpPr>
          <p:nvPr>
            <p:ph type="sldNum" sz="quarter" idx="12"/>
          </p:nvPr>
        </p:nvSpPr>
        <p:spPr/>
        <p:txBody>
          <a:bodyPr/>
          <a:lstStyle/>
          <a:p>
            <a:fld id="{71985C30-FED6-44AE-B4D8-46A298887475}" type="slidenum">
              <a:rPr lang="en-US" smtClean="0"/>
              <a:t>47</a:t>
            </a:fld>
            <a:endParaRPr lang="en-US" dirty="0"/>
          </a:p>
        </p:txBody>
      </p:sp>
      <p:sp>
        <p:nvSpPr>
          <p:cNvPr id="4" name="Footer Placeholder 3"/>
          <p:cNvSpPr>
            <a:spLocks noGrp="1"/>
          </p:cNvSpPr>
          <p:nvPr>
            <p:ph type="ftr" sz="quarter" idx="11"/>
          </p:nvPr>
        </p:nvSpPr>
        <p:spPr/>
        <p:txBody>
          <a:bodyPr/>
          <a:lstStyle/>
          <a:p>
            <a:r>
              <a:rPr lang="en-US" smtClean="0"/>
              <a:t>Spring 2017</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10888" y="873555"/>
            <a:ext cx="559604" cy="559604"/>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3031" y="6174374"/>
            <a:ext cx="559604" cy="559604"/>
          </a:xfrm>
          <a:prstGeom prst="rect">
            <a:avLst/>
          </a:prstGeom>
        </p:spPr>
      </p:pic>
      <p:cxnSp>
        <p:nvCxnSpPr>
          <p:cNvPr id="12" name="Straight Arrow Connector 11"/>
          <p:cNvCxnSpPr/>
          <p:nvPr/>
        </p:nvCxnSpPr>
        <p:spPr>
          <a:xfrm>
            <a:off x="2743200" y="3759200"/>
            <a:ext cx="734017" cy="269887"/>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684337" y="1240577"/>
            <a:ext cx="4293935" cy="58921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95680" y="1240577"/>
            <a:ext cx="457200" cy="455311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986044" y="1538048"/>
            <a:ext cx="4861796" cy="830997"/>
          </a:xfrm>
          <a:prstGeom prst="rect">
            <a:avLst/>
          </a:prstGeom>
        </p:spPr>
        <p:txBody>
          <a:bodyPr wrap="square">
            <a:spAutoFit/>
          </a:bodyPr>
          <a:lstStyle/>
          <a:p>
            <a:r>
              <a:rPr lang="en-US" sz="2400" dirty="0" smtClean="0">
                <a:latin typeface="MV Boli" panose="02000500030200090000" pitchFamily="2" charset="0"/>
                <a:cs typeface="MV Boli" panose="02000500030200090000" pitchFamily="2" charset="0"/>
              </a:rPr>
              <a:t>Slices are </a:t>
            </a:r>
            <a:r>
              <a:rPr lang="en-US" sz="2400" dirty="0">
                <a:latin typeface="MV Boli" panose="02000500030200090000" pitchFamily="2" charset="0"/>
                <a:cs typeface="MV Boli" panose="02000500030200090000" pitchFamily="2" charset="0"/>
              </a:rPr>
              <a:t>(mean) 406% larger than </a:t>
            </a:r>
            <a:r>
              <a:rPr lang="en-US" sz="2400" b="1" dirty="0" smtClean="0">
                <a:solidFill>
                  <a:srgbClr val="7030A0"/>
                </a:solidFill>
                <a:latin typeface="MV Boli" panose="02000500030200090000" pitchFamily="2" charset="0"/>
                <a:cs typeface="MV Boli" panose="02000500030200090000" pitchFamily="2" charset="0"/>
              </a:rPr>
              <a:t>nearly</a:t>
            </a:r>
            <a:r>
              <a:rPr lang="en-US" sz="2400" dirty="0" smtClean="0">
                <a:latin typeface="MV Boli" panose="02000500030200090000" pitchFamily="2" charset="0"/>
                <a:cs typeface="MV Boli" panose="02000500030200090000" pitchFamily="2" charset="0"/>
              </a:rPr>
              <a:t> minimal IVCs</a:t>
            </a:r>
            <a:endParaRPr lang="en-US" sz="2400"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1232588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nodeType="clickEffect">
                                  <p:stCondLst>
                                    <p:cond delay="0"/>
                                  </p:stCondLst>
                                  <p:childTnLst>
                                    <p:animEffect transition="out" filter="blinds(horizontal)">
                                      <p:cBhvr>
                                        <p:cTn id="10" dur="500"/>
                                        <p:tgtEl>
                                          <p:spTgt spid="12"/>
                                        </p:tgtEl>
                                      </p:cBhvr>
                                    </p:animEffect>
                                    <p:set>
                                      <p:cBhvr>
                                        <p:cTn id="11" dur="1" fill="hold">
                                          <p:stCondLst>
                                            <p:cond delay="499"/>
                                          </p:stCondLst>
                                        </p:cTn>
                                        <p:tgtEl>
                                          <p:spTgt spid="12"/>
                                        </p:tgtEl>
                                        <p:attrNameLst>
                                          <p:attrName>style.visibility</p:attrName>
                                        </p:attrNameLst>
                                      </p:cBhvr>
                                      <p:to>
                                        <p:strVal val="hidden"/>
                                      </p:to>
                                    </p:set>
                                  </p:childTnLst>
                                </p:cTn>
                              </p:par>
                              <p:par>
                                <p:cTn id="12" presetID="22" presetClass="entr" presetSubtype="2"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right)">
                                      <p:cBhvr>
                                        <p:cTn id="14" dur="500"/>
                                        <p:tgtEl>
                                          <p:spTgt spid="15"/>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48</a:t>
            </a:fld>
            <a:endParaRPr lang="en-US" dirty="0"/>
          </a:p>
        </p:txBody>
      </p:sp>
      <p:pic>
        <p:nvPicPr>
          <p:cNvPr id="6" name="Picture 5"/>
          <p:cNvPicPr>
            <a:picLocks noChangeAspect="1"/>
          </p:cNvPicPr>
          <p:nvPr/>
        </p:nvPicPr>
        <p:blipFill>
          <a:blip r:embed="rId2"/>
          <a:stretch>
            <a:fillRect/>
          </a:stretch>
        </p:blipFill>
        <p:spPr>
          <a:xfrm>
            <a:off x="-119063" y="100012"/>
            <a:ext cx="12430125" cy="6657975"/>
          </a:xfrm>
          <a:prstGeom prst="rect">
            <a:avLst/>
          </a:prstGeom>
        </p:spPr>
      </p:pic>
    </p:spTree>
    <p:extLst>
      <p:ext uri="{BB962C8B-B14F-4D97-AF65-F5344CB8AC3E}">
        <p14:creationId xmlns:p14="http://schemas.microsoft.com/office/powerpoint/2010/main" val="34841918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p:cNvSpPr>
            <a:spLocks noGrp="1"/>
          </p:cNvSpPr>
          <p:nvPr>
            <p:ph type="sldNum" sz="quarter" idx="12"/>
          </p:nvPr>
        </p:nvSpPr>
        <p:spPr>
          <a:xfrm>
            <a:off x="11090245" y="5757216"/>
            <a:ext cx="679509" cy="365125"/>
          </a:xfrm>
        </p:spPr>
        <p:txBody>
          <a:bodyPr/>
          <a:lstStyle/>
          <a:p>
            <a:fld id="{04196A34-485E-483A-BC0B-533329AE677C}" type="slidenum">
              <a:rPr lang="en-US" smtClean="0"/>
              <a:t>49</a:t>
            </a:fld>
            <a:endParaRPr lang="en-US" dirty="0"/>
          </a:p>
        </p:txBody>
      </p:sp>
      <p:sp>
        <p:nvSpPr>
          <p:cNvPr id="2" name="Title 1"/>
          <p:cNvSpPr>
            <a:spLocks noGrp="1"/>
          </p:cNvSpPr>
          <p:nvPr>
            <p:ph type="title"/>
          </p:nvPr>
        </p:nvSpPr>
        <p:spPr/>
        <p:txBody>
          <a:bodyPr/>
          <a:lstStyle/>
          <a:p>
            <a:r>
              <a:rPr lang="en-US" dirty="0" smtClean="0"/>
              <a:t>Performance</a:t>
            </a:r>
            <a:endParaRPr lang="en-US" dirty="0"/>
          </a:p>
        </p:txBody>
      </p:sp>
      <p:sp>
        <p:nvSpPr>
          <p:cNvPr id="5" name="Footer Placeholder 4"/>
          <p:cNvSpPr>
            <a:spLocks noGrp="1"/>
          </p:cNvSpPr>
          <p:nvPr>
            <p:ph type="ftr" sz="quarter" idx="11"/>
          </p:nvPr>
        </p:nvSpPr>
        <p:spPr/>
        <p:txBody>
          <a:bodyPr/>
          <a:lstStyle/>
          <a:p>
            <a:r>
              <a:rPr lang="en-US" smtClean="0"/>
              <a:t>Spring 2017</a:t>
            </a:r>
            <a:endParaRPr lang="en-US"/>
          </a:p>
        </p:txBody>
      </p:sp>
      <p:pic>
        <p:nvPicPr>
          <p:cNvPr id="1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10" t="3554" r="827" b="1369"/>
          <a:stretch/>
        </p:blipFill>
        <p:spPr bwMode="auto">
          <a:xfrm>
            <a:off x="336320" y="1095153"/>
            <a:ext cx="11331442" cy="5762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7960" y="6150040"/>
            <a:ext cx="559604" cy="559604"/>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6518" y="787652"/>
            <a:ext cx="559604" cy="559604"/>
          </a:xfrm>
          <a:prstGeom prst="rect">
            <a:avLst/>
          </a:prstGeom>
        </p:spPr>
      </p:pic>
      <p:cxnSp>
        <p:nvCxnSpPr>
          <p:cNvPr id="10" name="Straight Arrow Connector 9"/>
          <p:cNvCxnSpPr/>
          <p:nvPr/>
        </p:nvCxnSpPr>
        <p:spPr>
          <a:xfrm flipV="1">
            <a:off x="3825766" y="6122341"/>
            <a:ext cx="683172" cy="263126"/>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842427" y="5958033"/>
            <a:ext cx="921182" cy="192007"/>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996522" y="4901782"/>
            <a:ext cx="921182" cy="192007"/>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994827" y="4183117"/>
            <a:ext cx="308191" cy="910672"/>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156136" y="823689"/>
            <a:ext cx="938347" cy="414323"/>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rot="20340673">
            <a:off x="5326401" y="4623230"/>
            <a:ext cx="5220629" cy="74996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8153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0"/>
                                        </p:tgtEl>
                                      </p:cBhvr>
                                    </p:animEffect>
                                    <p:set>
                                      <p:cBhvr>
                                        <p:cTn id="11" dur="1" fill="hold">
                                          <p:stCondLst>
                                            <p:cond delay="499"/>
                                          </p:stCondLst>
                                        </p:cTn>
                                        <p:tgtEl>
                                          <p:spTgt spid="10"/>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15"/>
                                        </p:tgtEl>
                                      </p:cBhvr>
                                    </p:animEffect>
                                    <p:set>
                                      <p:cBhvr>
                                        <p:cTn id="19" dur="1" fill="hold">
                                          <p:stCondLst>
                                            <p:cond delay="499"/>
                                          </p:stCondLst>
                                        </p:cTn>
                                        <p:tgtEl>
                                          <p:spTgt spid="15"/>
                                        </p:tgtEl>
                                        <p:attrNameLst>
                                          <p:attrName>style.visibility</p:attrName>
                                        </p:attrNameLst>
                                      </p:cBhvr>
                                      <p:to>
                                        <p:strVal val="hidden"/>
                                      </p:to>
                                    </p:set>
                                  </p:childTnLst>
                                </p:cTn>
                              </p:par>
                              <p:par>
                                <p:cTn id="20" presetID="22" presetClass="entr" presetSubtype="2"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right)">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30"/>
                                        </p:tgtEl>
                                      </p:cBhvr>
                                    </p:animEffect>
                                    <p:set>
                                      <p:cBhvr>
                                        <p:cTn id="27" dur="1" fill="hold">
                                          <p:stCondLst>
                                            <p:cond delay="499"/>
                                          </p:stCondLst>
                                        </p:cTn>
                                        <p:tgtEl>
                                          <p:spTgt spid="30"/>
                                        </p:tgtEl>
                                        <p:attrNameLst>
                                          <p:attrName>style.visibility</p:attrName>
                                        </p:attrNameLst>
                                      </p:cBhvr>
                                      <p:to>
                                        <p:strVal val="hidden"/>
                                      </p:to>
                                    </p:se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Coverage</a:t>
            </a:r>
            <a:endParaRPr lang="en-US" sz="4400" dirty="0"/>
          </a:p>
        </p:txBody>
      </p:sp>
      <p:sp>
        <p:nvSpPr>
          <p:cNvPr id="3" name="Content Placeholder 2"/>
          <p:cNvSpPr>
            <a:spLocks noGrp="1"/>
          </p:cNvSpPr>
          <p:nvPr>
            <p:ph idx="1"/>
          </p:nvPr>
        </p:nvSpPr>
        <p:spPr>
          <a:xfrm>
            <a:off x="462516" y="1517535"/>
            <a:ext cx="11373314" cy="4587462"/>
          </a:xfrm>
        </p:spPr>
        <p:txBody>
          <a:bodyPr>
            <a:normAutofit/>
          </a:bodyPr>
          <a:lstStyle/>
          <a:p>
            <a:r>
              <a:rPr lang="en-US" b="0" dirty="0" smtClean="0">
                <a:latin typeface="+mn-lt"/>
                <a:ea typeface="DustyErasers" panose="02000603000000000000" pitchFamily="2" charset="0"/>
                <a:cs typeface="Gisha" panose="020B0502040204020203" pitchFamily="34" charset="-79"/>
              </a:rPr>
              <a:t>Have we specified enough properties?</a:t>
            </a:r>
          </a:p>
          <a:p>
            <a:pPr lvl="1"/>
            <a:r>
              <a:rPr lang="en-US" dirty="0">
                <a:solidFill>
                  <a:srgbClr val="FFBDFF"/>
                </a:solidFill>
              </a:rPr>
              <a:t> </a:t>
            </a:r>
            <a:r>
              <a:rPr lang="en-US" b="1" dirty="0" smtClean="0">
                <a:solidFill>
                  <a:srgbClr val="FFBDFF"/>
                </a:solidFill>
              </a:rPr>
              <a:t>No</a:t>
            </a:r>
            <a:r>
              <a:rPr lang="en-US" dirty="0" smtClean="0">
                <a:solidFill>
                  <a:srgbClr val="FFFF00"/>
                </a:solidFill>
              </a:rPr>
              <a:t> </a:t>
            </a:r>
            <a:r>
              <a:rPr lang="en-US" dirty="0" smtClean="0">
                <a:sym typeface="Wingdings" panose="05000000000000000000" pitchFamily="2" charset="2"/>
              </a:rPr>
              <a:t></a:t>
            </a:r>
            <a:r>
              <a:rPr lang="en-US" dirty="0" smtClean="0">
                <a:solidFill>
                  <a:srgbClr val="FFFF00"/>
                </a:solidFill>
                <a:sym typeface="Wingdings" panose="05000000000000000000" pitchFamily="2" charset="2"/>
              </a:rPr>
              <a:t> </a:t>
            </a:r>
            <a:r>
              <a:rPr lang="en-US" dirty="0" smtClean="0">
                <a:solidFill>
                  <a:srgbClr val="FFFF71"/>
                </a:solidFill>
              </a:rPr>
              <a:t>erroneous </a:t>
            </a:r>
            <a:r>
              <a:rPr lang="en-US" dirty="0">
                <a:solidFill>
                  <a:srgbClr val="FFFF71"/>
                </a:solidFill>
              </a:rPr>
              <a:t>behavior </a:t>
            </a:r>
            <a:r>
              <a:rPr lang="en-US" dirty="0" smtClean="0">
                <a:solidFill>
                  <a:srgbClr val="FFFF71"/>
                </a:solidFill>
              </a:rPr>
              <a:t>may escape verification</a:t>
            </a:r>
          </a:p>
          <a:p>
            <a:pPr lvl="3"/>
            <a:endParaRPr lang="en-US" sz="1000" b="0" dirty="0" smtClean="0">
              <a:solidFill>
                <a:srgbClr val="FFFF71"/>
              </a:solidFill>
              <a:latin typeface="+mn-lt"/>
              <a:ea typeface="DustyErasers" panose="02000603000000000000" pitchFamily="2" charset="0"/>
              <a:cs typeface="Gisha" panose="020B0502040204020203" pitchFamily="34" charset="-79"/>
            </a:endParaRPr>
          </a:p>
          <a:p>
            <a:r>
              <a:rPr lang="en-US" dirty="0" smtClean="0">
                <a:solidFill>
                  <a:srgbClr val="FFFF71"/>
                </a:solidFill>
                <a:latin typeface="+mn-lt"/>
                <a:ea typeface="DustyErasers" panose="02000603000000000000" pitchFamily="2" charset="0"/>
                <a:cs typeface="Gisha" panose="020B0502040204020203" pitchFamily="34" charset="-79"/>
              </a:rPr>
              <a:t>Goal: </a:t>
            </a:r>
            <a:r>
              <a:rPr lang="en-US" dirty="0" smtClean="0">
                <a:latin typeface="+mn-lt"/>
                <a:ea typeface="DustyErasers" panose="02000603000000000000" pitchFamily="2" charset="0"/>
                <a:cs typeface="Gisha" panose="020B0502040204020203" pitchFamily="34" charset="-79"/>
              </a:rPr>
              <a:t>quantifying </a:t>
            </a:r>
            <a:r>
              <a:rPr lang="en-US" dirty="0">
                <a:ea typeface="DustyErasers" panose="02000603000000000000" pitchFamily="2" charset="0"/>
                <a:cs typeface="Gisha" panose="020B0502040204020203" pitchFamily="34" charset="-79"/>
              </a:rPr>
              <a:t>s</a:t>
            </a:r>
            <a:r>
              <a:rPr lang="en-US" dirty="0" smtClean="0">
                <a:ea typeface="DustyErasers" panose="02000603000000000000" pitchFamily="2" charset="0"/>
                <a:cs typeface="Gisha" panose="020B0502040204020203" pitchFamily="34" charset="-79"/>
              </a:rPr>
              <a:t>pecification </a:t>
            </a:r>
            <a:r>
              <a:rPr lang="en-US" dirty="0">
                <a:ea typeface="DustyErasers" panose="02000603000000000000" pitchFamily="2" charset="0"/>
                <a:cs typeface="Gisha" panose="020B0502040204020203" pitchFamily="34" charset="-79"/>
              </a:rPr>
              <a:t>completeness </a:t>
            </a:r>
            <a:r>
              <a:rPr lang="en-US" dirty="0" smtClean="0">
                <a:latin typeface="+mn-lt"/>
                <a:ea typeface="DustyErasers" panose="02000603000000000000" pitchFamily="2" charset="0"/>
                <a:cs typeface="Gisha" panose="020B0502040204020203" pitchFamily="34" charset="-79"/>
              </a:rPr>
              <a:t>by </a:t>
            </a:r>
            <a:r>
              <a:rPr lang="en-US" dirty="0"/>
              <a:t>a</a:t>
            </a:r>
            <a:r>
              <a:rPr lang="en-US" dirty="0" smtClean="0"/>
              <a:t> coverage metric</a:t>
            </a:r>
          </a:p>
          <a:p>
            <a:pPr lvl="4"/>
            <a:endParaRPr lang="en-US" sz="1000" dirty="0" smtClean="0"/>
          </a:p>
          <a:p>
            <a:r>
              <a:rPr lang="en-US" dirty="0" smtClean="0">
                <a:solidFill>
                  <a:srgbClr val="FFFFA3"/>
                </a:solidFill>
              </a:rPr>
              <a:t>The </a:t>
            </a:r>
            <a:r>
              <a:rPr lang="en-US" dirty="0">
                <a:solidFill>
                  <a:srgbClr val="FFFFA3"/>
                </a:solidFill>
              </a:rPr>
              <a:t>goal of a </a:t>
            </a:r>
            <a:r>
              <a:rPr lang="en-US" dirty="0" smtClean="0">
                <a:solidFill>
                  <a:srgbClr val="FFFFA3"/>
                </a:solidFill>
              </a:rPr>
              <a:t>coverage metric: </a:t>
            </a:r>
            <a:r>
              <a:rPr lang="en-US" dirty="0" smtClean="0"/>
              <a:t>to </a:t>
            </a:r>
            <a:r>
              <a:rPr lang="en-US" dirty="0"/>
              <a:t>assign a numeric score that describes how well properties cover the </a:t>
            </a:r>
            <a:r>
              <a:rPr lang="en-US" dirty="0" smtClean="0"/>
              <a:t>design</a:t>
            </a:r>
          </a:p>
          <a:p>
            <a:pPr lvl="1"/>
            <a:r>
              <a:rPr lang="en-US" dirty="0" smtClean="0">
                <a:solidFill>
                  <a:srgbClr val="FFFF71"/>
                </a:solidFill>
              </a:rPr>
              <a:t>Coverage score</a:t>
            </a:r>
            <a:endParaRPr lang="en-US" dirty="0">
              <a:solidFill>
                <a:srgbClr val="FFFF71"/>
              </a:solidFill>
            </a:endParaRPr>
          </a:p>
          <a:p>
            <a:endParaRPr lang="en-US" b="0" dirty="0" smtClean="0">
              <a:latin typeface="+mn-lt"/>
              <a:ea typeface="DustyErasers" panose="02000603000000000000" pitchFamily="2" charset="0"/>
              <a:cs typeface="Gisha" panose="020B0502040204020203" pitchFamily="34" charset="-79"/>
            </a:endParaRPr>
          </a:p>
        </p:txBody>
      </p:sp>
      <p:sp>
        <p:nvSpPr>
          <p:cNvPr id="4" name="Footer Placeholder 3"/>
          <p:cNvSpPr>
            <a:spLocks noGrp="1"/>
          </p:cNvSpPr>
          <p:nvPr>
            <p:ph type="ftr" sz="quarter" idx="11"/>
          </p:nvPr>
        </p:nvSpPr>
        <p:spPr/>
        <p:txBody>
          <a:bodyPr/>
          <a:lstStyle/>
          <a:p>
            <a:r>
              <a:rPr lang="en-US" smtClean="0"/>
              <a:t>Spring 2017</a:t>
            </a:r>
            <a:endParaRPr lang="en-US"/>
          </a:p>
        </p:txBody>
      </p:sp>
      <p:sp>
        <p:nvSpPr>
          <p:cNvPr id="5" name="Slide Number Placeholder 4"/>
          <p:cNvSpPr>
            <a:spLocks noGrp="1"/>
          </p:cNvSpPr>
          <p:nvPr>
            <p:ph type="sldNum" sz="quarter" idx="12"/>
          </p:nvPr>
        </p:nvSpPr>
        <p:spPr/>
        <p:txBody>
          <a:bodyPr/>
          <a:lstStyle/>
          <a:p>
            <a:fld id="{440F7D68-95CE-4687-84A7-107B32B22E70}" type="slidenum">
              <a:rPr lang="en-US" smtClean="0"/>
              <a:t>5</a:t>
            </a:fld>
            <a:endParaRPr lang="en-US"/>
          </a:p>
        </p:txBody>
      </p:sp>
    </p:spTree>
    <p:extLst>
      <p:ext uri="{BB962C8B-B14F-4D97-AF65-F5344CB8AC3E}">
        <p14:creationId xmlns:p14="http://schemas.microsoft.com/office/powerpoint/2010/main" val="993517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ractical?! Useful?!</a:t>
            </a:r>
            <a:endParaRPr lang="en-US" dirty="0"/>
          </a:p>
        </p:txBody>
      </p:sp>
      <p:sp>
        <p:nvSpPr>
          <p:cNvPr id="3" name="Content Placeholder 2"/>
          <p:cNvSpPr>
            <a:spLocks noGrp="1"/>
          </p:cNvSpPr>
          <p:nvPr>
            <p:ph idx="1"/>
          </p:nvPr>
        </p:nvSpPr>
        <p:spPr/>
        <p:txBody>
          <a:bodyPr>
            <a:normAutofit/>
          </a:bodyPr>
          <a:lstStyle/>
          <a:p>
            <a:r>
              <a:rPr lang="en-US" dirty="0"/>
              <a:t> NASA CVFCS on the Quad-redundant flight controller</a:t>
            </a:r>
          </a:p>
          <a:p>
            <a:r>
              <a:rPr lang="en-US" dirty="0" smtClean="0"/>
              <a:t> Rockwell </a:t>
            </a:r>
            <a:r>
              <a:rPr lang="en-US" dirty="0"/>
              <a:t>Collins, part of the AFRL </a:t>
            </a:r>
            <a:r>
              <a:rPr lang="en-US" dirty="0" err="1"/>
              <a:t>SpEAR</a:t>
            </a:r>
            <a:r>
              <a:rPr lang="en-US" dirty="0"/>
              <a:t> </a:t>
            </a:r>
            <a:r>
              <a:rPr lang="en-US" dirty="0" smtClean="0"/>
              <a:t>project</a:t>
            </a:r>
          </a:p>
          <a:p>
            <a:r>
              <a:rPr lang="en-US" dirty="0"/>
              <a:t> Helicopter architecture proofs in the DARPA HACMS project</a:t>
            </a:r>
          </a:p>
          <a:p>
            <a:r>
              <a:rPr lang="en-US" dirty="0" smtClean="0"/>
              <a:t> NSF </a:t>
            </a:r>
            <a:r>
              <a:rPr lang="en-US" dirty="0"/>
              <a:t>Medical device project on the GPCA model</a:t>
            </a:r>
          </a:p>
          <a:p>
            <a:r>
              <a:rPr lang="en-US" dirty="0"/>
              <a:t> AGREE Symbolic Simulator, Part of DARPA SOSITE project</a:t>
            </a:r>
          </a:p>
          <a:p>
            <a:r>
              <a:rPr lang="en-US" dirty="0" smtClean="0"/>
              <a:t>AGREE/JKind </a:t>
            </a:r>
            <a:r>
              <a:rPr lang="en-US" dirty="0"/>
              <a:t>Test-Case </a:t>
            </a:r>
            <a:r>
              <a:rPr lang="en-US" dirty="0" smtClean="0"/>
              <a:t>Generator</a:t>
            </a:r>
          </a:p>
          <a:p>
            <a:endParaRPr lang="en-US" dirty="0"/>
          </a:p>
        </p:txBody>
      </p:sp>
      <p:sp>
        <p:nvSpPr>
          <p:cNvPr id="6" name="Slide Number Placeholder 5"/>
          <p:cNvSpPr>
            <a:spLocks noGrp="1"/>
          </p:cNvSpPr>
          <p:nvPr>
            <p:ph type="sldNum" sz="quarter" idx="12"/>
          </p:nvPr>
        </p:nvSpPr>
        <p:spPr/>
        <p:txBody>
          <a:bodyPr/>
          <a:lstStyle/>
          <a:p>
            <a:fld id="{71985C30-FED6-44AE-B4D8-46A298887475}" type="slidenum">
              <a:rPr lang="en-US" smtClean="0"/>
              <a:t>50</a:t>
            </a:fld>
            <a:endParaRPr lang="en-US" dirty="0"/>
          </a:p>
        </p:txBody>
      </p:sp>
      <p:sp>
        <p:nvSpPr>
          <p:cNvPr id="7" name="Rectangle 6"/>
          <p:cNvSpPr/>
          <p:nvPr/>
        </p:nvSpPr>
        <p:spPr>
          <a:xfrm>
            <a:off x="9737069" y="5776853"/>
            <a:ext cx="2089033" cy="400110"/>
          </a:xfrm>
          <a:prstGeom prst="rect">
            <a:avLst/>
          </a:prstGeom>
        </p:spPr>
        <p:txBody>
          <a:bodyPr wrap="none">
            <a:spAutoFit/>
          </a:bodyPr>
          <a:lstStyle/>
          <a:p>
            <a:r>
              <a:rPr lang="en-US" sz="2000" dirty="0" smtClean="0">
                <a:solidFill>
                  <a:srgbClr val="FFB9FF"/>
                </a:solidFill>
                <a:latin typeface="Comic Sans MS" panose="030F0702030302020204" pitchFamily="66" charset="0"/>
              </a:rPr>
              <a:t>Since Jan, 2016</a:t>
            </a:r>
            <a:endParaRPr lang="en-US" sz="2000" dirty="0">
              <a:solidFill>
                <a:srgbClr val="FFB9FF"/>
              </a:solidFill>
              <a:latin typeface="Comic Sans MS" panose="030F0702030302020204" pitchFamily="66" charset="0"/>
            </a:endParaRPr>
          </a:p>
        </p:txBody>
      </p:sp>
      <p:sp>
        <p:nvSpPr>
          <p:cNvPr id="8" name="Footer Placeholder 2"/>
          <p:cNvSpPr>
            <a:spLocks noGrp="1"/>
          </p:cNvSpPr>
          <p:nvPr>
            <p:ph type="ftr" sz="quarter" idx="11"/>
          </p:nvPr>
        </p:nvSpPr>
        <p:spPr>
          <a:xfrm>
            <a:off x="542260" y="6385467"/>
            <a:ext cx="8038214" cy="370355"/>
          </a:xfrm>
        </p:spPr>
        <p:txBody>
          <a:bodyPr/>
          <a:lstStyle/>
          <a:p>
            <a:r>
              <a:rPr lang="en-US" smtClean="0"/>
              <a:t>Spring 2017</a:t>
            </a:r>
            <a:endParaRPr lang="en-US"/>
          </a:p>
        </p:txBody>
      </p:sp>
    </p:spTree>
    <p:extLst>
      <p:ext uri="{BB962C8B-B14F-4D97-AF65-F5344CB8AC3E}">
        <p14:creationId xmlns:p14="http://schemas.microsoft.com/office/powerpoint/2010/main" val="2054994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Coverage for Formal Verification</a:t>
            </a:r>
            <a:endParaRPr lang="en-US" sz="4000" dirty="0"/>
          </a:p>
        </p:txBody>
      </p:sp>
      <p:sp>
        <p:nvSpPr>
          <p:cNvPr id="3" name="Content Placeholder 2"/>
          <p:cNvSpPr>
            <a:spLocks noGrp="1"/>
          </p:cNvSpPr>
          <p:nvPr>
            <p:ph idx="1"/>
          </p:nvPr>
        </p:nvSpPr>
        <p:spPr>
          <a:xfrm>
            <a:off x="462516" y="1517535"/>
            <a:ext cx="11164188" cy="4587462"/>
          </a:xfrm>
        </p:spPr>
        <p:txBody>
          <a:bodyPr>
            <a:normAutofit/>
          </a:bodyPr>
          <a:lstStyle/>
          <a:p>
            <a:r>
              <a:rPr lang="en-US" dirty="0" smtClean="0"/>
              <a:t>Model </a:t>
            </a:r>
            <a:r>
              <a:rPr lang="en-US" dirty="0"/>
              <a:t>checking </a:t>
            </a:r>
            <a:endParaRPr lang="en-US" dirty="0" smtClean="0"/>
          </a:p>
          <a:p>
            <a:pPr lvl="1"/>
            <a:r>
              <a:rPr lang="en-US" dirty="0" smtClean="0">
                <a:solidFill>
                  <a:srgbClr val="FFBDFF"/>
                </a:solidFill>
              </a:rPr>
              <a:t>all </a:t>
            </a:r>
            <a:r>
              <a:rPr lang="en-US" dirty="0">
                <a:solidFill>
                  <a:srgbClr val="FFBDFF"/>
                </a:solidFill>
              </a:rPr>
              <a:t>reachable parts of the design are </a:t>
            </a:r>
            <a:r>
              <a:rPr lang="en-US" dirty="0" smtClean="0">
                <a:solidFill>
                  <a:srgbClr val="FFBDFF"/>
                </a:solidFill>
              </a:rPr>
              <a:t>visited!!!</a:t>
            </a:r>
            <a:endParaRPr lang="en-US" dirty="0" smtClean="0">
              <a:latin typeface="+mn-lt"/>
              <a:ea typeface="DustyErasers" panose="02000603000000000000" pitchFamily="2" charset="0"/>
              <a:cs typeface="Gisha" panose="020B0502040204020203" pitchFamily="34" charset="-79"/>
            </a:endParaRPr>
          </a:p>
          <a:p>
            <a:r>
              <a:rPr lang="en-US" dirty="0" smtClean="0">
                <a:latin typeface="+mn-lt"/>
                <a:ea typeface="DustyErasers" panose="02000603000000000000" pitchFamily="2" charset="0"/>
                <a:cs typeface="Gisha" panose="020B0502040204020203" pitchFamily="34" charset="-79"/>
              </a:rPr>
              <a:t> </a:t>
            </a:r>
            <a:r>
              <a:rPr lang="en-US" dirty="0">
                <a:latin typeface="+mn-lt"/>
                <a:ea typeface="DustyErasers" panose="02000603000000000000" pitchFamily="2" charset="0"/>
                <a:cs typeface="Gisha" panose="020B0502040204020203" pitchFamily="34" charset="-79"/>
              </a:rPr>
              <a:t>Existing metrics are </a:t>
            </a:r>
            <a:r>
              <a:rPr lang="en-US" dirty="0" smtClean="0">
                <a:latin typeface="+mn-lt"/>
                <a:ea typeface="DustyErasers" panose="02000603000000000000" pitchFamily="2" charset="0"/>
                <a:cs typeface="Gisha" panose="020B0502040204020203" pitchFamily="34" charset="-79"/>
              </a:rPr>
              <a:t>usually based </a:t>
            </a:r>
            <a:r>
              <a:rPr lang="en-US" dirty="0">
                <a:latin typeface="+mn-lt"/>
                <a:ea typeface="DustyErasers" panose="02000603000000000000" pitchFamily="2" charset="0"/>
                <a:cs typeface="Gisha" panose="020B0502040204020203" pitchFamily="34" charset="-79"/>
              </a:rPr>
              <a:t>on </a:t>
            </a:r>
            <a:r>
              <a:rPr lang="en-US" dirty="0" smtClean="0">
                <a:solidFill>
                  <a:srgbClr val="FDFDBF"/>
                </a:solidFill>
                <a:latin typeface="+mn-lt"/>
                <a:ea typeface="DustyErasers" panose="02000603000000000000" pitchFamily="2" charset="0"/>
                <a:cs typeface="Gisha" panose="020B0502040204020203" pitchFamily="34" charset="-79"/>
              </a:rPr>
              <a:t>mutation</a:t>
            </a:r>
          </a:p>
        </p:txBody>
      </p:sp>
      <p:sp>
        <p:nvSpPr>
          <p:cNvPr id="4" name="Footer Placeholder 3"/>
          <p:cNvSpPr>
            <a:spLocks noGrp="1"/>
          </p:cNvSpPr>
          <p:nvPr>
            <p:ph type="ftr" sz="quarter" idx="11"/>
          </p:nvPr>
        </p:nvSpPr>
        <p:spPr/>
        <p:txBody>
          <a:bodyPr/>
          <a:lstStyle/>
          <a:p>
            <a:r>
              <a:rPr lang="en-US" smtClean="0"/>
              <a:t>Spring 2017</a:t>
            </a:r>
            <a:endParaRPr lang="en-US"/>
          </a:p>
        </p:txBody>
      </p:sp>
      <p:sp>
        <p:nvSpPr>
          <p:cNvPr id="5" name="Slide Number Placeholder 4"/>
          <p:cNvSpPr>
            <a:spLocks noGrp="1"/>
          </p:cNvSpPr>
          <p:nvPr>
            <p:ph type="sldNum" sz="quarter" idx="12"/>
          </p:nvPr>
        </p:nvSpPr>
        <p:spPr/>
        <p:txBody>
          <a:bodyPr/>
          <a:lstStyle/>
          <a:p>
            <a:fld id="{440F7D68-95CE-4687-84A7-107B32B22E70}" type="slidenum">
              <a:rPr lang="en-US" smtClean="0"/>
              <a:t>6</a:t>
            </a:fld>
            <a:endParaRPr lang="en-US"/>
          </a:p>
        </p:txBody>
      </p:sp>
      <p:sp>
        <p:nvSpPr>
          <p:cNvPr id="7" name="Rectangle 6"/>
          <p:cNvSpPr/>
          <p:nvPr/>
        </p:nvSpPr>
        <p:spPr>
          <a:xfrm>
            <a:off x="2215767" y="3850969"/>
            <a:ext cx="5046574" cy="461665"/>
          </a:xfrm>
          <a:prstGeom prst="rect">
            <a:avLst/>
          </a:prstGeom>
        </p:spPr>
        <p:txBody>
          <a:bodyPr wrap="none">
            <a:spAutoFit/>
          </a:bodyPr>
          <a:lstStyle/>
          <a:p>
            <a:pPr lvl="1">
              <a:spcBef>
                <a:spcPts val="500"/>
              </a:spcBef>
              <a:spcAft>
                <a:spcPts val="600"/>
              </a:spcAft>
            </a:pPr>
            <a:r>
              <a:rPr lang="en-US" sz="2400" dirty="0">
                <a:solidFill>
                  <a:schemeClr val="accent6">
                    <a:lumMod val="40000"/>
                    <a:lumOff val="60000"/>
                  </a:schemeClr>
                </a:solidFill>
                <a:ea typeface="DustyErasers" panose="02000603000000000000" pitchFamily="2" charset="0"/>
                <a:cs typeface="Gisha" panose="020B0502040204020203" pitchFamily="34" charset="-79"/>
              </a:rPr>
              <a:t>“atomic” </a:t>
            </a:r>
            <a:r>
              <a:rPr lang="en-US" sz="2400" dirty="0">
                <a:solidFill>
                  <a:schemeClr val="bg1"/>
                </a:solidFill>
                <a:ea typeface="DustyErasers" panose="02000603000000000000" pitchFamily="2" charset="0"/>
                <a:cs typeface="Gisha" panose="020B0502040204020203" pitchFamily="34" charset="-79"/>
              </a:rPr>
              <a:t>changes to the design</a:t>
            </a:r>
          </a:p>
        </p:txBody>
      </p:sp>
      <p:sp>
        <p:nvSpPr>
          <p:cNvPr id="9" name="Rectangle 8"/>
          <p:cNvSpPr/>
          <p:nvPr/>
        </p:nvSpPr>
        <p:spPr>
          <a:xfrm>
            <a:off x="8800003" y="1517535"/>
            <a:ext cx="3247804" cy="3485570"/>
          </a:xfrm>
          <a:prstGeom prst="rect">
            <a:avLst/>
          </a:prstGeom>
        </p:spPr>
        <p:txBody>
          <a:bodyPr wrap="square">
            <a:spAutoFit/>
          </a:bodyPr>
          <a:lstStyle/>
          <a:p>
            <a:pPr lvl="1">
              <a:spcBef>
                <a:spcPts val="500"/>
              </a:spcBef>
              <a:spcAft>
                <a:spcPts val="600"/>
              </a:spcAft>
            </a:pPr>
            <a:r>
              <a:rPr lang="en-US" sz="2400" dirty="0">
                <a:solidFill>
                  <a:schemeClr val="accent6">
                    <a:lumMod val="40000"/>
                    <a:lumOff val="60000"/>
                  </a:schemeClr>
                </a:solidFill>
                <a:ea typeface="DustyErasers" panose="02000603000000000000" pitchFamily="2" charset="0"/>
                <a:cs typeface="Gisha" panose="020B0502040204020203" pitchFamily="34" charset="-79"/>
              </a:rPr>
              <a:t>a mutant is </a:t>
            </a:r>
            <a:r>
              <a:rPr lang="en-US" sz="2400" dirty="0">
                <a:solidFill>
                  <a:schemeClr val="bg1"/>
                </a:solidFill>
                <a:ea typeface="DustyErasers" panose="02000603000000000000" pitchFamily="2" charset="0"/>
                <a:cs typeface="Gisha" panose="020B0502040204020203" pitchFamily="34" charset="-79"/>
              </a:rPr>
              <a:t>“killed” </a:t>
            </a:r>
            <a:r>
              <a:rPr lang="en-US" sz="2400" dirty="0">
                <a:solidFill>
                  <a:schemeClr val="accent6">
                    <a:lumMod val="40000"/>
                    <a:lumOff val="60000"/>
                  </a:schemeClr>
                </a:solidFill>
                <a:ea typeface="DustyErasers" panose="02000603000000000000" pitchFamily="2" charset="0"/>
                <a:cs typeface="Gisha" panose="020B0502040204020203" pitchFamily="34" charset="-79"/>
              </a:rPr>
              <a:t>if </a:t>
            </a:r>
            <a:endParaRPr lang="en-US" sz="2400" dirty="0" smtClean="0">
              <a:solidFill>
                <a:schemeClr val="accent6">
                  <a:lumMod val="40000"/>
                  <a:lumOff val="60000"/>
                </a:schemeClr>
              </a:solidFill>
              <a:ea typeface="DustyErasers" panose="02000603000000000000" pitchFamily="2" charset="0"/>
              <a:cs typeface="Gisha" panose="020B0502040204020203" pitchFamily="34" charset="-79"/>
            </a:endParaRPr>
          </a:p>
          <a:p>
            <a:pPr lvl="1">
              <a:spcBef>
                <a:spcPts val="500"/>
              </a:spcBef>
              <a:spcAft>
                <a:spcPts val="600"/>
              </a:spcAft>
            </a:pPr>
            <a:r>
              <a:rPr lang="en-US" sz="2400" dirty="0" smtClean="0">
                <a:solidFill>
                  <a:schemeClr val="accent6">
                    <a:lumMod val="40000"/>
                    <a:lumOff val="60000"/>
                  </a:schemeClr>
                </a:solidFill>
                <a:ea typeface="DustyErasers" panose="02000603000000000000" pitchFamily="2" charset="0"/>
                <a:cs typeface="Gisha" panose="020B0502040204020203" pitchFamily="34" charset="-79"/>
              </a:rPr>
              <a:t>one </a:t>
            </a:r>
            <a:r>
              <a:rPr lang="en-US" sz="2400" dirty="0">
                <a:solidFill>
                  <a:schemeClr val="accent6">
                    <a:lumMod val="40000"/>
                    <a:lumOff val="60000"/>
                  </a:schemeClr>
                </a:solidFill>
                <a:ea typeface="DustyErasers" panose="02000603000000000000" pitchFamily="2" charset="0"/>
                <a:cs typeface="Gisha" panose="020B0502040204020203" pitchFamily="34" charset="-79"/>
              </a:rPr>
              <a:t>of the properties that is satisfied by the original </a:t>
            </a:r>
            <a:r>
              <a:rPr lang="en-US" sz="2400" dirty="0" smtClean="0">
                <a:solidFill>
                  <a:schemeClr val="accent6">
                    <a:lumMod val="40000"/>
                    <a:lumOff val="60000"/>
                  </a:schemeClr>
                </a:solidFill>
                <a:ea typeface="DustyErasers" panose="02000603000000000000" pitchFamily="2" charset="0"/>
                <a:cs typeface="Gisha" panose="020B0502040204020203" pitchFamily="34" charset="-79"/>
              </a:rPr>
              <a:t>design</a:t>
            </a:r>
          </a:p>
          <a:p>
            <a:pPr lvl="1">
              <a:spcBef>
                <a:spcPts val="500"/>
              </a:spcBef>
              <a:spcAft>
                <a:spcPts val="600"/>
              </a:spcAft>
            </a:pPr>
            <a:endParaRPr lang="en-US" sz="100" dirty="0" smtClean="0">
              <a:solidFill>
                <a:schemeClr val="accent6">
                  <a:lumMod val="40000"/>
                  <a:lumOff val="60000"/>
                </a:schemeClr>
              </a:solidFill>
              <a:ea typeface="DustyErasers" panose="02000603000000000000" pitchFamily="2" charset="0"/>
              <a:cs typeface="Gisha" panose="020B0502040204020203" pitchFamily="34" charset="-79"/>
            </a:endParaRPr>
          </a:p>
          <a:p>
            <a:pPr lvl="1">
              <a:spcBef>
                <a:spcPts val="500"/>
              </a:spcBef>
              <a:spcAft>
                <a:spcPts val="600"/>
              </a:spcAft>
            </a:pPr>
            <a:r>
              <a:rPr lang="en-US" sz="2400" dirty="0" smtClean="0">
                <a:solidFill>
                  <a:schemeClr val="accent6">
                    <a:lumMod val="40000"/>
                    <a:lumOff val="60000"/>
                  </a:schemeClr>
                </a:solidFill>
                <a:ea typeface="DustyErasers" panose="02000603000000000000" pitchFamily="2" charset="0"/>
                <a:cs typeface="Gisha" panose="020B0502040204020203" pitchFamily="34" charset="-79"/>
              </a:rPr>
              <a:t>is </a:t>
            </a:r>
            <a:r>
              <a:rPr lang="en-US" sz="2400" dirty="0">
                <a:solidFill>
                  <a:schemeClr val="accent6">
                    <a:lumMod val="40000"/>
                    <a:lumOff val="60000"/>
                  </a:schemeClr>
                </a:solidFill>
                <a:ea typeface="DustyErasers" panose="02000603000000000000" pitchFamily="2" charset="0"/>
                <a:cs typeface="Gisha" panose="020B0502040204020203" pitchFamily="34" charset="-79"/>
              </a:rPr>
              <a:t>violated by the mutated design</a:t>
            </a:r>
          </a:p>
        </p:txBody>
      </p:sp>
      <p:cxnSp>
        <p:nvCxnSpPr>
          <p:cNvPr id="11" name="Straight Connector 10"/>
          <p:cNvCxnSpPr/>
          <p:nvPr/>
        </p:nvCxnSpPr>
        <p:spPr>
          <a:xfrm flipV="1">
            <a:off x="7182598" y="3369944"/>
            <a:ext cx="1397876" cy="1051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flipV="1">
            <a:off x="7184003" y="3412142"/>
            <a:ext cx="601688" cy="523749"/>
          </a:xfrm>
          <a:prstGeom prst="curved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Left Brace 30"/>
          <p:cNvSpPr/>
          <p:nvPr/>
        </p:nvSpPr>
        <p:spPr>
          <a:xfrm>
            <a:off x="8884280" y="1511680"/>
            <a:ext cx="262624" cy="3517785"/>
          </a:xfrm>
          <a:prstGeom prst="leftBrace">
            <a:avLst>
              <a:gd name="adj1" fmla="val 64031"/>
              <a:gd name="adj2" fmla="val 48881"/>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1025152" y="4453122"/>
            <a:ext cx="3869174" cy="1631216"/>
          </a:xfrm>
          <a:prstGeom prst="rect">
            <a:avLst/>
          </a:prstGeom>
        </p:spPr>
        <p:txBody>
          <a:bodyPr wrap="square">
            <a:spAutoFit/>
          </a:bodyPr>
          <a:lstStyle/>
          <a:p>
            <a:r>
              <a:rPr lang="en-US" sz="2000" dirty="0">
                <a:solidFill>
                  <a:schemeClr val="accent4">
                    <a:lumMod val="20000"/>
                    <a:lumOff val="80000"/>
                  </a:schemeClr>
                </a:solidFill>
              </a:rPr>
              <a:t> Depending on </a:t>
            </a:r>
            <a:r>
              <a:rPr lang="en-US" sz="2000" dirty="0">
                <a:solidFill>
                  <a:srgbClr val="92D050"/>
                </a:solidFill>
              </a:rPr>
              <a:t>the modeling formalism </a:t>
            </a:r>
            <a:r>
              <a:rPr lang="en-US" sz="2000" dirty="0" smtClean="0">
                <a:solidFill>
                  <a:schemeClr val="accent4">
                    <a:lumMod val="20000"/>
                    <a:lumOff val="80000"/>
                  </a:schemeClr>
                </a:solidFill>
              </a:rPr>
              <a:t>used, this </a:t>
            </a:r>
            <a:r>
              <a:rPr lang="en-US" sz="2000" dirty="0">
                <a:solidFill>
                  <a:schemeClr val="accent4">
                    <a:lumMod val="20000"/>
                    <a:lumOff val="80000"/>
                  </a:schemeClr>
                </a:solidFill>
              </a:rPr>
              <a:t>may be the </a:t>
            </a:r>
            <a:r>
              <a:rPr lang="en-US" sz="2000" dirty="0">
                <a:solidFill>
                  <a:srgbClr val="92D050"/>
                </a:solidFill>
              </a:rPr>
              <a:t>value of a gate </a:t>
            </a:r>
            <a:r>
              <a:rPr lang="en-US" sz="2000" dirty="0">
                <a:solidFill>
                  <a:schemeClr val="accent4">
                    <a:lumMod val="20000"/>
                    <a:lumOff val="80000"/>
                  </a:schemeClr>
                </a:solidFill>
              </a:rPr>
              <a:t>or </a:t>
            </a:r>
            <a:r>
              <a:rPr lang="en-US" sz="2000" dirty="0">
                <a:solidFill>
                  <a:srgbClr val="92D050"/>
                </a:solidFill>
              </a:rPr>
              <a:t>signal</a:t>
            </a:r>
            <a:r>
              <a:rPr lang="en-US" sz="2000" dirty="0">
                <a:solidFill>
                  <a:schemeClr val="accent4">
                    <a:lumMod val="20000"/>
                    <a:lumOff val="80000"/>
                  </a:schemeClr>
                </a:solidFill>
              </a:rPr>
              <a:t> or </a:t>
            </a:r>
            <a:r>
              <a:rPr lang="en-US" sz="2000" dirty="0" smtClean="0">
                <a:solidFill>
                  <a:schemeClr val="accent4">
                    <a:lumMod val="20000"/>
                    <a:lumOff val="80000"/>
                  </a:schemeClr>
                </a:solidFill>
              </a:rPr>
              <a:t>an </a:t>
            </a:r>
            <a:r>
              <a:rPr lang="en-US" sz="2000" dirty="0" smtClean="0">
                <a:solidFill>
                  <a:srgbClr val="92D050"/>
                </a:solidFill>
              </a:rPr>
              <a:t>expression within a </a:t>
            </a:r>
            <a:r>
              <a:rPr lang="en-US" sz="2000" dirty="0">
                <a:solidFill>
                  <a:srgbClr val="92D050"/>
                </a:solidFill>
              </a:rPr>
              <a:t>statement </a:t>
            </a:r>
            <a:r>
              <a:rPr lang="en-US" sz="2000" dirty="0">
                <a:solidFill>
                  <a:schemeClr val="accent4">
                    <a:lumMod val="20000"/>
                    <a:lumOff val="80000"/>
                  </a:schemeClr>
                </a:solidFill>
              </a:rPr>
              <a:t>in a program.</a:t>
            </a:r>
          </a:p>
        </p:txBody>
      </p:sp>
      <p:sp>
        <p:nvSpPr>
          <p:cNvPr id="12" name="Left Brace 11"/>
          <p:cNvSpPr/>
          <p:nvPr/>
        </p:nvSpPr>
        <p:spPr>
          <a:xfrm>
            <a:off x="5136328" y="4637658"/>
            <a:ext cx="259164" cy="1578207"/>
          </a:xfrm>
          <a:prstGeom prst="leftBrace">
            <a:avLst>
              <a:gd name="adj1" fmla="val 64031"/>
              <a:gd name="adj2" fmla="val 48881"/>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4927075" y="4731920"/>
            <a:ext cx="3386283" cy="400110"/>
          </a:xfrm>
          <a:prstGeom prst="rect">
            <a:avLst/>
          </a:prstGeom>
        </p:spPr>
        <p:txBody>
          <a:bodyPr wrap="square">
            <a:spAutoFit/>
          </a:bodyPr>
          <a:lstStyle/>
          <a:p>
            <a:pPr lvl="1"/>
            <a:r>
              <a:rPr lang="en-US" sz="2000" dirty="0">
                <a:solidFill>
                  <a:schemeClr val="accent6">
                    <a:lumMod val="40000"/>
                    <a:lumOff val="60000"/>
                  </a:schemeClr>
                </a:solidFill>
              </a:rPr>
              <a:t>State-based mutations</a:t>
            </a:r>
          </a:p>
        </p:txBody>
      </p:sp>
      <p:sp>
        <p:nvSpPr>
          <p:cNvPr id="10" name="Rectangle 9"/>
          <p:cNvSpPr/>
          <p:nvPr/>
        </p:nvSpPr>
        <p:spPr>
          <a:xfrm>
            <a:off x="4961749" y="5163717"/>
            <a:ext cx="3316934" cy="400110"/>
          </a:xfrm>
          <a:prstGeom prst="rect">
            <a:avLst/>
          </a:prstGeom>
        </p:spPr>
        <p:txBody>
          <a:bodyPr wrap="none">
            <a:spAutoFit/>
          </a:bodyPr>
          <a:lstStyle/>
          <a:p>
            <a:pPr lvl="1"/>
            <a:r>
              <a:rPr lang="en-US" sz="2000" dirty="0">
                <a:solidFill>
                  <a:schemeClr val="accent6">
                    <a:lumMod val="40000"/>
                    <a:lumOff val="60000"/>
                  </a:schemeClr>
                </a:solidFill>
              </a:rPr>
              <a:t>Logic-based mutations</a:t>
            </a:r>
          </a:p>
        </p:txBody>
      </p:sp>
      <p:sp>
        <p:nvSpPr>
          <p:cNvPr id="14" name="Rectangle 13"/>
          <p:cNvSpPr/>
          <p:nvPr/>
        </p:nvSpPr>
        <p:spPr>
          <a:xfrm>
            <a:off x="4952391" y="5634357"/>
            <a:ext cx="3122971" cy="400110"/>
          </a:xfrm>
          <a:prstGeom prst="rect">
            <a:avLst/>
          </a:prstGeom>
        </p:spPr>
        <p:txBody>
          <a:bodyPr wrap="none">
            <a:spAutoFit/>
          </a:bodyPr>
          <a:lstStyle/>
          <a:p>
            <a:pPr lvl="1"/>
            <a:r>
              <a:rPr lang="en-US" sz="2000" dirty="0">
                <a:solidFill>
                  <a:schemeClr val="accent6">
                    <a:lumMod val="40000"/>
                    <a:lumOff val="60000"/>
                  </a:schemeClr>
                </a:solidFill>
              </a:rPr>
              <a:t>Syntactic mutations </a:t>
            </a:r>
          </a:p>
        </p:txBody>
      </p:sp>
    </p:spTree>
    <p:extLst>
      <p:ext uri="{BB962C8B-B14F-4D97-AF65-F5344CB8AC3E}">
        <p14:creationId xmlns:p14="http://schemas.microsoft.com/office/powerpoint/2010/main" val="2355665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up)">
                                      <p:cBhvr>
                                        <p:cTn id="20" dur="500"/>
                                        <p:tgtEl>
                                          <p:spTgt spid="31"/>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wipe(left)">
                                      <p:cBhvr>
                                        <p:cTn id="24" dur="500"/>
                                        <p:tgtEl>
                                          <p:spTgt spid="9">
                                            <p:txEl>
                                              <p:pRg st="0" end="0"/>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9">
                                            <p:txEl>
                                              <p:pRg st="1" end="1"/>
                                            </p:txEl>
                                          </p:spTgt>
                                        </p:tgtEl>
                                        <p:attrNameLst>
                                          <p:attrName>style.visibility</p:attrName>
                                        </p:attrNameLst>
                                      </p:cBhvr>
                                      <p:to>
                                        <p:strVal val="visible"/>
                                      </p:to>
                                    </p:set>
                                    <p:animEffect transition="in" filter="wipe(left)">
                                      <p:cBhvr>
                                        <p:cTn id="28" dur="500"/>
                                        <p:tgtEl>
                                          <p:spTgt spid="9">
                                            <p:txEl>
                                              <p:pRg st="1" end="1"/>
                                            </p:txEl>
                                          </p:spTgt>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wipe(left)">
                                      <p:cBhvr>
                                        <p:cTn id="32" dur="500"/>
                                        <p:tgtEl>
                                          <p:spTgt spid="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up)">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left)">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1" grpId="0" animBg="1"/>
      <p:bldP spid="6" grpId="0"/>
      <p:bldP spid="12" grpId="0" animBg="1"/>
      <p:bldP spid="8" grpId="0"/>
      <p:bldP spid="10"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History</a:t>
            </a:r>
            <a:endParaRPr lang="en-US" sz="4000" dirty="0"/>
          </a:p>
        </p:txBody>
      </p:sp>
      <p:sp>
        <p:nvSpPr>
          <p:cNvPr id="4" name="Footer Placeholder 3"/>
          <p:cNvSpPr>
            <a:spLocks noGrp="1"/>
          </p:cNvSpPr>
          <p:nvPr>
            <p:ph type="ftr" sz="quarter" idx="11"/>
          </p:nvPr>
        </p:nvSpPr>
        <p:spPr/>
        <p:txBody>
          <a:bodyPr/>
          <a:lstStyle/>
          <a:p>
            <a:r>
              <a:rPr lang="en-US" dirty="0"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t>7</a:t>
            </a:fld>
            <a:endParaRPr lang="en-US"/>
          </a:p>
        </p:txBody>
      </p:sp>
      <p:sp>
        <p:nvSpPr>
          <p:cNvPr id="15" name="Rectangle 14"/>
          <p:cNvSpPr/>
          <p:nvPr/>
        </p:nvSpPr>
        <p:spPr>
          <a:xfrm>
            <a:off x="1140893" y="1572615"/>
            <a:ext cx="3535680" cy="461665"/>
          </a:xfrm>
          <a:prstGeom prst="rect">
            <a:avLst/>
          </a:prstGeom>
        </p:spPr>
        <p:txBody>
          <a:bodyPr wrap="square">
            <a:spAutoFit/>
          </a:bodyPr>
          <a:lstStyle/>
          <a:p>
            <a:r>
              <a:rPr lang="en-US" sz="2400" dirty="0" err="1">
                <a:solidFill>
                  <a:schemeClr val="bg1"/>
                </a:solidFill>
              </a:rPr>
              <a:t>Hoskote</a:t>
            </a:r>
            <a:r>
              <a:rPr lang="en-US" sz="2400" dirty="0">
                <a:solidFill>
                  <a:schemeClr val="bg1"/>
                </a:solidFill>
              </a:rPr>
              <a:t> </a:t>
            </a:r>
            <a:r>
              <a:rPr lang="en-US" sz="2400" dirty="0" smtClean="0">
                <a:solidFill>
                  <a:schemeClr val="bg1"/>
                </a:solidFill>
              </a:rPr>
              <a:t>et al. </a:t>
            </a:r>
            <a:r>
              <a:rPr lang="en-US" sz="2400" dirty="0" smtClean="0">
                <a:solidFill>
                  <a:srgbClr val="FFAFFF"/>
                </a:solidFill>
              </a:rPr>
              <a:t>1999</a:t>
            </a:r>
            <a:endParaRPr lang="en-US" sz="2400" dirty="0">
              <a:solidFill>
                <a:srgbClr val="FFAFFF"/>
              </a:solidFill>
            </a:endParaRPr>
          </a:p>
        </p:txBody>
      </p:sp>
      <p:sp>
        <p:nvSpPr>
          <p:cNvPr id="19" name="Rectangle 18"/>
          <p:cNvSpPr/>
          <p:nvPr/>
        </p:nvSpPr>
        <p:spPr>
          <a:xfrm>
            <a:off x="1094404" y="2992617"/>
            <a:ext cx="3092513" cy="461665"/>
          </a:xfrm>
          <a:prstGeom prst="rect">
            <a:avLst/>
          </a:prstGeom>
        </p:spPr>
        <p:txBody>
          <a:bodyPr wrap="none">
            <a:spAutoFit/>
          </a:bodyPr>
          <a:lstStyle/>
          <a:p>
            <a:pPr lvl="0"/>
            <a:r>
              <a:rPr lang="en-US" sz="2400" dirty="0" err="1" smtClean="0">
                <a:solidFill>
                  <a:prstClr val="white"/>
                </a:solidFill>
              </a:rPr>
              <a:t>Chockler</a:t>
            </a:r>
            <a:r>
              <a:rPr lang="en-US" sz="2400" dirty="0" smtClean="0">
                <a:solidFill>
                  <a:prstClr val="white"/>
                </a:solidFill>
              </a:rPr>
              <a:t> et al. </a:t>
            </a:r>
            <a:r>
              <a:rPr lang="en-US" sz="2400" dirty="0" smtClean="0">
                <a:solidFill>
                  <a:srgbClr val="FFAFFF"/>
                </a:solidFill>
              </a:rPr>
              <a:t>2003</a:t>
            </a:r>
            <a:endParaRPr lang="en-US" sz="2400" dirty="0">
              <a:solidFill>
                <a:srgbClr val="FFAFFF"/>
              </a:solidFill>
            </a:endParaRPr>
          </a:p>
        </p:txBody>
      </p:sp>
      <p:sp>
        <p:nvSpPr>
          <p:cNvPr id="21" name="Rectangle 20"/>
          <p:cNvSpPr/>
          <p:nvPr/>
        </p:nvSpPr>
        <p:spPr>
          <a:xfrm>
            <a:off x="1119252" y="2230014"/>
            <a:ext cx="3042821" cy="461665"/>
          </a:xfrm>
          <a:prstGeom prst="rect">
            <a:avLst/>
          </a:prstGeom>
        </p:spPr>
        <p:txBody>
          <a:bodyPr wrap="none">
            <a:spAutoFit/>
          </a:bodyPr>
          <a:lstStyle/>
          <a:p>
            <a:pPr lvl="0"/>
            <a:r>
              <a:rPr lang="en-US" sz="2400" dirty="0" err="1" smtClean="0">
                <a:solidFill>
                  <a:prstClr val="white"/>
                </a:solidFill>
              </a:rPr>
              <a:t>Chockler</a:t>
            </a:r>
            <a:r>
              <a:rPr lang="en-US" sz="2400" dirty="0" smtClean="0">
                <a:solidFill>
                  <a:prstClr val="white"/>
                </a:solidFill>
              </a:rPr>
              <a:t> et al. </a:t>
            </a:r>
            <a:r>
              <a:rPr lang="en-US" sz="2400" dirty="0" smtClean="0">
                <a:solidFill>
                  <a:srgbClr val="FFAFFF"/>
                </a:solidFill>
              </a:rPr>
              <a:t>2001</a:t>
            </a:r>
            <a:endParaRPr lang="en-US" sz="2400" dirty="0">
              <a:solidFill>
                <a:srgbClr val="FFAFFF"/>
              </a:solidFill>
            </a:endParaRPr>
          </a:p>
        </p:txBody>
      </p:sp>
      <p:sp>
        <p:nvSpPr>
          <p:cNvPr id="22" name="Rectangle 21"/>
          <p:cNvSpPr/>
          <p:nvPr/>
        </p:nvSpPr>
        <p:spPr>
          <a:xfrm>
            <a:off x="971243" y="4464125"/>
            <a:ext cx="3384260" cy="461665"/>
          </a:xfrm>
          <a:prstGeom prst="rect">
            <a:avLst/>
          </a:prstGeom>
        </p:spPr>
        <p:txBody>
          <a:bodyPr wrap="none">
            <a:spAutoFit/>
          </a:bodyPr>
          <a:lstStyle/>
          <a:p>
            <a:pPr lvl="0"/>
            <a:r>
              <a:rPr lang="en-US" sz="2400" dirty="0" err="1" smtClean="0">
                <a:solidFill>
                  <a:prstClr val="white"/>
                </a:solidFill>
              </a:rPr>
              <a:t>Kupferman</a:t>
            </a:r>
            <a:r>
              <a:rPr lang="en-US" sz="2400" dirty="0" smtClean="0">
                <a:solidFill>
                  <a:prstClr val="white"/>
                </a:solidFill>
              </a:rPr>
              <a:t> et al. </a:t>
            </a:r>
            <a:r>
              <a:rPr lang="en-US" sz="2400" dirty="0" smtClean="0">
                <a:solidFill>
                  <a:srgbClr val="FFAFFF"/>
                </a:solidFill>
              </a:rPr>
              <a:t>2008</a:t>
            </a:r>
            <a:endParaRPr lang="en-US" sz="2400" dirty="0">
              <a:solidFill>
                <a:srgbClr val="FFAFFF"/>
              </a:solidFill>
            </a:endParaRPr>
          </a:p>
        </p:txBody>
      </p:sp>
      <p:sp>
        <p:nvSpPr>
          <p:cNvPr id="25" name="Rectangle 24"/>
          <p:cNvSpPr/>
          <p:nvPr/>
        </p:nvSpPr>
        <p:spPr>
          <a:xfrm>
            <a:off x="1094404" y="5168061"/>
            <a:ext cx="3042821" cy="461665"/>
          </a:xfrm>
          <a:prstGeom prst="rect">
            <a:avLst/>
          </a:prstGeom>
        </p:spPr>
        <p:txBody>
          <a:bodyPr wrap="none">
            <a:spAutoFit/>
          </a:bodyPr>
          <a:lstStyle/>
          <a:p>
            <a:pPr lvl="0"/>
            <a:r>
              <a:rPr lang="en-US" sz="2400" dirty="0" err="1" smtClean="0">
                <a:solidFill>
                  <a:prstClr val="white"/>
                </a:solidFill>
              </a:rPr>
              <a:t>Chockler</a:t>
            </a:r>
            <a:r>
              <a:rPr lang="en-US" sz="2400" dirty="0" smtClean="0">
                <a:solidFill>
                  <a:prstClr val="white"/>
                </a:solidFill>
              </a:rPr>
              <a:t> et al. </a:t>
            </a:r>
            <a:r>
              <a:rPr lang="en-US" sz="2400" dirty="0" smtClean="0">
                <a:solidFill>
                  <a:srgbClr val="FFAFFF"/>
                </a:solidFill>
              </a:rPr>
              <a:t>2010</a:t>
            </a:r>
            <a:endParaRPr lang="en-US" sz="2400" dirty="0">
              <a:solidFill>
                <a:srgbClr val="FFAFFF"/>
              </a:solidFill>
            </a:endParaRPr>
          </a:p>
        </p:txBody>
      </p:sp>
      <p:sp>
        <p:nvSpPr>
          <p:cNvPr id="26" name="Rectangle 25"/>
          <p:cNvSpPr/>
          <p:nvPr/>
        </p:nvSpPr>
        <p:spPr>
          <a:xfrm>
            <a:off x="850089" y="1354578"/>
            <a:ext cx="3505414" cy="4539765"/>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277448" y="3242756"/>
            <a:ext cx="3059731" cy="2708220"/>
          </a:xfrm>
          <a:prstGeom prst="rect">
            <a:avLst/>
          </a:prstGeom>
          <a:solidFill>
            <a:schemeClr val="tx1">
              <a:lumMod val="65000"/>
              <a:lumOff val="35000"/>
              <a:alpha val="68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16200000">
            <a:off x="-1277256" y="3022676"/>
            <a:ext cx="3558988" cy="461665"/>
          </a:xfrm>
          <a:prstGeom prst="rect">
            <a:avLst/>
          </a:prstGeom>
        </p:spPr>
        <p:txBody>
          <a:bodyPr wrap="none">
            <a:spAutoFit/>
          </a:bodyPr>
          <a:lstStyle/>
          <a:p>
            <a:r>
              <a:rPr lang="en-US" sz="2400" dirty="0" smtClean="0">
                <a:solidFill>
                  <a:srgbClr val="FFFF00"/>
                </a:solidFill>
              </a:rPr>
              <a:t>Mutation-based notions</a:t>
            </a:r>
            <a:endParaRPr lang="en-US" sz="2400" dirty="0">
              <a:solidFill>
                <a:srgbClr val="FFFF00"/>
              </a:solidFill>
            </a:endParaRPr>
          </a:p>
        </p:txBody>
      </p:sp>
      <p:sp>
        <p:nvSpPr>
          <p:cNvPr id="34" name="Rectangle 33"/>
          <p:cNvSpPr/>
          <p:nvPr/>
        </p:nvSpPr>
        <p:spPr>
          <a:xfrm rot="5400000">
            <a:off x="10353046" y="4388839"/>
            <a:ext cx="2767104" cy="461665"/>
          </a:xfrm>
          <a:prstGeom prst="rect">
            <a:avLst/>
          </a:prstGeom>
        </p:spPr>
        <p:txBody>
          <a:bodyPr wrap="none">
            <a:spAutoFit/>
          </a:bodyPr>
          <a:lstStyle/>
          <a:p>
            <a:r>
              <a:rPr lang="en-US" sz="2400" dirty="0" smtClean="0">
                <a:solidFill>
                  <a:srgbClr val="FFFF00"/>
                </a:solidFill>
              </a:rPr>
              <a:t>Other approaches</a:t>
            </a:r>
            <a:endParaRPr lang="en-US" sz="2400" dirty="0">
              <a:solidFill>
                <a:srgbClr val="FFFF00"/>
              </a:solidFill>
            </a:endParaRPr>
          </a:p>
        </p:txBody>
      </p:sp>
      <p:sp>
        <p:nvSpPr>
          <p:cNvPr id="35" name="Rectangle 34"/>
          <p:cNvSpPr/>
          <p:nvPr/>
        </p:nvSpPr>
        <p:spPr>
          <a:xfrm>
            <a:off x="8306925" y="3280307"/>
            <a:ext cx="1555234" cy="461665"/>
          </a:xfrm>
          <a:prstGeom prst="rect">
            <a:avLst/>
          </a:prstGeom>
        </p:spPr>
        <p:txBody>
          <a:bodyPr wrap="none">
            <a:spAutoFit/>
          </a:bodyPr>
          <a:lstStyle/>
          <a:p>
            <a:pPr lvl="0"/>
            <a:r>
              <a:rPr lang="en-US" sz="2400" dirty="0" smtClean="0">
                <a:solidFill>
                  <a:prstClr val="white"/>
                </a:solidFill>
              </a:rPr>
              <a:t>Das </a:t>
            </a:r>
            <a:r>
              <a:rPr lang="en-US" sz="2400" dirty="0" smtClean="0">
                <a:solidFill>
                  <a:srgbClr val="FFAFFF"/>
                </a:solidFill>
              </a:rPr>
              <a:t>2005</a:t>
            </a:r>
            <a:endParaRPr lang="en-US" sz="2400" dirty="0">
              <a:solidFill>
                <a:srgbClr val="FFAFFF"/>
              </a:solidFill>
            </a:endParaRPr>
          </a:p>
        </p:txBody>
      </p:sp>
      <p:sp>
        <p:nvSpPr>
          <p:cNvPr id="36" name="Rectangle 35"/>
          <p:cNvSpPr/>
          <p:nvPr/>
        </p:nvSpPr>
        <p:spPr>
          <a:xfrm>
            <a:off x="8312332" y="3766767"/>
            <a:ext cx="2250937" cy="461665"/>
          </a:xfrm>
          <a:prstGeom prst="rect">
            <a:avLst/>
          </a:prstGeom>
        </p:spPr>
        <p:txBody>
          <a:bodyPr wrap="none">
            <a:spAutoFit/>
          </a:bodyPr>
          <a:lstStyle/>
          <a:p>
            <a:pPr lvl="0"/>
            <a:r>
              <a:rPr lang="en-US" sz="2400" dirty="0" err="1">
                <a:solidFill>
                  <a:prstClr val="white"/>
                </a:solidFill>
              </a:rPr>
              <a:t>Claessen</a:t>
            </a:r>
            <a:r>
              <a:rPr lang="en-US" sz="2400" dirty="0">
                <a:solidFill>
                  <a:prstClr val="white"/>
                </a:solidFill>
              </a:rPr>
              <a:t> </a:t>
            </a:r>
            <a:r>
              <a:rPr lang="en-US" sz="2400" dirty="0" smtClean="0">
                <a:solidFill>
                  <a:srgbClr val="FFAFFF"/>
                </a:solidFill>
              </a:rPr>
              <a:t>2007</a:t>
            </a:r>
            <a:endParaRPr lang="en-US" sz="2400" dirty="0">
              <a:solidFill>
                <a:srgbClr val="FFAFFF"/>
              </a:solidFill>
            </a:endParaRPr>
          </a:p>
        </p:txBody>
      </p:sp>
      <p:sp>
        <p:nvSpPr>
          <p:cNvPr id="37" name="Rectangle 36"/>
          <p:cNvSpPr/>
          <p:nvPr/>
        </p:nvSpPr>
        <p:spPr>
          <a:xfrm>
            <a:off x="8305998" y="4158006"/>
            <a:ext cx="2664512" cy="461665"/>
          </a:xfrm>
          <a:prstGeom prst="rect">
            <a:avLst/>
          </a:prstGeom>
        </p:spPr>
        <p:txBody>
          <a:bodyPr wrap="none">
            <a:spAutoFit/>
          </a:bodyPr>
          <a:lstStyle/>
          <a:p>
            <a:pPr lvl="0"/>
            <a:r>
              <a:rPr lang="en-US" sz="2400" dirty="0" err="1" smtClean="0">
                <a:solidFill>
                  <a:prstClr val="white"/>
                </a:solidFill>
              </a:rPr>
              <a:t>Große</a:t>
            </a:r>
            <a:r>
              <a:rPr lang="en-US" sz="2400" dirty="0" smtClean="0">
                <a:solidFill>
                  <a:prstClr val="white"/>
                </a:solidFill>
              </a:rPr>
              <a:t> et al. </a:t>
            </a:r>
            <a:r>
              <a:rPr lang="en-US" sz="2400" dirty="0" smtClean="0">
                <a:solidFill>
                  <a:srgbClr val="FFAFFF"/>
                </a:solidFill>
              </a:rPr>
              <a:t>2007</a:t>
            </a:r>
            <a:endParaRPr lang="en-US" sz="2400" dirty="0">
              <a:solidFill>
                <a:srgbClr val="FFAFFF"/>
              </a:solidFill>
            </a:endParaRPr>
          </a:p>
        </p:txBody>
      </p:sp>
      <p:sp>
        <p:nvSpPr>
          <p:cNvPr id="38" name="Rectangle 37"/>
          <p:cNvSpPr/>
          <p:nvPr/>
        </p:nvSpPr>
        <p:spPr>
          <a:xfrm>
            <a:off x="8263384" y="5403172"/>
            <a:ext cx="3113353" cy="461665"/>
          </a:xfrm>
          <a:prstGeom prst="rect">
            <a:avLst/>
          </a:prstGeom>
        </p:spPr>
        <p:txBody>
          <a:bodyPr wrap="none">
            <a:spAutoFit/>
          </a:bodyPr>
          <a:lstStyle/>
          <a:p>
            <a:pPr lvl="0"/>
            <a:r>
              <a:rPr lang="en-US" sz="2400" dirty="0" err="1" smtClean="0">
                <a:solidFill>
                  <a:prstClr val="white"/>
                </a:solidFill>
              </a:rPr>
              <a:t>Haedicke</a:t>
            </a:r>
            <a:r>
              <a:rPr lang="en-US" sz="2400" dirty="0" smtClean="0">
                <a:solidFill>
                  <a:prstClr val="white"/>
                </a:solidFill>
              </a:rPr>
              <a:t> et al. </a:t>
            </a:r>
            <a:r>
              <a:rPr lang="en-US" sz="2400" dirty="0" smtClean="0">
                <a:solidFill>
                  <a:srgbClr val="FFAFFF"/>
                </a:solidFill>
              </a:rPr>
              <a:t>2012</a:t>
            </a:r>
            <a:endParaRPr lang="en-US" sz="2400" dirty="0">
              <a:solidFill>
                <a:srgbClr val="FFAFFF"/>
              </a:solidFill>
            </a:endParaRPr>
          </a:p>
        </p:txBody>
      </p:sp>
      <p:sp>
        <p:nvSpPr>
          <p:cNvPr id="41" name="Rectangle 40"/>
          <p:cNvSpPr/>
          <p:nvPr/>
        </p:nvSpPr>
        <p:spPr>
          <a:xfrm>
            <a:off x="5989741" y="1412832"/>
            <a:ext cx="3302556" cy="830997"/>
          </a:xfrm>
          <a:prstGeom prst="rect">
            <a:avLst/>
          </a:prstGeom>
        </p:spPr>
        <p:txBody>
          <a:bodyPr wrap="square">
            <a:spAutoFit/>
          </a:bodyPr>
          <a:lstStyle/>
          <a:p>
            <a:r>
              <a:rPr lang="en-US" sz="2400" dirty="0">
                <a:solidFill>
                  <a:srgbClr val="FFFF71"/>
                </a:solidFill>
              </a:rPr>
              <a:t>state-based </a:t>
            </a:r>
            <a:r>
              <a:rPr lang="en-US" sz="2400" dirty="0" smtClean="0">
                <a:solidFill>
                  <a:srgbClr val="FFFF71"/>
                </a:solidFill>
              </a:rPr>
              <a:t>metric with </a:t>
            </a:r>
            <a:r>
              <a:rPr lang="en-US" sz="2400" dirty="0">
                <a:solidFill>
                  <a:srgbClr val="FFFF71"/>
                </a:solidFill>
              </a:rPr>
              <a:t>FSM mutations</a:t>
            </a:r>
          </a:p>
        </p:txBody>
      </p:sp>
      <p:cxnSp>
        <p:nvCxnSpPr>
          <p:cNvPr id="42" name="Straight Arrow Connector 41"/>
          <p:cNvCxnSpPr/>
          <p:nvPr/>
        </p:nvCxnSpPr>
        <p:spPr>
          <a:xfrm flipV="1">
            <a:off x="4137225" y="1826235"/>
            <a:ext cx="1630436" cy="2359"/>
          </a:xfrm>
          <a:prstGeom prst="straightConnector1">
            <a:avLst/>
          </a:prstGeom>
          <a:ln w="38100">
            <a:solidFill>
              <a:srgbClr val="FFFFA3"/>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865794" y="2294843"/>
            <a:ext cx="4062325" cy="461665"/>
          </a:xfrm>
          <a:prstGeom prst="rect">
            <a:avLst/>
          </a:prstGeom>
        </p:spPr>
        <p:txBody>
          <a:bodyPr wrap="square">
            <a:spAutoFit/>
          </a:bodyPr>
          <a:lstStyle/>
          <a:p>
            <a:r>
              <a:rPr lang="en-US" sz="2400" dirty="0">
                <a:solidFill>
                  <a:srgbClr val="FFFF71"/>
                </a:solidFill>
              </a:rPr>
              <a:t> improved the </a:t>
            </a:r>
            <a:r>
              <a:rPr lang="en-US" sz="2400" dirty="0" smtClean="0">
                <a:solidFill>
                  <a:srgbClr val="FFFF71"/>
                </a:solidFill>
              </a:rPr>
              <a:t>same idea</a:t>
            </a:r>
            <a:endParaRPr lang="en-US" sz="2400" dirty="0">
              <a:solidFill>
                <a:srgbClr val="FFFF71"/>
              </a:solidFill>
            </a:endParaRPr>
          </a:p>
        </p:txBody>
      </p:sp>
      <p:cxnSp>
        <p:nvCxnSpPr>
          <p:cNvPr id="46" name="Straight Arrow Connector 45"/>
          <p:cNvCxnSpPr>
            <a:stCxn id="21" idx="3"/>
          </p:cNvCxnSpPr>
          <p:nvPr/>
        </p:nvCxnSpPr>
        <p:spPr>
          <a:xfrm>
            <a:off x="4162073" y="2460847"/>
            <a:ext cx="1605588" cy="30395"/>
          </a:xfrm>
          <a:prstGeom prst="straightConnector1">
            <a:avLst/>
          </a:prstGeom>
          <a:ln w="38100">
            <a:solidFill>
              <a:srgbClr val="FFFFA3"/>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280384" y="3284446"/>
            <a:ext cx="3106756" cy="461665"/>
          </a:xfrm>
          <a:prstGeom prst="rect">
            <a:avLst/>
          </a:prstGeom>
        </p:spPr>
        <p:txBody>
          <a:bodyPr wrap="square">
            <a:spAutoFit/>
          </a:bodyPr>
          <a:lstStyle/>
          <a:p>
            <a:r>
              <a:rPr lang="en-US" sz="2400" dirty="0" smtClean="0">
                <a:solidFill>
                  <a:srgbClr val="FFFF71"/>
                </a:solidFill>
              </a:rPr>
              <a:t>logic-based metric</a:t>
            </a:r>
            <a:endParaRPr lang="en-US" sz="2400" dirty="0">
              <a:solidFill>
                <a:srgbClr val="FFFF71"/>
              </a:solidFill>
            </a:endParaRPr>
          </a:p>
        </p:txBody>
      </p:sp>
      <p:cxnSp>
        <p:nvCxnSpPr>
          <p:cNvPr id="48" name="Straight Arrow Connector 47"/>
          <p:cNvCxnSpPr>
            <a:stCxn id="19" idx="3"/>
            <a:endCxn id="47" idx="1"/>
          </p:cNvCxnSpPr>
          <p:nvPr/>
        </p:nvCxnSpPr>
        <p:spPr>
          <a:xfrm>
            <a:off x="4186917" y="3223450"/>
            <a:ext cx="1093467" cy="291829"/>
          </a:xfrm>
          <a:prstGeom prst="straightConnector1">
            <a:avLst/>
          </a:prstGeom>
          <a:ln w="38100">
            <a:solidFill>
              <a:srgbClr val="FFFFA3"/>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836610" y="4418922"/>
            <a:ext cx="3106756" cy="461665"/>
          </a:xfrm>
          <a:prstGeom prst="rect">
            <a:avLst/>
          </a:prstGeom>
        </p:spPr>
        <p:txBody>
          <a:bodyPr wrap="square">
            <a:spAutoFit/>
          </a:bodyPr>
          <a:lstStyle/>
          <a:p>
            <a:r>
              <a:rPr lang="en-US" sz="2400" dirty="0" smtClean="0">
                <a:solidFill>
                  <a:srgbClr val="FFFF71"/>
                </a:solidFill>
              </a:rPr>
              <a:t>vacuity</a:t>
            </a:r>
            <a:endParaRPr lang="en-US" sz="2400" dirty="0">
              <a:solidFill>
                <a:srgbClr val="FFFF71"/>
              </a:solidFill>
            </a:endParaRPr>
          </a:p>
        </p:txBody>
      </p:sp>
      <p:cxnSp>
        <p:nvCxnSpPr>
          <p:cNvPr id="52" name="Straight Arrow Connector 51"/>
          <p:cNvCxnSpPr/>
          <p:nvPr/>
        </p:nvCxnSpPr>
        <p:spPr>
          <a:xfrm>
            <a:off x="4281942" y="4619671"/>
            <a:ext cx="1353048" cy="41194"/>
          </a:xfrm>
          <a:prstGeom prst="straightConnector1">
            <a:avLst/>
          </a:prstGeom>
          <a:ln w="38100">
            <a:solidFill>
              <a:srgbClr val="FFFFA3"/>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Freeform 53"/>
          <p:cNvSpPr/>
          <p:nvPr/>
        </p:nvSpPr>
        <p:spPr>
          <a:xfrm>
            <a:off x="854655" y="1124221"/>
            <a:ext cx="3635320" cy="4043840"/>
          </a:xfrm>
          <a:custGeom>
            <a:avLst/>
            <a:gdLst>
              <a:gd name="connsiteX0" fmla="*/ 2127408 w 3660852"/>
              <a:gd name="connsiteY0" fmla="*/ 3931934 h 4047686"/>
              <a:gd name="connsiteX1" fmla="*/ 218598 w 3660852"/>
              <a:gd name="connsiteY1" fmla="*/ 3851924 h 4047686"/>
              <a:gd name="connsiteX2" fmla="*/ 58578 w 3660852"/>
              <a:gd name="connsiteY2" fmla="*/ 2514614 h 4047686"/>
              <a:gd name="connsiteX3" fmla="*/ 367188 w 3660852"/>
              <a:gd name="connsiteY3" fmla="*/ 605804 h 4047686"/>
              <a:gd name="connsiteX4" fmla="*/ 2207418 w 3660852"/>
              <a:gd name="connsiteY4" fmla="*/ 14 h 4047686"/>
              <a:gd name="connsiteX5" fmla="*/ 3418998 w 3660852"/>
              <a:gd name="connsiteY5" fmla="*/ 617234 h 4047686"/>
              <a:gd name="connsiteX6" fmla="*/ 3544728 w 3660852"/>
              <a:gd name="connsiteY6" fmla="*/ 2811794 h 4047686"/>
              <a:gd name="connsiteX7" fmla="*/ 2127408 w 3660852"/>
              <a:gd name="connsiteY7" fmla="*/ 3931934 h 4047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0852" h="4047686">
                <a:moveTo>
                  <a:pt x="2127408" y="3931934"/>
                </a:moveTo>
                <a:cubicBezTo>
                  <a:pt x="1573053" y="4105289"/>
                  <a:pt x="563403" y="4088144"/>
                  <a:pt x="218598" y="3851924"/>
                </a:cubicBezTo>
                <a:cubicBezTo>
                  <a:pt x="-126207" y="3615704"/>
                  <a:pt x="33813" y="3055634"/>
                  <a:pt x="58578" y="2514614"/>
                </a:cubicBezTo>
                <a:cubicBezTo>
                  <a:pt x="83343" y="1973594"/>
                  <a:pt x="9048" y="1024904"/>
                  <a:pt x="367188" y="605804"/>
                </a:cubicBezTo>
                <a:cubicBezTo>
                  <a:pt x="725328" y="186704"/>
                  <a:pt x="1698783" y="-1891"/>
                  <a:pt x="2207418" y="14"/>
                </a:cubicBezTo>
                <a:cubicBezTo>
                  <a:pt x="2716053" y="1919"/>
                  <a:pt x="3196113" y="148604"/>
                  <a:pt x="3418998" y="617234"/>
                </a:cubicBezTo>
                <a:cubicBezTo>
                  <a:pt x="3641883" y="1085864"/>
                  <a:pt x="3765708" y="2257439"/>
                  <a:pt x="3544728" y="2811794"/>
                </a:cubicBezTo>
                <a:cubicBezTo>
                  <a:pt x="3323748" y="3366149"/>
                  <a:pt x="2681763" y="3758579"/>
                  <a:pt x="2127408" y="3931934"/>
                </a:cubicBezTo>
                <a:close/>
              </a:path>
            </a:pathLst>
          </a:custGeom>
          <a:noFill/>
          <a:ln w="38100">
            <a:solidFill>
              <a:srgbClr val="FFF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514824" y="2132146"/>
            <a:ext cx="3752975" cy="3416320"/>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400" dirty="0" smtClean="0">
                <a:solidFill>
                  <a:srgbClr val="FFFF71"/>
                </a:solidFill>
              </a:rPr>
              <a:t>SAT-based model checking</a:t>
            </a:r>
          </a:p>
          <a:p>
            <a:pPr marL="342900" indent="-342900">
              <a:lnSpc>
                <a:spcPct val="150000"/>
              </a:lnSpc>
              <a:buFont typeface="Wingdings" panose="05000000000000000000" pitchFamily="2" charset="2"/>
              <a:buChar char="§"/>
            </a:pPr>
            <a:r>
              <a:rPr lang="en-US" sz="2400" dirty="0" smtClean="0">
                <a:solidFill>
                  <a:srgbClr val="FFFF71"/>
                </a:solidFill>
              </a:rPr>
              <a:t>state-of-the-art, still expensive though</a:t>
            </a:r>
          </a:p>
          <a:p>
            <a:pPr marL="342900" indent="-342900">
              <a:lnSpc>
                <a:spcPct val="150000"/>
              </a:lnSpc>
              <a:buFont typeface="Wingdings" panose="05000000000000000000" pitchFamily="2" charset="2"/>
              <a:buChar char="§"/>
            </a:pPr>
            <a:r>
              <a:rPr lang="en-US" sz="2400" dirty="0" smtClean="0">
                <a:solidFill>
                  <a:srgbClr val="FFFF71"/>
                </a:solidFill>
              </a:rPr>
              <a:t>inductive proof method (interpolation)</a:t>
            </a:r>
            <a:r>
              <a:rPr lang="en-US" sz="2400" dirty="0">
                <a:solidFill>
                  <a:srgbClr val="FFFF71"/>
                </a:solidFill>
              </a:rPr>
              <a:t> </a:t>
            </a:r>
            <a:endParaRPr lang="en-US" sz="2400" dirty="0" smtClean="0">
              <a:solidFill>
                <a:srgbClr val="FFFF71"/>
              </a:solidFill>
            </a:endParaRPr>
          </a:p>
        </p:txBody>
      </p:sp>
      <p:sp>
        <p:nvSpPr>
          <p:cNvPr id="56" name="Rectangle 55"/>
          <p:cNvSpPr/>
          <p:nvPr/>
        </p:nvSpPr>
        <p:spPr>
          <a:xfrm>
            <a:off x="4984474" y="5624716"/>
            <a:ext cx="3106756" cy="830997"/>
          </a:xfrm>
          <a:prstGeom prst="rect">
            <a:avLst/>
          </a:prstGeom>
        </p:spPr>
        <p:txBody>
          <a:bodyPr wrap="square">
            <a:spAutoFit/>
          </a:bodyPr>
          <a:lstStyle/>
          <a:p>
            <a:r>
              <a:rPr lang="en-US" sz="2400" dirty="0" smtClean="0">
                <a:solidFill>
                  <a:srgbClr val="FFFF71"/>
                </a:solidFill>
              </a:rPr>
              <a:t>non-deterministic </a:t>
            </a:r>
            <a:r>
              <a:rPr lang="en-US" sz="2400" dirty="0" smtClean="0">
                <a:solidFill>
                  <a:srgbClr val="FFFF71"/>
                </a:solidFill>
              </a:rPr>
              <a:t>coverage</a:t>
            </a:r>
            <a:endParaRPr lang="en-US" sz="2400" dirty="0">
              <a:solidFill>
                <a:srgbClr val="FFFF71"/>
              </a:solidFill>
            </a:endParaRPr>
          </a:p>
        </p:txBody>
      </p:sp>
      <p:cxnSp>
        <p:nvCxnSpPr>
          <p:cNvPr id="57" name="Straight Arrow Connector 56"/>
          <p:cNvCxnSpPr>
            <a:stCxn id="25" idx="3"/>
          </p:cNvCxnSpPr>
          <p:nvPr/>
        </p:nvCxnSpPr>
        <p:spPr>
          <a:xfrm>
            <a:off x="4137225" y="5398894"/>
            <a:ext cx="781518" cy="433756"/>
          </a:xfrm>
          <a:prstGeom prst="straightConnector1">
            <a:avLst/>
          </a:prstGeom>
          <a:ln w="38100">
            <a:solidFill>
              <a:srgbClr val="FFFFA3"/>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Freeform 58"/>
          <p:cNvSpPr/>
          <p:nvPr/>
        </p:nvSpPr>
        <p:spPr>
          <a:xfrm>
            <a:off x="801098" y="4890869"/>
            <a:ext cx="3660852" cy="1067999"/>
          </a:xfrm>
          <a:custGeom>
            <a:avLst/>
            <a:gdLst>
              <a:gd name="connsiteX0" fmla="*/ 2127408 w 3660852"/>
              <a:gd name="connsiteY0" fmla="*/ 3931934 h 4047686"/>
              <a:gd name="connsiteX1" fmla="*/ 218598 w 3660852"/>
              <a:gd name="connsiteY1" fmla="*/ 3851924 h 4047686"/>
              <a:gd name="connsiteX2" fmla="*/ 58578 w 3660852"/>
              <a:gd name="connsiteY2" fmla="*/ 2514614 h 4047686"/>
              <a:gd name="connsiteX3" fmla="*/ 367188 w 3660852"/>
              <a:gd name="connsiteY3" fmla="*/ 605804 h 4047686"/>
              <a:gd name="connsiteX4" fmla="*/ 2207418 w 3660852"/>
              <a:gd name="connsiteY4" fmla="*/ 14 h 4047686"/>
              <a:gd name="connsiteX5" fmla="*/ 3418998 w 3660852"/>
              <a:gd name="connsiteY5" fmla="*/ 617234 h 4047686"/>
              <a:gd name="connsiteX6" fmla="*/ 3544728 w 3660852"/>
              <a:gd name="connsiteY6" fmla="*/ 2811794 h 4047686"/>
              <a:gd name="connsiteX7" fmla="*/ 2127408 w 3660852"/>
              <a:gd name="connsiteY7" fmla="*/ 3931934 h 4047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0852" h="4047686">
                <a:moveTo>
                  <a:pt x="2127408" y="3931934"/>
                </a:moveTo>
                <a:cubicBezTo>
                  <a:pt x="1573053" y="4105289"/>
                  <a:pt x="563403" y="4088144"/>
                  <a:pt x="218598" y="3851924"/>
                </a:cubicBezTo>
                <a:cubicBezTo>
                  <a:pt x="-126207" y="3615704"/>
                  <a:pt x="33813" y="3055634"/>
                  <a:pt x="58578" y="2514614"/>
                </a:cubicBezTo>
                <a:cubicBezTo>
                  <a:pt x="83343" y="1973594"/>
                  <a:pt x="9048" y="1024904"/>
                  <a:pt x="367188" y="605804"/>
                </a:cubicBezTo>
                <a:cubicBezTo>
                  <a:pt x="725328" y="186704"/>
                  <a:pt x="1698783" y="-1891"/>
                  <a:pt x="2207418" y="14"/>
                </a:cubicBezTo>
                <a:cubicBezTo>
                  <a:pt x="2716053" y="1919"/>
                  <a:pt x="3196113" y="148604"/>
                  <a:pt x="3418998" y="617234"/>
                </a:cubicBezTo>
                <a:cubicBezTo>
                  <a:pt x="3641883" y="1085864"/>
                  <a:pt x="3765708" y="2257439"/>
                  <a:pt x="3544728" y="2811794"/>
                </a:cubicBezTo>
                <a:cubicBezTo>
                  <a:pt x="3323748" y="3366149"/>
                  <a:pt x="2681763" y="3758579"/>
                  <a:pt x="2127408" y="3931934"/>
                </a:cubicBezTo>
                <a:close/>
              </a:path>
            </a:pathLst>
          </a:custGeom>
          <a:noFill/>
          <a:ln w="38100">
            <a:solidFill>
              <a:srgbClr val="FFF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611559" y="1200115"/>
            <a:ext cx="4953146" cy="1693092"/>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400" dirty="0">
                <a:solidFill>
                  <a:srgbClr val="FFFF71"/>
                </a:solidFill>
              </a:rPr>
              <a:t>f</a:t>
            </a:r>
            <a:r>
              <a:rPr lang="en-US" sz="2400" dirty="0" smtClean="0">
                <a:solidFill>
                  <a:srgbClr val="FFFF71"/>
                </a:solidFill>
              </a:rPr>
              <a:t>inite state systems</a:t>
            </a:r>
          </a:p>
          <a:p>
            <a:pPr marL="342900" indent="-342900">
              <a:lnSpc>
                <a:spcPct val="150000"/>
              </a:lnSpc>
              <a:buFont typeface="Wingdings" panose="05000000000000000000" pitchFamily="2" charset="2"/>
              <a:buChar char="§"/>
            </a:pPr>
            <a:r>
              <a:rPr lang="en-US" sz="2400" dirty="0">
                <a:solidFill>
                  <a:srgbClr val="FFFF71"/>
                </a:solidFill>
              </a:rPr>
              <a:t>e</a:t>
            </a:r>
            <a:r>
              <a:rPr lang="en-US" sz="2400" dirty="0" smtClean="0">
                <a:solidFill>
                  <a:srgbClr val="FFFF71"/>
                </a:solidFill>
              </a:rPr>
              <a:t>xplicate-state model checking</a:t>
            </a:r>
          </a:p>
          <a:p>
            <a:pPr marL="342900" indent="-342900">
              <a:lnSpc>
                <a:spcPct val="150000"/>
              </a:lnSpc>
              <a:buFont typeface="Wingdings" panose="05000000000000000000" pitchFamily="2" charset="2"/>
              <a:buChar char="§"/>
            </a:pPr>
            <a:r>
              <a:rPr lang="en-US" sz="2400" dirty="0">
                <a:solidFill>
                  <a:srgbClr val="FFFF71"/>
                </a:solidFill>
              </a:rPr>
              <a:t>i</a:t>
            </a:r>
            <a:r>
              <a:rPr lang="en-US" sz="2400" dirty="0" smtClean="0">
                <a:solidFill>
                  <a:srgbClr val="FFFF71"/>
                </a:solidFill>
              </a:rPr>
              <a:t>mpractical and expensive</a:t>
            </a:r>
          </a:p>
        </p:txBody>
      </p:sp>
      <p:sp>
        <p:nvSpPr>
          <p:cNvPr id="61" name="Rectangle 60"/>
          <p:cNvSpPr/>
          <p:nvPr/>
        </p:nvSpPr>
        <p:spPr>
          <a:xfrm rot="10800000" flipV="1">
            <a:off x="4281942" y="6069243"/>
            <a:ext cx="4105198" cy="664735"/>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dirty="0">
                <a:solidFill>
                  <a:prstClr val="white"/>
                </a:solidFill>
              </a:rPr>
              <a:t>OUR WORK </a:t>
            </a:r>
            <a:r>
              <a:rPr lang="en-US" sz="2800" dirty="0">
                <a:solidFill>
                  <a:prstClr val="white"/>
                </a:solidFill>
                <a:sym typeface="Wingdings" panose="05000000000000000000" pitchFamily="2" charset="2"/>
              </a:rPr>
              <a:t> </a:t>
            </a:r>
            <a:r>
              <a:rPr lang="en-US" sz="2800" dirty="0" smtClean="0">
                <a:solidFill>
                  <a:srgbClr val="FFAFFF"/>
                </a:solidFill>
              </a:rPr>
              <a:t>2017</a:t>
            </a:r>
            <a:endParaRPr lang="en-US" sz="2800" dirty="0">
              <a:solidFill>
                <a:srgbClr val="FFAFFF"/>
              </a:solidFill>
            </a:endParaRPr>
          </a:p>
        </p:txBody>
      </p:sp>
      <p:sp>
        <p:nvSpPr>
          <p:cNvPr id="64" name="Rectangle 63"/>
          <p:cNvSpPr/>
          <p:nvPr/>
        </p:nvSpPr>
        <p:spPr>
          <a:xfrm>
            <a:off x="4591398" y="5499669"/>
            <a:ext cx="3542958" cy="523220"/>
          </a:xfrm>
          <a:prstGeom prst="rect">
            <a:avLst/>
          </a:prstGeom>
        </p:spPr>
        <p:txBody>
          <a:bodyPr wrap="none">
            <a:spAutoFit/>
          </a:bodyPr>
          <a:lstStyle/>
          <a:p>
            <a:r>
              <a:rPr lang="en-US" sz="2800" dirty="0" smtClean="0">
                <a:solidFill>
                  <a:srgbClr val="FFFF00"/>
                </a:solidFill>
              </a:rPr>
              <a:t>Proof-based notions</a:t>
            </a:r>
            <a:endParaRPr lang="en-US" sz="2800" dirty="0">
              <a:solidFill>
                <a:srgbClr val="FFFF00"/>
              </a:solidFill>
            </a:endParaRPr>
          </a:p>
        </p:txBody>
      </p:sp>
      <p:cxnSp>
        <p:nvCxnSpPr>
          <p:cNvPr id="71" name="Elbow Connector 70"/>
          <p:cNvCxnSpPr>
            <a:stCxn id="15" idx="1"/>
            <a:endCxn id="21" idx="1"/>
          </p:cNvCxnSpPr>
          <p:nvPr/>
        </p:nvCxnSpPr>
        <p:spPr>
          <a:xfrm rot="10800000" flipV="1">
            <a:off x="1119253" y="1803447"/>
            <a:ext cx="21641" cy="657399"/>
          </a:xfrm>
          <a:prstGeom prst="bentConnector3">
            <a:avLst>
              <a:gd name="adj1" fmla="val 522531"/>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21" idx="1"/>
            <a:endCxn id="19" idx="1"/>
          </p:cNvCxnSpPr>
          <p:nvPr/>
        </p:nvCxnSpPr>
        <p:spPr>
          <a:xfrm rot="10800000" flipV="1">
            <a:off x="1094404" y="2460846"/>
            <a:ext cx="24848" cy="762603"/>
          </a:xfrm>
          <a:prstGeom prst="bentConnector3">
            <a:avLst>
              <a:gd name="adj1" fmla="val 375998"/>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19" idx="1"/>
          </p:cNvCxnSpPr>
          <p:nvPr/>
        </p:nvCxnSpPr>
        <p:spPr>
          <a:xfrm rot="10800000" flipV="1">
            <a:off x="1032822" y="3223450"/>
            <a:ext cx="61582" cy="1550852"/>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Elbow Connector 85"/>
          <p:cNvCxnSpPr>
            <a:endCxn id="25" idx="1"/>
          </p:cNvCxnSpPr>
          <p:nvPr/>
        </p:nvCxnSpPr>
        <p:spPr>
          <a:xfrm rot="16200000" flipH="1">
            <a:off x="721924" y="5026414"/>
            <a:ext cx="679228" cy="65731"/>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850089" y="4774302"/>
            <a:ext cx="3505414" cy="1168723"/>
          </a:xfrm>
          <a:prstGeom prst="ellipse">
            <a:avLst/>
          </a:prstGeom>
          <a:noFill/>
          <a:ln w="38100">
            <a:solidFill>
              <a:srgbClr val="FFA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p:cNvCxnSpPr>
            <a:stCxn id="59" idx="5"/>
          </p:cNvCxnSpPr>
          <p:nvPr/>
        </p:nvCxnSpPr>
        <p:spPr>
          <a:xfrm flipV="1">
            <a:off x="4220096" y="4418922"/>
            <a:ext cx="923404" cy="634807"/>
          </a:xfrm>
          <a:prstGeom prst="straightConnector1">
            <a:avLst/>
          </a:prstGeom>
          <a:ln w="38100">
            <a:solidFill>
              <a:srgbClr val="FFAFFF"/>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5315592" y="3789466"/>
            <a:ext cx="2694013" cy="954107"/>
          </a:xfrm>
          <a:prstGeom prst="rect">
            <a:avLst/>
          </a:prstGeom>
        </p:spPr>
        <p:txBody>
          <a:bodyPr wrap="square">
            <a:spAutoFit/>
          </a:bodyPr>
          <a:lstStyle/>
          <a:p>
            <a:r>
              <a:rPr lang="en-US" sz="2800" dirty="0">
                <a:solidFill>
                  <a:srgbClr val="FFAFFF"/>
                </a:solidFill>
              </a:rPr>
              <a:t>e</a:t>
            </a:r>
            <a:r>
              <a:rPr lang="en-US" sz="2800" dirty="0" smtClean="0">
                <a:solidFill>
                  <a:srgbClr val="FFAFFF"/>
                </a:solidFill>
              </a:rPr>
              <a:t>valuation &amp; benchmarking</a:t>
            </a:r>
            <a:endParaRPr lang="en-US" sz="2800" dirty="0">
              <a:solidFill>
                <a:srgbClr val="FFAFFF"/>
              </a:solidFill>
            </a:endParaRPr>
          </a:p>
        </p:txBody>
      </p:sp>
      <p:sp>
        <p:nvSpPr>
          <p:cNvPr id="94" name="Rectangle 93"/>
          <p:cNvSpPr/>
          <p:nvPr/>
        </p:nvSpPr>
        <p:spPr>
          <a:xfrm>
            <a:off x="4701422" y="735071"/>
            <a:ext cx="7088800" cy="2246769"/>
          </a:xfrm>
          <a:prstGeom prst="rect">
            <a:avLst/>
          </a:prstGeom>
        </p:spPr>
        <p:txBody>
          <a:bodyPr wrap="none">
            <a:spAutoFit/>
          </a:bodyPr>
          <a:lstStyle/>
          <a:p>
            <a:r>
              <a:rPr lang="en-US" sz="2800" dirty="0" smtClean="0">
                <a:solidFill>
                  <a:schemeClr val="bg1"/>
                </a:solidFill>
              </a:rPr>
              <a:t>Problems:</a:t>
            </a:r>
          </a:p>
          <a:p>
            <a:pPr marL="914400" lvl="1" indent="-457200">
              <a:buFont typeface="Wingdings" panose="05000000000000000000" pitchFamily="2" charset="2"/>
              <a:buChar char="§"/>
            </a:pPr>
            <a:r>
              <a:rPr lang="en-US" sz="2800" dirty="0" smtClean="0">
                <a:solidFill>
                  <a:schemeClr val="bg1"/>
                </a:solidFill>
              </a:rPr>
              <a:t>expensive</a:t>
            </a:r>
            <a:endParaRPr lang="en-US" sz="2800" dirty="0">
              <a:solidFill>
                <a:schemeClr val="bg1"/>
              </a:solidFill>
            </a:endParaRPr>
          </a:p>
          <a:p>
            <a:pPr marL="914400" lvl="1" indent="-457200">
              <a:buFont typeface="Wingdings" panose="05000000000000000000" pitchFamily="2" charset="2"/>
              <a:buChar char="§"/>
            </a:pPr>
            <a:r>
              <a:rPr lang="en-US" sz="2800" dirty="0">
                <a:solidFill>
                  <a:schemeClr val="bg1"/>
                </a:solidFill>
              </a:rPr>
              <a:t>d</a:t>
            </a:r>
            <a:r>
              <a:rPr lang="en-US" sz="2800" dirty="0" smtClean="0">
                <a:solidFill>
                  <a:schemeClr val="bg1"/>
                </a:solidFill>
              </a:rPr>
              <a:t>on’t preserve provability</a:t>
            </a:r>
          </a:p>
          <a:p>
            <a:pPr marL="914400" lvl="1" indent="-457200">
              <a:buFont typeface="Wingdings" panose="05000000000000000000" pitchFamily="2" charset="2"/>
              <a:buChar char="§"/>
            </a:pPr>
            <a:r>
              <a:rPr lang="en-US" sz="2800" dirty="0">
                <a:solidFill>
                  <a:schemeClr val="bg1"/>
                </a:solidFill>
              </a:rPr>
              <a:t>d</a:t>
            </a:r>
            <a:r>
              <a:rPr lang="en-US" sz="2800" dirty="0" smtClean="0">
                <a:solidFill>
                  <a:schemeClr val="bg1"/>
                </a:solidFill>
              </a:rPr>
              <a:t>on’t work for infinite systems</a:t>
            </a:r>
          </a:p>
          <a:p>
            <a:pPr marL="914400" lvl="1" indent="-457200">
              <a:buFont typeface="Wingdings" panose="05000000000000000000" pitchFamily="2" charset="2"/>
              <a:buChar char="§"/>
            </a:pPr>
            <a:r>
              <a:rPr lang="en-US" sz="2800" dirty="0" smtClean="0">
                <a:solidFill>
                  <a:schemeClr val="bg1"/>
                </a:solidFill>
              </a:rPr>
              <a:t>Not for SMT-based model checking</a:t>
            </a:r>
          </a:p>
        </p:txBody>
      </p:sp>
    </p:spTree>
    <p:extLst>
      <p:ext uri="{BB962C8B-B14F-4D97-AF65-F5344CB8AC3E}">
        <p14:creationId xmlns:p14="http://schemas.microsoft.com/office/powerpoint/2010/main" val="535276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42"/>
                                        </p:tgtEl>
                                      </p:cBhvr>
                                    </p:animEffect>
                                    <p:set>
                                      <p:cBhvr>
                                        <p:cTn id="16" dur="1" fill="hold">
                                          <p:stCondLst>
                                            <p:cond delay="499"/>
                                          </p:stCondLst>
                                        </p:cTn>
                                        <p:tgtEl>
                                          <p:spTgt spid="42"/>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41"/>
                                        </p:tgtEl>
                                      </p:cBhvr>
                                    </p:animEffect>
                                    <p:set>
                                      <p:cBhvr>
                                        <p:cTn id="19" dur="1" fill="hold">
                                          <p:stCondLst>
                                            <p:cond delay="499"/>
                                          </p:stCondLst>
                                        </p:cTn>
                                        <p:tgtEl>
                                          <p:spTgt spid="4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wipe(left)">
                                      <p:cBhvr>
                                        <p:cTn id="24" dur="500"/>
                                        <p:tgtEl>
                                          <p:spTgt spid="46"/>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left)">
                                      <p:cBhvr>
                                        <p:cTn id="28" dur="5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46"/>
                                        </p:tgtEl>
                                      </p:cBhvr>
                                    </p:animEffect>
                                    <p:set>
                                      <p:cBhvr>
                                        <p:cTn id="33" dur="1" fill="hold">
                                          <p:stCondLst>
                                            <p:cond delay="499"/>
                                          </p:stCondLst>
                                        </p:cTn>
                                        <p:tgtEl>
                                          <p:spTgt spid="4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45"/>
                                        </p:tgtEl>
                                      </p:cBhvr>
                                    </p:animEffect>
                                    <p:set>
                                      <p:cBhvr>
                                        <p:cTn id="36" dur="1" fill="hold">
                                          <p:stCondLst>
                                            <p:cond delay="499"/>
                                          </p:stCondLst>
                                        </p:cTn>
                                        <p:tgtEl>
                                          <p:spTgt spid="45"/>
                                        </p:tgtEl>
                                        <p:attrNameLst>
                                          <p:attrName>style.visibility</p:attrName>
                                        </p:attrNameLst>
                                      </p:cBhvr>
                                      <p:to>
                                        <p:strVal val="hidden"/>
                                      </p:to>
                                    </p:se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left)">
                                      <p:cBhvr>
                                        <p:cTn id="40" dur="500"/>
                                        <p:tgtEl>
                                          <p:spTgt spid="48"/>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wipe(left)">
                                      <p:cBhvr>
                                        <p:cTn id="44" dur="500"/>
                                        <p:tgtEl>
                                          <p:spTgt spid="4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48"/>
                                        </p:tgtEl>
                                      </p:cBhvr>
                                    </p:animEffect>
                                    <p:set>
                                      <p:cBhvr>
                                        <p:cTn id="49" dur="1" fill="hold">
                                          <p:stCondLst>
                                            <p:cond delay="499"/>
                                          </p:stCondLst>
                                        </p:cTn>
                                        <p:tgtEl>
                                          <p:spTgt spid="4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47"/>
                                        </p:tgtEl>
                                      </p:cBhvr>
                                    </p:animEffect>
                                    <p:set>
                                      <p:cBhvr>
                                        <p:cTn id="52" dur="1" fill="hold">
                                          <p:stCondLst>
                                            <p:cond delay="499"/>
                                          </p:stCondLst>
                                        </p:cTn>
                                        <p:tgtEl>
                                          <p:spTgt spid="47"/>
                                        </p:tgtEl>
                                        <p:attrNameLst>
                                          <p:attrName>style.visibility</p:attrName>
                                        </p:attrNameLst>
                                      </p:cBhvr>
                                      <p:to>
                                        <p:strVal val="hidden"/>
                                      </p:to>
                                    </p:se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wipe(left)">
                                      <p:cBhvr>
                                        <p:cTn id="56" dur="500"/>
                                        <p:tgtEl>
                                          <p:spTgt spid="52"/>
                                        </p:tgtEl>
                                      </p:cBhvr>
                                    </p:animEffect>
                                  </p:childTnLst>
                                </p:cTn>
                              </p:par>
                            </p:childTnLst>
                          </p:cTn>
                        </p:par>
                        <p:par>
                          <p:cTn id="57" fill="hold">
                            <p:stCondLst>
                              <p:cond delay="1000"/>
                            </p:stCondLst>
                            <p:childTnLst>
                              <p:par>
                                <p:cTn id="58" presetID="22" presetClass="entr" presetSubtype="8" fill="hold" grpId="0" nodeType="after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wipe(left)">
                                      <p:cBhvr>
                                        <p:cTn id="60" dur="500"/>
                                        <p:tgtEl>
                                          <p:spTgt spid="5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52"/>
                                        </p:tgtEl>
                                      </p:cBhvr>
                                    </p:animEffect>
                                    <p:set>
                                      <p:cBhvr>
                                        <p:cTn id="65" dur="1" fill="hold">
                                          <p:stCondLst>
                                            <p:cond delay="499"/>
                                          </p:stCondLst>
                                        </p:cTn>
                                        <p:tgtEl>
                                          <p:spTgt spid="52"/>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51"/>
                                        </p:tgtEl>
                                      </p:cBhvr>
                                    </p:animEffect>
                                    <p:set>
                                      <p:cBhvr>
                                        <p:cTn id="68" dur="1" fill="hold">
                                          <p:stCondLst>
                                            <p:cond delay="499"/>
                                          </p:stCondLst>
                                        </p:cTn>
                                        <p:tgtEl>
                                          <p:spTgt spid="51"/>
                                        </p:tgtEl>
                                        <p:attrNameLst>
                                          <p:attrName>style.visibility</p:attrName>
                                        </p:attrNameLst>
                                      </p:cBhvr>
                                      <p:to>
                                        <p:strVal val="hidden"/>
                                      </p:to>
                                    </p:se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wipe(left)">
                                      <p:cBhvr>
                                        <p:cTn id="72" dur="500"/>
                                        <p:tgtEl>
                                          <p:spTgt spid="54"/>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wipe(left)">
                                      <p:cBhvr>
                                        <p:cTn id="76" dur="500"/>
                                        <p:tgtEl>
                                          <p:spTgt spid="6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60"/>
                                        </p:tgtEl>
                                      </p:cBhvr>
                                    </p:animEffect>
                                    <p:set>
                                      <p:cBhvr>
                                        <p:cTn id="81" dur="1" fill="hold">
                                          <p:stCondLst>
                                            <p:cond delay="499"/>
                                          </p:stCondLst>
                                        </p:cTn>
                                        <p:tgtEl>
                                          <p:spTgt spid="60"/>
                                        </p:tgtEl>
                                        <p:attrNameLst>
                                          <p:attrName>style.visibility</p:attrName>
                                        </p:attrNameLst>
                                      </p:cBhvr>
                                      <p:to>
                                        <p:strVal val="hidden"/>
                                      </p:to>
                                    </p:set>
                                  </p:childTnLst>
                                </p:cTn>
                              </p:par>
                            </p:childTnLst>
                          </p:cTn>
                        </p:par>
                        <p:par>
                          <p:cTn id="82" fill="hold">
                            <p:stCondLst>
                              <p:cond delay="500"/>
                            </p:stCondLst>
                            <p:childTnLst>
                              <p:par>
                                <p:cTn id="83" presetID="10" presetClass="exit" presetSubtype="0" fill="hold" grpId="1" nodeType="afterEffect">
                                  <p:stCondLst>
                                    <p:cond delay="0"/>
                                  </p:stCondLst>
                                  <p:childTnLst>
                                    <p:animEffect transition="out" filter="fade">
                                      <p:cBhvr>
                                        <p:cTn id="84" dur="500"/>
                                        <p:tgtEl>
                                          <p:spTgt spid="54"/>
                                        </p:tgtEl>
                                      </p:cBhvr>
                                    </p:animEffect>
                                    <p:set>
                                      <p:cBhvr>
                                        <p:cTn id="85" dur="1" fill="hold">
                                          <p:stCondLst>
                                            <p:cond delay="499"/>
                                          </p:stCondLst>
                                        </p:cTn>
                                        <p:tgtEl>
                                          <p:spTgt spid="54"/>
                                        </p:tgtEl>
                                        <p:attrNameLst>
                                          <p:attrName>style.visibility</p:attrName>
                                        </p:attrNameLst>
                                      </p:cBhvr>
                                      <p:to>
                                        <p:strVal val="hidden"/>
                                      </p:to>
                                    </p:set>
                                  </p:childTnLst>
                                </p:cTn>
                              </p:par>
                            </p:childTnLst>
                          </p:cTn>
                        </p:par>
                        <p:par>
                          <p:cTn id="86" fill="hold">
                            <p:stCondLst>
                              <p:cond delay="1000"/>
                            </p:stCondLst>
                            <p:childTnLst>
                              <p:par>
                                <p:cTn id="87" presetID="22" presetClass="entr" presetSubtype="8" fill="hold" nodeType="afterEffect">
                                  <p:stCondLst>
                                    <p:cond delay="0"/>
                                  </p:stCondLst>
                                  <p:childTnLst>
                                    <p:set>
                                      <p:cBhvr>
                                        <p:cTn id="88" dur="1" fill="hold">
                                          <p:stCondLst>
                                            <p:cond delay="0"/>
                                          </p:stCondLst>
                                        </p:cTn>
                                        <p:tgtEl>
                                          <p:spTgt spid="57"/>
                                        </p:tgtEl>
                                        <p:attrNameLst>
                                          <p:attrName>style.visibility</p:attrName>
                                        </p:attrNameLst>
                                      </p:cBhvr>
                                      <p:to>
                                        <p:strVal val="visible"/>
                                      </p:to>
                                    </p:set>
                                    <p:animEffect transition="in" filter="wipe(left)">
                                      <p:cBhvr>
                                        <p:cTn id="89" dur="500"/>
                                        <p:tgtEl>
                                          <p:spTgt spid="57"/>
                                        </p:tgtEl>
                                      </p:cBhvr>
                                    </p:animEffect>
                                  </p:childTnLst>
                                </p:cTn>
                              </p:par>
                            </p:childTnLst>
                          </p:cTn>
                        </p:par>
                        <p:par>
                          <p:cTn id="90" fill="hold">
                            <p:stCondLst>
                              <p:cond delay="1500"/>
                            </p:stCondLst>
                            <p:childTnLst>
                              <p:par>
                                <p:cTn id="91" presetID="22" presetClass="entr" presetSubtype="8" fill="hold" grpId="0" nodeType="afterEffect">
                                  <p:stCondLst>
                                    <p:cond delay="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57"/>
                                        </p:tgtEl>
                                      </p:cBhvr>
                                    </p:animEffect>
                                    <p:set>
                                      <p:cBhvr>
                                        <p:cTn id="98" dur="1" fill="hold">
                                          <p:stCondLst>
                                            <p:cond delay="499"/>
                                          </p:stCondLst>
                                        </p:cTn>
                                        <p:tgtEl>
                                          <p:spTgt spid="57"/>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56"/>
                                        </p:tgtEl>
                                      </p:cBhvr>
                                    </p:animEffect>
                                    <p:set>
                                      <p:cBhvr>
                                        <p:cTn id="101" dur="1" fill="hold">
                                          <p:stCondLst>
                                            <p:cond delay="499"/>
                                          </p:stCondLst>
                                        </p:cTn>
                                        <p:tgtEl>
                                          <p:spTgt spid="56"/>
                                        </p:tgtEl>
                                        <p:attrNameLst>
                                          <p:attrName>style.visibility</p:attrName>
                                        </p:attrNameLst>
                                      </p:cBhvr>
                                      <p:to>
                                        <p:strVal val="hidden"/>
                                      </p:to>
                                    </p:set>
                                  </p:childTnLst>
                                </p:cTn>
                              </p:par>
                            </p:childTnLst>
                          </p:cTn>
                        </p:par>
                        <p:par>
                          <p:cTn id="102" fill="hold">
                            <p:stCondLst>
                              <p:cond delay="500"/>
                            </p:stCondLst>
                            <p:childTnLst>
                              <p:par>
                                <p:cTn id="103" presetID="22" presetClass="entr" presetSubtype="8" fill="hold" grpId="0" nodeType="after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wipe(left)">
                                      <p:cBhvr>
                                        <p:cTn id="105" dur="500"/>
                                        <p:tgtEl>
                                          <p:spTgt spid="59"/>
                                        </p:tgtEl>
                                      </p:cBhvr>
                                    </p:animEffect>
                                  </p:childTnLst>
                                </p:cTn>
                              </p:par>
                            </p:childTnLst>
                          </p:cTn>
                        </p:par>
                        <p:par>
                          <p:cTn id="106" fill="hold">
                            <p:stCondLst>
                              <p:cond delay="1000"/>
                            </p:stCondLst>
                            <p:childTnLst>
                              <p:par>
                                <p:cTn id="107" presetID="22" presetClass="entr" presetSubtype="8" fill="hold" grpId="0" nodeType="afterEffect">
                                  <p:stCondLst>
                                    <p:cond delay="0"/>
                                  </p:stCondLst>
                                  <p:childTnLst>
                                    <p:set>
                                      <p:cBhvr>
                                        <p:cTn id="108" dur="1" fill="hold">
                                          <p:stCondLst>
                                            <p:cond delay="0"/>
                                          </p:stCondLst>
                                        </p:cTn>
                                        <p:tgtEl>
                                          <p:spTgt spid="55"/>
                                        </p:tgtEl>
                                        <p:attrNameLst>
                                          <p:attrName>style.visibility</p:attrName>
                                        </p:attrNameLst>
                                      </p:cBhvr>
                                      <p:to>
                                        <p:strVal val="visible"/>
                                      </p:to>
                                    </p:set>
                                    <p:animEffect transition="in" filter="wipe(left)">
                                      <p:cBhvr>
                                        <p:cTn id="109" dur="500"/>
                                        <p:tgtEl>
                                          <p:spTgt spid="55"/>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1" nodeType="clickEffect">
                                  <p:stCondLst>
                                    <p:cond delay="0"/>
                                  </p:stCondLst>
                                  <p:childTnLst>
                                    <p:animEffect transition="out" filter="fade">
                                      <p:cBhvr>
                                        <p:cTn id="113" dur="500"/>
                                        <p:tgtEl>
                                          <p:spTgt spid="55"/>
                                        </p:tgtEl>
                                      </p:cBhvr>
                                    </p:animEffect>
                                    <p:set>
                                      <p:cBhvr>
                                        <p:cTn id="114" dur="1" fill="hold">
                                          <p:stCondLst>
                                            <p:cond delay="499"/>
                                          </p:stCondLst>
                                        </p:cTn>
                                        <p:tgtEl>
                                          <p:spTgt spid="55"/>
                                        </p:tgtEl>
                                        <p:attrNameLst>
                                          <p:attrName>style.visibility</p:attrName>
                                        </p:attrNameLst>
                                      </p:cBhvr>
                                      <p:to>
                                        <p:strVal val="hidden"/>
                                      </p:to>
                                    </p:set>
                                  </p:childTnLst>
                                </p:cTn>
                              </p:par>
                            </p:childTnLst>
                          </p:cTn>
                        </p:par>
                        <p:par>
                          <p:cTn id="115" fill="hold">
                            <p:stCondLst>
                              <p:cond delay="500"/>
                            </p:stCondLst>
                            <p:childTnLst>
                              <p:par>
                                <p:cTn id="116" presetID="10" presetClass="exit" presetSubtype="0" fill="hold" grpId="1" nodeType="afterEffect">
                                  <p:stCondLst>
                                    <p:cond delay="0"/>
                                  </p:stCondLst>
                                  <p:childTnLst>
                                    <p:animEffect transition="out" filter="fade">
                                      <p:cBhvr>
                                        <p:cTn id="117" dur="500"/>
                                        <p:tgtEl>
                                          <p:spTgt spid="59"/>
                                        </p:tgtEl>
                                      </p:cBhvr>
                                    </p:animEffect>
                                    <p:set>
                                      <p:cBhvr>
                                        <p:cTn id="118" dur="1" fill="hold">
                                          <p:stCondLst>
                                            <p:cond delay="499"/>
                                          </p:stCondLst>
                                        </p:cTn>
                                        <p:tgtEl>
                                          <p:spTgt spid="59"/>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55" presetClass="entr" presetSubtype="0" fill="hold" grpId="0" nodeType="clickEffect">
                                  <p:stCondLst>
                                    <p:cond delay="0"/>
                                  </p:stCondLst>
                                  <p:childTnLst>
                                    <p:set>
                                      <p:cBhvr>
                                        <p:cTn id="122" dur="1" fill="hold">
                                          <p:stCondLst>
                                            <p:cond delay="0"/>
                                          </p:stCondLst>
                                        </p:cTn>
                                        <p:tgtEl>
                                          <p:spTgt spid="94"/>
                                        </p:tgtEl>
                                        <p:attrNameLst>
                                          <p:attrName>style.visibility</p:attrName>
                                        </p:attrNameLst>
                                      </p:cBhvr>
                                      <p:to>
                                        <p:strVal val="visible"/>
                                      </p:to>
                                    </p:set>
                                    <p:anim calcmode="lin" valueType="num">
                                      <p:cBhvr>
                                        <p:cTn id="123" dur="1000" fill="hold"/>
                                        <p:tgtEl>
                                          <p:spTgt spid="94"/>
                                        </p:tgtEl>
                                        <p:attrNameLst>
                                          <p:attrName>ppt_w</p:attrName>
                                        </p:attrNameLst>
                                      </p:cBhvr>
                                      <p:tavLst>
                                        <p:tav tm="0">
                                          <p:val>
                                            <p:strVal val="#ppt_w*0.70"/>
                                          </p:val>
                                        </p:tav>
                                        <p:tav tm="100000">
                                          <p:val>
                                            <p:strVal val="#ppt_w"/>
                                          </p:val>
                                        </p:tav>
                                      </p:tavLst>
                                    </p:anim>
                                    <p:anim calcmode="lin" valueType="num">
                                      <p:cBhvr>
                                        <p:cTn id="124" dur="1000" fill="hold"/>
                                        <p:tgtEl>
                                          <p:spTgt spid="94"/>
                                        </p:tgtEl>
                                        <p:attrNameLst>
                                          <p:attrName>ppt_h</p:attrName>
                                        </p:attrNameLst>
                                      </p:cBhvr>
                                      <p:tavLst>
                                        <p:tav tm="0">
                                          <p:val>
                                            <p:strVal val="#ppt_h"/>
                                          </p:val>
                                        </p:tav>
                                        <p:tav tm="100000">
                                          <p:val>
                                            <p:strVal val="#ppt_h"/>
                                          </p:val>
                                        </p:tav>
                                      </p:tavLst>
                                    </p:anim>
                                    <p:animEffect transition="in" filter="fade">
                                      <p:cBhvr>
                                        <p:cTn id="125" dur="1000"/>
                                        <p:tgtEl>
                                          <p:spTgt spid="94"/>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61"/>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55" presetClass="entr" presetSubtype="0" fill="hold" grpId="0" nodeType="clickEffect">
                                  <p:stCondLst>
                                    <p:cond delay="0"/>
                                  </p:stCondLst>
                                  <p:childTnLst>
                                    <p:set>
                                      <p:cBhvr>
                                        <p:cTn id="133" dur="1" fill="hold">
                                          <p:stCondLst>
                                            <p:cond delay="0"/>
                                          </p:stCondLst>
                                        </p:cTn>
                                        <p:tgtEl>
                                          <p:spTgt spid="64"/>
                                        </p:tgtEl>
                                        <p:attrNameLst>
                                          <p:attrName>style.visibility</p:attrName>
                                        </p:attrNameLst>
                                      </p:cBhvr>
                                      <p:to>
                                        <p:strVal val="visible"/>
                                      </p:to>
                                    </p:set>
                                    <p:anim calcmode="lin" valueType="num">
                                      <p:cBhvr>
                                        <p:cTn id="134" dur="1000" fill="hold"/>
                                        <p:tgtEl>
                                          <p:spTgt spid="64"/>
                                        </p:tgtEl>
                                        <p:attrNameLst>
                                          <p:attrName>ppt_w</p:attrName>
                                        </p:attrNameLst>
                                      </p:cBhvr>
                                      <p:tavLst>
                                        <p:tav tm="0">
                                          <p:val>
                                            <p:strVal val="#ppt_w*0.70"/>
                                          </p:val>
                                        </p:tav>
                                        <p:tav tm="100000">
                                          <p:val>
                                            <p:strVal val="#ppt_w"/>
                                          </p:val>
                                        </p:tav>
                                      </p:tavLst>
                                    </p:anim>
                                    <p:anim calcmode="lin" valueType="num">
                                      <p:cBhvr>
                                        <p:cTn id="135" dur="1000" fill="hold"/>
                                        <p:tgtEl>
                                          <p:spTgt spid="64"/>
                                        </p:tgtEl>
                                        <p:attrNameLst>
                                          <p:attrName>ppt_h</p:attrName>
                                        </p:attrNameLst>
                                      </p:cBhvr>
                                      <p:tavLst>
                                        <p:tav tm="0">
                                          <p:val>
                                            <p:strVal val="#ppt_h"/>
                                          </p:val>
                                        </p:tav>
                                        <p:tav tm="100000">
                                          <p:val>
                                            <p:strVal val="#ppt_h"/>
                                          </p:val>
                                        </p:tav>
                                      </p:tavLst>
                                    </p:anim>
                                    <p:animEffect transition="in" filter="fade">
                                      <p:cBhvr>
                                        <p:cTn id="136" dur="1000"/>
                                        <p:tgtEl>
                                          <p:spTgt spid="64"/>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89"/>
                                        </p:tgtEl>
                                        <p:attrNameLst>
                                          <p:attrName>style.visibility</p:attrName>
                                        </p:attrNameLst>
                                      </p:cBhvr>
                                      <p:to>
                                        <p:strVal val="visible"/>
                                      </p:to>
                                    </p:set>
                                    <p:animEffect transition="in" filter="wipe(left)">
                                      <p:cBhvr>
                                        <p:cTn id="141" dur="500"/>
                                        <p:tgtEl>
                                          <p:spTgt spid="89"/>
                                        </p:tgtEl>
                                      </p:cBhvr>
                                    </p:animEffect>
                                  </p:childTnLst>
                                </p:cTn>
                              </p:par>
                            </p:childTnLst>
                          </p:cTn>
                        </p:par>
                        <p:par>
                          <p:cTn id="142" fill="hold">
                            <p:stCondLst>
                              <p:cond delay="500"/>
                            </p:stCondLst>
                            <p:childTnLst>
                              <p:par>
                                <p:cTn id="143" presetID="22" presetClass="entr" presetSubtype="8" fill="hold" nodeType="afterEffect">
                                  <p:stCondLst>
                                    <p:cond delay="0"/>
                                  </p:stCondLst>
                                  <p:childTnLst>
                                    <p:set>
                                      <p:cBhvr>
                                        <p:cTn id="144" dur="1" fill="hold">
                                          <p:stCondLst>
                                            <p:cond delay="0"/>
                                          </p:stCondLst>
                                        </p:cTn>
                                        <p:tgtEl>
                                          <p:spTgt spid="90"/>
                                        </p:tgtEl>
                                        <p:attrNameLst>
                                          <p:attrName>style.visibility</p:attrName>
                                        </p:attrNameLst>
                                      </p:cBhvr>
                                      <p:to>
                                        <p:strVal val="visible"/>
                                      </p:to>
                                    </p:set>
                                    <p:animEffect transition="in" filter="wipe(left)">
                                      <p:cBhvr>
                                        <p:cTn id="145" dur="500"/>
                                        <p:tgtEl>
                                          <p:spTgt spid="90"/>
                                        </p:tgtEl>
                                      </p:cBhvr>
                                    </p:animEffect>
                                  </p:childTnLst>
                                </p:cTn>
                              </p:par>
                            </p:childTnLst>
                          </p:cTn>
                        </p:par>
                        <p:par>
                          <p:cTn id="146" fill="hold">
                            <p:stCondLst>
                              <p:cond delay="1000"/>
                            </p:stCondLst>
                            <p:childTnLst>
                              <p:par>
                                <p:cTn id="147" presetID="1" presetClass="entr" presetSubtype="0" fill="hold" nodeType="afterEffect">
                                  <p:stCondLst>
                                    <p:cond delay="0"/>
                                  </p:stCondLst>
                                  <p:childTnLst>
                                    <p:set>
                                      <p:cBhvr>
                                        <p:cTn id="148"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5" grpId="0"/>
      <p:bldP spid="45" grpId="1"/>
      <p:bldP spid="47" grpId="0"/>
      <p:bldP spid="47" grpId="1"/>
      <p:bldP spid="51" grpId="0"/>
      <p:bldP spid="51" grpId="1"/>
      <p:bldP spid="54" grpId="0" animBg="1"/>
      <p:bldP spid="54" grpId="1" animBg="1"/>
      <p:bldP spid="55" grpId="0"/>
      <p:bldP spid="55" grpId="1"/>
      <p:bldP spid="56" grpId="0"/>
      <p:bldP spid="56" grpId="1"/>
      <p:bldP spid="59" grpId="0" animBg="1"/>
      <p:bldP spid="59" grpId="1" animBg="1"/>
      <p:bldP spid="60" grpId="0"/>
      <p:bldP spid="60" grpId="1"/>
      <p:bldP spid="61" grpId="0" animBg="1"/>
      <p:bldP spid="64" grpId="0"/>
      <p:bldP spid="89" grpId="0" animBg="1"/>
      <p:bldP spid="9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en-US" dirty="0" smtClean="0"/>
              <a:t>Coverage </a:t>
            </a:r>
            <a:r>
              <a:rPr lang="en-US" dirty="0"/>
              <a:t>metrics </a:t>
            </a:r>
            <a:r>
              <a:rPr lang="en-US" dirty="0" smtClean="0"/>
              <a:t>based on a set of </a:t>
            </a:r>
            <a:r>
              <a:rPr lang="en-US" dirty="0" smtClean="0">
                <a:solidFill>
                  <a:srgbClr val="FFFFA3"/>
                </a:solidFill>
              </a:rPr>
              <a:t>minimal proofs</a:t>
            </a:r>
          </a:p>
          <a:p>
            <a:pPr lvl="1">
              <a:lnSpc>
                <a:spcPct val="150000"/>
              </a:lnSpc>
            </a:pPr>
            <a:r>
              <a:rPr lang="en-US" dirty="0" smtClean="0"/>
              <a:t>Allows introducing </a:t>
            </a:r>
            <a:r>
              <a:rPr lang="en-US" dirty="0"/>
              <a:t>different </a:t>
            </a:r>
            <a:r>
              <a:rPr lang="en-US" dirty="0" smtClean="0"/>
              <a:t>metrics</a:t>
            </a:r>
          </a:p>
          <a:p>
            <a:pPr lvl="1">
              <a:lnSpc>
                <a:spcPct val="150000"/>
              </a:lnSpc>
            </a:pPr>
            <a:r>
              <a:rPr lang="en-US" dirty="0"/>
              <a:t>Can be applied early and throughout a development cycle</a:t>
            </a:r>
          </a:p>
          <a:p>
            <a:pPr lvl="1">
              <a:lnSpc>
                <a:spcPct val="150000"/>
              </a:lnSpc>
            </a:pPr>
            <a:r>
              <a:rPr lang="en-US" dirty="0" smtClean="0">
                <a:solidFill>
                  <a:srgbClr val="FFFFA3"/>
                </a:solidFill>
              </a:rPr>
              <a:t>Proof-preserving</a:t>
            </a:r>
          </a:p>
          <a:p>
            <a:pPr>
              <a:lnSpc>
                <a:spcPct val="150000"/>
              </a:lnSpc>
            </a:pPr>
            <a:r>
              <a:rPr lang="en-US" dirty="0" smtClean="0"/>
              <a:t>Provide </a:t>
            </a:r>
            <a:r>
              <a:rPr lang="en-US" dirty="0" smtClean="0">
                <a:solidFill>
                  <a:srgbClr val="FFFFA3"/>
                </a:solidFill>
              </a:rPr>
              <a:t>efficient</a:t>
            </a:r>
            <a:r>
              <a:rPr lang="en-US" dirty="0" smtClean="0"/>
              <a:t> algorithms to compute those metrics</a:t>
            </a:r>
          </a:p>
          <a:p>
            <a:pPr>
              <a:lnSpc>
                <a:spcPct val="150000"/>
              </a:lnSpc>
            </a:pPr>
            <a:r>
              <a:rPr lang="en-US" dirty="0" smtClean="0"/>
              <a:t>Implementation &amp; evaluation</a:t>
            </a:r>
          </a:p>
          <a:p>
            <a:endParaRPr lang="en-US" dirty="0">
              <a:solidFill>
                <a:srgbClr val="FFFFA3"/>
              </a:solidFill>
            </a:endParaRPr>
          </a:p>
        </p:txBody>
      </p:sp>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8</a:t>
            </a:fld>
            <a:endParaRPr lang="en-US" dirty="0"/>
          </a:p>
        </p:txBody>
      </p:sp>
    </p:spTree>
    <p:extLst>
      <p:ext uri="{BB962C8B-B14F-4D97-AF65-F5344CB8AC3E}">
        <p14:creationId xmlns:p14="http://schemas.microsoft.com/office/powerpoint/2010/main" val="3048610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System</a:t>
            </a:r>
            <a:endParaRPr lang="en-US" dirty="0"/>
          </a:p>
        </p:txBody>
      </p:sp>
      <p:sp>
        <p:nvSpPr>
          <p:cNvPr id="3" name="Content Placeholder 2"/>
          <p:cNvSpPr>
            <a:spLocks noGrp="1"/>
          </p:cNvSpPr>
          <p:nvPr>
            <p:ph idx="1"/>
          </p:nvPr>
        </p:nvSpPr>
        <p:spPr/>
        <p:txBody>
          <a:bodyPr>
            <a:normAutofit/>
          </a:bodyPr>
          <a:lstStyle/>
          <a:p>
            <a:r>
              <a:rPr lang="en-US" dirty="0" smtClean="0"/>
              <a:t>Transition system </a:t>
            </a:r>
            <a:r>
              <a:rPr lang="en-US" dirty="0" smtClean="0">
                <a:solidFill>
                  <a:schemeClr val="accent6">
                    <a:lumMod val="40000"/>
                    <a:lumOff val="60000"/>
                  </a:schemeClr>
                </a:solidFill>
              </a:rPr>
              <a:t>(</a:t>
            </a:r>
            <a:r>
              <a:rPr lang="en-US" dirty="0" smtClean="0">
                <a:solidFill>
                  <a:srgbClr val="FFFF00"/>
                </a:solidFill>
              </a:rPr>
              <a:t>I</a:t>
            </a:r>
            <a:r>
              <a:rPr lang="en-US" dirty="0" smtClean="0"/>
              <a:t>, </a:t>
            </a:r>
            <a:r>
              <a:rPr lang="en-US" dirty="0" smtClean="0">
                <a:solidFill>
                  <a:srgbClr val="FFFF00"/>
                </a:solidFill>
              </a:rPr>
              <a:t>T</a:t>
            </a:r>
            <a:r>
              <a:rPr lang="en-US" dirty="0" smtClean="0">
                <a:solidFill>
                  <a:schemeClr val="accent6">
                    <a:lumMod val="40000"/>
                    <a:lumOff val="60000"/>
                  </a:schemeClr>
                </a:solidFill>
              </a:rPr>
              <a:t>) </a:t>
            </a:r>
            <a:r>
              <a:rPr lang="en-US" dirty="0" smtClean="0"/>
              <a:t>over state space </a:t>
            </a:r>
            <a:r>
              <a:rPr lang="en-US" dirty="0" smtClean="0">
                <a:solidFill>
                  <a:srgbClr val="FFFF00"/>
                </a:solidFill>
              </a:rPr>
              <a:t>U</a:t>
            </a:r>
            <a:r>
              <a:rPr lang="en-US" dirty="0" smtClean="0">
                <a:solidFill>
                  <a:schemeClr val="accent6">
                    <a:lumMod val="40000"/>
                    <a:lumOff val="60000"/>
                  </a:schemeClr>
                </a:solidFill>
              </a:rPr>
              <a:t> </a:t>
            </a:r>
          </a:p>
          <a:p>
            <a:pPr lvl="1"/>
            <a:r>
              <a:rPr lang="en-US" sz="2800" dirty="0">
                <a:solidFill>
                  <a:srgbClr val="FFFF71"/>
                </a:solidFill>
              </a:rPr>
              <a:t> </a:t>
            </a:r>
            <a:r>
              <a:rPr lang="en-US" sz="2800" dirty="0">
                <a:solidFill>
                  <a:srgbClr val="FFFF00"/>
                </a:solidFill>
              </a:rPr>
              <a:t>I </a:t>
            </a:r>
            <a:r>
              <a:rPr lang="en-US" sz="2800" dirty="0">
                <a:solidFill>
                  <a:srgbClr val="92D050"/>
                </a:solidFill>
              </a:rPr>
              <a:t>:</a:t>
            </a:r>
            <a:r>
              <a:rPr lang="en-US" sz="2800" dirty="0">
                <a:solidFill>
                  <a:srgbClr val="FFFF00"/>
                </a:solidFill>
              </a:rPr>
              <a:t> U </a:t>
            </a:r>
            <a:r>
              <a:rPr lang="en-US" sz="3200" dirty="0">
                <a:solidFill>
                  <a:srgbClr val="92D050"/>
                </a:solidFill>
              </a:rPr>
              <a:t>→</a:t>
            </a:r>
            <a:r>
              <a:rPr lang="en-US" sz="2800" dirty="0">
                <a:solidFill>
                  <a:srgbClr val="FFFF00"/>
                </a:solidFill>
              </a:rPr>
              <a:t> </a:t>
            </a:r>
            <a:r>
              <a:rPr lang="en-US" sz="2800" dirty="0">
                <a:solidFill>
                  <a:srgbClr val="43CEFF"/>
                </a:solidFill>
              </a:rPr>
              <a:t>bool</a:t>
            </a:r>
            <a:r>
              <a:rPr lang="en-US" sz="2800" dirty="0">
                <a:solidFill>
                  <a:srgbClr val="FFFF00"/>
                </a:solidFill>
              </a:rPr>
              <a:t>        T </a:t>
            </a:r>
            <a:r>
              <a:rPr lang="en-US" sz="2800" dirty="0">
                <a:solidFill>
                  <a:srgbClr val="92D050"/>
                </a:solidFill>
              </a:rPr>
              <a:t>:</a:t>
            </a:r>
            <a:r>
              <a:rPr lang="en-US" sz="2800" dirty="0">
                <a:solidFill>
                  <a:srgbClr val="FFFF00"/>
                </a:solidFill>
              </a:rPr>
              <a:t> U </a:t>
            </a:r>
            <a:r>
              <a:rPr lang="en-US" sz="3200" dirty="0">
                <a:solidFill>
                  <a:srgbClr val="92D050"/>
                </a:solidFill>
              </a:rPr>
              <a:t>×</a:t>
            </a:r>
            <a:r>
              <a:rPr lang="en-US" sz="2800" dirty="0">
                <a:solidFill>
                  <a:srgbClr val="FFFF00"/>
                </a:solidFill>
              </a:rPr>
              <a:t> U </a:t>
            </a:r>
            <a:r>
              <a:rPr lang="en-US" sz="3200" dirty="0">
                <a:solidFill>
                  <a:srgbClr val="92D050"/>
                </a:solidFill>
              </a:rPr>
              <a:t>→</a:t>
            </a:r>
            <a:r>
              <a:rPr lang="en-US" sz="2800" dirty="0">
                <a:solidFill>
                  <a:srgbClr val="FFFF00"/>
                </a:solidFill>
              </a:rPr>
              <a:t> </a:t>
            </a:r>
            <a:r>
              <a:rPr lang="en-US" sz="2800" dirty="0">
                <a:solidFill>
                  <a:srgbClr val="43CEFF"/>
                </a:solidFill>
              </a:rPr>
              <a:t>bool</a:t>
            </a:r>
          </a:p>
          <a:p>
            <a:pPr lvl="1">
              <a:lnSpc>
                <a:spcPct val="150000"/>
              </a:lnSpc>
            </a:pPr>
            <a:r>
              <a:rPr lang="en-US" sz="2800" dirty="0" smtClean="0">
                <a:solidFill>
                  <a:srgbClr val="FFFF71"/>
                </a:solidFill>
              </a:rPr>
              <a:t>T</a:t>
            </a:r>
            <a:r>
              <a:rPr lang="en-US" sz="2800" dirty="0" smtClean="0">
                <a:solidFill>
                  <a:prstClr val="white"/>
                </a:solidFill>
              </a:rPr>
              <a:t> </a:t>
            </a:r>
            <a:r>
              <a:rPr lang="en-US" sz="2800" dirty="0">
                <a:solidFill>
                  <a:prstClr val="white"/>
                </a:solidFill>
              </a:rPr>
              <a:t>is a conjunction of a collection of terms:  </a:t>
            </a:r>
            <a:endParaRPr lang="en-US" sz="2800" dirty="0" smtClean="0">
              <a:solidFill>
                <a:prstClr val="white"/>
              </a:solidFill>
            </a:endParaRPr>
          </a:p>
          <a:p>
            <a:pPr lvl="1">
              <a:lnSpc>
                <a:spcPct val="150000"/>
              </a:lnSpc>
            </a:pPr>
            <a:r>
              <a:rPr lang="pl-PL" sz="2800" dirty="0">
                <a:solidFill>
                  <a:prstClr val="white"/>
                </a:solidFill>
              </a:rPr>
              <a:t> </a:t>
            </a:r>
            <a:r>
              <a:rPr lang="pl-PL" sz="2800" dirty="0" smtClean="0">
                <a:solidFill>
                  <a:srgbClr val="FFFF00"/>
                </a:solidFill>
              </a:rPr>
              <a:t>T</a:t>
            </a:r>
            <a:r>
              <a:rPr lang="pl-PL" sz="2800" dirty="0" smtClean="0">
                <a:solidFill>
                  <a:prstClr val="white"/>
                </a:solidFill>
              </a:rPr>
              <a:t>(</a:t>
            </a:r>
            <a:r>
              <a:rPr lang="pl-PL" sz="2800" dirty="0" smtClean="0">
                <a:solidFill>
                  <a:srgbClr val="FFFF71"/>
                </a:solidFill>
              </a:rPr>
              <a:t>u</a:t>
            </a:r>
            <a:r>
              <a:rPr lang="pl-PL" sz="2800" dirty="0" smtClean="0">
                <a:solidFill>
                  <a:prstClr val="white"/>
                </a:solidFill>
              </a:rPr>
              <a:t>,</a:t>
            </a:r>
            <a:r>
              <a:rPr lang="en-US" sz="2800" dirty="0" smtClean="0">
                <a:solidFill>
                  <a:prstClr val="white"/>
                </a:solidFill>
              </a:rPr>
              <a:t> </a:t>
            </a:r>
            <a:r>
              <a:rPr lang="pl-PL" sz="2800" dirty="0" smtClean="0">
                <a:solidFill>
                  <a:srgbClr val="FFFF71"/>
                </a:solidFill>
              </a:rPr>
              <a:t>u</a:t>
            </a:r>
            <a:r>
              <a:rPr lang="en-US" sz="2800" dirty="0" smtClean="0">
                <a:solidFill>
                  <a:srgbClr val="FFFF71"/>
                </a:solidFill>
              </a:rPr>
              <a:t>’</a:t>
            </a:r>
            <a:r>
              <a:rPr lang="pl-PL" sz="2800" dirty="0" smtClean="0">
                <a:solidFill>
                  <a:prstClr val="white"/>
                </a:solidFill>
              </a:rPr>
              <a:t>) </a:t>
            </a:r>
            <a:r>
              <a:rPr lang="pl-PL" sz="2800" dirty="0" smtClean="0">
                <a:solidFill>
                  <a:srgbClr val="99FF66"/>
                </a:solidFill>
              </a:rPr>
              <a:t>=</a:t>
            </a:r>
            <a:r>
              <a:rPr lang="en-US" sz="2800" dirty="0" smtClean="0">
                <a:solidFill>
                  <a:prstClr val="white"/>
                </a:solidFill>
              </a:rPr>
              <a:t> </a:t>
            </a:r>
            <a:r>
              <a:rPr lang="pl-PL" sz="2800" dirty="0" smtClean="0">
                <a:solidFill>
                  <a:srgbClr val="FFFF00"/>
                </a:solidFill>
              </a:rPr>
              <a:t>T</a:t>
            </a:r>
            <a:r>
              <a:rPr lang="pl-PL" sz="2000" dirty="0" smtClean="0">
                <a:solidFill>
                  <a:srgbClr val="FFFF00"/>
                </a:solidFill>
              </a:rPr>
              <a:t>1</a:t>
            </a:r>
            <a:r>
              <a:rPr lang="pl-PL" sz="2800" dirty="0" smtClean="0">
                <a:solidFill>
                  <a:prstClr val="white"/>
                </a:solidFill>
              </a:rPr>
              <a:t> </a:t>
            </a:r>
            <a:r>
              <a:rPr lang="pl-PL" sz="2800" dirty="0">
                <a:solidFill>
                  <a:prstClr val="white"/>
                </a:solidFill>
              </a:rPr>
              <a:t>(</a:t>
            </a:r>
            <a:r>
              <a:rPr lang="pl-PL" sz="2800" dirty="0" smtClean="0">
                <a:solidFill>
                  <a:srgbClr val="FFFF71"/>
                </a:solidFill>
              </a:rPr>
              <a:t>u</a:t>
            </a:r>
            <a:r>
              <a:rPr lang="pl-PL" sz="2800" dirty="0" smtClean="0">
                <a:solidFill>
                  <a:prstClr val="white"/>
                </a:solidFill>
              </a:rPr>
              <a:t>,</a:t>
            </a:r>
            <a:r>
              <a:rPr lang="en-US" sz="2800" dirty="0" smtClean="0">
                <a:solidFill>
                  <a:prstClr val="white"/>
                </a:solidFill>
              </a:rPr>
              <a:t> </a:t>
            </a:r>
            <a:r>
              <a:rPr lang="en-US" sz="2800" dirty="0" smtClean="0">
                <a:solidFill>
                  <a:srgbClr val="FFFF71"/>
                </a:solidFill>
              </a:rPr>
              <a:t>u’</a:t>
            </a:r>
            <a:r>
              <a:rPr lang="pl-PL" sz="2800" dirty="0" smtClean="0">
                <a:solidFill>
                  <a:prstClr val="white"/>
                </a:solidFill>
              </a:rPr>
              <a:t>) </a:t>
            </a:r>
            <a:r>
              <a:rPr lang="pl-PL" sz="2800" b="1" dirty="0">
                <a:solidFill>
                  <a:srgbClr val="99FF66"/>
                </a:solidFill>
              </a:rPr>
              <a:t>∧</a:t>
            </a:r>
            <a:r>
              <a:rPr lang="pl-PL" sz="2800" dirty="0">
                <a:solidFill>
                  <a:prstClr val="white"/>
                </a:solidFill>
              </a:rPr>
              <a:t> ··· </a:t>
            </a:r>
            <a:r>
              <a:rPr lang="pl-PL" sz="2800" b="1" dirty="0">
                <a:solidFill>
                  <a:srgbClr val="99FF66"/>
                </a:solidFill>
              </a:rPr>
              <a:t>∧</a:t>
            </a:r>
            <a:r>
              <a:rPr lang="pl-PL" sz="2800" dirty="0">
                <a:solidFill>
                  <a:prstClr val="white"/>
                </a:solidFill>
              </a:rPr>
              <a:t> </a:t>
            </a:r>
            <a:r>
              <a:rPr lang="pl-PL" sz="2800" dirty="0" smtClean="0">
                <a:solidFill>
                  <a:srgbClr val="FFFF00"/>
                </a:solidFill>
              </a:rPr>
              <a:t>T</a:t>
            </a:r>
            <a:r>
              <a:rPr lang="pl-PL" sz="2000" dirty="0" smtClean="0">
                <a:solidFill>
                  <a:srgbClr val="FFFF00"/>
                </a:solidFill>
              </a:rPr>
              <a:t>n</a:t>
            </a:r>
            <a:r>
              <a:rPr lang="pl-PL" sz="2800" dirty="0" smtClean="0">
                <a:solidFill>
                  <a:prstClr val="white"/>
                </a:solidFill>
              </a:rPr>
              <a:t> </a:t>
            </a:r>
            <a:r>
              <a:rPr lang="pl-PL" sz="2800" dirty="0">
                <a:solidFill>
                  <a:prstClr val="white"/>
                </a:solidFill>
              </a:rPr>
              <a:t>(</a:t>
            </a:r>
            <a:r>
              <a:rPr lang="pl-PL" sz="2800" dirty="0" smtClean="0">
                <a:solidFill>
                  <a:srgbClr val="FFFF71"/>
                </a:solidFill>
              </a:rPr>
              <a:t>u</a:t>
            </a:r>
            <a:r>
              <a:rPr lang="pl-PL" sz="2800" dirty="0" smtClean="0">
                <a:solidFill>
                  <a:prstClr val="white"/>
                </a:solidFill>
              </a:rPr>
              <a:t>,</a:t>
            </a:r>
            <a:r>
              <a:rPr lang="pl-PL" sz="2800" dirty="0" smtClean="0">
                <a:solidFill>
                  <a:srgbClr val="FFFF71"/>
                </a:solidFill>
              </a:rPr>
              <a:t>u</a:t>
            </a:r>
            <a:r>
              <a:rPr lang="en-US" sz="2800" dirty="0" smtClean="0">
                <a:solidFill>
                  <a:srgbClr val="FFFF71"/>
                </a:solidFill>
              </a:rPr>
              <a:t>’</a:t>
            </a:r>
            <a:r>
              <a:rPr lang="pl-PL" sz="2800" dirty="0" smtClean="0">
                <a:solidFill>
                  <a:prstClr val="white"/>
                </a:solidFill>
              </a:rPr>
              <a:t>)</a:t>
            </a:r>
            <a:endParaRPr lang="en-US" sz="2800" dirty="0" smtClean="0">
              <a:solidFill>
                <a:prstClr val="white"/>
              </a:solidFill>
            </a:endParaRPr>
          </a:p>
          <a:p>
            <a:pPr lvl="1">
              <a:lnSpc>
                <a:spcPct val="150000"/>
              </a:lnSpc>
            </a:pPr>
            <a:r>
              <a:rPr lang="en-US" sz="2800" dirty="0" smtClean="0">
                <a:solidFill>
                  <a:srgbClr val="FFFF00"/>
                </a:solidFill>
              </a:rPr>
              <a:t>T</a:t>
            </a:r>
            <a:r>
              <a:rPr lang="en-US" sz="2800" dirty="0" smtClean="0">
                <a:solidFill>
                  <a:prstClr val="white"/>
                </a:solidFill>
              </a:rPr>
              <a:t> </a:t>
            </a:r>
            <a:r>
              <a:rPr lang="en-US" sz="2800" dirty="0" smtClean="0">
                <a:solidFill>
                  <a:srgbClr val="92D050"/>
                </a:solidFill>
              </a:rPr>
              <a:t>= </a:t>
            </a:r>
            <a:r>
              <a:rPr lang="pl-PL" sz="2800" dirty="0">
                <a:solidFill>
                  <a:srgbClr val="FFFF00"/>
                </a:solidFill>
              </a:rPr>
              <a:t>T</a:t>
            </a:r>
            <a:r>
              <a:rPr lang="pl-PL" sz="2000" dirty="0">
                <a:solidFill>
                  <a:srgbClr val="FFFF00"/>
                </a:solidFill>
              </a:rPr>
              <a:t>1</a:t>
            </a:r>
            <a:r>
              <a:rPr lang="pl-PL" sz="2800" dirty="0">
                <a:solidFill>
                  <a:prstClr val="white"/>
                </a:solidFill>
              </a:rPr>
              <a:t> </a:t>
            </a:r>
            <a:r>
              <a:rPr lang="en-US" sz="2800" dirty="0" smtClean="0">
                <a:solidFill>
                  <a:prstClr val="white"/>
                </a:solidFill>
              </a:rPr>
              <a:t> </a:t>
            </a:r>
            <a:r>
              <a:rPr lang="pl-PL" sz="2800" b="1" dirty="0" smtClean="0">
                <a:solidFill>
                  <a:srgbClr val="99FF66"/>
                </a:solidFill>
              </a:rPr>
              <a:t>∧</a:t>
            </a:r>
            <a:r>
              <a:rPr lang="pl-PL" sz="2800" dirty="0" smtClean="0">
                <a:solidFill>
                  <a:prstClr val="white"/>
                </a:solidFill>
              </a:rPr>
              <a:t> </a:t>
            </a:r>
            <a:r>
              <a:rPr lang="pl-PL" sz="2800" dirty="0">
                <a:solidFill>
                  <a:prstClr val="white"/>
                </a:solidFill>
              </a:rPr>
              <a:t>··· </a:t>
            </a:r>
            <a:r>
              <a:rPr lang="pl-PL" sz="2800" b="1" dirty="0">
                <a:solidFill>
                  <a:srgbClr val="99FF66"/>
                </a:solidFill>
              </a:rPr>
              <a:t>∧</a:t>
            </a:r>
            <a:r>
              <a:rPr lang="pl-PL" sz="2800" dirty="0">
                <a:solidFill>
                  <a:prstClr val="white"/>
                </a:solidFill>
              </a:rPr>
              <a:t> </a:t>
            </a:r>
            <a:r>
              <a:rPr lang="pl-PL" sz="2800" dirty="0">
                <a:solidFill>
                  <a:srgbClr val="FFFF00"/>
                </a:solidFill>
              </a:rPr>
              <a:t>T</a:t>
            </a:r>
            <a:r>
              <a:rPr lang="pl-PL" sz="2000" dirty="0">
                <a:solidFill>
                  <a:srgbClr val="FFFF00"/>
                </a:solidFill>
              </a:rPr>
              <a:t>n</a:t>
            </a:r>
            <a:r>
              <a:rPr lang="pl-PL" sz="2800" dirty="0">
                <a:solidFill>
                  <a:srgbClr val="FFFF00"/>
                </a:solidFill>
              </a:rPr>
              <a:t> </a:t>
            </a:r>
            <a:r>
              <a:rPr lang="en-US" sz="2800" dirty="0" smtClean="0">
                <a:solidFill>
                  <a:prstClr val="white"/>
                </a:solidFill>
              </a:rPr>
              <a:t> </a:t>
            </a:r>
          </a:p>
          <a:p>
            <a:pPr lvl="1">
              <a:lnSpc>
                <a:spcPct val="150000"/>
              </a:lnSpc>
            </a:pPr>
            <a:r>
              <a:rPr lang="en-US" sz="2800" dirty="0">
                <a:solidFill>
                  <a:prstClr val="white"/>
                </a:solidFill>
              </a:rPr>
              <a:t> </a:t>
            </a:r>
            <a:r>
              <a:rPr lang="en-US" sz="2800" dirty="0" smtClean="0">
                <a:solidFill>
                  <a:prstClr val="white"/>
                </a:solidFill>
              </a:rPr>
              <a:t>Abuse of notation:  </a:t>
            </a:r>
            <a:r>
              <a:rPr lang="en-US" sz="2800" dirty="0" smtClean="0">
                <a:solidFill>
                  <a:srgbClr val="FFFF00"/>
                </a:solidFill>
              </a:rPr>
              <a:t>T</a:t>
            </a:r>
            <a:r>
              <a:rPr lang="en-US" sz="2800" dirty="0" smtClean="0">
                <a:solidFill>
                  <a:prstClr val="white"/>
                </a:solidFill>
              </a:rPr>
              <a:t> </a:t>
            </a:r>
            <a:r>
              <a:rPr lang="en-US" sz="2800" dirty="0" smtClean="0">
                <a:solidFill>
                  <a:srgbClr val="92D050"/>
                </a:solidFill>
              </a:rPr>
              <a:t>= </a:t>
            </a:r>
            <a:r>
              <a:rPr lang="en-US" sz="2800" dirty="0" smtClean="0"/>
              <a:t>{</a:t>
            </a:r>
            <a:r>
              <a:rPr lang="pl-PL" sz="2800" dirty="0" smtClean="0">
                <a:solidFill>
                  <a:srgbClr val="FFFF00"/>
                </a:solidFill>
              </a:rPr>
              <a:t>T</a:t>
            </a:r>
            <a:r>
              <a:rPr lang="pl-PL" sz="2000" dirty="0" smtClean="0">
                <a:solidFill>
                  <a:srgbClr val="FFFF00"/>
                </a:solidFill>
              </a:rPr>
              <a:t>1</a:t>
            </a:r>
            <a:r>
              <a:rPr lang="pl-PL" sz="2800" dirty="0" smtClean="0">
                <a:solidFill>
                  <a:prstClr val="white"/>
                </a:solidFill>
              </a:rPr>
              <a:t> </a:t>
            </a:r>
            <a:r>
              <a:rPr lang="en-US" sz="2800" dirty="0" smtClean="0">
                <a:solidFill>
                  <a:prstClr val="white"/>
                </a:solidFill>
              </a:rPr>
              <a:t> </a:t>
            </a:r>
            <a:r>
              <a:rPr lang="en-US" sz="2800" b="1" dirty="0" smtClean="0"/>
              <a:t>,</a:t>
            </a:r>
            <a:r>
              <a:rPr lang="pl-PL" sz="2800" dirty="0" smtClean="0">
                <a:solidFill>
                  <a:prstClr val="white"/>
                </a:solidFill>
              </a:rPr>
              <a:t> </a:t>
            </a:r>
            <a:r>
              <a:rPr lang="pl-PL" sz="2800" dirty="0">
                <a:solidFill>
                  <a:prstClr val="white"/>
                </a:solidFill>
              </a:rPr>
              <a:t>··· </a:t>
            </a:r>
            <a:r>
              <a:rPr lang="en-US" sz="2800" b="1" dirty="0" smtClean="0"/>
              <a:t>,</a:t>
            </a:r>
            <a:r>
              <a:rPr lang="pl-PL" sz="2800" dirty="0" smtClean="0">
                <a:solidFill>
                  <a:prstClr val="white"/>
                </a:solidFill>
              </a:rPr>
              <a:t> </a:t>
            </a:r>
            <a:r>
              <a:rPr lang="pl-PL" sz="2800" dirty="0" smtClean="0">
                <a:solidFill>
                  <a:srgbClr val="FFFF00"/>
                </a:solidFill>
              </a:rPr>
              <a:t>T</a:t>
            </a:r>
            <a:r>
              <a:rPr lang="pl-PL" sz="2000" dirty="0" smtClean="0">
                <a:solidFill>
                  <a:srgbClr val="FFFF00"/>
                </a:solidFill>
              </a:rPr>
              <a:t>n</a:t>
            </a:r>
            <a:r>
              <a:rPr lang="en-US" sz="2800" dirty="0" smtClean="0"/>
              <a:t>}</a:t>
            </a:r>
            <a:r>
              <a:rPr lang="en-US" sz="2800" dirty="0" smtClean="0">
                <a:solidFill>
                  <a:prstClr val="white"/>
                </a:solidFill>
              </a:rPr>
              <a:t> </a:t>
            </a:r>
            <a:endParaRPr lang="en-US" sz="2800" dirty="0">
              <a:solidFill>
                <a:prstClr val="white"/>
              </a:solidFill>
            </a:endParaRPr>
          </a:p>
          <a:p>
            <a:pPr marL="457200" lvl="1" indent="0">
              <a:buNone/>
            </a:pPr>
            <a:endParaRPr lang="en-US" sz="2800" dirty="0">
              <a:solidFill>
                <a:prstClr val="white"/>
              </a:solidFill>
              <a:ea typeface="Meiryo" panose="020B0604030504040204" pitchFamily="34" charset="-128"/>
            </a:endParaRPr>
          </a:p>
          <a:p>
            <a:endParaRPr lang="en-US" sz="2600" dirty="0">
              <a:solidFill>
                <a:schemeClr val="accent6">
                  <a:lumMod val="40000"/>
                  <a:lumOff val="60000"/>
                </a:schemeClr>
              </a:solidFill>
            </a:endParaRPr>
          </a:p>
          <a:p>
            <a:endParaRPr lang="en-US" dirty="0" smtClean="0"/>
          </a:p>
          <a:p>
            <a:endParaRPr lang="en-US" dirty="0" smtClean="0">
              <a:solidFill>
                <a:schemeClr val="accent6">
                  <a:lumMod val="60000"/>
                  <a:lumOff val="40000"/>
                </a:schemeClr>
              </a:solidFill>
            </a:endParaRPr>
          </a:p>
        </p:txBody>
      </p:sp>
      <p:sp>
        <p:nvSpPr>
          <p:cNvPr id="4" name="Footer Placeholder 3"/>
          <p:cNvSpPr>
            <a:spLocks noGrp="1"/>
          </p:cNvSpPr>
          <p:nvPr>
            <p:ph type="ftr" sz="quarter" idx="11"/>
          </p:nvPr>
        </p:nvSpPr>
        <p:spPr/>
        <p:txBody>
          <a:bodyPr/>
          <a:lstStyle/>
          <a:p>
            <a:r>
              <a:rPr lang="en-US" smtClean="0"/>
              <a:t>Spring 2017</a:t>
            </a:r>
            <a:endParaRPr lang="en-US" dirty="0"/>
          </a:p>
        </p:txBody>
      </p:sp>
      <p:sp>
        <p:nvSpPr>
          <p:cNvPr id="5" name="Slide Number Placeholder 4"/>
          <p:cNvSpPr>
            <a:spLocks noGrp="1"/>
          </p:cNvSpPr>
          <p:nvPr>
            <p:ph type="sldNum" sz="quarter" idx="12"/>
          </p:nvPr>
        </p:nvSpPr>
        <p:spPr/>
        <p:txBody>
          <a:bodyPr/>
          <a:lstStyle/>
          <a:p>
            <a:fld id="{440F7D68-95CE-4687-84A7-107B32B22E70}" type="slidenum">
              <a:rPr lang="en-US" smtClean="0"/>
              <a:pPr/>
              <a:t>9</a:t>
            </a:fld>
            <a:endParaRPr lang="en-US" dirty="0"/>
          </a:p>
        </p:txBody>
      </p:sp>
    </p:spTree>
    <p:extLst>
      <p:ext uri="{BB962C8B-B14F-4D97-AF65-F5344CB8AC3E}">
        <p14:creationId xmlns:p14="http://schemas.microsoft.com/office/powerpoint/2010/main" val="381935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ckboard_ela_um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DK Cool Crayon"/>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board_ela_umn" id="{76ED5DDD-28E4-41CD-9DFC-27C717B3BA8B}" vid="{8EE4741F-E371-4C58-9B8D-E5A43F879F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9793</TotalTime>
  <Words>3343</Words>
  <Application>Microsoft Office PowerPoint</Application>
  <PresentationFormat>Widescreen</PresentationFormat>
  <Paragraphs>839</Paragraphs>
  <Slides>50</Slides>
  <Notes>21</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50</vt:i4>
      </vt:variant>
    </vt:vector>
  </HeadingPairs>
  <TitlesOfParts>
    <vt:vector size="68" baseType="lpstr">
      <vt:lpstr>Malgun Gothic</vt:lpstr>
      <vt:lpstr>ＭＳ Ｐゴシック</vt:lpstr>
      <vt:lpstr>Aparajita</vt:lpstr>
      <vt:lpstr>Arial</vt:lpstr>
      <vt:lpstr>Calibri</vt:lpstr>
      <vt:lpstr>Cambria Math</vt:lpstr>
      <vt:lpstr>CF Marie Eve</vt:lpstr>
      <vt:lpstr>Chalk Line Outline</vt:lpstr>
      <vt:lpstr>Comic Sans MS</vt:lpstr>
      <vt:lpstr>DustyErasers</vt:lpstr>
      <vt:lpstr>Gisha</vt:lpstr>
      <vt:lpstr>Meiryo</vt:lpstr>
      <vt:lpstr>MoolBoran</vt:lpstr>
      <vt:lpstr>MV Boli</vt:lpstr>
      <vt:lpstr>Papyrus</vt:lpstr>
      <vt:lpstr>Times New Roman</vt:lpstr>
      <vt:lpstr>Wingdings</vt:lpstr>
      <vt:lpstr>blackboard_ela_umn</vt:lpstr>
      <vt:lpstr>Proof - based Coverage Metrics for Formal Verification</vt:lpstr>
      <vt:lpstr>Why Formal Verification?</vt:lpstr>
      <vt:lpstr>Problem</vt:lpstr>
      <vt:lpstr>Model Checking</vt:lpstr>
      <vt:lpstr>Coverage</vt:lpstr>
      <vt:lpstr>Coverage for Formal Verification</vt:lpstr>
      <vt:lpstr>History</vt:lpstr>
      <vt:lpstr>Contribution</vt:lpstr>
      <vt:lpstr>Transition System</vt:lpstr>
      <vt:lpstr>PowerPoint Presentation</vt:lpstr>
      <vt:lpstr>Safety Property</vt:lpstr>
      <vt:lpstr>IVC</vt:lpstr>
      <vt:lpstr>Minimal Proofs</vt:lpstr>
      <vt:lpstr>Minimal Proofs</vt:lpstr>
      <vt:lpstr>All  MIVCs</vt:lpstr>
      <vt:lpstr>Categorizing Design Artifacts</vt:lpstr>
      <vt:lpstr>Metric #1</vt:lpstr>
      <vt:lpstr>Metric #2</vt:lpstr>
      <vt:lpstr>Metric #3</vt:lpstr>
      <vt:lpstr>Metric #3</vt:lpstr>
      <vt:lpstr>Metric #4</vt:lpstr>
      <vt:lpstr>Chockler et al. 2010</vt:lpstr>
      <vt:lpstr>Recap!</vt:lpstr>
      <vt:lpstr>Algorithms</vt:lpstr>
      <vt:lpstr>How?</vt:lpstr>
      <vt:lpstr>General Idea</vt:lpstr>
      <vt:lpstr>IVC_UC Algorithm</vt:lpstr>
      <vt:lpstr>Minimality</vt:lpstr>
      <vt:lpstr>Implementation</vt:lpstr>
      <vt:lpstr>Experiments</vt:lpstr>
      <vt:lpstr>Research Questions</vt:lpstr>
      <vt:lpstr>PowerPoint Presentation</vt:lpstr>
      <vt:lpstr>PowerPoint Presentation</vt:lpstr>
      <vt:lpstr>Discussion</vt:lpstr>
      <vt:lpstr>Discussion</vt:lpstr>
      <vt:lpstr>Discussion</vt:lpstr>
      <vt:lpstr>Discussion</vt:lpstr>
      <vt:lpstr>Discussion</vt:lpstr>
      <vt:lpstr>Discussion</vt:lpstr>
      <vt:lpstr>Conclusion</vt:lpstr>
      <vt:lpstr>Thank You!</vt:lpstr>
      <vt:lpstr>Structural Coverage Testing</vt:lpstr>
      <vt:lpstr>Computing IVC Set</vt:lpstr>
      <vt:lpstr>Overhead of different algorithms</vt:lpstr>
      <vt:lpstr>Overhead of different algorithms</vt:lpstr>
      <vt:lpstr>Coverage of different algorithms</vt:lpstr>
      <vt:lpstr>Minimality</vt:lpstr>
      <vt:lpstr>PowerPoint Presentation</vt:lpstr>
      <vt:lpstr>Performance</vt:lpstr>
      <vt:lpstr>Practical?! Useful?!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Inductive Validity Cores for Formal Verification</dc:title>
  <dc:creator>Elaheh</dc:creator>
  <cp:lastModifiedBy>Elaheh</cp:lastModifiedBy>
  <cp:revision>420</cp:revision>
  <dcterms:created xsi:type="dcterms:W3CDTF">2016-10-25T17:09:10Z</dcterms:created>
  <dcterms:modified xsi:type="dcterms:W3CDTF">2017-01-27T14:09:32Z</dcterms:modified>
</cp:coreProperties>
</file>