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>
        <p:scale>
          <a:sx n="90" d="100"/>
          <a:sy n="90" d="100"/>
        </p:scale>
        <p:origin x="44" y="-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723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61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92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05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35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35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92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39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79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4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52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79009-EA30-43A9-A43B-F006CC3D9B84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28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78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151467" y="447982"/>
            <a:ext cx="6883400" cy="4008532"/>
            <a:chOff x="1151467" y="447982"/>
            <a:chExt cx="6883400" cy="4008532"/>
          </a:xfrm>
        </p:grpSpPr>
        <p:grpSp>
          <p:nvGrpSpPr>
            <p:cNvPr id="39" name="Group 38"/>
            <p:cNvGrpSpPr/>
            <p:nvPr/>
          </p:nvGrpSpPr>
          <p:grpSpPr>
            <a:xfrm>
              <a:off x="1389529" y="535964"/>
              <a:ext cx="6578042" cy="3632247"/>
              <a:chOff x="1389529" y="535964"/>
              <a:chExt cx="6578042" cy="3632247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1389529" y="1966524"/>
                <a:ext cx="2823883" cy="134145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 rot="5935114">
                <a:off x="2334520" y="1069899"/>
                <a:ext cx="2389208" cy="13213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 rot="2262283">
                <a:off x="2300421" y="2235374"/>
                <a:ext cx="2730372" cy="154781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213412" y="3123310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594180" y="3402757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033518" y="3512913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362380" y="765355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647140" y="1097432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715109" y="2661645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063508" y="2346498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572221" y="2339131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636717" y="2514234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061156" y="2130023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O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369827" y="2339131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O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498427" y="3283419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 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867967" y="2817631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019089" y="2753978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793507" y="1329741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278776" y="809445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406601" y="987780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712352" y="3438456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375474" y="3505239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945907" y="1482141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645749" y="1977166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533225" y="1482141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5312125" y="2883566"/>
                <a:ext cx="2588302" cy="128464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498427" y="3660595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884805" y="3322041"/>
                <a:ext cx="196788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MAY element</a:t>
                </a:r>
                <a:endParaRPr lang="en-US" sz="16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852651" y="3692574"/>
                <a:ext cx="21149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IRRELEVANT element</a:t>
                </a:r>
                <a:endParaRPr lang="en-US" sz="16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454338" y="2926677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O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888452" y="2993323"/>
                <a:ext cx="196788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MUST element</a:t>
                </a:r>
                <a:endParaRPr lang="en-US" sz="1600" dirty="0"/>
              </a:p>
            </p:txBody>
          </p:sp>
        </p:grpSp>
        <p:sp>
          <p:nvSpPr>
            <p:cNvPr id="2" name="Rectangle 1"/>
            <p:cNvSpPr/>
            <p:nvPr/>
          </p:nvSpPr>
          <p:spPr>
            <a:xfrm>
              <a:off x="1151467" y="447982"/>
              <a:ext cx="6883400" cy="40085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3653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7333" y="191852"/>
            <a:ext cx="5639561" cy="6199804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6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node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asw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(alt1, alt2: </a:t>
            </a:r>
            <a:r>
              <a:rPr lang="en-U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; inhibit: 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returns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doi_on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sz="1600" b="1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var</a:t>
            </a:r>
            <a:endParaRPr lang="en-US" sz="16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 a1_below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, a2_below, a1_above, a2_above,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 below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above_hyst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, d1, d2: 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let</a:t>
            </a:r>
            <a:endParaRPr lang="en-US" sz="16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 a1_below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= (alt1 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THRESHOLD); 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</a:t>
            </a:r>
            <a:endParaRPr 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 a2_below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= (alt2 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THRESHOLD); 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endParaRPr 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 a1_above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= (alt1 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&gt;=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T_HYST); 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endParaRPr 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 a2_above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= (alt2 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&gt;=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T_HYST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 below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= a1_below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 or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a2_below; 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endParaRPr 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 </a:t>
            </a:r>
            <a:r>
              <a:rPr lang="en-US" sz="16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above_hyst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= a1_above 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and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a2_above; 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endParaRPr 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 </a:t>
            </a:r>
            <a:r>
              <a:rPr lang="en-US" sz="16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doi_on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= 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(below 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and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not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inhibit)</a:t>
            </a:r>
            <a:b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16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then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i="1" dirty="0">
                <a:latin typeface="Consolas" panose="020B0609020204030204" pitchFamily="49" charset="0"/>
                <a:cs typeface="Courier New" panose="02070309020205020404" pitchFamily="49" charset="0"/>
              </a:rPr>
              <a:t>true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d1;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 d1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= 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(inhibit 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or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above_hyst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b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      </a:t>
            </a:r>
            <a:r>
              <a:rPr lang="en-US" sz="16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then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i="1" dirty="0">
                <a:latin typeface="Consolas" panose="020B0609020204030204" pitchFamily="49" charset="0"/>
                <a:cs typeface="Courier New" panose="02070309020205020404" pitchFamily="49" charset="0"/>
              </a:rPr>
              <a:t>false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d2;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 d2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= (</a:t>
            </a:r>
            <a:r>
              <a:rPr lang="en-US" sz="1600" i="1" dirty="0">
                <a:latin typeface="Consolas" panose="020B0609020204030204" pitchFamily="49" charset="0"/>
                <a:cs typeface="Courier New" panose="02070309020205020404" pitchFamily="49" charset="0"/>
              </a:rPr>
              <a:t>false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-&gt;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i="1" dirty="0">
                <a:latin typeface="Consolas" panose="020B0609020204030204" pitchFamily="49" charset="0"/>
                <a:cs typeface="Courier New" panose="02070309020205020404" pitchFamily="49" charset="0"/>
              </a:rPr>
              <a:t>pre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doi_on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)); 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endParaRPr 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tel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2" name="Rectangle 1"/>
          <p:cNvSpPr/>
          <p:nvPr/>
        </p:nvSpPr>
        <p:spPr>
          <a:xfrm>
            <a:off x="1928546" y="2269997"/>
            <a:ext cx="582211" cy="36810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(1)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(2)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(3)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(4)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(5)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(6)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(7)</a:t>
            </a:r>
            <a:b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</a:br>
            <a:endParaRPr lang="en-US" sz="1400" b="1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(8)</a:t>
            </a:r>
            <a:b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</a:br>
            <a:endParaRPr lang="en-US" sz="1400" b="1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(9)</a:t>
            </a:r>
          </a:p>
        </p:txBody>
      </p:sp>
      <p:sp>
        <p:nvSpPr>
          <p:cNvPr id="4" name="Rectangle 3"/>
          <p:cNvSpPr/>
          <p:nvPr/>
        </p:nvSpPr>
        <p:spPr>
          <a:xfrm>
            <a:off x="1928546" y="0"/>
            <a:ext cx="5718348" cy="639165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783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1278466" y="408488"/>
            <a:ext cx="7284453" cy="4053445"/>
            <a:chOff x="1278466" y="408488"/>
            <a:chExt cx="7284453" cy="4053445"/>
          </a:xfrm>
        </p:grpSpPr>
        <p:grpSp>
          <p:nvGrpSpPr>
            <p:cNvPr id="39" name="Group 38"/>
            <p:cNvGrpSpPr/>
            <p:nvPr/>
          </p:nvGrpSpPr>
          <p:grpSpPr>
            <a:xfrm>
              <a:off x="1389529" y="535964"/>
              <a:ext cx="2823883" cy="2536054"/>
              <a:chOff x="1389529" y="535964"/>
              <a:chExt cx="2823883" cy="2536054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1389529" y="1730567"/>
                <a:ext cx="2823883" cy="134145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 rot="5935114">
                <a:off x="2334520" y="1069899"/>
                <a:ext cx="2389208" cy="13213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362380" y="765355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647140" y="1097432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D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859593" y="2254202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F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061156" y="2130023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A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369827" y="2339131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B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229109" y="2578093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E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266987" y="2208761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G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4439277" y="477099"/>
              <a:ext cx="2289824" cy="2536054"/>
              <a:chOff x="1389529" y="535964"/>
              <a:chExt cx="2823883" cy="2536054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1389529" y="1730567"/>
                <a:ext cx="2823883" cy="134145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 rot="5935114">
                <a:off x="2334520" y="1069899"/>
                <a:ext cx="2389208" cy="13213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362380" y="765355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3647140" y="1097432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D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1859593" y="2254202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F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2999043" y="1891563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A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369827" y="2339131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B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229109" y="2578093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E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2266987" y="2208761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G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49" name="Oval 48"/>
            <p:cNvSpPr/>
            <p:nvPr/>
          </p:nvSpPr>
          <p:spPr>
            <a:xfrm rot="10964125">
              <a:off x="6002959" y="2048842"/>
              <a:ext cx="1911179" cy="9481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000356" y="2280266"/>
              <a:ext cx="313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H</a:t>
              </a:r>
              <a:endParaRPr lang="en-US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1" name="Oval 50"/>
            <p:cNvSpPr/>
            <p:nvPr/>
          </p:nvSpPr>
          <p:spPr>
            <a:xfrm rot="10964125">
              <a:off x="6848239" y="1113139"/>
              <a:ext cx="1584196" cy="8483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236718" y="1330714"/>
              <a:ext cx="313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I</a:t>
              </a:r>
              <a:endParaRPr lang="en-US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739404" y="1330714"/>
              <a:ext cx="313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J</a:t>
              </a:r>
              <a:endParaRPr lang="en-US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112560" y="3437051"/>
              <a:ext cx="16555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R = /\ r </a:t>
              </a:r>
              <a:r>
                <a:rPr lang="en-US" b="1" dirty="0" smtClean="0">
                  <a:latin typeface="Meiryo" panose="020B0604030504040204" pitchFamily="34" charset="-128"/>
                  <a:ea typeface="Meiryo" panose="020B0604030504040204" pitchFamily="34" charset="-128"/>
                </a:rPr>
                <a:t>∈ ∆</a:t>
              </a:r>
              <a:endParaRPr lang="en-US" b="1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2580095" y="4029070"/>
              <a:ext cx="4427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(a)</a:t>
              </a:r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039018" y="3951203"/>
              <a:ext cx="4523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(b)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endCxn id="49" idx="0"/>
            </p:cNvCxnSpPr>
            <p:nvPr/>
          </p:nvCxnSpPr>
          <p:spPr>
            <a:xfrm flipH="1" flipV="1">
              <a:off x="6935924" y="2996409"/>
              <a:ext cx="718146" cy="6126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V="1">
              <a:off x="4849991" y="2757295"/>
              <a:ext cx="977546" cy="7735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V="1">
              <a:off x="4719473" y="2888560"/>
              <a:ext cx="303138" cy="5694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4462201" y="3424367"/>
              <a:ext cx="3577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r</a:t>
              </a:r>
              <a:r>
                <a:rPr lang="en-US" sz="1200" b="1" dirty="0" smtClean="0"/>
                <a:t>1</a:t>
              </a:r>
              <a:endParaRPr lang="en-US" sz="12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577883" y="3454071"/>
              <a:ext cx="3577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r</a:t>
              </a:r>
              <a:r>
                <a:rPr lang="en-US" sz="1200" b="1" dirty="0" smtClean="0"/>
                <a:t>2</a:t>
              </a:r>
              <a:endParaRPr lang="en-US" sz="1200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8174893" y="3461055"/>
              <a:ext cx="3577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r</a:t>
              </a:r>
              <a:r>
                <a:rPr lang="en-US" sz="1200" b="1" dirty="0" smtClean="0"/>
                <a:t>3</a:t>
              </a:r>
              <a:endParaRPr lang="en-US" sz="1200" dirty="0"/>
            </a:p>
          </p:txBody>
        </p:sp>
        <p:cxnSp>
          <p:nvCxnSpPr>
            <p:cNvPr id="65" name="Straight Arrow Connector 64"/>
            <p:cNvCxnSpPr>
              <a:stCxn id="63" idx="0"/>
              <a:endCxn id="51" idx="1"/>
            </p:cNvCxnSpPr>
            <p:nvPr/>
          </p:nvCxnSpPr>
          <p:spPr>
            <a:xfrm flipH="1" flipV="1">
              <a:off x="8185482" y="1863654"/>
              <a:ext cx="168306" cy="15974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endCxn id="49" idx="1"/>
            </p:cNvCxnSpPr>
            <p:nvPr/>
          </p:nvCxnSpPr>
          <p:spPr>
            <a:xfrm flipH="1" flipV="1">
              <a:off x="7617485" y="2889967"/>
              <a:ext cx="587645" cy="5780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4367005" y="447982"/>
              <a:ext cx="0" cy="3989914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/>
            <p:cNvSpPr/>
            <p:nvPr/>
          </p:nvSpPr>
          <p:spPr>
            <a:xfrm>
              <a:off x="1278466" y="408488"/>
              <a:ext cx="7284453" cy="4053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2600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213884" y="499454"/>
            <a:ext cx="8745187" cy="6124630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top( in1 : bool; in2: bool) returns (P : bool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 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x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int;  c1 : bool; 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c2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bool;  c3 : bool;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r1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bool;  r2 : bool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let 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x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0 -&gt; if (c2 and x &lt; 90) then (10 + pre(x))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else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(pre(x) - 10);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r1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in1;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r2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not in1;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c1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(r1 or r2) and in2;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		c2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in2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 false else c1;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c3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not c2 or c1;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 (x &lt; 100) or c3;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tel;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    </a:t>
            </a:r>
            <a:r>
              <a:rPr lang="en-US" sz="2000" b="1" dirty="0" smtClean="0"/>
              <a:t>(</a:t>
            </a:r>
            <a:r>
              <a:rPr lang="en-US" sz="2000" b="1" dirty="0"/>
              <a:t>a)</a:t>
            </a:r>
          </a:p>
          <a:p>
            <a:pPr marL="0" indent="0">
              <a:buNone/>
            </a:pPr>
            <a:endParaRPr lang="en-US" sz="2000" b="1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31303" y="499730"/>
            <a:ext cx="4660697" cy="6124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873057" y="6254752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(b)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 rot="17641973">
            <a:off x="8410461" y="1731288"/>
            <a:ext cx="2186717" cy="25369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rot="17521782">
            <a:off x="9399648" y="2282855"/>
            <a:ext cx="2186717" cy="23466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876479" y="2799730"/>
            <a:ext cx="343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P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9583252" y="3517724"/>
            <a:ext cx="470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c3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8779771" y="2599675"/>
            <a:ext cx="317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x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10806748" y="3602680"/>
            <a:ext cx="470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c2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8544771" y="4053307"/>
            <a:ext cx="470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c1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9824382" y="1376891"/>
            <a:ext cx="4475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r1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10772640" y="1770690"/>
            <a:ext cx="4475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r2</a:t>
            </a:r>
            <a:endParaRPr lang="en-US" sz="2400" dirty="0"/>
          </a:p>
        </p:txBody>
      </p:sp>
      <p:sp>
        <p:nvSpPr>
          <p:cNvPr id="15" name="Oval 14"/>
          <p:cNvSpPr/>
          <p:nvPr/>
        </p:nvSpPr>
        <p:spPr>
          <a:xfrm rot="17521782">
            <a:off x="7726455" y="1145223"/>
            <a:ext cx="4521558" cy="4099412"/>
          </a:xfrm>
          <a:prstGeom prst="ellipse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52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3" t="3579" r="1229" b="2215"/>
          <a:stretch/>
        </p:blipFill>
        <p:spPr>
          <a:xfrm>
            <a:off x="832104" y="365760"/>
            <a:ext cx="10863072" cy="591616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446" y="439483"/>
            <a:ext cx="5118354" cy="19894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096000" y="6097262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Models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16200000">
            <a:off x="-670762" y="2999164"/>
            <a:ext cx="2717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#of covered 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729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10" y="363244"/>
            <a:ext cx="10596497" cy="5918684"/>
          </a:xfrm>
        </p:spPr>
      </p:pic>
      <p:sp>
        <p:nvSpPr>
          <p:cNvPr id="6" name="Rectangle 5"/>
          <p:cNvSpPr/>
          <p:nvPr/>
        </p:nvSpPr>
        <p:spPr>
          <a:xfrm>
            <a:off x="6096000" y="6097262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Models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16200000">
            <a:off x="-670762" y="2999164"/>
            <a:ext cx="2717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#of covered elements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943" y="472821"/>
            <a:ext cx="4962525" cy="19621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1776" t="50374" r="2842" b="29523"/>
          <a:stretch/>
        </p:blipFill>
        <p:spPr>
          <a:xfrm>
            <a:off x="1356522" y="1825124"/>
            <a:ext cx="4733365" cy="39444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1348" t="74967" r="2547" b="8130"/>
          <a:stretch/>
        </p:blipFill>
        <p:spPr>
          <a:xfrm>
            <a:off x="1320664" y="1493430"/>
            <a:ext cx="4769223" cy="33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722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66" y="294848"/>
            <a:ext cx="10853950" cy="606248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114473" y="6172666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Models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16200000">
            <a:off x="-227530" y="2999164"/>
            <a:ext cx="183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Runtime (sec)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646" y="432816"/>
            <a:ext cx="59817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863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153</Words>
  <Application>Microsoft Office PowerPoint</Application>
  <PresentationFormat>Widescreen</PresentationFormat>
  <Paragraphs>106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Courier New</vt:lpstr>
      <vt:lpstr>Meiryo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Elaheh</dc:creator>
  <cp:lastModifiedBy>Elaheh</cp:lastModifiedBy>
  <cp:revision>31</cp:revision>
  <dcterms:created xsi:type="dcterms:W3CDTF">2016-08-22T05:18:27Z</dcterms:created>
  <dcterms:modified xsi:type="dcterms:W3CDTF">2017-05-12T19:46:09Z</dcterms:modified>
</cp:coreProperties>
</file>