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7BCE2F-D61D-4E62-9703-CE4355CD4BE1}" type="datetimeFigureOut">
              <a:rPr lang="en-US"/>
              <a:pPr>
                <a:defRPr/>
              </a:pPr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F89C0AE-FA5D-4CAC-A347-B98AF004D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87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1A9F68A-0DBD-43D5-954F-5B0E34CD104D}" type="datetimeFigureOut">
              <a:rPr lang="en-US"/>
              <a:pPr>
                <a:defRPr/>
              </a:pPr>
              <a:t>7/14/2016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B3FFB0F-448F-4553-814C-95956908C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2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E9D18D-4FE8-4E69-AB97-47DCCDB42C71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892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050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5B8F1-32C4-4FA6-8475-9736D3D6E897}" type="datetime1">
              <a:rPr lang="en-US"/>
              <a:pPr>
                <a:defRPr/>
              </a:pPr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770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7C20E-1F2E-4809-B9E2-100F2AADB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3F55A-A4D5-4B86-8122-8AFC95685EE5}" type="datetime1">
              <a:rPr lang="en-US"/>
              <a:pPr>
                <a:defRPr/>
              </a:pPr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6EEC-13A4-413A-89D0-B2CAFE790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6A766-C7D8-4D98-ACCC-A19565F1367B}" type="datetime1">
              <a:rPr lang="en-US"/>
              <a:pPr>
                <a:defRPr/>
              </a:pPr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BCCEA-27B6-4C84-9D21-A548A690A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8B409-A68F-45CE-BA1A-AB9D1DC02882}" type="datetime1">
              <a:rPr lang="en-US"/>
              <a:pPr>
                <a:defRPr/>
              </a:pPr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E4B61-D119-4C2A-B0FD-8BB9E4349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0853B-E912-45C7-84AE-E7FB77CE837C}" type="datetime1">
              <a:rPr lang="en-US"/>
              <a:pPr>
                <a:defRPr/>
              </a:pPr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E44AA-0150-4A50-A27C-0310240D41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79EC6-8B01-4B40-8478-17258611CA64}" type="datetime1">
              <a:rPr lang="en-US"/>
              <a:pPr>
                <a:defRPr/>
              </a:pPr>
              <a:t>7/14/2016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821DF-A11E-4644-91CD-53DC8D5D7B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3998C-1701-446A-9C46-D70577BCF9E9}" type="datetime1">
              <a:rPr lang="en-US"/>
              <a:pPr>
                <a:defRPr/>
              </a:pPr>
              <a:t>7/14/2016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62E9A-6385-4C30-BDC6-E81C10C422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091E7-AFA4-4D48-BA7B-D775766DCBAE}" type="datetime1">
              <a:rPr lang="en-US"/>
              <a:pPr>
                <a:defRPr/>
              </a:pPr>
              <a:t>7/14/2016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E3F67-2221-4A6C-A554-369E8559BB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9363A-8EF7-4FF5-8770-A37D92B16B0D}" type="datetime1">
              <a:rPr lang="en-US"/>
              <a:pPr>
                <a:defRPr/>
              </a:pPr>
              <a:t>7/14/2016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8EDC-486C-486D-91C3-F0BB61E194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AF787-0912-409D-AAE9-FD1773A7772B}" type="datetime1">
              <a:rPr lang="en-US"/>
              <a:pPr>
                <a:defRPr/>
              </a:pPr>
              <a:t>7/14/2016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6279-1404-4E11-81FA-B82ECB6FDC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ECAC5-C6B8-433A-9C87-46EDF975B513}" type="datetime1">
              <a:rPr lang="en-US"/>
              <a:pPr>
                <a:defRPr/>
              </a:pPr>
              <a:t>7/14/2016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DB8F-D98A-42F3-AE15-FEC73D37FF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0" y="6477000"/>
            <a:ext cx="57150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3CEE0F-0A67-4BAA-86C5-A7ABFBF9A6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z="3200" dirty="0"/>
              <a:t>Optimal Dispatch of Reactive Power for </a:t>
            </a:r>
            <a:r>
              <a:rPr lang="en-US" sz="3200" dirty="0" smtClean="0"/>
              <a:t>Voltage Regulation </a:t>
            </a:r>
            <a:r>
              <a:rPr lang="en-US" sz="3200" dirty="0"/>
              <a:t>and Balancing in </a:t>
            </a:r>
            <a:r>
              <a:rPr lang="en-US" sz="3200" dirty="0" smtClean="0"/>
              <a:t>Unbalanced Distribution </a:t>
            </a:r>
            <a:r>
              <a:rPr lang="en-US" sz="3200" dirty="0"/>
              <a:t>Systems</a:t>
            </a:r>
            <a:endParaRPr lang="en-US" sz="3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Daniel Arnold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UC Berkeley and Lawrence Berkeley Lab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dbarnold@lbl.gov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35504-A795-49E7-B3EC-537AD170FF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609600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Paper No: </a:t>
            </a:r>
            <a:r>
              <a:rPr lang="en-US" dirty="0"/>
              <a:t>16PESGM0464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57200"/>
            <a:ext cx="16002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Background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OPF </a:t>
            </a:r>
            <a:r>
              <a:rPr lang="en-US" sz="2400" dirty="0"/>
              <a:t>formulations for balanced systems utilize convex relaxations or approximations</a:t>
            </a:r>
          </a:p>
          <a:p>
            <a:pPr eaLnBrk="1" hangingPunct="1"/>
            <a:r>
              <a:rPr lang="en-US" sz="2400" dirty="0" smtClean="0"/>
              <a:t>Many </a:t>
            </a:r>
            <a:r>
              <a:rPr lang="en-US" sz="2400" dirty="0"/>
              <a:t>approaches based on </a:t>
            </a:r>
            <a:r>
              <a:rPr lang="en-US" sz="2400" dirty="0" err="1" smtClean="0">
                <a:solidFill>
                  <a:srgbClr val="FF0000"/>
                </a:solidFill>
              </a:rPr>
              <a:t>DistFlow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dirty="0" err="1" smtClean="0">
                <a:solidFill>
                  <a:srgbClr val="FF0000"/>
                </a:solidFill>
              </a:rPr>
              <a:t>LinDistFlow</a:t>
            </a:r>
            <a:r>
              <a:rPr lang="en-US" sz="2400" dirty="0" smtClean="0"/>
              <a:t> </a:t>
            </a:r>
            <a:r>
              <a:rPr lang="en-US" sz="2400" dirty="0"/>
              <a:t>models in seminal work of </a:t>
            </a:r>
            <a:r>
              <a:rPr lang="en-US" sz="2400" dirty="0" err="1" smtClean="0"/>
              <a:t>Baran</a:t>
            </a:r>
            <a:r>
              <a:rPr lang="en-US" sz="2400" dirty="0" smtClean="0"/>
              <a:t> and Wu</a:t>
            </a:r>
            <a:r>
              <a:rPr lang="en-US" sz="2400" baseline="30000" dirty="0" smtClean="0"/>
              <a:t>1</a:t>
            </a:r>
            <a:endParaRPr lang="en-US" sz="2400" baseline="30000" dirty="0"/>
          </a:p>
          <a:p>
            <a:pPr eaLnBrk="1" hangingPunct="1"/>
            <a:r>
              <a:rPr lang="en-US" sz="2400" dirty="0" smtClean="0"/>
              <a:t>Second </a:t>
            </a:r>
            <a:r>
              <a:rPr lang="en-US" sz="2400" dirty="0"/>
              <a:t>order cone relaxations difficult to extend to 3 phase systems</a:t>
            </a:r>
          </a:p>
          <a:p>
            <a:pPr eaLnBrk="1" hangingPunct="1"/>
            <a:r>
              <a:rPr lang="en-US" sz="2400" dirty="0" smtClean="0"/>
              <a:t>Semidefinite </a:t>
            </a:r>
            <a:r>
              <a:rPr lang="en-US" sz="2400" dirty="0"/>
              <a:t>relaxations fail to converge in many situations</a:t>
            </a:r>
          </a:p>
          <a:p>
            <a:pPr eaLnBrk="1" hangingPunct="1"/>
            <a:r>
              <a:rPr lang="en-US" sz="2400" dirty="0" smtClean="0"/>
              <a:t>Lack </a:t>
            </a:r>
            <a:r>
              <a:rPr lang="en-US" sz="2400" dirty="0"/>
              <a:t>of suitable </a:t>
            </a:r>
            <a:r>
              <a:rPr lang="en-US" sz="2400" dirty="0" err="1"/>
              <a:t>linearizations</a:t>
            </a:r>
            <a:r>
              <a:rPr lang="en-US" sz="2400" dirty="0"/>
              <a:t> that relate voltages to complex power flows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59436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[1</a:t>
            </a:r>
            <a:r>
              <a:rPr lang="en-US" sz="1000" dirty="0"/>
              <a:t>] Mesut E </a:t>
            </a:r>
            <a:r>
              <a:rPr lang="en-US" sz="1000" dirty="0" err="1"/>
              <a:t>Baran</a:t>
            </a:r>
            <a:r>
              <a:rPr lang="en-US" sz="1000" dirty="0"/>
              <a:t> and Felix F </a:t>
            </a:r>
            <a:r>
              <a:rPr lang="en-US" sz="1000" dirty="0" smtClean="0"/>
              <a:t>Wu., “Optimal </a:t>
            </a:r>
            <a:r>
              <a:rPr lang="en-US" sz="1000" dirty="0"/>
              <a:t>sizing of capacitors placed on a radial distribution system</a:t>
            </a:r>
            <a:r>
              <a:rPr lang="en-US" sz="1000" dirty="0" smtClean="0"/>
              <a:t>.”,</a:t>
            </a:r>
            <a:endParaRPr lang="en-US" sz="1000" dirty="0"/>
          </a:p>
          <a:p>
            <a:pPr algn="ctr"/>
            <a:r>
              <a:rPr lang="en-US" sz="1000" i="1" dirty="0"/>
              <a:t>IEEE Transactions on Power Delivery</a:t>
            </a:r>
            <a:r>
              <a:rPr lang="en-US" sz="1000" dirty="0"/>
              <a:t>, 4(1):735–743, 1989.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Developed </a:t>
            </a:r>
            <a:r>
              <a:rPr lang="en-US" sz="2400" dirty="0"/>
              <a:t>a linearized model of unbalanced power flow that relates voltage magnitudes to complex power flows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LinDist3Flow</a:t>
            </a:r>
            <a:r>
              <a:rPr lang="en-US" sz="2400" dirty="0" smtClean="0"/>
              <a:t> - This </a:t>
            </a:r>
            <a:r>
              <a:rPr lang="en-US" sz="2400" dirty="0"/>
              <a:t>approximation can be viewed as an extension of the </a:t>
            </a:r>
            <a:r>
              <a:rPr lang="en-US" sz="2400" dirty="0" err="1" smtClean="0"/>
              <a:t>LinDistFlow</a:t>
            </a:r>
            <a:r>
              <a:rPr lang="en-US" sz="2400" dirty="0" smtClean="0"/>
              <a:t> </a:t>
            </a:r>
            <a:r>
              <a:rPr lang="en-US" sz="2400" dirty="0"/>
              <a:t>model to 3 phase systems </a:t>
            </a:r>
            <a:endParaRPr lang="en-US" sz="2400" dirty="0" smtClean="0"/>
          </a:p>
          <a:p>
            <a:r>
              <a:rPr lang="en-US" sz="2400" dirty="0" smtClean="0"/>
              <a:t>LinDist3Flow </a:t>
            </a:r>
            <a:r>
              <a:rPr lang="en-US" sz="2400" dirty="0"/>
              <a:t>model allows problems to be addressed which hitherto could not be addressed with OPF techniques</a:t>
            </a:r>
          </a:p>
          <a:p>
            <a:r>
              <a:rPr lang="en-US" sz="2400" dirty="0" smtClean="0"/>
              <a:t>Here</a:t>
            </a:r>
            <a:r>
              <a:rPr lang="en-US" sz="2400" dirty="0"/>
              <a:t>, we incorporate the </a:t>
            </a:r>
            <a:r>
              <a:rPr lang="en-US" sz="2400" dirty="0" smtClean="0"/>
              <a:t>LinDist3Flow </a:t>
            </a:r>
            <a:r>
              <a:rPr lang="en-US" sz="2400" dirty="0"/>
              <a:t>model into an OPF that uses reactive power resources to balance voltage magnitude across phases and provide voltage support</a:t>
            </a:r>
          </a:p>
          <a:p>
            <a:r>
              <a:rPr lang="en-US" sz="2400" dirty="0" smtClean="0"/>
              <a:t>Simulations </a:t>
            </a:r>
            <a:r>
              <a:rPr lang="en-US" sz="2400" dirty="0"/>
              <a:t>conducted on the IEEE 13 node </a:t>
            </a:r>
            <a:r>
              <a:rPr lang="en-US" sz="2400" dirty="0" smtClean="0"/>
              <a:t>feeder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9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Conclusions/Recommendations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LinDist3Flow model is a good approximation for power flow equations in OPF formulations</a:t>
            </a:r>
            <a:endParaRPr lang="en-US" dirty="0" smtClean="0"/>
          </a:p>
          <a:p>
            <a:r>
              <a:rPr lang="en-US" dirty="0" smtClean="0"/>
              <a:t>Allows formulation of OPF approaches to enable new types of functionality:</a:t>
            </a:r>
          </a:p>
          <a:p>
            <a:pPr lvl="1"/>
            <a:r>
              <a:rPr lang="en-US" dirty="0" smtClean="0"/>
              <a:t>Voltage balancing (in this paper)</a:t>
            </a:r>
          </a:p>
          <a:p>
            <a:pPr lvl="1"/>
            <a:r>
              <a:rPr lang="en-US" dirty="0" smtClean="0"/>
              <a:t>3 Phase Voltage phasor reference tracking</a:t>
            </a:r>
          </a:p>
          <a:p>
            <a:pPr lvl="1"/>
            <a:r>
              <a:rPr lang="en-US" dirty="0" smtClean="0"/>
              <a:t>Stochastic OPF formulations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33299"/>
      </p:ext>
    </p:extLst>
  </p:cSld>
  <p:clrMapOvr>
    <a:masterClrMapping/>
  </p:clrMapOvr>
</p:sld>
</file>

<file path=ppt/theme/theme1.xml><?xml version="1.0" encoding="utf-8"?>
<a:theme xmlns:a="http://schemas.openxmlformats.org/drawingml/2006/main" name="2010-IEEE-PES-Template-Office07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2010-IEEE-PES-Template-Office07-V2</Template>
  <TotalTime>150</TotalTime>
  <Words>249</Words>
  <Application>Microsoft Office PowerPoint</Application>
  <PresentationFormat>On-screen Show (4:3)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2010-IEEE-PES-Template-Office07-V2</vt:lpstr>
      <vt:lpstr>Optimal Dispatch of Reactive Power for Voltage Regulation and Balancing in Unbalanced Distribution Systems</vt:lpstr>
      <vt:lpstr>Background</vt:lpstr>
      <vt:lpstr>Results</vt:lpstr>
      <vt:lpstr>Conclusions/Recommendations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IEEE</dc:creator>
  <cp:lastModifiedBy>Daniel Arnold</cp:lastModifiedBy>
  <cp:revision>12</cp:revision>
  <dcterms:created xsi:type="dcterms:W3CDTF">2010-10-12T18:25:44Z</dcterms:created>
  <dcterms:modified xsi:type="dcterms:W3CDTF">2016-07-14T22:02:49Z</dcterms:modified>
</cp:coreProperties>
</file>