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63" r:id="rId2"/>
  </p:sldIdLst>
  <p:sldSz cx="43891200" cy="32918400"/>
  <p:notesSz cx="31954788" cy="50149125"/>
  <p:custDataLst>
    <p:tags r:id="rId5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968">
          <p15:clr>
            <a:srgbClr val="A4A3A4"/>
          </p15:clr>
        </p15:guide>
        <p15:guide id="2" orient="horz" pos="5632">
          <p15:clr>
            <a:srgbClr val="A4A3A4"/>
          </p15:clr>
        </p15:guide>
        <p15:guide id="3" orient="horz" pos="3533">
          <p15:clr>
            <a:srgbClr val="A4A3A4"/>
          </p15:clr>
        </p15:guide>
        <p15:guide id="4" orient="horz" pos="6246">
          <p15:clr>
            <a:srgbClr val="A4A3A4"/>
          </p15:clr>
        </p15:guide>
        <p15:guide id="5" pos="720">
          <p15:clr>
            <a:srgbClr val="A4A3A4"/>
          </p15:clr>
        </p15:guide>
        <p15:guide id="6" pos="6912">
          <p15:clr>
            <a:srgbClr val="A4A3A4"/>
          </p15:clr>
        </p15:guide>
        <p15:guide id="7" pos="7392">
          <p15:clr>
            <a:srgbClr val="A4A3A4"/>
          </p15:clr>
        </p15:guide>
        <p15:guide id="8" pos="13584">
          <p15:clr>
            <a:srgbClr val="A4A3A4"/>
          </p15:clr>
        </p15:guide>
        <p15:guide id="9" pos="14064">
          <p15:clr>
            <a:srgbClr val="A4A3A4"/>
          </p15:clr>
        </p15:guide>
        <p15:guide id="10" pos="20256">
          <p15:clr>
            <a:srgbClr val="A4A3A4"/>
          </p15:clr>
        </p15:guide>
        <p15:guide id="11" pos="20736">
          <p15:clr>
            <a:srgbClr val="A4A3A4"/>
          </p15:clr>
        </p15:guide>
        <p15:guide id="12" pos="2692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15795">
          <p15:clr>
            <a:srgbClr val="A4A3A4"/>
          </p15:clr>
        </p15:guide>
        <p15:guide id="2" pos="1006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82A5"/>
    <a:srgbClr val="DCE1C8"/>
    <a:srgbClr val="235078"/>
    <a:srgbClr val="EAEAEA"/>
    <a:srgbClr val="EEEEEE"/>
    <a:srgbClr val="006699"/>
    <a:srgbClr val="CC3300"/>
    <a:srgbClr val="006600"/>
    <a:srgbClr val="336699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20" autoAdjust="0"/>
    <p:restoredTop sz="94660" autoAdjust="0"/>
  </p:normalViewPr>
  <p:slideViewPr>
    <p:cSldViewPr>
      <p:cViewPr>
        <p:scale>
          <a:sx n="53" d="100"/>
          <a:sy n="53" d="100"/>
        </p:scale>
        <p:origin x="-5632" y="-3248"/>
      </p:cViewPr>
      <p:guideLst>
        <p:guide orient="horz" pos="19968"/>
        <p:guide orient="horz" pos="5632"/>
        <p:guide orient="horz" pos="3533"/>
        <p:guide orient="horz" pos="6246"/>
        <p:guide pos="720"/>
        <p:guide pos="6912"/>
        <p:guide pos="7392"/>
        <p:guide pos="13584"/>
        <p:guide pos="14064"/>
        <p:guide pos="20256"/>
        <p:guide pos="20736"/>
        <p:guide pos="269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notesViewPr>
    <p:cSldViewPr>
      <p:cViewPr varScale="1">
        <p:scale>
          <a:sx n="17" d="100"/>
          <a:sy n="17" d="100"/>
        </p:scale>
        <p:origin x="4416" y="178"/>
      </p:cViewPr>
      <p:guideLst>
        <p:guide orient="horz" pos="15795"/>
        <p:guide pos="10065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13804900" cy="262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0028" tIns="225014" rIns="450028" bIns="225014" anchor="t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  <a:lvl1pPr defTabSz="4508500">
              <a:defRPr sz="6000"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17941925" y="0"/>
            <a:ext cx="14135100" cy="262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0028" tIns="225014" rIns="450028" bIns="225014" anchor="t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  <a:lvl1pPr algn="r" defTabSz="4508500">
              <a:defRPr sz="6000"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47639288"/>
            <a:ext cx="13804900" cy="262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0028" tIns="225014" rIns="450028" bIns="225014" anchor="b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  <a:lvl1pPr defTabSz="4508500">
              <a:defRPr sz="6000"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17941925" y="47639288"/>
            <a:ext cx="14135100" cy="262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0028" tIns="225014" rIns="450028" bIns="225014" anchor="b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  <a:lvl1pPr algn="r" defTabSz="4508500">
              <a:defRPr sz="6000"/>
            </a:lvl1pPr>
          </a:lstStyle>
          <a:p>
            <a:pPr>
              <a:defRPr/>
            </a:pPr>
            <a:fld id="{440C443C-8022-4F5D-8F2E-5133654FC91D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97928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13804900" cy="262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0028" tIns="225014" rIns="450028" bIns="225014" anchor="t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  <a:lvl1pPr defTabSz="4508500">
              <a:defRPr sz="6000"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17941925" y="0"/>
            <a:ext cx="14135100" cy="262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0028" tIns="225014" rIns="450028" bIns="225014" anchor="t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  <a:lvl1pPr algn="r" defTabSz="4508500">
              <a:defRPr sz="6000"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378200" y="3757613"/>
            <a:ext cx="24996775" cy="187483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4137025" y="24004588"/>
            <a:ext cx="23456900" cy="2251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0028" tIns="225014" rIns="450028" bIns="225014" anchor="t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</a:lstStyle>
          <a:p>
            <a:pPr lvl="0"/>
            <a:r>
              <a:rPr lang="en-AU" noProof="0"/>
              <a:t>Click to edit Master text styles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47639288"/>
            <a:ext cx="13804900" cy="262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0028" tIns="225014" rIns="450028" bIns="225014" anchor="b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  <a:lvl1pPr defTabSz="4508500">
              <a:defRPr sz="6000"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17941925" y="47639288"/>
            <a:ext cx="14135100" cy="262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0028" tIns="225014" rIns="450028" bIns="225014" anchor="b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  <a:lvl1pPr algn="r" defTabSz="4508500">
              <a:defRPr sz="6000"/>
            </a:lvl1pPr>
          </a:lstStyle>
          <a:p>
            <a:pPr>
              <a:defRPr/>
            </a:pPr>
            <a:fld id="{42207482-9F38-4AF6-9B91-768DCEDA59AC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907993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defPPr>
              <a:defRPr kern="1200" smtId="4294967295"/>
            </a:defPPr>
            <a:lvl1pPr defTabSz="45085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45085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45085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45085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45085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45085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45085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45085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45085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42B0325-ACC9-488E-8876-C4E9E3B68AD8}" type="slidenum">
              <a:rPr lang="en-AU" sz="6000" smtClean="0"/>
              <a:t>1</a:t>
            </a:fld>
            <a:endParaRPr lang="en-AU" sz="6000"/>
          </a:p>
        </p:txBody>
      </p:sp>
      <p:sp>
        <p:nvSpPr>
          <p:cNvPr id="4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>
            <a:defPPr>
              <a:defRPr kern="1200" smtId="4294967295"/>
            </a:defPPr>
          </a:lstStyle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2123" y="10226675"/>
            <a:ext cx="37306957" cy="7054850"/>
          </a:xfrm>
        </p:spPr>
        <p:txBody>
          <a:bodyPr/>
          <a:lstStyle>
            <a:defPPr>
              <a:defRPr kern="1200" smtId="4294967295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4245" y="18653125"/>
            <a:ext cx="30722711" cy="8413750"/>
          </a:xfrm>
        </p:spPr>
        <p:txBody>
          <a:bodyPr/>
          <a:lstStyle>
            <a:defPPr>
              <a:defRPr kern="1200" smtId="4294967295"/>
            </a:defPPr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fld id="{0DA66E67-F948-4693-96A5-27BC239C04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922583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defPPr>
              <a:defRPr kern="1200" smtId="4294967295"/>
            </a:def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fld id="{2DA27A25-0059-41B6-A6E5-54D93C1080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187469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271635" y="2925763"/>
            <a:ext cx="9326033" cy="26335038"/>
          </a:xfrm>
        </p:spPr>
        <p:txBody>
          <a:bodyPr vert="eaVert"/>
          <a:lstStyle>
            <a:defPPr>
              <a:defRPr kern="1200" smtId="4294967295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93534" y="2925763"/>
            <a:ext cx="27842635" cy="26335038"/>
          </a:xfrm>
        </p:spPr>
        <p:txBody>
          <a:bodyPr vert="eaVert"/>
          <a:lstStyle>
            <a:defPPr>
              <a:defRPr kern="1200" smtId="4294967295"/>
            </a:def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fld id="{043B26BC-A2E6-4CDA-9F76-12293F2660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185400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fld id="{0EC1B4D6-BEE2-4AF6-A92E-38CD68913D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762665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1" y="21153439"/>
            <a:ext cx="37306957" cy="6537325"/>
          </a:xfrm>
        </p:spPr>
        <p:txBody>
          <a:bodyPr anchor="t"/>
          <a:lstStyle>
            <a:defPPr>
              <a:defRPr kern="1200" smtId="4294967295"/>
            </a:defPPr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1" y="13952538"/>
            <a:ext cx="37306957" cy="7200900"/>
          </a:xfrm>
        </p:spPr>
        <p:txBody>
          <a:bodyPr anchor="b"/>
          <a:lstStyle>
            <a:defPPr>
              <a:defRPr kern="1200" smtId="4294967295"/>
            </a:defPPr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fld id="{D8650354-6837-43DB-843B-C6021BD2EF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638210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93534" y="9509126"/>
            <a:ext cx="18584332" cy="19751675"/>
          </a:xfrm>
        </p:spPr>
        <p:txBody>
          <a:bodyPr/>
          <a:lstStyle>
            <a:defPPr>
              <a:defRPr kern="1200" smtId="4294967295"/>
            </a:defPPr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013334" y="9509126"/>
            <a:ext cx="18584332" cy="19751675"/>
          </a:xfrm>
        </p:spPr>
        <p:txBody>
          <a:bodyPr/>
          <a:lstStyle>
            <a:defPPr>
              <a:defRPr kern="1200" smtId="4294967295"/>
            </a:defPPr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fld id="{4296FF25-ADB1-4315-9622-9852994CD1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309162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279" y="1317625"/>
            <a:ext cx="39502643" cy="5486400"/>
          </a:xfrm>
        </p:spPr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278" y="7369176"/>
            <a:ext cx="19392900" cy="3070225"/>
          </a:xfrm>
        </p:spPr>
        <p:txBody>
          <a:bodyPr anchor="b"/>
          <a:lstStyle>
            <a:defPPr>
              <a:defRPr kern="1200" smtId="4294967295"/>
            </a:defPPr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278" y="10439400"/>
            <a:ext cx="19392900" cy="18965862"/>
          </a:xfrm>
        </p:spPr>
        <p:txBody>
          <a:bodyPr/>
          <a:lstStyle>
            <a:defPPr>
              <a:defRPr kern="1200" smtId="4294967295"/>
            </a:defPPr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5555" y="7369176"/>
            <a:ext cx="19401368" cy="3070225"/>
          </a:xfrm>
        </p:spPr>
        <p:txBody>
          <a:bodyPr anchor="b"/>
          <a:lstStyle>
            <a:defPPr>
              <a:defRPr kern="1200" smtId="4294967295"/>
            </a:defPPr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5555" y="10439400"/>
            <a:ext cx="19401368" cy="18965862"/>
          </a:xfrm>
        </p:spPr>
        <p:txBody>
          <a:bodyPr/>
          <a:lstStyle>
            <a:defPPr>
              <a:defRPr kern="1200" smtId="4294967295"/>
            </a:defPPr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fld id="{72EF82B1-171C-4CAC-B9C4-22062286C8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223922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fld id="{678F620B-8934-45A0-BE2C-EF6C76032C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386339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fld id="{A3ECE3F5-A3DD-46D3-8112-19EE7FD1DD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425270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278" y="1311275"/>
            <a:ext cx="14439900" cy="5576888"/>
          </a:xfrm>
        </p:spPr>
        <p:txBody>
          <a:bodyPr anchor="b"/>
          <a:lstStyle>
            <a:defPPr>
              <a:defRPr kern="1200" smtId="4294967295"/>
            </a:defPPr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523" y="1311275"/>
            <a:ext cx="24536400" cy="28093988"/>
          </a:xfrm>
        </p:spPr>
        <p:txBody>
          <a:bodyPr/>
          <a:lstStyle>
            <a:defPPr>
              <a:defRPr kern="1200" smtId="4294967295"/>
            </a:defPPr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278" y="6888163"/>
            <a:ext cx="14439900" cy="22517100"/>
          </a:xfrm>
        </p:spPr>
        <p:txBody>
          <a:bodyPr/>
          <a:lstStyle>
            <a:defPPr>
              <a:defRPr kern="1200" smtId="4294967295"/>
            </a:defPPr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fld id="{96691E56-DA67-4BF5-BA67-706F30B370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895616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3545" y="23042564"/>
            <a:ext cx="26334157" cy="2720975"/>
          </a:xfrm>
        </p:spPr>
        <p:txBody>
          <a:bodyPr anchor="b"/>
          <a:lstStyle>
            <a:defPPr>
              <a:defRPr kern="1200" smtId="4294967295"/>
            </a:defPPr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3545" y="2941638"/>
            <a:ext cx="26334157" cy="19750088"/>
          </a:xfrm>
        </p:spPr>
        <p:txBody>
          <a:bodyPr/>
          <a:lstStyle>
            <a:defPPr>
              <a:defRPr kern="1200" smtId="4294967295"/>
            </a:defPPr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3545" y="25763539"/>
            <a:ext cx="26334157" cy="3862387"/>
          </a:xfrm>
        </p:spPr>
        <p:txBody>
          <a:bodyPr/>
          <a:lstStyle>
            <a:defPPr>
              <a:defRPr kern="1200" smtId="4294967295"/>
            </a:defPPr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fld id="{87F51DAE-E528-43E1-8BE0-91521416EF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29485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0094B3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94063" y="2925763"/>
            <a:ext cx="37303075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26714" tIns="213357" rIns="426714" bIns="213357" anchor="ctr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94063" y="9509125"/>
            <a:ext cx="37303075" cy="1975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26714" tIns="213357" rIns="426714" bIns="213357" anchor="t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294063" y="29992638"/>
            <a:ext cx="9144000" cy="219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26714" tIns="213357" rIns="426714" bIns="213357" anchor="t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  <a:lvl1pPr defTabSz="4267200">
              <a:defRPr sz="65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4993938" y="29992638"/>
            <a:ext cx="13903325" cy="219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26714" tIns="213357" rIns="426714" bIns="213357" anchor="t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  <a:lvl1pPr algn="ctr" defTabSz="4267200">
              <a:defRPr sz="65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1453138" y="29992638"/>
            <a:ext cx="9144000" cy="219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26714" tIns="213357" rIns="426714" bIns="213357" anchor="t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  <a:lvl1pPr algn="r" defTabSz="4267200">
              <a:defRPr sz="6500"/>
            </a:lvl1pPr>
          </a:lstStyle>
          <a:p>
            <a:pPr>
              <a:defRPr/>
            </a:pPr>
            <a:fld id="{469A0CB4-D18D-4AEF-B324-9EDF067D13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1" name="New picture"/>
          <p:cNvPicPr/>
          <p:nvPr/>
        </p:nvPicPr>
        <p:blipFill>
          <a:blip r:embed="rId13"/>
          <a:stretch>
            <a:fillRect/>
          </a:stretch>
        </p:blipFill>
        <p:spPr>
          <a:xfrm rot="16200000">
            <a:off x="-11506200" y="16459200"/>
            <a:ext cx="14274800" cy="4368800"/>
          </a:xfrm>
          <a:prstGeom prst="rect">
            <a:avLst/>
          </a:prstGeom>
        </p:spPr>
      </p:pic>
      <p:pic>
        <p:nvPicPr>
          <p:cNvPr id="1032" name="New picture"/>
          <p:cNvPicPr/>
          <p:nvPr/>
        </p:nvPicPr>
        <p:blipFill>
          <a:blip r:embed="rId13"/>
          <a:stretch>
            <a:fillRect/>
          </a:stretch>
        </p:blipFill>
        <p:spPr>
          <a:xfrm rot="5400000">
            <a:off x="41122600" y="16459200"/>
            <a:ext cx="14274800" cy="4368800"/>
          </a:xfrm>
          <a:prstGeom prst="rect">
            <a:avLst/>
          </a:prstGeom>
        </p:spPr>
      </p:pic>
      <p:pic>
        <p:nvPicPr>
          <p:cNvPr id="1033" name="New picture"/>
          <p:cNvPicPr/>
          <p:nvPr/>
        </p:nvPicPr>
        <p:blipFill>
          <a:blip r:embed="rId14"/>
          <a:stretch>
            <a:fillRect/>
          </a:stretch>
        </p:blipFill>
        <p:spPr>
          <a:xfrm>
            <a:off x="6959600" y="33426400"/>
            <a:ext cx="29972000" cy="1549400"/>
          </a:xfrm>
          <a:prstGeom prst="rect">
            <a:avLst/>
          </a:prstGeom>
        </p:spPr>
      </p:pic>
      <p:sp>
        <p:nvSpPr>
          <p:cNvPr id="1034" name="New shape"/>
          <p:cNvSpPr/>
          <p:nvPr/>
        </p:nvSpPr>
        <p:spPr>
          <a:xfrm>
            <a:off x="6959600" y="33997900"/>
            <a:ext cx="21945600" cy="127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sz="4880">
                <a:solidFill>
                  <a:srgbClr val="808080"/>
                </a:solidFill>
              </a:rPr>
              <a:t>Template ID: persuadingsapphire  Size: 48x36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defPPr>
        <a:defRPr kern="1200" smtId="4294967295"/>
      </a:defPPr>
      <a:lvl1pPr algn="ctr" defTabSz="4267200" rtl="0" eaLnBrk="0" fontAlgn="base" hangingPunct="0">
        <a:spcBef>
          <a:spcPct val="0"/>
        </a:spcBef>
        <a:spcAft>
          <a:spcPct val="0"/>
        </a:spcAft>
        <a:defRPr sz="20500">
          <a:solidFill>
            <a:schemeClr val="tx2"/>
          </a:solidFill>
          <a:latin typeface="+mj-lt"/>
          <a:ea typeface="+mj-ea"/>
          <a:cs typeface="+mj-cs"/>
        </a:defRPr>
      </a:lvl1pPr>
      <a:lvl2pPr algn="ctr" defTabSz="4267200" rtl="0" eaLnBrk="0" fontAlgn="base" hangingPunct="0">
        <a:spcBef>
          <a:spcPct val="0"/>
        </a:spcBef>
        <a:spcAft>
          <a:spcPct val="0"/>
        </a:spcAft>
        <a:defRPr sz="20500">
          <a:solidFill>
            <a:schemeClr val="tx2"/>
          </a:solidFill>
          <a:latin typeface="Times New Roman" pitchFamily="18" charset="0"/>
        </a:defRPr>
      </a:lvl2pPr>
      <a:lvl3pPr algn="ctr" defTabSz="4267200" rtl="0" eaLnBrk="0" fontAlgn="base" hangingPunct="0">
        <a:spcBef>
          <a:spcPct val="0"/>
        </a:spcBef>
        <a:spcAft>
          <a:spcPct val="0"/>
        </a:spcAft>
        <a:defRPr sz="20500">
          <a:solidFill>
            <a:schemeClr val="tx2"/>
          </a:solidFill>
          <a:latin typeface="Times New Roman" pitchFamily="18" charset="0"/>
        </a:defRPr>
      </a:lvl3pPr>
      <a:lvl4pPr algn="ctr" defTabSz="4267200" rtl="0" eaLnBrk="0" fontAlgn="base" hangingPunct="0">
        <a:spcBef>
          <a:spcPct val="0"/>
        </a:spcBef>
        <a:spcAft>
          <a:spcPct val="0"/>
        </a:spcAft>
        <a:defRPr sz="20500">
          <a:solidFill>
            <a:schemeClr val="tx2"/>
          </a:solidFill>
          <a:latin typeface="Times New Roman" pitchFamily="18" charset="0"/>
        </a:defRPr>
      </a:lvl4pPr>
      <a:lvl5pPr algn="ctr" defTabSz="4267200" rtl="0" eaLnBrk="0" fontAlgn="base" hangingPunct="0">
        <a:spcBef>
          <a:spcPct val="0"/>
        </a:spcBef>
        <a:spcAft>
          <a:spcPct val="0"/>
        </a:spcAft>
        <a:defRPr sz="20500">
          <a:solidFill>
            <a:schemeClr val="tx2"/>
          </a:solidFill>
          <a:latin typeface="Times New Roman" pitchFamily="18" charset="0"/>
        </a:defRPr>
      </a:lvl5pPr>
      <a:lvl6pPr marL="457200" algn="ctr" defTabSz="4267200" rtl="0" eaLnBrk="0" fontAlgn="base" hangingPunct="0">
        <a:spcBef>
          <a:spcPct val="0"/>
        </a:spcBef>
        <a:spcAft>
          <a:spcPct val="0"/>
        </a:spcAft>
        <a:defRPr sz="20500">
          <a:solidFill>
            <a:schemeClr val="tx2"/>
          </a:solidFill>
          <a:latin typeface="Times New Roman" pitchFamily="18" charset="0"/>
        </a:defRPr>
      </a:lvl6pPr>
      <a:lvl7pPr marL="914400" algn="ctr" defTabSz="4267200" rtl="0" eaLnBrk="0" fontAlgn="base" hangingPunct="0">
        <a:spcBef>
          <a:spcPct val="0"/>
        </a:spcBef>
        <a:spcAft>
          <a:spcPct val="0"/>
        </a:spcAft>
        <a:defRPr sz="20500">
          <a:solidFill>
            <a:schemeClr val="tx2"/>
          </a:solidFill>
          <a:latin typeface="Times New Roman" pitchFamily="18" charset="0"/>
        </a:defRPr>
      </a:lvl7pPr>
      <a:lvl8pPr marL="1371600" algn="ctr" defTabSz="4267200" rtl="0" eaLnBrk="0" fontAlgn="base" hangingPunct="0">
        <a:spcBef>
          <a:spcPct val="0"/>
        </a:spcBef>
        <a:spcAft>
          <a:spcPct val="0"/>
        </a:spcAft>
        <a:defRPr sz="20500">
          <a:solidFill>
            <a:schemeClr val="tx2"/>
          </a:solidFill>
          <a:latin typeface="Times New Roman" pitchFamily="18" charset="0"/>
        </a:defRPr>
      </a:lvl8pPr>
      <a:lvl9pPr marL="1828800" algn="ctr" defTabSz="4267200" rtl="0" eaLnBrk="0" fontAlgn="base" hangingPunct="0">
        <a:spcBef>
          <a:spcPct val="0"/>
        </a:spcBef>
        <a:spcAft>
          <a:spcPct val="0"/>
        </a:spcAft>
        <a:defRPr sz="20500">
          <a:solidFill>
            <a:schemeClr val="tx2"/>
          </a:solidFill>
          <a:latin typeface="Times New Roman" pitchFamily="18" charset="0"/>
        </a:defRPr>
      </a:lvl9pPr>
    </p:titleStyle>
    <p:bodyStyle>
      <a:defPPr>
        <a:defRPr kern="1200" smtId="4294967295"/>
      </a:defPPr>
      <a:lvl1pPr marL="1600200" indent="-1600200" algn="l" defTabSz="4267200" rtl="0" eaLnBrk="0" fontAlgn="base" hangingPunct="0">
        <a:spcBef>
          <a:spcPct val="20000"/>
        </a:spcBef>
        <a:spcAft>
          <a:spcPct val="0"/>
        </a:spcAft>
        <a:buChar char="•"/>
        <a:defRPr sz="14900">
          <a:solidFill>
            <a:schemeClr val="tx1"/>
          </a:solidFill>
          <a:latin typeface="+mn-lt"/>
          <a:ea typeface="+mn-ea"/>
          <a:cs typeface="+mn-cs"/>
        </a:defRPr>
      </a:lvl1pPr>
      <a:lvl2pPr marL="3467100" indent="-1333500" algn="l" defTabSz="4267200" rtl="0" eaLnBrk="0" fontAlgn="base" hangingPunct="0">
        <a:spcBef>
          <a:spcPct val="20000"/>
        </a:spcBef>
        <a:spcAft>
          <a:spcPct val="0"/>
        </a:spcAft>
        <a:buChar char="–"/>
        <a:defRPr sz="13100">
          <a:solidFill>
            <a:schemeClr val="tx1"/>
          </a:solidFill>
          <a:latin typeface="+mn-lt"/>
        </a:defRPr>
      </a:lvl2pPr>
      <a:lvl3pPr marL="5334000" indent="-1066800" algn="l" defTabSz="4267200" rtl="0" eaLnBrk="0" fontAlgn="base" hangingPunct="0">
        <a:spcBef>
          <a:spcPct val="20000"/>
        </a:spcBef>
        <a:spcAft>
          <a:spcPct val="0"/>
        </a:spcAft>
        <a:buChar char="•"/>
        <a:defRPr sz="11200">
          <a:solidFill>
            <a:schemeClr val="tx1"/>
          </a:solidFill>
          <a:latin typeface="+mn-lt"/>
        </a:defRPr>
      </a:lvl3pPr>
      <a:lvl4pPr marL="7467600" indent="-1066800" algn="l" defTabSz="4267200" rtl="0" eaLnBrk="0" fontAlgn="base" hangingPunct="0">
        <a:spcBef>
          <a:spcPct val="20000"/>
        </a:spcBef>
        <a:spcAft>
          <a:spcPct val="0"/>
        </a:spcAft>
        <a:buChar char="–"/>
        <a:defRPr sz="9300">
          <a:solidFill>
            <a:schemeClr val="tx1"/>
          </a:solidFill>
          <a:latin typeface="+mn-lt"/>
        </a:defRPr>
      </a:lvl4pPr>
      <a:lvl5pPr marL="9601200" indent="-1066800" algn="l" defTabSz="4267200" rtl="0" eaLnBrk="0" fontAlgn="base" hangingPunct="0">
        <a:spcBef>
          <a:spcPct val="20000"/>
        </a:spcBef>
        <a:spcAft>
          <a:spcPct val="0"/>
        </a:spcAft>
        <a:buChar char="»"/>
        <a:defRPr sz="9300">
          <a:solidFill>
            <a:schemeClr val="tx1"/>
          </a:solidFill>
          <a:latin typeface="+mn-lt"/>
        </a:defRPr>
      </a:lvl5pPr>
      <a:lvl6pPr marL="10058400" indent="-1066800" algn="l" defTabSz="4267200" rtl="0" eaLnBrk="0" fontAlgn="base" hangingPunct="0">
        <a:spcBef>
          <a:spcPct val="20000"/>
        </a:spcBef>
        <a:spcAft>
          <a:spcPct val="0"/>
        </a:spcAft>
        <a:buChar char="»"/>
        <a:defRPr sz="9300">
          <a:solidFill>
            <a:schemeClr val="tx1"/>
          </a:solidFill>
          <a:latin typeface="+mn-lt"/>
        </a:defRPr>
      </a:lvl6pPr>
      <a:lvl7pPr marL="10515600" indent="-1066800" algn="l" defTabSz="4267200" rtl="0" eaLnBrk="0" fontAlgn="base" hangingPunct="0">
        <a:spcBef>
          <a:spcPct val="20000"/>
        </a:spcBef>
        <a:spcAft>
          <a:spcPct val="0"/>
        </a:spcAft>
        <a:buChar char="»"/>
        <a:defRPr sz="9300">
          <a:solidFill>
            <a:schemeClr val="tx1"/>
          </a:solidFill>
          <a:latin typeface="+mn-lt"/>
        </a:defRPr>
      </a:lvl7pPr>
      <a:lvl8pPr marL="10972800" indent="-1066800" algn="l" defTabSz="4267200" rtl="0" eaLnBrk="0" fontAlgn="base" hangingPunct="0">
        <a:spcBef>
          <a:spcPct val="20000"/>
        </a:spcBef>
        <a:spcAft>
          <a:spcPct val="0"/>
        </a:spcAft>
        <a:buChar char="»"/>
        <a:defRPr sz="9300">
          <a:solidFill>
            <a:schemeClr val="tx1"/>
          </a:solidFill>
          <a:latin typeface="+mn-lt"/>
        </a:defRPr>
      </a:lvl8pPr>
      <a:lvl9pPr marL="11430000" indent="-1066800" algn="l" defTabSz="4267200" rtl="0" eaLnBrk="0" fontAlgn="base" hangingPunct="0">
        <a:spcBef>
          <a:spcPct val="20000"/>
        </a:spcBef>
        <a:spcAft>
          <a:spcPct val="0"/>
        </a:spcAft>
        <a:buChar char="»"/>
        <a:defRPr sz="93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1482A5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11">
            <a:extLst>
              <a:ext uri="{FF2B5EF4-FFF2-40B4-BE49-F238E27FC236}">
                <a16:creationId xmlns:a16="http://schemas.microsoft.com/office/drawing/2014/main" id="{8785E597-B0C8-4CA8-9A56-A0F3996D088D}"/>
              </a:ext>
            </a:extLst>
          </p:cNvPr>
          <p:cNvSpPr txBox="1"/>
          <p:nvPr/>
        </p:nvSpPr>
        <p:spPr>
          <a:xfrm>
            <a:off x="7030232" y="616599"/>
            <a:ext cx="29413200" cy="2746935"/>
          </a:xfrm>
          <a:prstGeom prst="rect">
            <a:avLst/>
          </a:prstGeom>
        </p:spPr>
        <p:txBody>
          <a:bodyPr lIns="128016" tIns="64008" rIns="128016" bIns="64008"/>
          <a:lstStyle>
            <a:defPPr>
              <a:defRPr kern="1200" smtId="4294967295"/>
            </a:defPPr>
            <a:lvl1pPr algn="ctr" defTabSz="4389028" rtl="0" eaLnBrk="1" latinLnBrk="0" hangingPunct="1">
              <a:spcBef>
                <a:spcPct val="0"/>
              </a:spcBef>
              <a:buNone/>
              <a:defRPr sz="1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000" b="1" dirty="0">
                <a:solidFill>
                  <a:srgbClr val="235078"/>
                </a:solidFill>
              </a:rPr>
              <a:t>Natural Language Processing to Capture Sentence Similarity </a:t>
            </a:r>
          </a:p>
          <a:p>
            <a:r>
              <a:rPr lang="en-US" sz="8000" b="1" dirty="0">
                <a:solidFill>
                  <a:srgbClr val="235078"/>
                </a:solidFill>
              </a:rPr>
              <a:t>for Electronic Health Records</a:t>
            </a:r>
          </a:p>
        </p:txBody>
      </p:sp>
      <p:sp>
        <p:nvSpPr>
          <p:cNvPr id="42" name="Text Placeholder 16">
            <a:extLst>
              <a:ext uri="{FF2B5EF4-FFF2-40B4-BE49-F238E27FC236}">
                <a16:creationId xmlns:a16="http://schemas.microsoft.com/office/drawing/2014/main" id="{EBC3B70E-A392-4069-A147-C1FCF37051AF}"/>
              </a:ext>
            </a:extLst>
          </p:cNvPr>
          <p:cNvSpPr txBox="1"/>
          <p:nvPr/>
        </p:nvSpPr>
        <p:spPr>
          <a:xfrm>
            <a:off x="3448832" y="3153392"/>
            <a:ext cx="36576000" cy="2585323"/>
          </a:xfrm>
          <a:prstGeom prst="rect">
            <a:avLst/>
          </a:prstGeom>
        </p:spPr>
        <p:txBody>
          <a:bodyPr lIns="128016" tIns="64008" rIns="128016" bIns="64008">
            <a:spAutoFit/>
          </a:bodyPr>
          <a:lstStyle>
            <a:defPPr>
              <a:defRPr kern="1200" smtId="4294967295"/>
            </a:defPPr>
            <a:lvl1pPr marL="0" indent="0" algn="l" defTabSz="4389028" rtl="0" eaLnBrk="1" latinLnBrk="0" hangingPunct="1">
              <a:spcBef>
                <a:spcPct val="20000"/>
              </a:spcBef>
              <a:buFont typeface="Arial" pitchFamily="34" charset="0"/>
              <a:buNone/>
              <a:defRPr sz="13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086" indent="-1371572" algn="l" defTabSz="438902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286" indent="-1097257" algn="l" defTabSz="43890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680800" indent="-1097257" algn="l" defTabSz="438902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9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875314" indent="-1097257" algn="l" defTabSz="438902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9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69828" indent="-1097257" algn="l" defTabSz="43890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264342" indent="-1097257" algn="l" defTabSz="43890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458857" indent="-1097257" algn="l" defTabSz="43890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653371" indent="-1097257" algn="l" defTabSz="43890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5400" dirty="0" err="1">
                <a:solidFill>
                  <a:schemeClr val="bg2">
                    <a:lumMod val="25000"/>
                  </a:schemeClr>
                </a:solidFill>
                <a:latin typeface="+mj-lt"/>
              </a:rPr>
              <a:t>Elaheh</a:t>
            </a:r>
            <a:r>
              <a:rPr lang="en-US" sz="5400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 Aghaarabi</a:t>
            </a:r>
            <a:r>
              <a:rPr lang="en-US" sz="5400" baseline="30000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1,2</a:t>
            </a:r>
            <a:r>
              <a:rPr lang="en-US" sz="5400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, </a:t>
            </a:r>
            <a:r>
              <a:rPr lang="en-US" sz="5400" dirty="0" err="1">
                <a:solidFill>
                  <a:schemeClr val="bg2">
                    <a:lumMod val="25000"/>
                  </a:schemeClr>
                </a:solidFill>
                <a:latin typeface="+mj-lt"/>
              </a:rPr>
              <a:t>Qingyu</a:t>
            </a:r>
            <a:r>
              <a:rPr lang="en-US" sz="5400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 Chen</a:t>
            </a:r>
            <a:r>
              <a:rPr lang="en-US" sz="5400" baseline="30000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2</a:t>
            </a:r>
            <a:r>
              <a:rPr lang="en-US" sz="5400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 and </a:t>
            </a:r>
            <a:r>
              <a:rPr lang="en-US" sz="5400" dirty="0" err="1">
                <a:solidFill>
                  <a:schemeClr val="bg2">
                    <a:lumMod val="25000"/>
                  </a:schemeClr>
                </a:solidFill>
                <a:latin typeface="+mj-lt"/>
              </a:rPr>
              <a:t>Zhiyong</a:t>
            </a:r>
            <a:r>
              <a:rPr lang="en-US" sz="5400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 Lu</a:t>
            </a:r>
            <a:r>
              <a:rPr lang="en-US" sz="5400" baseline="30000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2</a:t>
            </a:r>
            <a:endParaRPr lang="en-US" sz="5400" dirty="0">
              <a:solidFill>
                <a:schemeClr val="bg2">
                  <a:lumMod val="25000"/>
                </a:schemeClr>
              </a:solidFill>
              <a:latin typeface="+mj-lt"/>
            </a:endParaRPr>
          </a:p>
          <a:p>
            <a:pPr algn="ctr"/>
            <a:r>
              <a:rPr lang="en-US" sz="4400" dirty="0" err="1">
                <a:solidFill>
                  <a:schemeClr val="bg2">
                    <a:lumMod val="25000"/>
                  </a:schemeClr>
                </a:solidFill>
                <a:latin typeface="+mj-lt"/>
              </a:rPr>
              <a:t>elaheh.aghaarabbi@nih.gov</a:t>
            </a:r>
            <a:r>
              <a:rPr lang="en-US" sz="4400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, </a:t>
            </a:r>
            <a:r>
              <a:rPr lang="en-US" sz="4400" dirty="0" err="1">
                <a:solidFill>
                  <a:schemeClr val="bg2">
                    <a:lumMod val="25000"/>
                  </a:schemeClr>
                </a:solidFill>
                <a:latin typeface="+mj-lt"/>
              </a:rPr>
              <a:t>qingyu.chen@nih.gov</a:t>
            </a:r>
            <a:r>
              <a:rPr lang="en-US" sz="4400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, </a:t>
            </a:r>
            <a:r>
              <a:rPr lang="en-US" sz="4400" dirty="0" err="1">
                <a:solidFill>
                  <a:schemeClr val="bg2">
                    <a:lumMod val="25000"/>
                  </a:schemeClr>
                </a:solidFill>
                <a:latin typeface="+mj-lt"/>
              </a:rPr>
              <a:t>luzh@ncbi.nlm.nih.gov</a:t>
            </a:r>
            <a:endParaRPr lang="en-US" sz="4400" dirty="0">
              <a:solidFill>
                <a:schemeClr val="bg2">
                  <a:lumMod val="25000"/>
                </a:schemeClr>
              </a:solidFill>
              <a:latin typeface="+mj-lt"/>
            </a:endParaRPr>
          </a:p>
          <a:p>
            <a:pPr algn="ctr"/>
            <a:r>
              <a:rPr lang="en-US" sz="4400" baseline="30000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1</a:t>
            </a:r>
            <a:r>
              <a:rPr lang="en-US" sz="4400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Towson University, </a:t>
            </a:r>
            <a:r>
              <a:rPr lang="en-US" sz="4400" baseline="30000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2 </a:t>
            </a:r>
            <a:r>
              <a:rPr lang="en-US" sz="4400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National Center for Biotechnology Information, National Library of Medicine, National Institutes of Health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C718E78-BDD8-4BAD-851F-D423AE935B0D}"/>
              </a:ext>
            </a:extLst>
          </p:cNvPr>
          <p:cNvSpPr/>
          <p:nvPr/>
        </p:nvSpPr>
        <p:spPr>
          <a:xfrm>
            <a:off x="553373" y="6462634"/>
            <a:ext cx="10058400" cy="122325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 smtId="4294967295"/>
            </a:defPPr>
          </a:lstStyle>
          <a:p>
            <a:pPr algn="ctr"/>
            <a:endParaRPr lang="en-US" sz="9600" dirty="0">
              <a:latin typeface="+mj-lt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9C39BF6-8B9A-45D3-A730-4CDDF5EAA7F1}"/>
              </a:ext>
            </a:extLst>
          </p:cNvPr>
          <p:cNvSpPr/>
          <p:nvPr/>
        </p:nvSpPr>
        <p:spPr>
          <a:xfrm>
            <a:off x="11211737" y="6400800"/>
            <a:ext cx="21093794" cy="122325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 smtId="4294967295"/>
            </a:defPPr>
          </a:lstStyle>
          <a:p>
            <a:pPr algn="ctr"/>
            <a:endParaRPr lang="en-US" sz="9600" dirty="0">
              <a:latin typeface="+mj-lt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E6D1C9C-2516-4738-BC80-673A19ECE5BD}"/>
              </a:ext>
            </a:extLst>
          </p:cNvPr>
          <p:cNvSpPr/>
          <p:nvPr/>
        </p:nvSpPr>
        <p:spPr>
          <a:xfrm>
            <a:off x="32777050" y="6462634"/>
            <a:ext cx="10058400" cy="101783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 smtId="4294967295"/>
            </a:defPPr>
          </a:lstStyle>
          <a:p>
            <a:pPr algn="ctr"/>
            <a:endParaRPr lang="en-US" sz="9600">
              <a:latin typeface="+mj-lt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F25EFAD-7AAF-4CAF-BA69-869B3D423F7F}"/>
              </a:ext>
            </a:extLst>
          </p:cNvPr>
          <p:cNvSpPr/>
          <p:nvPr/>
        </p:nvSpPr>
        <p:spPr>
          <a:xfrm>
            <a:off x="586029" y="19047667"/>
            <a:ext cx="20030226" cy="119022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 smtId="4294967295"/>
            </a:defPPr>
          </a:lstStyle>
          <a:p>
            <a:pPr algn="ctr"/>
            <a:endParaRPr lang="en-US" sz="9600" dirty="0">
              <a:latin typeface="+mj-lt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6D8A1CF-B987-4F36-8586-4BEDACCCAB04}"/>
              </a:ext>
            </a:extLst>
          </p:cNvPr>
          <p:cNvSpPr/>
          <p:nvPr/>
        </p:nvSpPr>
        <p:spPr>
          <a:xfrm>
            <a:off x="32777050" y="17016882"/>
            <a:ext cx="10003377" cy="49244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 smtId="4294967295"/>
            </a:defPPr>
          </a:lstStyle>
          <a:p>
            <a:pPr algn="ctr"/>
            <a:endParaRPr lang="en-US" sz="9600">
              <a:latin typeface="+mj-lt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4864E4E-50A2-403F-84B8-E4F7E820612B}"/>
              </a:ext>
            </a:extLst>
          </p:cNvPr>
          <p:cNvSpPr txBox="1"/>
          <p:nvPr/>
        </p:nvSpPr>
        <p:spPr>
          <a:xfrm>
            <a:off x="553373" y="6462634"/>
            <a:ext cx="10048170" cy="12939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 smtId="4294967295"/>
            </a:def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5400" b="1" dirty="0">
                <a:solidFill>
                  <a:srgbClr val="235078"/>
                </a:solidFill>
                <a:cs typeface="Calibri" panose="020F0502020204030204" pitchFamily="34" charset="0"/>
              </a:rPr>
              <a:t>Introduction</a:t>
            </a:r>
          </a:p>
          <a:p>
            <a:pPr marL="358775" indent="-358775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ea typeface="Open Sans" panose="020B0606030504020204" pitchFamily="34" charset="0"/>
                <a:cs typeface="Calibri" panose="020F0502020204030204" pitchFamily="34" charset="0"/>
              </a:rPr>
              <a:t>A crucial task in textual applications</a:t>
            </a:r>
          </a:p>
          <a:p>
            <a:pPr marL="358775" indent="-358775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ea typeface="Open Sans" panose="020B0606030504020204" pitchFamily="34" charset="0"/>
                <a:cs typeface="Calibri" panose="020F0502020204030204" pitchFamily="34" charset="0"/>
              </a:rPr>
              <a:t>Poor performance of general domain approaches for clinical text</a:t>
            </a:r>
          </a:p>
          <a:p>
            <a:pPr marL="358775" indent="-358775">
              <a:spcBef>
                <a:spcPts val="300"/>
              </a:spcBef>
              <a:spcAft>
                <a:spcPts val="300"/>
              </a:spcAft>
            </a:pPr>
            <a:endParaRPr lang="en-US" sz="3600" dirty="0">
              <a:ea typeface="Open Sans" panose="020B0606030504020204" pitchFamily="34" charset="0"/>
              <a:cs typeface="Calibri" panose="020F0502020204030204" pitchFamily="34" charset="0"/>
            </a:endParaRPr>
          </a:p>
          <a:p>
            <a:pPr marL="358775" indent="-358775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US" sz="3600" dirty="0">
              <a:ea typeface="Open Sans" panose="020B0606030504020204" pitchFamily="34" charset="0"/>
              <a:cs typeface="Calibri" panose="020F0502020204030204" pitchFamily="34" charset="0"/>
            </a:endParaRPr>
          </a:p>
          <a:p>
            <a:pPr marL="358775" indent="-358775">
              <a:spcAft>
                <a:spcPts val="100"/>
              </a:spcAft>
              <a:buFont typeface="Arial" panose="020B0604020202020204" pitchFamily="34" charset="0"/>
              <a:buChar char="•"/>
            </a:pPr>
            <a:endParaRPr lang="en-US" sz="3600" dirty="0">
              <a:ea typeface="Open Sans" panose="020B0606030504020204" pitchFamily="34" charset="0"/>
              <a:cs typeface="Calibri" panose="020F0502020204030204" pitchFamily="34" charset="0"/>
            </a:endParaRPr>
          </a:p>
          <a:p>
            <a:pPr marL="358775" indent="-358775">
              <a:spcAft>
                <a:spcPts val="100"/>
              </a:spcAft>
              <a:buFont typeface="Arial" panose="020B0604020202020204" pitchFamily="34" charset="0"/>
              <a:buChar char="•"/>
            </a:pPr>
            <a:endParaRPr lang="en-US" sz="3600" dirty="0">
              <a:ea typeface="Open Sans" panose="020B0606030504020204" pitchFamily="34" charset="0"/>
              <a:cs typeface="Calibri" panose="020F0502020204030204" pitchFamily="34" charset="0"/>
            </a:endParaRPr>
          </a:p>
          <a:p>
            <a:pPr marL="358775" indent="-358775">
              <a:spcAft>
                <a:spcPts val="100"/>
              </a:spcAft>
              <a:buFont typeface="Arial" panose="020B0604020202020204" pitchFamily="34" charset="0"/>
              <a:buChar char="•"/>
            </a:pPr>
            <a:endParaRPr lang="en-US" sz="3600" dirty="0">
              <a:ea typeface="Open Sans" panose="020B0606030504020204" pitchFamily="34" charset="0"/>
              <a:cs typeface="Calibri" panose="020F0502020204030204" pitchFamily="34" charset="0"/>
            </a:endParaRPr>
          </a:p>
          <a:p>
            <a:pPr>
              <a:spcAft>
                <a:spcPts val="100"/>
              </a:spcAft>
            </a:pPr>
            <a:endParaRPr lang="en-US" sz="3600" dirty="0">
              <a:ea typeface="Open Sans" panose="020B0606030504020204" pitchFamily="34" charset="0"/>
              <a:cs typeface="Calibri" panose="020F0502020204030204" pitchFamily="34" charset="0"/>
            </a:endParaRPr>
          </a:p>
          <a:p>
            <a:pPr marL="358775" indent="-358775">
              <a:spcAft>
                <a:spcPts val="100"/>
              </a:spcAft>
              <a:buFont typeface="Arial" panose="020B0604020202020204" pitchFamily="34" charset="0"/>
              <a:buChar char="•"/>
            </a:pPr>
            <a:endParaRPr lang="en-US" sz="3600" dirty="0">
              <a:ea typeface="Open Sans" panose="020B0606030504020204" pitchFamily="34" charset="0"/>
              <a:cs typeface="Calibri" panose="020F0502020204030204" pitchFamily="34" charset="0"/>
            </a:endParaRPr>
          </a:p>
          <a:p>
            <a:pPr marL="358775" indent="-358775">
              <a:spcAft>
                <a:spcPts val="100"/>
              </a:spcAft>
              <a:buFont typeface="Arial" panose="020B0604020202020204" pitchFamily="34" charset="0"/>
              <a:buChar char="•"/>
            </a:pPr>
            <a:endParaRPr lang="en-US" sz="3600" dirty="0">
              <a:ea typeface="Open Sans" panose="020B0606030504020204" pitchFamily="34" charset="0"/>
              <a:cs typeface="Calibri" panose="020F0502020204030204" pitchFamily="34" charset="0"/>
            </a:endParaRPr>
          </a:p>
          <a:p>
            <a:pPr>
              <a:spcAft>
                <a:spcPts val="100"/>
              </a:spcAft>
            </a:pPr>
            <a:endParaRPr lang="en-US" sz="3600" dirty="0">
              <a:ea typeface="Open Sans" panose="020B0606030504020204" pitchFamily="34" charset="0"/>
              <a:cs typeface="Calibri" panose="020F0502020204030204" pitchFamily="34" charset="0"/>
            </a:endParaRPr>
          </a:p>
          <a:p>
            <a:pPr marL="358775" indent="-358775">
              <a:spcBef>
                <a:spcPts val="600"/>
              </a:spcBef>
              <a:spcAft>
                <a:spcPts val="600"/>
              </a:spcAft>
            </a:pPr>
            <a:r>
              <a:rPr lang="en-US" sz="4400" b="1" dirty="0">
                <a:ea typeface="Open Sans" panose="020B0606030504020204" pitchFamily="34" charset="0"/>
                <a:cs typeface="Calibri" panose="020F0502020204030204" pitchFamily="34" charset="0"/>
              </a:rPr>
              <a:t>Goal:</a:t>
            </a:r>
          </a:p>
          <a:p>
            <a:pPr marL="358775" indent="-358775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ea typeface="Open Sans" panose="020B0606030504020204" pitchFamily="34" charset="0"/>
                <a:cs typeface="Calibri" panose="020F0502020204030204" pitchFamily="34" charset="0"/>
              </a:rPr>
              <a:t>A baseline model to predict textual similarity measures (SM) for clinical text</a:t>
            </a:r>
          </a:p>
          <a:p>
            <a:pPr marL="358775" indent="-358775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ea typeface="Open Sans" panose="020B0606030504020204" pitchFamily="34" charset="0"/>
                <a:cs typeface="Calibri" panose="020F0502020204030204" pitchFamily="34" charset="0"/>
              </a:rPr>
              <a:t>Adding more SMs to the baseline model to improve performance</a:t>
            </a:r>
          </a:p>
          <a:p>
            <a:endParaRPr lang="en-US" sz="3600" b="1" dirty="0">
              <a:solidFill>
                <a:srgbClr val="235078"/>
              </a:solidFill>
              <a:cs typeface="Calibri" panose="020F0502020204030204" pitchFamily="34" charset="0"/>
            </a:endParaRPr>
          </a:p>
          <a:p>
            <a:endParaRPr lang="en-US" sz="5400" b="1" dirty="0">
              <a:solidFill>
                <a:srgbClr val="235078"/>
              </a:solidFill>
              <a:latin typeface="+mj-lt"/>
              <a:cs typeface="Calibri" panose="020F0502020204030204" pitchFamily="34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2418A42-DDE0-497E-98DF-5F9BFF98DA6B}"/>
              </a:ext>
            </a:extLst>
          </p:cNvPr>
          <p:cNvSpPr/>
          <p:nvPr/>
        </p:nvSpPr>
        <p:spPr>
          <a:xfrm>
            <a:off x="32797994" y="22235343"/>
            <a:ext cx="10003377" cy="36654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 smtId="4294967295"/>
            </a:defPPr>
          </a:lstStyle>
          <a:p>
            <a:pPr algn="ctr"/>
            <a:endParaRPr lang="en-US" sz="9600">
              <a:latin typeface="+mj-lt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92CC346-56CD-4384-BB14-A915BC781C78}"/>
              </a:ext>
            </a:extLst>
          </p:cNvPr>
          <p:cNvSpPr txBox="1"/>
          <p:nvPr/>
        </p:nvSpPr>
        <p:spPr>
          <a:xfrm>
            <a:off x="32777050" y="22235343"/>
            <a:ext cx="10003376" cy="3924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 smtId="4294967295"/>
            </a:def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5400" b="1" dirty="0">
                <a:solidFill>
                  <a:srgbClr val="235078"/>
                </a:solidFill>
                <a:latin typeface="+mj-lt"/>
                <a:cs typeface="Calibri" panose="020F0502020204030204" pitchFamily="34" charset="0"/>
              </a:rPr>
              <a:t>Acknowledgement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3600" dirty="0"/>
              <a:t>This research is supported by the Graduate Data Science Summer Program and the Intramural Research Program of the National Library of Medicine, NIH </a:t>
            </a:r>
          </a:p>
          <a:p>
            <a:endParaRPr lang="en-US" sz="3600" b="1" dirty="0">
              <a:solidFill>
                <a:srgbClr val="235078"/>
              </a:solidFill>
              <a:latin typeface="+mj-lt"/>
              <a:cs typeface="Calibri" panose="020F0502020204030204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3DA8D0E-1298-4193-913A-0FE766B77D13}"/>
              </a:ext>
            </a:extLst>
          </p:cNvPr>
          <p:cNvSpPr txBox="1"/>
          <p:nvPr/>
        </p:nvSpPr>
        <p:spPr>
          <a:xfrm>
            <a:off x="33275830" y="7692533"/>
            <a:ext cx="960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 smtId="4294967295"/>
            </a:defPPr>
          </a:lstStyle>
          <a:p>
            <a:endParaRPr lang="en-US" sz="3600" dirty="0"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07EEF88-ACF9-4467-B180-074FC642245A}"/>
              </a:ext>
            </a:extLst>
          </p:cNvPr>
          <p:cNvSpPr txBox="1"/>
          <p:nvPr/>
        </p:nvSpPr>
        <p:spPr>
          <a:xfrm>
            <a:off x="32818287" y="6514179"/>
            <a:ext cx="9958814" cy="11546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 smtId="4294967295"/>
            </a:def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5400" b="1" dirty="0">
                <a:solidFill>
                  <a:srgbClr val="235078"/>
                </a:solidFill>
                <a:latin typeface="+mj-lt"/>
                <a:cs typeface="Calibri" panose="020F0502020204030204" pitchFamily="34" charset="0"/>
              </a:rPr>
              <a:t>Conclusion</a:t>
            </a:r>
          </a:p>
          <a:p>
            <a:pPr marL="309563" indent="-309563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cs typeface="Calibri" panose="020F0502020204030204" pitchFamily="34" charset="0"/>
              </a:rPr>
              <a:t>Token-based SMs (baseline) correlation with the gold standard scores </a:t>
            </a:r>
            <a:r>
              <a:rPr lang="en-US" sz="3600" dirty="0">
                <a:cs typeface="Calibri" panose="020F0502020204030204" pitchFamily="34" charset="0"/>
                <a:sym typeface="Wingdings" pitchFamily="2" charset="2"/>
              </a:rPr>
              <a:t></a:t>
            </a:r>
            <a:r>
              <a:rPr lang="en-US" sz="3600" dirty="0">
                <a:cs typeface="Calibri" panose="020F0502020204030204" pitchFamily="34" charset="0"/>
              </a:rPr>
              <a:t> 0.73 in the validation and 0.59 in the test data</a:t>
            </a:r>
          </a:p>
          <a:p>
            <a:pPr marL="309563" indent="-309563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cs typeface="Calibri" panose="020F0502020204030204" pitchFamily="34" charset="0"/>
              </a:rPr>
              <a:t>Adding sequence-based SMs </a:t>
            </a:r>
            <a:r>
              <a:rPr lang="en-US" sz="3600" dirty="0">
                <a:cs typeface="Calibri" panose="020F0502020204030204" pitchFamily="34" charset="0"/>
                <a:sym typeface="Wingdings" pitchFamily="2" charset="2"/>
              </a:rPr>
              <a:t> </a:t>
            </a:r>
            <a:r>
              <a:rPr lang="en-US" sz="3600" dirty="0">
                <a:cs typeface="Calibri" panose="020F0502020204030204" pitchFamily="34" charset="0"/>
              </a:rPr>
              <a:t>~3% performance improvement</a:t>
            </a:r>
          </a:p>
          <a:p>
            <a:pPr marL="309563" indent="-309563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cs typeface="Calibri" panose="020F0502020204030204" pitchFamily="34" charset="0"/>
              </a:rPr>
              <a:t>Adding semantic-based SMs </a:t>
            </a:r>
            <a:r>
              <a:rPr lang="en-US" sz="3600" dirty="0">
                <a:cs typeface="Calibri" panose="020F0502020204030204" pitchFamily="34" charset="0"/>
                <a:sym typeface="Wingdings" pitchFamily="2" charset="2"/>
              </a:rPr>
              <a:t> </a:t>
            </a:r>
            <a:r>
              <a:rPr lang="en-US" sz="3600" dirty="0">
                <a:cs typeface="Calibri" panose="020F0502020204030204" pitchFamily="34" charset="0"/>
              </a:rPr>
              <a:t>~6% performance improvement</a:t>
            </a:r>
          </a:p>
          <a:p>
            <a:pPr marL="309563" indent="-309563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3600" dirty="0">
              <a:cs typeface="Calibri" panose="020F0502020204030204" pitchFamily="34" charset="0"/>
            </a:endParaRPr>
          </a:p>
          <a:p>
            <a:pPr marL="571500" indent="-57150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en-US" sz="3600" b="1" dirty="0">
                <a:cs typeface="Calibri" panose="020F0502020204030204" pitchFamily="34" charset="0"/>
              </a:rPr>
              <a:t>Significant performance improvement </a:t>
            </a:r>
            <a:r>
              <a:rPr lang="en-US" sz="3600" dirty="0">
                <a:cs typeface="Calibri" panose="020F0502020204030204" pitchFamily="34" charset="0"/>
                <a:sym typeface="Wingdings" pitchFamily="2" charset="2"/>
              </a:rPr>
              <a:t></a:t>
            </a:r>
            <a:r>
              <a:rPr lang="en-US" sz="3600" b="1" dirty="0">
                <a:cs typeface="Calibri" panose="020F0502020204030204" pitchFamily="34" charset="0"/>
              </a:rPr>
              <a:t> Semantic SMs (transformer-based methods and sentence-embedding models)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sz="3600" b="1" dirty="0">
              <a:cs typeface="Calibri" panose="020F0502020204030204" pitchFamily="34" charset="0"/>
            </a:endParaRPr>
          </a:p>
          <a:p>
            <a:pPr marL="571500" indent="-57150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en-US" sz="3600" b="1" dirty="0">
                <a:cs typeface="Calibri" panose="020F0502020204030204" pitchFamily="34" charset="0"/>
              </a:rPr>
              <a:t>Highest error of Random Forest model in the lowest and highest similar sentence pairs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endParaRPr lang="en-US" sz="3600" b="1" dirty="0">
              <a:cs typeface="Calibri" panose="020F0502020204030204" pitchFamily="34" charset="0"/>
            </a:endParaRPr>
          </a:p>
          <a:p>
            <a:endParaRPr lang="en-US" sz="3600" dirty="0">
              <a:cs typeface="Calibri" panose="020F0502020204030204" pitchFamily="34" charset="0"/>
            </a:endParaRPr>
          </a:p>
          <a:p>
            <a:endParaRPr lang="en-US" sz="3600" b="1" dirty="0">
              <a:solidFill>
                <a:srgbClr val="235078"/>
              </a:solidFill>
              <a:latin typeface="+mj-lt"/>
              <a:cs typeface="Calibri" panose="020F0502020204030204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6E6C31F-098B-45F7-BEE5-8A51FA70D59F}"/>
              </a:ext>
            </a:extLst>
          </p:cNvPr>
          <p:cNvSpPr txBox="1"/>
          <p:nvPr/>
        </p:nvSpPr>
        <p:spPr>
          <a:xfrm>
            <a:off x="32872121" y="17052689"/>
            <a:ext cx="9855395" cy="5339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 smtId="4294967295"/>
            </a:def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5400" b="1" dirty="0">
                <a:solidFill>
                  <a:srgbClr val="235078"/>
                </a:solidFill>
                <a:latin typeface="+mj-lt"/>
                <a:cs typeface="Calibri" panose="020F0502020204030204" pitchFamily="34" charset="0"/>
              </a:rPr>
              <a:t>Future Work</a:t>
            </a:r>
          </a:p>
          <a:p>
            <a:pPr marL="309563" indent="-309563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dirty="0"/>
              <a:t>Including more varieties of similarity-based features</a:t>
            </a:r>
          </a:p>
          <a:p>
            <a:pPr marL="309563" indent="-309563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dirty="0"/>
              <a:t>Performing transfer learning by using more sentence pairs with the general domain text</a:t>
            </a:r>
          </a:p>
          <a:p>
            <a:pPr marL="309563" indent="-309563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dirty="0"/>
              <a:t>Evaluating generalization ability of the model by using other clinical text </a:t>
            </a:r>
          </a:p>
          <a:p>
            <a:endParaRPr lang="en-US" sz="3600" b="1" dirty="0">
              <a:solidFill>
                <a:srgbClr val="235078"/>
              </a:solidFill>
              <a:latin typeface="+mj-lt"/>
              <a:cs typeface="Calibri" panose="020F0502020204030204" pitchFamily="34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2D5F59B-F8CA-463C-871F-D1042309DE00}"/>
              </a:ext>
            </a:extLst>
          </p:cNvPr>
          <p:cNvSpPr txBox="1"/>
          <p:nvPr/>
        </p:nvSpPr>
        <p:spPr>
          <a:xfrm>
            <a:off x="586029" y="19047667"/>
            <a:ext cx="4900371" cy="13706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 smtId="4294967295"/>
            </a:def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5400" b="1" dirty="0">
                <a:solidFill>
                  <a:srgbClr val="235078"/>
                </a:solidFill>
                <a:latin typeface="+mj-lt"/>
                <a:cs typeface="Calibri" panose="020F0502020204030204" pitchFamily="34" charset="0"/>
              </a:rPr>
              <a:t>Method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4400" b="1" dirty="0">
                <a:latin typeface="+mj-lt"/>
                <a:cs typeface="Calibri" panose="020F0502020204030204" pitchFamily="34" charset="0"/>
              </a:rPr>
              <a:t>Data:</a:t>
            </a:r>
          </a:p>
          <a:p>
            <a:pPr marL="309563" indent="-309563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ea typeface="Open Sans" panose="020B0606030504020204" pitchFamily="34" charset="0"/>
                <a:cs typeface="Calibri" panose="020F0502020204030204" pitchFamily="34" charset="0"/>
              </a:rPr>
              <a:t>Training data </a:t>
            </a:r>
            <a:r>
              <a:rPr lang="en-US" sz="3600" dirty="0">
                <a:ea typeface="Open Sans" panose="020B0606030504020204" pitchFamily="34" charset="0"/>
                <a:cs typeface="Calibri" panose="020F0502020204030204" pitchFamily="34" charset="0"/>
                <a:sym typeface="Wingdings" pitchFamily="2" charset="2"/>
              </a:rPr>
              <a:t></a:t>
            </a:r>
            <a:r>
              <a:rPr lang="en-US" sz="3600" dirty="0">
                <a:ea typeface="Open Sans" panose="020B0606030504020204" pitchFamily="34" charset="0"/>
                <a:cs typeface="Calibri" panose="020F0502020204030204" pitchFamily="34" charset="0"/>
              </a:rPr>
              <a:t> 1640 sentence pairs with the gold standard score </a:t>
            </a:r>
          </a:p>
          <a:p>
            <a:pPr marL="309563" indent="-309563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ea typeface="Open Sans" panose="020B0606030504020204" pitchFamily="34" charset="0"/>
                <a:cs typeface="Calibri" panose="020F0502020204030204" pitchFamily="34" charset="0"/>
              </a:rPr>
              <a:t>Test data </a:t>
            </a:r>
            <a:r>
              <a:rPr lang="en-US" sz="3600" dirty="0">
                <a:ea typeface="Open Sans" panose="020B0606030504020204" pitchFamily="34" charset="0"/>
                <a:cs typeface="Calibri" panose="020F0502020204030204" pitchFamily="34" charset="0"/>
                <a:sym typeface="Wingdings" pitchFamily="2" charset="2"/>
              </a:rPr>
              <a:t></a:t>
            </a:r>
            <a:r>
              <a:rPr lang="en-US" sz="3600" dirty="0">
                <a:ea typeface="Open Sans" panose="020B0606030504020204" pitchFamily="34" charset="0"/>
                <a:cs typeface="Calibri" panose="020F0502020204030204" pitchFamily="34" charset="0"/>
              </a:rPr>
              <a:t> 412 sentence pairs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4400" b="1" dirty="0">
                <a:ea typeface="Open Sans" panose="020B0606030504020204" pitchFamily="34" charset="0"/>
                <a:cs typeface="Calibri" panose="020F0502020204030204" pitchFamily="34" charset="0"/>
              </a:rPr>
              <a:t>Baseline Model:</a:t>
            </a:r>
          </a:p>
          <a:p>
            <a:pPr marL="309563" indent="-309563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ea typeface="Open Sans" panose="020B0606030504020204" pitchFamily="34" charset="0"/>
                <a:cs typeface="Calibri" panose="020F0502020204030204" pitchFamily="34" charset="0"/>
              </a:rPr>
              <a:t>A Random Forest model trained on the token-based SMs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4400" b="1" dirty="0">
                <a:ea typeface="Open Sans" panose="020B0606030504020204" pitchFamily="34" charset="0"/>
                <a:cs typeface="Calibri" panose="020F0502020204030204" pitchFamily="34" charset="0"/>
              </a:rPr>
              <a:t>Evaluation Metric:</a:t>
            </a:r>
          </a:p>
          <a:p>
            <a:pPr marL="309563" indent="-309563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ea typeface="Open Sans" panose="020B0606030504020204" pitchFamily="34" charset="0"/>
                <a:cs typeface="Calibri" panose="020F0502020204030204" pitchFamily="34" charset="0"/>
              </a:rPr>
              <a:t>Pearson correlation to evaluate the model prediction correlation with the gold standard score 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endParaRPr lang="en-US" sz="3600" dirty="0">
              <a:ea typeface="Open Sans" panose="020B0606030504020204" pitchFamily="34" charset="0"/>
              <a:cs typeface="Calibri" panose="020F0502020204030204" pitchFamily="34" charset="0"/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endParaRPr lang="en-US" sz="3600" dirty="0">
              <a:ea typeface="Open Sans" panose="020B0606030504020204" pitchFamily="34" charset="0"/>
              <a:cs typeface="Calibri" panose="020F0502020204030204" pitchFamily="34" charset="0"/>
            </a:endParaRPr>
          </a:p>
          <a:p>
            <a:pPr marL="571500" indent="-571500"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endParaRPr lang="en-US" sz="3600" dirty="0">
              <a:ea typeface="Open Sans" panose="020B0606030504020204" pitchFamily="34" charset="0"/>
              <a:cs typeface="Calibri" panose="020F0502020204030204" pitchFamily="34" charset="0"/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endParaRPr lang="en-US" sz="3600" b="1" dirty="0">
              <a:solidFill>
                <a:srgbClr val="235078"/>
              </a:solidFill>
              <a:latin typeface="+mj-lt"/>
              <a:cs typeface="Calibri" panose="020F0502020204030204" pitchFamily="34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8744D3E-CEF9-4748-9719-25AAABF27BDD}"/>
              </a:ext>
            </a:extLst>
          </p:cNvPr>
          <p:cNvSpPr txBox="1"/>
          <p:nvPr/>
        </p:nvSpPr>
        <p:spPr>
          <a:xfrm>
            <a:off x="11168133" y="6479945"/>
            <a:ext cx="21137398" cy="5001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 smtId="4294967295"/>
            </a:def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5400" b="1" dirty="0">
                <a:solidFill>
                  <a:srgbClr val="235078"/>
                </a:solidFill>
                <a:latin typeface="+mj-lt"/>
                <a:cs typeface="Calibri" panose="020F0502020204030204" pitchFamily="34" charset="0"/>
              </a:rPr>
              <a:t>Results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4400" b="1" dirty="0">
                <a:solidFill>
                  <a:schemeClr val="bg2">
                    <a:lumMod val="10000"/>
                  </a:schemeClr>
                </a:solidFill>
                <a:ea typeface="Open Sans" panose="020B0606030504020204" pitchFamily="34" charset="0"/>
                <a:cs typeface="Calibri" panose="020F0502020204030204" pitchFamily="34" charset="0"/>
              </a:rPr>
              <a:t>SMs (Features):																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4400" b="1" dirty="0">
                <a:solidFill>
                  <a:schemeClr val="bg2">
                    <a:lumMod val="10000"/>
                  </a:schemeClr>
                </a:solidFill>
                <a:ea typeface="Open Sans" panose="020B0606030504020204" pitchFamily="34" charset="0"/>
                <a:cs typeface="Calibri" panose="020F0502020204030204" pitchFamily="34" charset="0"/>
              </a:rPr>
              <a:t>				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sz="4400" b="1" dirty="0">
              <a:solidFill>
                <a:schemeClr val="bg2">
                  <a:lumMod val="10000"/>
                </a:schemeClr>
              </a:solidFill>
              <a:ea typeface="Open Sans" panose="020B0606030504020204" pitchFamily="34" charset="0"/>
              <a:cs typeface="Calibri" panose="020F0502020204030204" pitchFamily="34" charset="0"/>
            </a:endParaRPr>
          </a:p>
          <a:p>
            <a:endParaRPr lang="en-US" sz="4400" b="1" dirty="0">
              <a:solidFill>
                <a:srgbClr val="235078"/>
              </a:solidFill>
              <a:latin typeface="+mj-lt"/>
              <a:cs typeface="Calibri" panose="020F0502020204030204" pitchFamily="34" charset="0"/>
            </a:endParaRPr>
          </a:p>
          <a:p>
            <a:endParaRPr lang="en-US" sz="5400" b="1" dirty="0">
              <a:solidFill>
                <a:srgbClr val="235078"/>
              </a:solidFill>
              <a:latin typeface="+mj-lt"/>
              <a:cs typeface="Calibri" panose="020F0502020204030204" pitchFamily="34" charset="0"/>
            </a:endParaRPr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257D6628-EB2F-A742-99BE-B9F68AEA01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202" y="949762"/>
            <a:ext cx="2374900" cy="2082800"/>
          </a:xfrm>
          <a:prstGeom prst="rect">
            <a:avLst/>
          </a:prstGeom>
        </p:spPr>
      </p:pic>
      <p:pic>
        <p:nvPicPr>
          <p:cNvPr id="6" name="Picture 5" descr="A blue and white sign&#10;&#10;Description automatically generated with low confidence">
            <a:extLst>
              <a:ext uri="{FF2B5EF4-FFF2-40B4-BE49-F238E27FC236}">
                <a16:creationId xmlns:a16="http://schemas.microsoft.com/office/drawing/2014/main" id="{4869F84C-D2FC-714E-BFBC-F6A8634BFF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702" y="3417018"/>
            <a:ext cx="2057400" cy="787400"/>
          </a:xfrm>
          <a:prstGeom prst="rect">
            <a:avLst/>
          </a:prstGeom>
        </p:spPr>
      </p:pic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EC2B7127-B359-7244-95B8-FBDD7F7987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4736058"/>
              </p:ext>
            </p:extLst>
          </p:nvPr>
        </p:nvGraphicFramePr>
        <p:xfrm>
          <a:off x="11557978" y="16104580"/>
          <a:ext cx="10902950" cy="20726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368101">
                  <a:extLst>
                    <a:ext uri="{9D8B030D-6E8A-4147-A177-3AD203B41FA5}">
                      <a16:colId xmlns:a16="http://schemas.microsoft.com/office/drawing/2014/main" val="471876364"/>
                    </a:ext>
                  </a:extLst>
                </a:gridCol>
                <a:gridCol w="2676779">
                  <a:extLst>
                    <a:ext uri="{9D8B030D-6E8A-4147-A177-3AD203B41FA5}">
                      <a16:colId xmlns:a16="http://schemas.microsoft.com/office/drawing/2014/main" val="417851711"/>
                    </a:ext>
                  </a:extLst>
                </a:gridCol>
                <a:gridCol w="2404491">
                  <a:extLst>
                    <a:ext uri="{9D8B030D-6E8A-4147-A177-3AD203B41FA5}">
                      <a16:colId xmlns:a16="http://schemas.microsoft.com/office/drawing/2014/main" val="1097609994"/>
                    </a:ext>
                  </a:extLst>
                </a:gridCol>
                <a:gridCol w="1453579">
                  <a:extLst>
                    <a:ext uri="{9D8B030D-6E8A-4147-A177-3AD203B41FA5}">
                      <a16:colId xmlns:a16="http://schemas.microsoft.com/office/drawing/2014/main" val="3261989522"/>
                    </a:ext>
                  </a:extLst>
                </a:gridCol>
              </a:tblGrid>
              <a:tr h="40045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Number of SMs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Validation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Test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1860095"/>
                  </a:ext>
                </a:extLst>
              </a:tr>
              <a:tr h="51128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Token SM (Baseline)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0.73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0.59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874570"/>
                  </a:ext>
                </a:extLst>
              </a:tr>
              <a:tr h="51128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Token + Seq  SM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0.62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5800118"/>
                  </a:ext>
                </a:extLst>
              </a:tr>
              <a:tr h="51128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Token + Seq + Semantic SM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0.81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0.68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9956978"/>
                  </a:ext>
                </a:extLst>
              </a:tr>
            </a:tbl>
          </a:graphicData>
        </a:graphic>
      </p:graphicFrame>
      <p:pic>
        <p:nvPicPr>
          <p:cNvPr id="27" name="Picture 26" descr="Logo&#10;&#10;Description automatically generated">
            <a:extLst>
              <a:ext uri="{FF2B5EF4-FFF2-40B4-BE49-F238E27FC236}">
                <a16:creationId xmlns:a16="http://schemas.microsoft.com/office/drawing/2014/main" id="{569F5879-D064-7245-8D5C-2146E1FEECE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4379" y="868815"/>
            <a:ext cx="3006158" cy="2246708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B8973C34-F438-DE4B-9AAA-7F02D3D1A0BF}"/>
              </a:ext>
            </a:extLst>
          </p:cNvPr>
          <p:cNvSpPr txBox="1"/>
          <p:nvPr/>
        </p:nvSpPr>
        <p:spPr>
          <a:xfrm>
            <a:off x="12192000" y="15466206"/>
            <a:ext cx="125062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Table 1. Model Prediction Correlation with the Different Sets of SMs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D2644DE-FA01-A642-916E-BDD25E1682FD}"/>
              </a:ext>
            </a:extLst>
          </p:cNvPr>
          <p:cNvSpPr txBox="1"/>
          <p:nvPr/>
        </p:nvSpPr>
        <p:spPr>
          <a:xfrm>
            <a:off x="22988345" y="17495855"/>
            <a:ext cx="84165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+mj-lt"/>
              </a:rPr>
              <a:t>Figure 4. Feature Importance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526D0F0-7303-274F-BE46-32117A720694}"/>
              </a:ext>
            </a:extLst>
          </p:cNvPr>
          <p:cNvSpPr txBox="1"/>
          <p:nvPr/>
        </p:nvSpPr>
        <p:spPr>
          <a:xfrm>
            <a:off x="14440260" y="14443264"/>
            <a:ext cx="6781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Figure 3. SM Categories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840B832-6AD6-7D49-ADF4-825F760E6297}"/>
              </a:ext>
            </a:extLst>
          </p:cNvPr>
          <p:cNvSpPr txBox="1"/>
          <p:nvPr/>
        </p:nvSpPr>
        <p:spPr>
          <a:xfrm>
            <a:off x="8321708" y="29490873"/>
            <a:ext cx="9563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Figure 2. Model Pipeline to Capture Sentence Pair Similarity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A5F4684-F63F-4B49-81FD-D521FB750ABE}"/>
              </a:ext>
            </a:extLst>
          </p:cNvPr>
          <p:cNvSpPr/>
          <p:nvPr/>
        </p:nvSpPr>
        <p:spPr>
          <a:xfrm>
            <a:off x="21129011" y="19047666"/>
            <a:ext cx="11176520" cy="119022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 smtId="4294967295"/>
            </a:defPPr>
          </a:lstStyle>
          <a:p>
            <a:pPr algn="ctr"/>
            <a:endParaRPr lang="en-US" sz="9600" dirty="0">
              <a:latin typeface="+mj-lt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6B769B5-C480-BC4F-AFD2-4BDB77C7F3B7}"/>
              </a:ext>
            </a:extLst>
          </p:cNvPr>
          <p:cNvSpPr txBox="1"/>
          <p:nvPr/>
        </p:nvSpPr>
        <p:spPr>
          <a:xfrm>
            <a:off x="21621474" y="29634104"/>
            <a:ext cx="10339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+mj-lt"/>
              </a:rPr>
              <a:t>Figure 5. Mean Squared Error for Different Similarity Regions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6280F4-F234-6B43-8B5A-0FF187E33665}"/>
              </a:ext>
            </a:extLst>
          </p:cNvPr>
          <p:cNvSpPr txBox="1"/>
          <p:nvPr/>
        </p:nvSpPr>
        <p:spPr>
          <a:xfrm>
            <a:off x="21184909" y="20619787"/>
            <a:ext cx="111765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sz="36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3600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328C73C9-0896-AF4C-9F8D-0BACB1694B67}"/>
              </a:ext>
            </a:extLst>
          </p:cNvPr>
          <p:cNvSpPr/>
          <p:nvPr/>
        </p:nvSpPr>
        <p:spPr>
          <a:xfrm>
            <a:off x="32777050" y="26177520"/>
            <a:ext cx="10078693" cy="47724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 smtId="4294967295"/>
            </a:defPPr>
          </a:lstStyle>
          <a:p>
            <a:pPr algn="ctr"/>
            <a:endParaRPr lang="en-US" sz="9600" dirty="0">
              <a:latin typeface="+mj-lt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A095B46-AFAE-1C40-A542-1D5DA675DBED}"/>
              </a:ext>
            </a:extLst>
          </p:cNvPr>
          <p:cNvSpPr txBox="1"/>
          <p:nvPr/>
        </p:nvSpPr>
        <p:spPr>
          <a:xfrm>
            <a:off x="32777050" y="26177520"/>
            <a:ext cx="9950466" cy="50321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 smtId="4294967295"/>
            </a:def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5400" b="1" dirty="0">
                <a:solidFill>
                  <a:srgbClr val="235078"/>
                </a:solidFill>
                <a:latin typeface="+mj-lt"/>
                <a:cs typeface="Calibri" panose="020F0502020204030204" pitchFamily="34" charset="0"/>
              </a:rPr>
              <a:t>Reference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3600" dirty="0">
                <a:latin typeface="+mn-lt"/>
              </a:rPr>
              <a:t>[1] Chen, Q., Du, J., Kim, S., Wilbur, W.J. and Lu, Z., 2020. Deep learning with sentence embeddings pre-trained on biomedical corpora improves the performance of finding similar sentences in electronic medical records. </a:t>
            </a:r>
            <a:r>
              <a:rPr lang="en-US" sz="3600" i="1" dirty="0">
                <a:latin typeface="+mn-lt"/>
              </a:rPr>
              <a:t>BMC medical informatics and decision making</a:t>
            </a:r>
            <a:r>
              <a:rPr lang="en-US" sz="3600" dirty="0">
                <a:latin typeface="+mn-lt"/>
              </a:rPr>
              <a:t>, </a:t>
            </a:r>
            <a:r>
              <a:rPr lang="en-US" sz="3600" i="1" dirty="0">
                <a:latin typeface="+mn-lt"/>
              </a:rPr>
              <a:t>20</a:t>
            </a:r>
            <a:r>
              <a:rPr lang="en-US" sz="3600" dirty="0">
                <a:latin typeface="+mn-lt"/>
              </a:rPr>
              <a:t>(1), pp.1-10</a:t>
            </a:r>
            <a:endParaRPr lang="en-US" sz="3600" b="1" dirty="0">
              <a:solidFill>
                <a:srgbClr val="235078"/>
              </a:solidFill>
              <a:latin typeface="+mn-lt"/>
              <a:cs typeface="Calibri" panose="020F0502020204030204" pitchFamily="34" charset="0"/>
            </a:endParaRPr>
          </a:p>
          <a:p>
            <a:endParaRPr lang="en-US" sz="3600" b="1" dirty="0">
              <a:solidFill>
                <a:srgbClr val="235078"/>
              </a:solidFill>
              <a:latin typeface="+mj-lt"/>
              <a:cs typeface="Calibri" panose="020F0502020204030204" pitchFamily="34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1F0D446-210F-5040-AEEB-E450B1867864}"/>
              </a:ext>
            </a:extLst>
          </p:cNvPr>
          <p:cNvSpPr txBox="1"/>
          <p:nvPr/>
        </p:nvSpPr>
        <p:spPr>
          <a:xfrm>
            <a:off x="21129011" y="19047666"/>
            <a:ext cx="11120622" cy="3801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 smtId="4294967295"/>
            </a:def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5400" b="1" dirty="0">
                <a:solidFill>
                  <a:srgbClr val="235078"/>
                </a:solidFill>
                <a:latin typeface="+mj-lt"/>
                <a:cs typeface="Calibri" panose="020F0502020204030204" pitchFamily="34" charset="0"/>
              </a:rPr>
              <a:t>Discussion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4400" b="1" dirty="0">
                <a:latin typeface="+mj-lt"/>
                <a:cs typeface="Calibri" panose="020F0502020204030204" pitchFamily="34" charset="0"/>
              </a:rPr>
              <a:t>Error Analysis: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dirty="0"/>
              <a:t>Mean Squared Error (MSE)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dirty="0"/>
              <a:t>Five subcategories of expert-defined similarity regions</a:t>
            </a:r>
          </a:p>
          <a:p>
            <a:endParaRPr lang="en-US" sz="3600" b="1" dirty="0">
              <a:solidFill>
                <a:srgbClr val="235078"/>
              </a:solidFill>
              <a:latin typeface="+mj-lt"/>
              <a:cs typeface="Calibri" panose="020F0502020204030204" pitchFamily="34" charset="0"/>
            </a:endParaRPr>
          </a:p>
        </p:txBody>
      </p:sp>
      <p:pic>
        <p:nvPicPr>
          <p:cNvPr id="70" name="Picture 69" descr="Diagram&#10;&#10;Description automatically generated">
            <a:extLst>
              <a:ext uri="{FF2B5EF4-FFF2-40B4-BE49-F238E27FC236}">
                <a16:creationId xmlns:a16="http://schemas.microsoft.com/office/drawing/2014/main" id="{DAC5DB18-94EE-734A-B3EF-B98CFDB3321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2239" y="10092438"/>
            <a:ext cx="6690323" cy="4516674"/>
          </a:xfrm>
          <a:prstGeom prst="rect">
            <a:avLst/>
          </a:prstGeom>
        </p:spPr>
      </p:pic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F0CBB2FD-2304-3243-9F2B-A744BAF70DB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5600" y="23736602"/>
            <a:ext cx="9361537" cy="5616922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FB93401C-C099-864F-BDDF-567B2125E67C}"/>
              </a:ext>
            </a:extLst>
          </p:cNvPr>
          <p:cNvSpPr txBox="1"/>
          <p:nvPr/>
        </p:nvSpPr>
        <p:spPr>
          <a:xfrm>
            <a:off x="3098488" y="14710915"/>
            <a:ext cx="792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Figure 1. Sentence Similarity Use Cases</a:t>
            </a:r>
          </a:p>
        </p:txBody>
      </p:sp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FFF427DC-74D9-D746-84C5-3AD3C41AA12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8618" y="8259586"/>
            <a:ext cx="10096314" cy="6122233"/>
          </a:xfrm>
          <a:prstGeom prst="rect">
            <a:avLst/>
          </a:prstGeom>
        </p:spPr>
      </p:pic>
      <p:pic>
        <p:nvPicPr>
          <p:cNvPr id="12" name="Picture 11" descr="Diagram&#10;&#10;Description automatically generated">
            <a:extLst>
              <a:ext uri="{FF2B5EF4-FFF2-40B4-BE49-F238E27FC236}">
                <a16:creationId xmlns:a16="http://schemas.microsoft.com/office/drawing/2014/main" id="{089CF7C0-0231-BA4C-B497-37584EC66E5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20430485"/>
            <a:ext cx="14843619" cy="8595344"/>
          </a:xfrm>
          <a:prstGeom prst="rect">
            <a:avLst/>
          </a:prstGeom>
        </p:spPr>
      </p:pic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D5745723-CBF8-0042-8E98-D535603CC89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82901" y="372073"/>
            <a:ext cx="4394200" cy="4114800"/>
          </a:xfrm>
          <a:prstGeom prst="rect">
            <a:avLst/>
          </a:prstGeom>
        </p:spPr>
      </p:pic>
      <p:pic>
        <p:nvPicPr>
          <p:cNvPr id="20" name="Picture 19" descr="Chart, bar chart&#10;&#10;Description automatically generated">
            <a:extLst>
              <a:ext uri="{FF2B5EF4-FFF2-40B4-BE49-F238E27FC236}">
                <a16:creationId xmlns:a16="http://schemas.microsoft.com/office/drawing/2014/main" id="{5FC1DFDD-B426-E04E-B337-536D9030AAF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18133" y="11963400"/>
            <a:ext cx="9279865" cy="5567919"/>
          </a:xfrm>
          <a:prstGeom prst="rect">
            <a:avLst/>
          </a:prstGeom>
        </p:spPr>
      </p:pic>
      <p:pic>
        <p:nvPicPr>
          <p:cNvPr id="16" name="Picture 15" descr="Text&#10;&#10;Description automatically generated">
            <a:extLst>
              <a:ext uri="{FF2B5EF4-FFF2-40B4-BE49-F238E27FC236}">
                <a16:creationId xmlns:a16="http://schemas.microsoft.com/office/drawing/2014/main" id="{2FC68CFB-658E-6945-9AC6-6F8344D2415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94200" y="12607553"/>
            <a:ext cx="2079734" cy="179038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8F9A49A9-ADE6-1347-A410-8E85D2D3B775}"/>
              </a:ext>
            </a:extLst>
          </p:cNvPr>
          <p:cNvSpPr txBox="1"/>
          <p:nvPr/>
        </p:nvSpPr>
        <p:spPr>
          <a:xfrm>
            <a:off x="22903498" y="6836089"/>
            <a:ext cx="9057226" cy="4724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4400" b="1" dirty="0">
                <a:solidFill>
                  <a:schemeClr val="bg2">
                    <a:lumMod val="10000"/>
                  </a:schemeClr>
                </a:solidFill>
                <a:ea typeface="Open Sans" panose="020B0606030504020204" pitchFamily="34" charset="0"/>
                <a:cs typeface="Calibri" panose="020F0502020204030204" pitchFamily="34" charset="0"/>
              </a:rPr>
              <a:t>Model:</a:t>
            </a:r>
          </a:p>
          <a:p>
            <a:pPr marL="287338" indent="-287338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2">
                    <a:lumMod val="10000"/>
                  </a:schemeClr>
                </a:solidFill>
                <a:ea typeface="Open Sans" panose="020B0606030504020204" pitchFamily="34" charset="0"/>
                <a:cs typeface="Calibri" panose="020F0502020204030204" pitchFamily="34" charset="0"/>
              </a:rPr>
              <a:t>6 token-based SMs (baseline)</a:t>
            </a:r>
          </a:p>
          <a:p>
            <a:pPr marL="287338" indent="-287338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2">
                    <a:lumMod val="10000"/>
                  </a:schemeClr>
                </a:solidFill>
                <a:ea typeface="Open Sans" panose="020B0606030504020204" pitchFamily="34" charset="0"/>
                <a:cs typeface="Calibri" panose="020F0502020204030204" pitchFamily="34" charset="0"/>
              </a:rPr>
              <a:t>3 sequence-based SMs</a:t>
            </a:r>
          </a:p>
          <a:p>
            <a:pPr marL="287338" indent="-287338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2">
                    <a:lumMod val="10000"/>
                  </a:schemeClr>
                </a:solidFill>
                <a:ea typeface="Open Sans" panose="020B0606030504020204" pitchFamily="34" charset="0"/>
                <a:cs typeface="Calibri" panose="020F0502020204030204" pitchFamily="34" charset="0"/>
              </a:rPr>
              <a:t>4 semantic-based SMs</a:t>
            </a:r>
          </a:p>
          <a:p>
            <a:pPr marL="287338" indent="-287338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2">
                    <a:lumMod val="10000"/>
                  </a:schemeClr>
                </a:solidFill>
                <a:ea typeface="Open Sans" panose="020B0606030504020204" pitchFamily="34" charset="0"/>
                <a:cs typeface="Calibri" panose="020F0502020204030204" pitchFamily="34" charset="0"/>
              </a:rPr>
              <a:t>Pearson correlation of individual SMs with the gold standard similarity score</a:t>
            </a:r>
            <a:r>
              <a:rPr lang="en-US" sz="4400" b="1" dirty="0">
                <a:solidFill>
                  <a:schemeClr val="bg2">
                    <a:lumMod val="10000"/>
                  </a:schemeClr>
                </a:solidFill>
                <a:ea typeface="Open Sans" panose="020B0606030504020204" pitchFamily="34" charset="0"/>
                <a:cs typeface="Calibri" panose="020F0502020204030204" pitchFamily="34" charset="0"/>
              </a:rPr>
              <a:t>	</a:t>
            </a:r>
            <a:endParaRPr lang="en-US" sz="3600" dirty="0"/>
          </a:p>
        </p:txBody>
      </p:sp>
    </p:spTree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4.0.30319.42000"/>
  <p:tag name="AS_OS" val="Microsoft Windows NT 6.2.9200.0"/>
  <p:tag name="AS_RELEASE_DATE" val="2016.09.30"/>
  <p:tag name="AS_TITLE" val="Aspose.Slides for .NET 4.0"/>
  <p:tag name="AS_VERSION" val="16.9.0.0"/>
  <p:tag name="MAKESIGNSTEMPLATE" val="persuadingsapphire|09-2018"/>
</p:tagLst>
</file>

<file path=ppt/theme/theme1.xml><?xml version="1.0" encoding="utf-8"?>
<a:theme xmlns:a="http://schemas.openxmlformats.org/drawingml/2006/main" name="Blank Presentation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Blank Presentation">
      <a:majorFont>
        <a:latin typeface="Times New Roman"/>
        <a:ea typeface="Arial"/>
        <a:cs typeface="Arial"/>
      </a:majorFont>
      <a:minorFont>
        <a:latin typeface="Times New Roman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Office\Templates\Blank Presentation.pot</Template>
  <TotalTime>21428</TotalTime>
  <Words>489</Words>
  <Application>Microsoft Macintosh PowerPoint</Application>
  <PresentationFormat>Custom</PresentationFormat>
  <Paragraphs>84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Wingdings</vt:lpstr>
      <vt:lpstr>Times New Roman</vt:lpstr>
      <vt:lpstr>Blank Presentation</vt:lpstr>
      <vt:lpstr>PowerPoint Presentation</vt:lpstr>
    </vt:vector>
  </TitlesOfParts>
  <Company>Graphicsland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Example to make a scientific poster</dc:title>
  <dc:subject>Free Poster Presentation Example</dc:subject>
  <dc:creator>Graphicsland/MakeSigns.com</dc:creator>
  <cp:keywords>scientific, research, template, custom, poster, presentation, symposium, printing, PowerPoint, create, design, example, sample, download</cp:keywords>
  <dc:description>This is a free template from MakeSigns.com to help you create the perfect scientific poster.</dc:description>
  <cp:lastModifiedBy>Elaheh Aghaarabi</cp:lastModifiedBy>
  <cp:revision>461</cp:revision>
  <cp:lastPrinted>2021-07-28T20:05:00Z</cp:lastPrinted>
  <dcterms:modified xsi:type="dcterms:W3CDTF">2021-08-03T17:33:26Z</dcterms:modified>
  <cp:category>templates for scientific poster</cp:category>
</cp:coreProperties>
</file>