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5"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6" name="PlaceHolder 3"/>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8" name="PlaceHolder 2"/>
          <p:cNvSpPr>
            <a:spLocks noGrp="1"/>
          </p:cNvSpPr>
          <p:nvPr>
            <p:ph type="body"/>
          </p:nvPr>
        </p:nvSpPr>
        <p:spPr>
          <a:xfrm>
            <a:off x="504000" y="1769040"/>
            <a:ext cx="2160000" cy="2090880"/>
          </a:xfrm>
          <a:prstGeom prst="rect">
            <a:avLst/>
          </a:prstGeom>
        </p:spPr>
        <p:txBody>
          <a:bodyPr lIns="0" rIns="0" tIns="0" bIns="0"/>
          <a:p>
            <a:endParaRPr/>
          </a:p>
        </p:txBody>
      </p:sp>
      <p:sp>
        <p:nvSpPr>
          <p:cNvPr id="29" name="PlaceHolder 3"/>
          <p:cNvSpPr>
            <a:spLocks noGrp="1"/>
          </p:cNvSpPr>
          <p:nvPr>
            <p:ph type="body"/>
          </p:nvPr>
        </p:nvSpPr>
        <p:spPr>
          <a:xfrm>
            <a:off x="2772360" y="1769040"/>
            <a:ext cx="2160000" cy="2090880"/>
          </a:xfrm>
          <a:prstGeom prst="rect">
            <a:avLst/>
          </a:prstGeom>
        </p:spPr>
        <p:txBody>
          <a:bodyPr lIns="0" rIns="0" tIns="0" bIns="0"/>
          <a:p>
            <a:endParaRPr/>
          </a:p>
        </p:txBody>
      </p:sp>
      <p:sp>
        <p:nvSpPr>
          <p:cNvPr id="30" name="PlaceHolder 4"/>
          <p:cNvSpPr>
            <a:spLocks noGrp="1"/>
          </p:cNvSpPr>
          <p:nvPr>
            <p:ph type="body"/>
          </p:nvPr>
        </p:nvSpPr>
        <p:spPr>
          <a:xfrm>
            <a:off x="2772360" y="4059000"/>
            <a:ext cx="2160000" cy="2090880"/>
          </a:xfrm>
          <a:prstGeom prst="rect">
            <a:avLst/>
          </a:prstGeom>
        </p:spPr>
        <p:txBody>
          <a:bodyPr lIns="0" rIns="0" tIns="0" bIns="0"/>
          <a:p>
            <a:endParaRPr/>
          </a:p>
        </p:txBody>
      </p:sp>
      <p:sp>
        <p:nvSpPr>
          <p:cNvPr id="31" name="PlaceHolder 5"/>
          <p:cNvSpPr>
            <a:spLocks noGrp="1"/>
          </p:cNvSpPr>
          <p:nvPr>
            <p:ph type="body"/>
          </p:nvPr>
        </p:nvSpPr>
        <p:spPr>
          <a:xfrm>
            <a:off x="504000" y="4059000"/>
            <a:ext cx="216000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3"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34" name="PlaceHolder 3"/>
          <p:cNvSpPr>
            <a:spLocks noGrp="1"/>
          </p:cNvSpPr>
          <p:nvPr>
            <p:ph type="body"/>
          </p:nvPr>
        </p:nvSpPr>
        <p:spPr>
          <a:xfrm>
            <a:off x="504000" y="1769040"/>
            <a:ext cx="4426560" cy="4384080"/>
          </a:xfrm>
          <a:prstGeom prst="rect">
            <a:avLst/>
          </a:prstGeom>
        </p:spPr>
        <p:txBody>
          <a:bodyPr lIns="0" rIns="0" tIns="0" bIns="0"/>
          <a:p>
            <a:endParaRPr/>
          </a:p>
        </p:txBody>
      </p:sp>
      <p:pic>
        <p:nvPicPr>
          <p:cNvPr id="35" name="" descr=""/>
          <p:cNvPicPr/>
          <p:nvPr/>
        </p:nvPicPr>
        <p:blipFill>
          <a:blip r:embed="rId2"/>
          <a:stretch>
            <a:fillRect/>
          </a:stretch>
        </p:blipFill>
        <p:spPr>
          <a:xfrm>
            <a:off x="504000" y="2195280"/>
            <a:ext cx="4426560" cy="3531600"/>
          </a:xfrm>
          <a:prstGeom prst="rect">
            <a:avLst/>
          </a:prstGeom>
          <a:ln>
            <a:noFill/>
          </a:ln>
        </p:spPr>
      </p:pic>
      <p:pic>
        <p:nvPicPr>
          <p:cNvPr id="36" name="" descr=""/>
          <p:cNvPicPr/>
          <p:nvPr/>
        </p:nvPicPr>
        <p:blipFill>
          <a:blip r:embed="rId3"/>
          <a:stretch>
            <a:fillRect/>
          </a:stretch>
        </p:blipFill>
        <p:spPr>
          <a:xfrm>
            <a:off x="504000" y="2195280"/>
            <a:ext cx="4426560" cy="35316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 name="PlaceHolder 2"/>
          <p:cNvSpPr>
            <a:spLocks noGrp="1"/>
          </p:cNvSpPr>
          <p:nvPr>
            <p:ph type="subTitle"/>
          </p:nvPr>
        </p:nvSpPr>
        <p:spPr>
          <a:xfrm>
            <a:off x="504000" y="1769040"/>
            <a:ext cx="442656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 name="PlaceHolder 2"/>
          <p:cNvSpPr>
            <a:spLocks noGrp="1"/>
          </p:cNvSpPr>
          <p:nvPr>
            <p:ph type="body"/>
          </p:nvPr>
        </p:nvSpPr>
        <p:spPr>
          <a:xfrm>
            <a:off x="504000" y="1769040"/>
            <a:ext cx="442656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2160000" cy="4384080"/>
          </a:xfrm>
          <a:prstGeom prst="rect">
            <a:avLst/>
          </a:prstGeom>
        </p:spPr>
        <p:txBody>
          <a:bodyPr lIns="0" rIns="0" tIns="0" bIns="0"/>
          <a:p>
            <a:endParaRPr/>
          </a:p>
        </p:txBody>
      </p:sp>
      <p:sp>
        <p:nvSpPr>
          <p:cNvPr id="9" name="PlaceHolder 3"/>
          <p:cNvSpPr>
            <a:spLocks noGrp="1"/>
          </p:cNvSpPr>
          <p:nvPr>
            <p:ph type="body"/>
          </p:nvPr>
        </p:nvSpPr>
        <p:spPr>
          <a:xfrm>
            <a:off x="2772360" y="1769040"/>
            <a:ext cx="216000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3" name="PlaceHolder 2"/>
          <p:cNvSpPr>
            <a:spLocks noGrp="1"/>
          </p:cNvSpPr>
          <p:nvPr>
            <p:ph type="body"/>
          </p:nvPr>
        </p:nvSpPr>
        <p:spPr>
          <a:xfrm>
            <a:off x="504000" y="1769040"/>
            <a:ext cx="2160000" cy="2090880"/>
          </a:xfrm>
          <a:prstGeom prst="rect">
            <a:avLst/>
          </a:prstGeom>
        </p:spPr>
        <p:txBody>
          <a:bodyPr lIns="0" rIns="0" tIns="0" bIns="0"/>
          <a:p>
            <a:endParaRPr/>
          </a:p>
        </p:txBody>
      </p:sp>
      <p:sp>
        <p:nvSpPr>
          <p:cNvPr id="14" name="PlaceHolder 3"/>
          <p:cNvSpPr>
            <a:spLocks noGrp="1"/>
          </p:cNvSpPr>
          <p:nvPr>
            <p:ph type="body"/>
          </p:nvPr>
        </p:nvSpPr>
        <p:spPr>
          <a:xfrm>
            <a:off x="504000" y="4059000"/>
            <a:ext cx="2160000" cy="2090880"/>
          </a:xfrm>
          <a:prstGeom prst="rect">
            <a:avLst/>
          </a:prstGeom>
        </p:spPr>
        <p:txBody>
          <a:bodyPr lIns="0" rIns="0" tIns="0" bIns="0"/>
          <a:p>
            <a:endParaRPr/>
          </a:p>
        </p:txBody>
      </p:sp>
      <p:sp>
        <p:nvSpPr>
          <p:cNvPr id="15" name="PlaceHolder 4"/>
          <p:cNvSpPr>
            <a:spLocks noGrp="1"/>
          </p:cNvSpPr>
          <p:nvPr>
            <p:ph type="body"/>
          </p:nvPr>
        </p:nvSpPr>
        <p:spPr>
          <a:xfrm>
            <a:off x="2772360" y="1769040"/>
            <a:ext cx="216000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7" name="PlaceHolder 2"/>
          <p:cNvSpPr>
            <a:spLocks noGrp="1"/>
          </p:cNvSpPr>
          <p:nvPr>
            <p:ph type="body"/>
          </p:nvPr>
        </p:nvSpPr>
        <p:spPr>
          <a:xfrm>
            <a:off x="504000" y="1769040"/>
            <a:ext cx="2160000" cy="4384080"/>
          </a:xfrm>
          <a:prstGeom prst="rect">
            <a:avLst/>
          </a:prstGeom>
        </p:spPr>
        <p:txBody>
          <a:bodyPr lIns="0" rIns="0" tIns="0" bIns="0"/>
          <a:p>
            <a:endParaRPr/>
          </a:p>
        </p:txBody>
      </p:sp>
      <p:sp>
        <p:nvSpPr>
          <p:cNvPr id="18" name="PlaceHolder 3"/>
          <p:cNvSpPr>
            <a:spLocks noGrp="1"/>
          </p:cNvSpPr>
          <p:nvPr>
            <p:ph type="body"/>
          </p:nvPr>
        </p:nvSpPr>
        <p:spPr>
          <a:xfrm>
            <a:off x="2772360" y="1769040"/>
            <a:ext cx="2160000" cy="2090880"/>
          </a:xfrm>
          <a:prstGeom prst="rect">
            <a:avLst/>
          </a:prstGeom>
        </p:spPr>
        <p:txBody>
          <a:bodyPr lIns="0" rIns="0" tIns="0" bIns="0"/>
          <a:p>
            <a:endParaRPr/>
          </a:p>
        </p:txBody>
      </p:sp>
      <p:sp>
        <p:nvSpPr>
          <p:cNvPr id="19" name="PlaceHolder 4"/>
          <p:cNvSpPr>
            <a:spLocks noGrp="1"/>
          </p:cNvSpPr>
          <p:nvPr>
            <p:ph type="body"/>
          </p:nvPr>
        </p:nvSpPr>
        <p:spPr>
          <a:xfrm>
            <a:off x="2772360" y="4059000"/>
            <a:ext cx="216000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1" name="PlaceHolder 2"/>
          <p:cNvSpPr>
            <a:spLocks noGrp="1"/>
          </p:cNvSpPr>
          <p:nvPr>
            <p:ph type="body"/>
          </p:nvPr>
        </p:nvSpPr>
        <p:spPr>
          <a:xfrm>
            <a:off x="504000" y="1769040"/>
            <a:ext cx="2160000" cy="2090880"/>
          </a:xfrm>
          <a:prstGeom prst="rect">
            <a:avLst/>
          </a:prstGeom>
        </p:spPr>
        <p:txBody>
          <a:bodyPr lIns="0" rIns="0" tIns="0" bIns="0"/>
          <a:p>
            <a:endParaRPr/>
          </a:p>
        </p:txBody>
      </p:sp>
      <p:sp>
        <p:nvSpPr>
          <p:cNvPr id="22" name="PlaceHolder 3"/>
          <p:cNvSpPr>
            <a:spLocks noGrp="1"/>
          </p:cNvSpPr>
          <p:nvPr>
            <p:ph type="body"/>
          </p:nvPr>
        </p:nvSpPr>
        <p:spPr>
          <a:xfrm>
            <a:off x="2772360" y="1769040"/>
            <a:ext cx="2160000" cy="2090880"/>
          </a:xfrm>
          <a:prstGeom prst="rect">
            <a:avLst/>
          </a:prstGeom>
        </p:spPr>
        <p:txBody>
          <a:bodyPr lIns="0" rIns="0" tIns="0" bIns="0"/>
          <a:p>
            <a:endParaRPr/>
          </a:p>
        </p:txBody>
      </p:sp>
      <p:sp>
        <p:nvSpPr>
          <p:cNvPr id="23" name="PlaceHolder 4"/>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2160"/>
          </a:xfrm>
          <a:prstGeom prst="rect">
            <a:avLst/>
          </a:prstGeom>
        </p:spPr>
        <p:txBody>
          <a:bodyPr lIns="0" rIns="0" tIns="0" bIns="0" anchor="ctr"/>
          <a:p>
            <a:r>
              <a:rPr lang="en-GB">
                <a:latin typeface="Arial"/>
              </a:rPr>
              <a:t>Click to edit the title text format</a:t>
            </a:r>
            <a:endParaRPr/>
          </a:p>
        </p:txBody>
      </p:sp>
      <p:sp>
        <p:nvSpPr>
          <p:cNvPr id="1" name="PlaceHolder 2"/>
          <p:cNvSpPr>
            <a:spLocks noGrp="1"/>
          </p:cNvSpPr>
          <p:nvPr>
            <p:ph type="body"/>
          </p:nvPr>
        </p:nvSpPr>
        <p:spPr>
          <a:xfrm>
            <a:off x="504000" y="1769040"/>
            <a:ext cx="4426560" cy="4384080"/>
          </a:xfrm>
          <a:prstGeom prst="rect">
            <a:avLst/>
          </a:prstGeom>
        </p:spPr>
        <p:txBody>
          <a:bodyPr lIns="0" rIns="0" tIns="0" bIns="0"/>
          <a:p>
            <a:pPr>
              <a:buSzPct val="45000"/>
              <a:buFont typeface="StarSymbol"/>
              <a:buChar char=""/>
            </a:pPr>
            <a:r>
              <a:rPr lang="en-GB">
                <a:latin typeface="Arial"/>
              </a:rPr>
              <a:t>Click to edit the outline text format</a:t>
            </a:r>
            <a:endParaRPr/>
          </a:p>
          <a:p>
            <a:pPr lvl="1">
              <a:buSzPct val="75000"/>
              <a:buFont typeface="StarSymbol"/>
              <a:buChar char=""/>
            </a:pPr>
            <a:r>
              <a:rPr lang="en-GB">
                <a:latin typeface="Arial"/>
              </a:rPr>
              <a:t>Second Outline Level</a:t>
            </a:r>
            <a:endParaRPr/>
          </a:p>
          <a:p>
            <a:pPr lvl="2">
              <a:buSzPct val="45000"/>
              <a:buFont typeface="StarSymbol"/>
              <a:buChar char=""/>
            </a:pPr>
            <a:r>
              <a:rPr lang="en-GB">
                <a:latin typeface="Arial"/>
              </a:rPr>
              <a:t>Third Outline Level</a:t>
            </a:r>
            <a:endParaRPr/>
          </a:p>
          <a:p>
            <a:pPr lvl="3">
              <a:buSzPct val="75000"/>
              <a:buFont typeface="StarSymbol"/>
              <a:buChar char=""/>
            </a:pPr>
            <a:r>
              <a:rPr lang="en-GB">
                <a:latin typeface="Arial"/>
              </a:rPr>
              <a:t>Fourth Outline Level</a:t>
            </a:r>
            <a:endParaRPr/>
          </a:p>
          <a:p>
            <a:pPr lvl="4">
              <a:buSzPct val="45000"/>
              <a:buFont typeface="StarSymbol"/>
              <a:buChar char=""/>
            </a:pPr>
            <a:r>
              <a:rPr lang="en-GB">
                <a:latin typeface="Arial"/>
              </a:rPr>
              <a:t>Fifth Outline Level</a:t>
            </a:r>
            <a:endParaRPr/>
          </a:p>
          <a:p>
            <a:pPr lvl="5">
              <a:buSzPct val="45000"/>
              <a:buFont typeface="StarSymbol"/>
              <a:buChar char=""/>
            </a:pPr>
            <a:r>
              <a:rPr lang="en-GB">
                <a:latin typeface="Arial"/>
              </a:rPr>
              <a:t>Sixth Outline Level</a:t>
            </a:r>
            <a:endParaRPr/>
          </a:p>
          <a:p>
            <a:pPr lvl="6">
              <a:buSzPct val="45000"/>
              <a:buFont typeface="StarSymbol"/>
              <a:buChar char=""/>
            </a:pPr>
            <a:r>
              <a:rPr lang="en-GB">
                <a:latin typeface="Arial"/>
              </a:rPr>
              <a:t>Seventh Outline Level</a:t>
            </a:r>
            <a:endParaRPr/>
          </a:p>
        </p:txBody>
      </p:sp>
      <p:sp>
        <p:nvSpPr>
          <p:cNvPr id="2" name="PlaceHolder 3"/>
          <p:cNvSpPr>
            <a:spLocks noGrp="1"/>
          </p:cNvSpPr>
          <p:nvPr>
            <p:ph type="body"/>
          </p:nvPr>
        </p:nvSpPr>
        <p:spPr>
          <a:xfrm>
            <a:off x="5152680" y="1769040"/>
            <a:ext cx="4426560" cy="4384080"/>
          </a:xfrm>
          <a:prstGeom prst="rect">
            <a:avLst/>
          </a:prstGeom>
        </p:spPr>
        <p:txBody>
          <a:bodyPr lIns="0" rIns="0" tIns="0" bIns="0"/>
          <a:p>
            <a:pPr>
              <a:buSzPct val="45000"/>
              <a:buFont typeface="StarSymbol"/>
              <a:buChar char=""/>
            </a:pPr>
            <a:r>
              <a:rPr lang="en-GB">
                <a:latin typeface="Arial"/>
              </a:rPr>
              <a:t>Click to edit the outline text format</a:t>
            </a:r>
            <a:endParaRPr/>
          </a:p>
          <a:p>
            <a:pPr lvl="1">
              <a:buSzPct val="75000"/>
              <a:buFont typeface="StarSymbol"/>
              <a:buChar char=""/>
            </a:pPr>
            <a:r>
              <a:rPr lang="en-GB">
                <a:latin typeface="Arial"/>
              </a:rPr>
              <a:t>Second Outline Level</a:t>
            </a:r>
            <a:endParaRPr/>
          </a:p>
          <a:p>
            <a:pPr lvl="2">
              <a:buSzPct val="45000"/>
              <a:buFont typeface="StarSymbol"/>
              <a:buChar char=""/>
            </a:pPr>
            <a:r>
              <a:rPr lang="en-GB">
                <a:latin typeface="Arial"/>
              </a:rPr>
              <a:t>Third Outline Level</a:t>
            </a:r>
            <a:endParaRPr/>
          </a:p>
          <a:p>
            <a:pPr lvl="3">
              <a:buSzPct val="75000"/>
              <a:buFont typeface="StarSymbol"/>
              <a:buChar char=""/>
            </a:pPr>
            <a:r>
              <a:rPr lang="en-GB">
                <a:latin typeface="Arial"/>
              </a:rPr>
              <a:t>Fourth Outline Level</a:t>
            </a:r>
            <a:endParaRPr/>
          </a:p>
          <a:p>
            <a:pPr lvl="4">
              <a:buSzPct val="45000"/>
              <a:buFont typeface="StarSymbol"/>
              <a:buChar char=""/>
            </a:pPr>
            <a:r>
              <a:rPr lang="en-GB">
                <a:latin typeface="Arial"/>
              </a:rPr>
              <a:t>Fifth Outline Level</a:t>
            </a:r>
            <a:endParaRPr/>
          </a:p>
          <a:p>
            <a:pPr lvl="5">
              <a:buSzPct val="45000"/>
              <a:buFont typeface="StarSymbol"/>
              <a:buChar char=""/>
            </a:pPr>
            <a:r>
              <a:rPr lang="en-GB">
                <a:latin typeface="Arial"/>
              </a:rPr>
              <a:t>Sixth Outline Level</a:t>
            </a:r>
            <a:endParaRPr/>
          </a:p>
          <a:p>
            <a:pPr lvl="6">
              <a:buSzPct val="45000"/>
              <a:buFont typeface="StarSymbol"/>
              <a:buChar char=""/>
            </a:pPr>
            <a:r>
              <a:rPr lang="en-GB">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GB" sz="4400">
                <a:latin typeface="Arial"/>
              </a:rPr>
              <a:t>Sugar Consumption</a:t>
            </a:r>
            <a:endParaRPr/>
          </a:p>
        </p:txBody>
      </p:sp>
      <p:pic>
        <p:nvPicPr>
          <p:cNvPr id="38" name="" descr=""/>
          <p:cNvPicPr/>
          <p:nvPr/>
        </p:nvPicPr>
        <p:blipFill>
          <a:blip r:embed="rId1"/>
          <a:stretch>
            <a:fillRect/>
          </a:stretch>
        </p:blipFill>
        <p:spPr>
          <a:xfrm>
            <a:off x="503640" y="2367360"/>
            <a:ext cx="4426560" cy="3186720"/>
          </a:xfrm>
          <a:prstGeom prst="rect">
            <a:avLst/>
          </a:prstGeom>
          <a:ln>
            <a:noFill/>
          </a:ln>
        </p:spPr>
      </p:pic>
      <p:sp>
        <p:nvSpPr>
          <p:cNvPr id="39" name="CustomShape 2"/>
          <p:cNvSpPr/>
          <p:nvPr/>
        </p:nvSpPr>
        <p:spPr>
          <a:xfrm>
            <a:off x="5152680" y="1769040"/>
            <a:ext cx="4426560" cy="4384080"/>
          </a:xfrm>
          <a:prstGeom prst="rect">
            <a:avLst/>
          </a:prstGeom>
          <a:noFill/>
          <a:ln>
            <a:noFill/>
          </a:ln>
        </p:spPr>
        <p:txBody>
          <a:bodyPr lIns="0" rIns="0" tIns="0" bIns="0"/>
          <a:p>
            <a:pPr>
              <a:lnSpc>
                <a:spcPct val="100000"/>
              </a:lnSpc>
              <a:buSzPct val="45000"/>
              <a:buFont typeface="StarSymbol"/>
              <a:buChar char="l"/>
            </a:pPr>
            <a:r>
              <a:rPr lang="en-GB" sz="3200">
                <a:latin typeface="Arial"/>
              </a:rPr>
              <a:t>This chart shows relation between sugar consumption and obesity.</a:t>
            </a:r>
            <a:endParaRPr/>
          </a:p>
          <a:p>
            <a:pPr>
              <a:lnSpc>
                <a:spcPct val="100000"/>
              </a:lnSpc>
              <a:buSzPct val="45000"/>
              <a:buFont typeface="StarSymbol"/>
              <a:buChar char="l"/>
            </a:pPr>
            <a:r>
              <a:rPr lang="en-GB" sz="3200">
                <a:latin typeface="Arial"/>
              </a:rPr>
              <a:t>The result is not representing sugar's true nature because what the data say is, even though people get more and more obese each year, the consumption of sugar is decreasing. So, their obesity is not based on sugar consumption.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GB" sz="4400">
                <a:latin typeface="Arial"/>
              </a:rPr>
              <a:t>Soft Drinks (General)</a:t>
            </a:r>
            <a:endParaRPr/>
          </a:p>
        </p:txBody>
      </p:sp>
      <p:pic>
        <p:nvPicPr>
          <p:cNvPr id="41" name="" descr=""/>
          <p:cNvPicPr/>
          <p:nvPr/>
        </p:nvPicPr>
        <p:blipFill>
          <a:blip r:embed="rId1"/>
          <a:stretch>
            <a:fillRect/>
          </a:stretch>
        </p:blipFill>
        <p:spPr>
          <a:xfrm>
            <a:off x="503640" y="2367360"/>
            <a:ext cx="4426560" cy="3186720"/>
          </a:xfrm>
          <a:prstGeom prst="rect">
            <a:avLst/>
          </a:prstGeom>
          <a:ln>
            <a:noFill/>
          </a:ln>
        </p:spPr>
      </p:pic>
      <p:sp>
        <p:nvSpPr>
          <p:cNvPr id="42" name="CustomShape 2"/>
          <p:cNvSpPr/>
          <p:nvPr/>
        </p:nvSpPr>
        <p:spPr>
          <a:xfrm>
            <a:off x="5152680" y="1769040"/>
            <a:ext cx="4426560" cy="4384080"/>
          </a:xfrm>
          <a:prstGeom prst="rect">
            <a:avLst/>
          </a:prstGeom>
          <a:noFill/>
          <a:ln>
            <a:noFill/>
          </a:ln>
        </p:spPr>
        <p:txBody>
          <a:bodyPr lIns="0" rIns="0" tIns="0" bIns="0"/>
          <a:p>
            <a:pPr>
              <a:lnSpc>
                <a:spcPct val="100000"/>
              </a:lnSpc>
              <a:buSzPct val="45000"/>
              <a:buFont typeface="StarSymbol"/>
              <a:buChar char="l"/>
            </a:pPr>
            <a:r>
              <a:rPr lang="en-GB" sz="3200">
                <a:latin typeface="Arial"/>
              </a:rPr>
              <a:t>This chart shows relation between soft drinks consumption (in general) and obesity. </a:t>
            </a:r>
            <a:endParaRPr/>
          </a:p>
          <a:p>
            <a:pPr>
              <a:lnSpc>
                <a:spcPct val="100000"/>
              </a:lnSpc>
              <a:buSzPct val="45000"/>
              <a:buFont typeface="StarSymbol"/>
              <a:buChar char="l"/>
            </a:pPr>
            <a:r>
              <a:rPr lang="en-GB" sz="3200">
                <a:latin typeface="Arial"/>
              </a:rPr>
              <a:t>Same as sugar consumption result, the relation between soft drink consumption and obesity is not as expected. It has negative correlation which leads us to analyse further in the details.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GB" sz="4400">
                <a:latin typeface="Arial"/>
              </a:rPr>
              <a:t>Low Calories Soft Drinks</a:t>
            </a:r>
            <a:endParaRPr/>
          </a:p>
        </p:txBody>
      </p:sp>
      <p:pic>
        <p:nvPicPr>
          <p:cNvPr id="44" name="" descr=""/>
          <p:cNvPicPr/>
          <p:nvPr/>
        </p:nvPicPr>
        <p:blipFill>
          <a:blip r:embed="rId1"/>
          <a:stretch>
            <a:fillRect/>
          </a:stretch>
        </p:blipFill>
        <p:spPr>
          <a:xfrm>
            <a:off x="503640" y="2367360"/>
            <a:ext cx="4426560" cy="3186720"/>
          </a:xfrm>
          <a:prstGeom prst="rect">
            <a:avLst/>
          </a:prstGeom>
          <a:ln>
            <a:noFill/>
          </a:ln>
        </p:spPr>
      </p:pic>
      <p:sp>
        <p:nvSpPr>
          <p:cNvPr id="45" name="CustomShape 2"/>
          <p:cNvSpPr/>
          <p:nvPr/>
        </p:nvSpPr>
        <p:spPr>
          <a:xfrm>
            <a:off x="5152680" y="1769040"/>
            <a:ext cx="4426560" cy="4384080"/>
          </a:xfrm>
          <a:prstGeom prst="rect">
            <a:avLst/>
          </a:prstGeom>
          <a:noFill/>
          <a:ln>
            <a:noFill/>
          </a:ln>
        </p:spPr>
        <p:txBody>
          <a:bodyPr lIns="0" rIns="0" tIns="0" bIns="0"/>
          <a:p>
            <a:pPr>
              <a:lnSpc>
                <a:spcPct val="100000"/>
              </a:lnSpc>
              <a:buSzPct val="45000"/>
              <a:buFont typeface="StarSymbol"/>
              <a:buChar char="l"/>
            </a:pPr>
            <a:r>
              <a:rPr lang="en-GB" sz="3200">
                <a:latin typeface="Arial"/>
              </a:rPr>
              <a:t>This chart shows correlation between low calories soft drinks consumption and obesity. </a:t>
            </a:r>
            <a:endParaRPr/>
          </a:p>
          <a:p>
            <a:pPr>
              <a:lnSpc>
                <a:spcPct val="100000"/>
              </a:lnSpc>
              <a:buSzPct val="45000"/>
              <a:buFont typeface="StarSymbol"/>
              <a:buChar char="l"/>
            </a:pPr>
            <a:r>
              <a:rPr lang="en-GB" sz="3200">
                <a:latin typeface="Arial"/>
              </a:rPr>
              <a:t>Surprisingly, this correlation reach +0.9 point which means there is a very strong positive relationship between drinking low calories soft drinks and obesity. This fact leads us to conclusion that Sugar Tax Policy is aiming the right target  increasing tax price to soft drink products.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GB" sz="4400">
                <a:latin typeface="Arial"/>
              </a:rPr>
              <a:t>Barchart Data</a:t>
            </a:r>
            <a:endParaRPr/>
          </a:p>
        </p:txBody>
      </p:sp>
      <p:sp>
        <p:nvSpPr>
          <p:cNvPr id="47" name="CustomShape 2"/>
          <p:cNvSpPr/>
          <p:nvPr/>
        </p:nvSpPr>
        <p:spPr>
          <a:xfrm>
            <a:off x="504000" y="1769040"/>
            <a:ext cx="4426560" cy="4384080"/>
          </a:xfrm>
          <a:prstGeom prst="rect">
            <a:avLst/>
          </a:prstGeom>
          <a:noFill/>
          <a:ln>
            <a:noFill/>
          </a:ln>
        </p:spPr>
      </p:sp>
      <p:sp>
        <p:nvSpPr>
          <p:cNvPr id="48" name="CustomShape 3"/>
          <p:cNvSpPr/>
          <p:nvPr/>
        </p:nvSpPr>
        <p:spPr>
          <a:xfrm>
            <a:off x="5152680" y="1769040"/>
            <a:ext cx="4426560" cy="4384080"/>
          </a:xfrm>
          <a:prstGeom prst="rect">
            <a:avLst/>
          </a:prstGeom>
          <a:noFill/>
          <a:ln>
            <a:noFill/>
          </a:ln>
        </p:spPr>
        <p:txBody>
          <a:bodyPr lIns="0" rIns="0" tIns="0" bIns="0"/>
          <a:p>
            <a:pPr>
              <a:lnSpc>
                <a:spcPct val="100000"/>
              </a:lnSpc>
              <a:buSzPct val="45000"/>
              <a:buFont typeface="StarSymbol"/>
              <a:buChar char="l"/>
            </a:pPr>
            <a:r>
              <a:rPr lang="en-GB" sz="3200">
                <a:latin typeface="Arial"/>
              </a:rPr>
              <a:t>This barchart shows how much covariance point for each demography regarding sugar consumption, soft drinks consumption, and low calories soft drinks consumption.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