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/>
    <p:restoredTop sz="94656"/>
  </p:normalViewPr>
  <p:slideViewPr>
    <p:cSldViewPr snapToGrid="0" snapToObjects="1">
      <p:cViewPr varScale="1">
        <p:scale>
          <a:sx n="100" d="100"/>
          <a:sy n="100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 takes the introduction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Gerard takes datasets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Chidi takes the pipeline: for visualising,regional health data was joined consumption data by region for the heat maps using leaflet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Chidi takes the technical aspects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Lingga takes results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Lingga takes results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Ahmet takes the product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078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1118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678193" y="1473200"/>
            <a:ext cx="6691901" cy="181609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Sugar Tax Policy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/>
              <a:t>COMP6235 - Food and Health</a:t>
            </a:r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Team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The Sugar Tax Policy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7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The chancellor has announced a new sugar tax on the soft drinks industry will be introduced in the UK, with implementation expected in April 2018</a:t>
            </a:r>
            <a:r>
              <a:rPr lang="en" sz="1800" baseline="30000" dirty="0"/>
              <a:t>[1]</a:t>
            </a:r>
            <a:r>
              <a:rPr lang="en" sz="1800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The news from BBC gave us the idea to raise this issue. Several questions come:</a:t>
            </a:r>
          </a:p>
          <a:p>
            <a:pPr lvl="0" rtl="0">
              <a:spcBef>
                <a:spcPts val="0"/>
              </a:spcBef>
              <a:buNone/>
            </a:pPr>
            <a:endParaRPr lang="en-GB" sz="18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/>
              <a:t>Why </a:t>
            </a:r>
            <a:r>
              <a:rPr lang="en" sz="1800" b="1" dirty="0"/>
              <a:t>is the Sugar Tax Policy relevant?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/>
              <a:t>Is Sugar Tax targeting the right demography?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/>
              <a:t>What is the relationship between target product and obesity?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/>
              <a:t>Can Sugar Tax reduce obesity?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" sz="1200" dirty="0" smtClean="0"/>
              <a:t>[</a:t>
            </a:r>
            <a:r>
              <a:rPr lang="en" sz="1200" dirty="0"/>
              <a:t>1] "Sugar Tax: How Will It Work? - BBC News". BBC News. </a:t>
            </a:r>
            <a:r>
              <a:rPr lang="en" sz="1200" dirty="0" err="1"/>
              <a:t>N.p</a:t>
            </a:r>
            <a:r>
              <a:rPr lang="en" sz="1200" dirty="0"/>
              <a:t>., 2016. Web. 1 Nov. 2016.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/>
              <a:t>Datasets</a:t>
            </a:r>
            <a:endParaRPr lang="en" sz="4000" b="1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800" b="1" dirty="0" smtClean="0"/>
              <a:t>Consumption </a:t>
            </a:r>
            <a:r>
              <a:rPr lang="en" sz="1800" b="1" dirty="0"/>
              <a:t>(</a:t>
            </a:r>
            <a:r>
              <a:rPr lang="en" sz="1800" b="1" dirty="0" err="1"/>
              <a:t>gov.uk</a:t>
            </a:r>
            <a:r>
              <a:rPr lang="en" sz="1800" b="1" dirty="0"/>
              <a:t> - family food datasets)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Household and Eating out consumption of soft drinks (2000-2014)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sz="1400" dirty="0"/>
              <a:t>Specification for Caloric and Non-Caloric soft drinks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Household and Eating out expenses on soft drinks (1992 - 2014)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Regional </a:t>
            </a:r>
            <a:r>
              <a:rPr lang="en" sz="1800" dirty="0" err="1"/>
              <a:t>HouseHold</a:t>
            </a:r>
            <a:r>
              <a:rPr lang="en" sz="1800" dirty="0"/>
              <a:t> and Eating Out consumption of soft drinks (2001-2014)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800" b="1" dirty="0"/>
              <a:t>Health (</a:t>
            </a:r>
            <a:r>
              <a:rPr lang="en" sz="1800" b="1" dirty="0" err="1"/>
              <a:t>data.gov.uk</a:t>
            </a:r>
            <a:r>
              <a:rPr lang="en" sz="1800" b="1" dirty="0"/>
              <a:t> - NHS [National  Health Service] 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Regional and historical data about obesity diagnosis (2006 - 2014)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Historical data about obesity by gender (2004 - 2014)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Historical data about obesity by age (2004 - 2014)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Data science pipeline</a:t>
            </a:r>
          </a:p>
        </p:txBody>
      </p:sp>
      <p:sp>
        <p:nvSpPr>
          <p:cNvPr id="85" name="Shape 85"/>
          <p:cNvSpPr/>
          <p:nvPr/>
        </p:nvSpPr>
        <p:spPr>
          <a:xfrm>
            <a:off x="833000" y="2285200"/>
            <a:ext cx="1094100" cy="55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86" name="Shape 86"/>
          <p:cNvSpPr/>
          <p:nvPr/>
        </p:nvSpPr>
        <p:spPr>
          <a:xfrm>
            <a:off x="2673687" y="2285200"/>
            <a:ext cx="929100" cy="5532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Cleaning</a:t>
            </a:r>
          </a:p>
        </p:txBody>
      </p:sp>
      <p:sp>
        <p:nvSpPr>
          <p:cNvPr id="87" name="Shape 87"/>
          <p:cNvSpPr/>
          <p:nvPr/>
        </p:nvSpPr>
        <p:spPr>
          <a:xfrm>
            <a:off x="4776950" y="2285200"/>
            <a:ext cx="985800" cy="5532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Analyzing</a:t>
            </a:r>
          </a:p>
        </p:txBody>
      </p:sp>
      <p:sp>
        <p:nvSpPr>
          <p:cNvPr id="88" name="Shape 88"/>
          <p:cNvSpPr/>
          <p:nvPr/>
        </p:nvSpPr>
        <p:spPr>
          <a:xfrm>
            <a:off x="6751400" y="2285200"/>
            <a:ext cx="1272000" cy="5532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Product Development</a:t>
            </a:r>
          </a:p>
        </p:txBody>
      </p:sp>
      <p:sp>
        <p:nvSpPr>
          <p:cNvPr id="89" name="Shape 89"/>
          <p:cNvSpPr/>
          <p:nvPr/>
        </p:nvSpPr>
        <p:spPr>
          <a:xfrm>
            <a:off x="4722800" y="3514300"/>
            <a:ext cx="1094100" cy="5532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Report /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Visualising</a:t>
            </a:r>
          </a:p>
        </p:txBody>
      </p:sp>
      <p:cxnSp>
        <p:nvCxnSpPr>
          <p:cNvPr id="90" name="Shape 90"/>
          <p:cNvCxnSpPr>
            <a:stCxn id="85" idx="3"/>
            <a:endCxn id="86" idx="1"/>
          </p:cNvCxnSpPr>
          <p:nvPr/>
        </p:nvCxnSpPr>
        <p:spPr>
          <a:xfrm>
            <a:off x="1927100" y="2561800"/>
            <a:ext cx="74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>
            <a:stCxn id="86" idx="3"/>
            <a:endCxn id="87" idx="1"/>
          </p:cNvCxnSpPr>
          <p:nvPr/>
        </p:nvCxnSpPr>
        <p:spPr>
          <a:xfrm>
            <a:off x="3602787" y="2561800"/>
            <a:ext cx="11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2" name="Shape 92"/>
          <p:cNvCxnSpPr>
            <a:stCxn id="87" idx="3"/>
            <a:endCxn id="88" idx="1"/>
          </p:cNvCxnSpPr>
          <p:nvPr/>
        </p:nvCxnSpPr>
        <p:spPr>
          <a:xfrm>
            <a:off x="5762750" y="2561800"/>
            <a:ext cx="988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3" name="Shape 93"/>
          <p:cNvCxnSpPr>
            <a:stCxn id="87" idx="2"/>
            <a:endCxn id="89" idx="0"/>
          </p:cNvCxnSpPr>
          <p:nvPr/>
        </p:nvCxnSpPr>
        <p:spPr>
          <a:xfrm>
            <a:off x="5269850" y="2838400"/>
            <a:ext cx="0" cy="675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94"/>
          <p:cNvSpPr txBox="1"/>
          <p:nvPr/>
        </p:nvSpPr>
        <p:spPr>
          <a:xfrm>
            <a:off x="4776950" y="1901400"/>
            <a:ext cx="1693500" cy="4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RStudio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629850" y="2838400"/>
            <a:ext cx="13902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MongoDB</a:t>
            </a:r>
            <a:b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Excel</a:t>
            </a:r>
            <a:b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Notepad++</a:t>
            </a:r>
            <a:b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 b="1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SublimeText</a:t>
            </a:r>
            <a:endParaRPr lang="en" sz="10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692300" y="2859250"/>
            <a:ext cx="1390200" cy="14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Python with Flask framework</a:t>
            </a:r>
            <a:b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Bootstrap + Material Design</a:t>
            </a:r>
            <a:b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MongoDB (with Pymongo</a:t>
            </a:r>
            <a:b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Nginx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734001" y="3473500"/>
            <a:ext cx="988800" cy="6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Leaflet</a:t>
            </a:r>
            <a:br>
              <a:rPr lang="en" sz="1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 b="1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Chartist.js</a:t>
            </a:r>
            <a:endParaRPr lang="en" sz="10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/>
              <a:t>Technical</a:t>
            </a:r>
            <a:r>
              <a:rPr lang="en" sz="3600" dirty="0"/>
              <a:t> aspects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/>
              <a:t>Regression</a:t>
            </a:r>
            <a:r>
              <a:rPr lang="en" sz="1800" dirty="0"/>
              <a:t>: </a:t>
            </a:r>
          </a:p>
          <a:p>
            <a:pPr marL="457200" lvl="0" indent="-228600">
              <a:spcBef>
                <a:spcPts val="0"/>
              </a:spcBef>
            </a:pPr>
            <a:r>
              <a:rPr lang="en" sz="1800" dirty="0" err="1"/>
              <a:t>Analyse</a:t>
            </a:r>
            <a:r>
              <a:rPr lang="en" sz="1800" dirty="0"/>
              <a:t> data to build a linear regression for UK regions obesity and sugar consumption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/>
              <a:t>Correlation</a:t>
            </a:r>
            <a:r>
              <a:rPr lang="en" sz="1800" dirty="0"/>
              <a:t>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800" dirty="0"/>
              <a:t>Obese demographics and sugar consumption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800" dirty="0"/>
              <a:t>Obese demographics and soft drinks consumption</a:t>
            </a:r>
          </a:p>
          <a:p>
            <a:pPr marL="457200" lvl="0" indent="-228600">
              <a:spcBef>
                <a:spcPts val="0"/>
              </a:spcBef>
            </a:pPr>
            <a:r>
              <a:rPr lang="en" sz="1800" dirty="0"/>
              <a:t>Obese demographics and low calories soft drinks consumption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/>
              <a:t>Results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/>
              <a:t>Data fact 1: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/>
              <a:t>(-) Negative relation between eating sugar and obesity.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/>
              <a:t>(-) Negative relation between drinking soft drink (in general) with obesity.</a:t>
            </a:r>
          </a:p>
          <a:p>
            <a:pPr lvl="0" rtl="0">
              <a:spcBef>
                <a:spcPts val="0"/>
              </a:spcBef>
              <a:buNone/>
            </a:pPr>
            <a:endParaRPr lang="en-GB" sz="18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/>
              <a:t>Data </a:t>
            </a:r>
            <a:r>
              <a:rPr lang="en" sz="1800" b="1" dirty="0"/>
              <a:t>fact 2: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/>
              <a:t>(+) Very strong positive relation between drinking low calories soft drink and obesity.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/>
              <a:t>(+) Even stronger positive relation between obese people by the age of 16-24 and consuming low calories soft drink.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Conclusions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6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800" dirty="0"/>
              <a:t>Although people are getting more and more obese, there is negative relation between sugar consumption and obesity</a:t>
            </a:r>
            <a:r>
              <a:rPr lang="en" sz="1800" dirty="0" smtClean="0"/>
              <a:t>.</a:t>
            </a:r>
            <a:endParaRPr lang="en" sz="1800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800" dirty="0"/>
              <a:t>However, there is strong positive relation between increase in consumption of low calorie drinks and obesity.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600" dirty="0"/>
              <a:t>Are there any other factors, e.g. artificial sweeteners like aspartame, that might be overlooked? [2]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800" dirty="0"/>
              <a:t>So, although the </a:t>
            </a:r>
            <a:r>
              <a:rPr lang="en" sz="1800" b="1" dirty="0"/>
              <a:t>Sugar Tax Policy</a:t>
            </a:r>
            <a:r>
              <a:rPr lang="en" sz="1800" dirty="0"/>
              <a:t> has aimed the right age groups, the product group it is targeting is already low in calories, and the desired outcome on slowing the obesity growth is questionable.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600" dirty="0"/>
              <a:t>There has been already trend of people reducing sugar intake and drinking more lower than higher calorie </a:t>
            </a:r>
            <a:r>
              <a:rPr lang="en" sz="1600" dirty="0" smtClean="0"/>
              <a:t>drinks</a:t>
            </a:r>
            <a:r>
              <a:rPr lang="en-GB" sz="1200" dirty="0" smtClean="0"/>
              <a:t/>
            </a:r>
            <a:br>
              <a:rPr lang="en-GB" sz="1200" dirty="0" smtClean="0"/>
            </a:br>
            <a:endParaRPr lang="en-GB" sz="1200" dirty="0" smtClean="0"/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 dirty="0" smtClean="0"/>
              <a:t>[</a:t>
            </a:r>
            <a:r>
              <a:rPr lang="en" sz="1200" dirty="0"/>
              <a:t>2] "The Truth About Aspartame - Live Well - NHS Choices". </a:t>
            </a:r>
            <a:r>
              <a:rPr lang="en" sz="1200" dirty="0" err="1"/>
              <a:t>Nhs.uk</a:t>
            </a:r>
            <a:r>
              <a:rPr lang="en" sz="1200" dirty="0"/>
              <a:t>. </a:t>
            </a:r>
            <a:r>
              <a:rPr lang="en" sz="1200" dirty="0" err="1"/>
              <a:t>N.p</a:t>
            </a:r>
            <a:r>
              <a:rPr lang="en" sz="1200" dirty="0"/>
              <a:t>., 2016. Web. 11 Jan. 2017.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/>
              <a:t>Product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Website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600" dirty="0"/>
              <a:t>Charts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600" dirty="0"/>
              <a:t>Interactive map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600" dirty="0"/>
              <a:t>Results of the analysis</a:t>
            </a:r>
          </a:p>
        </p:txBody>
      </p:sp>
      <p:pic>
        <p:nvPicPr>
          <p:cNvPr id="122" name="Shape 122" descr="Screen Shot 2016-12-16 at 11.36.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749" y="445025"/>
            <a:ext cx="4757199" cy="290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 descr="Screen Shot 2016-12-16 at 11.37.3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76" y="2619498"/>
            <a:ext cx="4176474" cy="230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479</Words>
  <Application>Microsoft Macintosh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Open Sans</vt:lpstr>
      <vt:lpstr>Calibri Light</vt:lpstr>
      <vt:lpstr>Arial</vt:lpstr>
      <vt:lpstr>Celestial</vt:lpstr>
      <vt:lpstr>Sugar Tax Policy</vt:lpstr>
      <vt:lpstr>The Sugar Tax Policy</vt:lpstr>
      <vt:lpstr>Datasets</vt:lpstr>
      <vt:lpstr>Data science pipeline</vt:lpstr>
      <vt:lpstr>Technical aspects</vt:lpstr>
      <vt:lpstr>Results</vt:lpstr>
      <vt:lpstr>Conclusions</vt:lpstr>
      <vt:lpstr>Product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Tax Policy</dc:title>
  <cp:lastModifiedBy>novalic a. (an2n16)</cp:lastModifiedBy>
  <cp:revision>2</cp:revision>
  <dcterms:modified xsi:type="dcterms:W3CDTF">2017-01-12T10:20:47Z</dcterms:modified>
</cp:coreProperties>
</file>