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1386800" cy="30314900"/>
  <p:notesSz cx="6797675" cy="9874250"/>
  <p:defaultTextStyle>
    <a:defPPr>
      <a:defRPr lang="ko-KR"/>
    </a:defPPr>
    <a:lvl1pPr marL="0" algn="l" defTabSz="2953784" rtl="0" eaLnBrk="1" latinLnBrk="1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6891" algn="l" defTabSz="2953784" rtl="0" eaLnBrk="1" latinLnBrk="1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53784" algn="l" defTabSz="2953784" rtl="0" eaLnBrk="1" latinLnBrk="1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30675" algn="l" defTabSz="2953784" rtl="0" eaLnBrk="1" latinLnBrk="1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907567" algn="l" defTabSz="2953784" rtl="0" eaLnBrk="1" latinLnBrk="1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84458" algn="l" defTabSz="2953784" rtl="0" eaLnBrk="1" latinLnBrk="1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61349" algn="l" defTabSz="2953784" rtl="0" eaLnBrk="1" latinLnBrk="1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38242" algn="l" defTabSz="2953784" rtl="0" eaLnBrk="1" latinLnBrk="1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815133" algn="l" defTabSz="2953784" rtl="0" eaLnBrk="1" latinLnBrk="1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113" userDrawn="1">
          <p15:clr>
            <a:srgbClr val="A4A3A4"/>
          </p15:clr>
        </p15:guide>
        <p15:guide id="2" pos="6074" userDrawn="1">
          <p15:clr>
            <a:srgbClr val="A4A3A4"/>
          </p15:clr>
        </p15:guide>
        <p15:guide id="3" orient="horz" pos="12874" userDrawn="1">
          <p15:clr>
            <a:srgbClr val="A4A3A4"/>
          </p15:clr>
        </p15:guide>
        <p15:guide id="4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3981" autoAdjust="0"/>
    <p:restoredTop sz="99647" autoAdjust="0"/>
  </p:normalViewPr>
  <p:slideViewPr>
    <p:cSldViewPr>
      <p:cViewPr>
        <p:scale>
          <a:sx n="25" d="100"/>
          <a:sy n="25" d="100"/>
        </p:scale>
        <p:origin x="-2268" y="-72"/>
      </p:cViewPr>
      <p:guideLst>
        <p:guide orient="horz" pos="11508"/>
        <p:guide orient="horz" pos="14650"/>
        <p:guide pos="7217"/>
        <p:guide pos="6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2" y="9417271"/>
            <a:ext cx="18178779" cy="649805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1" y="17178443"/>
            <a:ext cx="14970761" cy="77471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2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64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9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2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60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92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24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56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70A0-DD3D-478E-8025-672FF3864FD7}" type="datetimeFigureOut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DF18-C746-4EAD-B6E0-B51F2DE7D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70A0-DD3D-478E-8025-672FF3864FD7}" type="datetimeFigureOut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DF18-C746-4EAD-B6E0-B51F2DE7D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7476099" y="4778811"/>
            <a:ext cx="8525016" cy="101849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93625" y="4778811"/>
            <a:ext cx="25226029" cy="101849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70A0-DD3D-478E-8025-672FF3864FD7}" type="datetimeFigureOut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DF18-C746-4EAD-B6E0-B51F2DE7D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70A0-DD3D-478E-8025-672FF3864FD7}" type="datetimeFigureOut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DF18-C746-4EAD-B6E0-B51F2DE7D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3" y="19480135"/>
            <a:ext cx="18178779" cy="6020875"/>
          </a:xfrm>
        </p:spPr>
        <p:txBody>
          <a:bodyPr anchor="t"/>
          <a:lstStyle>
            <a:lvl1pPr algn="l">
              <a:defRPr sz="12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3" y="12848753"/>
            <a:ext cx="18178779" cy="6631381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3208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64161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296239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2831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160399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592479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2455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456639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70A0-DD3D-478E-8025-672FF3864FD7}" type="datetimeFigureOut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DF18-C746-4EAD-B6E0-B51F2DE7D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93624" y="27851820"/>
            <a:ext cx="16875523" cy="78776636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9125595" y="27851820"/>
            <a:ext cx="16875521" cy="78776636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70A0-DD3D-478E-8025-672FF3864FD7}" type="datetimeFigureOut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DF18-C746-4EAD-B6E0-B51F2DE7D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14003"/>
            <a:ext cx="19248120" cy="505248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85769"/>
            <a:ext cx="9449551" cy="2827985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32080" indent="0">
              <a:buNone/>
              <a:defRPr sz="6200" b="1"/>
            </a:lvl2pPr>
            <a:lvl3pPr marL="2864161" indent="0">
              <a:buNone/>
              <a:defRPr sz="5700" b="1"/>
            </a:lvl3pPr>
            <a:lvl4pPr marL="4296239" indent="0">
              <a:buNone/>
              <a:defRPr sz="5000" b="1"/>
            </a:lvl4pPr>
            <a:lvl5pPr marL="5728318" indent="0">
              <a:buNone/>
              <a:defRPr sz="5000" b="1"/>
            </a:lvl5pPr>
            <a:lvl6pPr marL="7160399" indent="0">
              <a:buNone/>
              <a:defRPr sz="5000" b="1"/>
            </a:lvl6pPr>
            <a:lvl7pPr marL="8592479" indent="0">
              <a:buNone/>
              <a:defRPr sz="5000" b="1"/>
            </a:lvl7pPr>
            <a:lvl8pPr marL="10024558" indent="0">
              <a:buNone/>
              <a:defRPr sz="5000" b="1"/>
            </a:lvl8pPr>
            <a:lvl9pPr marL="11456639" indent="0">
              <a:buNone/>
              <a:defRPr sz="5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13753"/>
            <a:ext cx="9449551" cy="17466158"/>
          </a:xfrm>
        </p:spPr>
        <p:txBody>
          <a:bodyPr/>
          <a:lstStyle>
            <a:lvl1pPr>
              <a:defRPr sz="7600"/>
            </a:lvl1pPr>
            <a:lvl2pPr>
              <a:defRPr sz="62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199" y="6785769"/>
            <a:ext cx="9453263" cy="2827985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32080" indent="0">
              <a:buNone/>
              <a:defRPr sz="6200" b="1"/>
            </a:lvl2pPr>
            <a:lvl3pPr marL="2864161" indent="0">
              <a:buNone/>
              <a:defRPr sz="5700" b="1"/>
            </a:lvl3pPr>
            <a:lvl4pPr marL="4296239" indent="0">
              <a:buNone/>
              <a:defRPr sz="5000" b="1"/>
            </a:lvl4pPr>
            <a:lvl5pPr marL="5728318" indent="0">
              <a:buNone/>
              <a:defRPr sz="5000" b="1"/>
            </a:lvl5pPr>
            <a:lvl6pPr marL="7160399" indent="0">
              <a:buNone/>
              <a:defRPr sz="5000" b="1"/>
            </a:lvl6pPr>
            <a:lvl7pPr marL="8592479" indent="0">
              <a:buNone/>
              <a:defRPr sz="5000" b="1"/>
            </a:lvl7pPr>
            <a:lvl8pPr marL="10024558" indent="0">
              <a:buNone/>
              <a:defRPr sz="5000" b="1"/>
            </a:lvl8pPr>
            <a:lvl9pPr marL="11456639" indent="0">
              <a:buNone/>
              <a:defRPr sz="5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199" y="9613753"/>
            <a:ext cx="9453263" cy="17466158"/>
          </a:xfrm>
        </p:spPr>
        <p:txBody>
          <a:bodyPr/>
          <a:lstStyle>
            <a:lvl1pPr>
              <a:defRPr sz="7600"/>
            </a:lvl1pPr>
            <a:lvl2pPr>
              <a:defRPr sz="62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70A0-DD3D-478E-8025-672FF3864FD7}" type="datetimeFigureOut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DF18-C746-4EAD-B6E0-B51F2DE7D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70A0-DD3D-478E-8025-672FF3864FD7}" type="datetimeFigureOut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DF18-C746-4EAD-B6E0-B51F2DE7D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70A0-DD3D-478E-8025-672FF3864FD7}" type="datetimeFigureOut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DF18-C746-4EAD-B6E0-B51F2DE7D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2" y="1206983"/>
            <a:ext cx="7036111" cy="5136691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6987"/>
            <a:ext cx="11955815" cy="25872927"/>
          </a:xfrm>
        </p:spPr>
        <p:txBody>
          <a:bodyPr/>
          <a:lstStyle>
            <a:lvl1pPr>
              <a:defRPr sz="9900"/>
            </a:lvl1pPr>
            <a:lvl2pPr>
              <a:defRPr sz="8800"/>
            </a:lvl2pPr>
            <a:lvl3pPr>
              <a:defRPr sz="76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2" y="6343676"/>
            <a:ext cx="7036111" cy="20736237"/>
          </a:xfrm>
        </p:spPr>
        <p:txBody>
          <a:bodyPr/>
          <a:lstStyle>
            <a:lvl1pPr marL="0" indent="0">
              <a:buNone/>
              <a:defRPr sz="4400"/>
            </a:lvl1pPr>
            <a:lvl2pPr marL="1432080" indent="0">
              <a:buNone/>
              <a:defRPr sz="3700"/>
            </a:lvl2pPr>
            <a:lvl3pPr marL="2864161" indent="0">
              <a:buNone/>
              <a:defRPr sz="3100"/>
            </a:lvl3pPr>
            <a:lvl4pPr marL="4296239" indent="0">
              <a:buNone/>
              <a:defRPr sz="2800"/>
            </a:lvl4pPr>
            <a:lvl5pPr marL="5728318" indent="0">
              <a:buNone/>
              <a:defRPr sz="2800"/>
            </a:lvl5pPr>
            <a:lvl6pPr marL="7160399" indent="0">
              <a:buNone/>
              <a:defRPr sz="2800"/>
            </a:lvl6pPr>
            <a:lvl7pPr marL="8592479" indent="0">
              <a:buNone/>
              <a:defRPr sz="2800"/>
            </a:lvl7pPr>
            <a:lvl8pPr marL="10024558" indent="0">
              <a:buNone/>
              <a:defRPr sz="2800"/>
            </a:lvl8pPr>
            <a:lvl9pPr marL="11456639" indent="0">
              <a:buNone/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70A0-DD3D-478E-8025-672FF3864FD7}" type="datetimeFigureOut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DF18-C746-4EAD-B6E0-B51F2DE7D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4" y="21220430"/>
            <a:ext cx="12832080" cy="2505192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4" y="2708694"/>
            <a:ext cx="12832080" cy="18188940"/>
          </a:xfrm>
        </p:spPr>
        <p:txBody>
          <a:bodyPr/>
          <a:lstStyle>
            <a:lvl1pPr marL="0" indent="0">
              <a:buNone/>
              <a:defRPr sz="9900"/>
            </a:lvl1pPr>
            <a:lvl2pPr marL="1432080" indent="0">
              <a:buNone/>
              <a:defRPr sz="8800"/>
            </a:lvl2pPr>
            <a:lvl3pPr marL="2864161" indent="0">
              <a:buNone/>
              <a:defRPr sz="7600"/>
            </a:lvl3pPr>
            <a:lvl4pPr marL="4296239" indent="0">
              <a:buNone/>
              <a:defRPr sz="6200"/>
            </a:lvl4pPr>
            <a:lvl5pPr marL="5728318" indent="0">
              <a:buNone/>
              <a:defRPr sz="6200"/>
            </a:lvl5pPr>
            <a:lvl6pPr marL="7160399" indent="0">
              <a:buNone/>
              <a:defRPr sz="6200"/>
            </a:lvl6pPr>
            <a:lvl7pPr marL="8592479" indent="0">
              <a:buNone/>
              <a:defRPr sz="6200"/>
            </a:lvl7pPr>
            <a:lvl8pPr marL="10024558" indent="0">
              <a:buNone/>
              <a:defRPr sz="6200"/>
            </a:lvl8pPr>
            <a:lvl9pPr marL="11456639" indent="0">
              <a:buNone/>
              <a:defRPr sz="62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4" y="23725622"/>
            <a:ext cx="12832080" cy="3557788"/>
          </a:xfrm>
        </p:spPr>
        <p:txBody>
          <a:bodyPr/>
          <a:lstStyle>
            <a:lvl1pPr marL="0" indent="0">
              <a:buNone/>
              <a:defRPr sz="4400"/>
            </a:lvl1pPr>
            <a:lvl2pPr marL="1432080" indent="0">
              <a:buNone/>
              <a:defRPr sz="3700"/>
            </a:lvl2pPr>
            <a:lvl3pPr marL="2864161" indent="0">
              <a:buNone/>
              <a:defRPr sz="3100"/>
            </a:lvl3pPr>
            <a:lvl4pPr marL="4296239" indent="0">
              <a:buNone/>
              <a:defRPr sz="2800"/>
            </a:lvl4pPr>
            <a:lvl5pPr marL="5728318" indent="0">
              <a:buNone/>
              <a:defRPr sz="2800"/>
            </a:lvl5pPr>
            <a:lvl6pPr marL="7160399" indent="0">
              <a:buNone/>
              <a:defRPr sz="2800"/>
            </a:lvl6pPr>
            <a:lvl7pPr marL="8592479" indent="0">
              <a:buNone/>
              <a:defRPr sz="2800"/>
            </a:lvl7pPr>
            <a:lvl8pPr marL="10024558" indent="0">
              <a:buNone/>
              <a:defRPr sz="2800"/>
            </a:lvl8pPr>
            <a:lvl9pPr marL="11456639" indent="0">
              <a:buNone/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70A0-DD3D-478E-8025-672FF3864FD7}" type="datetimeFigureOut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DF18-C746-4EAD-B6E0-B51F2DE7D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1" y="1214003"/>
            <a:ext cx="19248120" cy="5052484"/>
          </a:xfrm>
          <a:prstGeom prst="rect">
            <a:avLst/>
          </a:prstGeom>
        </p:spPr>
        <p:txBody>
          <a:bodyPr vert="horz" lIns="481248" tIns="240623" rIns="481248" bIns="24062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1" y="7073482"/>
            <a:ext cx="19248120" cy="20006432"/>
          </a:xfrm>
          <a:prstGeom prst="rect">
            <a:avLst/>
          </a:prstGeom>
        </p:spPr>
        <p:txBody>
          <a:bodyPr vert="horz" lIns="481248" tIns="240623" rIns="481248" bIns="24062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1" y="28097425"/>
            <a:ext cx="4990254" cy="1613988"/>
          </a:xfrm>
          <a:prstGeom prst="rect">
            <a:avLst/>
          </a:prstGeom>
        </p:spPr>
        <p:txBody>
          <a:bodyPr vert="horz" lIns="481248" tIns="240623" rIns="481248" bIns="240623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F70A0-DD3D-478E-8025-672FF3864FD7}" type="datetimeFigureOut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97425"/>
            <a:ext cx="6772487" cy="1613988"/>
          </a:xfrm>
          <a:prstGeom prst="rect">
            <a:avLst/>
          </a:prstGeom>
        </p:spPr>
        <p:txBody>
          <a:bodyPr vert="horz" lIns="481248" tIns="240623" rIns="481248" bIns="240623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8" y="28097425"/>
            <a:ext cx="4990254" cy="1613988"/>
          </a:xfrm>
          <a:prstGeom prst="rect">
            <a:avLst/>
          </a:prstGeom>
        </p:spPr>
        <p:txBody>
          <a:bodyPr vert="horz" lIns="481248" tIns="240623" rIns="481248" bIns="240623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7DF18-C746-4EAD-B6E0-B51F2DE7D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64161" rtl="0" eaLnBrk="1" latinLnBrk="1" hangingPunct="1">
        <a:spcBef>
          <a:spcPct val="0"/>
        </a:spcBef>
        <a:buNone/>
        <a:defRPr sz="1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4060" indent="-1074060" algn="l" defTabSz="2864161" rtl="0" eaLnBrk="1" latinLnBrk="1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7129" indent="-895050" algn="l" defTabSz="2864161" rtl="0" eaLnBrk="1" latinLnBrk="1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0199" indent="-716039" algn="l" defTabSz="2864161" rtl="0" eaLnBrk="1" latinLnBrk="1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2280" indent="-716039" algn="l" defTabSz="2864161" rtl="0" eaLnBrk="1" latinLnBrk="1" hangingPunct="1">
        <a:spcBef>
          <a:spcPct val="20000"/>
        </a:spcBef>
        <a:buFont typeface="Arial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444360" indent="-716039" algn="l" defTabSz="2864161" rtl="0" eaLnBrk="1" latinLnBrk="1" hangingPunct="1">
        <a:spcBef>
          <a:spcPct val="20000"/>
        </a:spcBef>
        <a:buFont typeface="Arial" pitchFamily="34" charset="0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76438" indent="-716039" algn="l" defTabSz="2864161" rtl="0" eaLnBrk="1" latinLnBrk="1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308518" indent="-716039" algn="l" defTabSz="2864161" rtl="0" eaLnBrk="1" latinLnBrk="1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740598" indent="-716039" algn="l" defTabSz="2864161" rtl="0" eaLnBrk="1" latinLnBrk="1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172677" indent="-716039" algn="l" defTabSz="2864161" rtl="0" eaLnBrk="1" latinLnBrk="1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864161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32080" algn="l" defTabSz="2864161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64161" algn="l" defTabSz="2864161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296239" algn="l" defTabSz="2864161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28318" algn="l" defTabSz="2864161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60399" algn="l" defTabSz="2864161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592479" algn="l" defTabSz="2864161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24558" algn="l" defTabSz="2864161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456639" algn="l" defTabSz="2864161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/>
          <p:cNvSpPr/>
          <p:nvPr/>
        </p:nvSpPr>
        <p:spPr bwMode="auto">
          <a:xfrm>
            <a:off x="12389" y="25347983"/>
            <a:ext cx="21374375" cy="929271"/>
          </a:xfrm>
          <a:prstGeom prst="rect">
            <a:avLst/>
          </a:prstGeom>
          <a:solidFill>
            <a:srgbClr val="0056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54822" tIns="27411" rIns="54822" bIns="27411"/>
          <a:lstStyle/>
          <a:p>
            <a:pPr defTabSz="767084">
              <a:defRPr/>
            </a:pPr>
            <a:endParaRPr lang="ko-KR" altLang="en-US" sz="4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Rectangle 97"/>
          <p:cNvSpPr>
            <a:spLocks noChangeArrowheads="1"/>
          </p:cNvSpPr>
          <p:nvPr/>
        </p:nvSpPr>
        <p:spPr bwMode="auto">
          <a:xfrm>
            <a:off x="-148" y="802356"/>
            <a:ext cx="123735" cy="69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1237" tIns="30619" rIns="61237" bIns="30619" anchor="ctr">
            <a:spAutoFit/>
          </a:bodyPr>
          <a:lstStyle/>
          <a:p>
            <a:endParaRPr lang="ko-KR" altLang="en-US" sz="4100"/>
          </a:p>
        </p:txBody>
      </p:sp>
      <p:sp>
        <p:nvSpPr>
          <p:cNvPr id="53" name="Rectangle 107"/>
          <p:cNvSpPr>
            <a:spLocks noChangeArrowheads="1"/>
          </p:cNvSpPr>
          <p:nvPr/>
        </p:nvSpPr>
        <p:spPr bwMode="auto">
          <a:xfrm>
            <a:off x="-148" y="802356"/>
            <a:ext cx="123735" cy="69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1237" tIns="30619" rIns="61237" bIns="30619" anchor="ctr">
            <a:spAutoFit/>
          </a:bodyPr>
          <a:lstStyle/>
          <a:p>
            <a:endParaRPr lang="ko-KR" altLang="en-US" sz="4100"/>
          </a:p>
        </p:txBody>
      </p:sp>
      <p:sp>
        <p:nvSpPr>
          <p:cNvPr id="54" name="Rectangle 109"/>
          <p:cNvSpPr>
            <a:spLocks noChangeArrowheads="1"/>
          </p:cNvSpPr>
          <p:nvPr/>
        </p:nvSpPr>
        <p:spPr bwMode="auto">
          <a:xfrm>
            <a:off x="-148" y="802356"/>
            <a:ext cx="123735" cy="69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1237" tIns="30619" rIns="61237" bIns="30619" anchor="ctr">
            <a:spAutoFit/>
          </a:bodyPr>
          <a:lstStyle/>
          <a:p>
            <a:endParaRPr lang="ko-KR" altLang="en-US" sz="4100"/>
          </a:p>
        </p:txBody>
      </p:sp>
      <p:sp>
        <p:nvSpPr>
          <p:cNvPr id="57" name="Rectangle 72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58" name="Rectangle 74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59" name="Rectangle 76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60" name="Rectangle 78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62" name="Rectangle 82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63" name="Rectangle 85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64" name="Rectangle 88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65" name="Rectangle 90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66" name="Rectangle 92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67" name="Rectangle 94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68" name="Rectangle 96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69" name="Rectangle 98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70" name="Rectangle 100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71" name="Rectangle 102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72" name="Rectangle 104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73" name="Rectangle 106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74" name="Rectangle 108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75" name="Rectangle 110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76" name="Rectangle 113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77" name="Rectangle 115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78" name="Rectangle 117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79" name="Rectangle 119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80" name="Rectangle 121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81" name="Rectangle 109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82" name="Rectangle 111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83" name="Rectangle 113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84" name="Rectangle 115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86" name="Rectangle 117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87" name="Rectangle 126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88" name="Rectangle 128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89" name="Rectangle 130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90" name="Rectangle 132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91" name="Rectangle 134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92" name="Rectangle 136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93" name="Rectangle 138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94" name="Rectangle 140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95" name="Rectangle 142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96" name="Rectangle 143"/>
          <p:cNvSpPr>
            <a:spLocks noChangeArrowheads="1"/>
          </p:cNvSpPr>
          <p:nvPr/>
        </p:nvSpPr>
        <p:spPr bwMode="auto">
          <a:xfrm>
            <a:off x="-148" y="547339"/>
            <a:ext cx="110779" cy="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822" tIns="27411" rIns="54822" bIns="27411" anchor="ctr">
            <a:spAutoFit/>
          </a:bodyPr>
          <a:lstStyle/>
          <a:p>
            <a:endParaRPr lang="ko-KR" altLang="en-US" sz="4100"/>
          </a:p>
        </p:txBody>
      </p:sp>
      <p:sp>
        <p:nvSpPr>
          <p:cNvPr id="97" name="직사각형 96"/>
          <p:cNvSpPr/>
          <p:nvPr/>
        </p:nvSpPr>
        <p:spPr bwMode="auto">
          <a:xfrm>
            <a:off x="-445" y="4183960"/>
            <a:ext cx="21387098" cy="929271"/>
          </a:xfrm>
          <a:prstGeom prst="rect">
            <a:avLst/>
          </a:prstGeom>
          <a:solidFill>
            <a:srgbClr val="0056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54822" tIns="27411" rIns="54822" bIns="27411"/>
          <a:lstStyle/>
          <a:p>
            <a:pPr defTabSz="767084">
              <a:defRPr/>
            </a:pPr>
            <a:endParaRPr lang="ko-KR" altLang="en-US" sz="4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타원 97"/>
          <p:cNvSpPr/>
          <p:nvPr/>
        </p:nvSpPr>
        <p:spPr bwMode="auto">
          <a:xfrm>
            <a:off x="380237" y="4508088"/>
            <a:ext cx="285122" cy="242759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8100" dir="2700000" sx="39000" sy="39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contourW="12700">
            <a:bevelT/>
            <a:contourClr>
              <a:srgbClr val="0000FF"/>
            </a:contourClr>
          </a:sp3d>
        </p:spPr>
        <p:txBody>
          <a:bodyPr wrap="none" lIns="54822" tIns="27411" rIns="54822" bIns="27411"/>
          <a:lstStyle/>
          <a:p>
            <a:pPr defTabSz="767084">
              <a:defRPr/>
            </a:pPr>
            <a:endParaRPr lang="ko-KR" altLang="en-US" sz="69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9871" y="4254429"/>
            <a:ext cx="4928278" cy="742243"/>
          </a:xfrm>
          <a:prstGeom prst="rect">
            <a:avLst/>
          </a:prstGeom>
          <a:noFill/>
        </p:spPr>
        <p:txBody>
          <a:bodyPr wrap="none" lIns="54822" tIns="27411" rIns="54822" bIns="27411">
            <a:spAutoFit/>
          </a:bodyPr>
          <a:lstStyle/>
          <a:p>
            <a:pPr defTabSz="2589107">
              <a:defRPr/>
            </a:pPr>
            <a:r>
              <a:rPr lang="ko-KR" altLang="en-US" sz="4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선정 배경 및 전망</a:t>
            </a:r>
          </a:p>
        </p:txBody>
      </p:sp>
      <p:sp>
        <p:nvSpPr>
          <p:cNvPr id="103" name="직사각형 102"/>
          <p:cNvSpPr/>
          <p:nvPr/>
        </p:nvSpPr>
        <p:spPr bwMode="auto">
          <a:xfrm>
            <a:off x="-13344" y="9351072"/>
            <a:ext cx="21434177" cy="929271"/>
          </a:xfrm>
          <a:prstGeom prst="rect">
            <a:avLst/>
          </a:prstGeom>
          <a:solidFill>
            <a:srgbClr val="0056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54822" tIns="27411" rIns="54822" bIns="27411"/>
          <a:lstStyle/>
          <a:p>
            <a:pPr defTabSz="767084">
              <a:defRPr/>
            </a:pPr>
            <a:endParaRPr lang="ko-KR" altLang="en-US" sz="4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4" name="타원 103"/>
          <p:cNvSpPr>
            <a:spLocks noChangeAspect="1"/>
          </p:cNvSpPr>
          <p:nvPr/>
        </p:nvSpPr>
        <p:spPr bwMode="auto">
          <a:xfrm>
            <a:off x="427880" y="9647416"/>
            <a:ext cx="285122" cy="242759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8100" dir="2700000" sx="66000" sy="66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contourW="12700">
            <a:bevelT/>
            <a:contourClr>
              <a:srgbClr val="33CC33"/>
            </a:contourClr>
          </a:sp3d>
        </p:spPr>
        <p:txBody>
          <a:bodyPr wrap="none" lIns="54822" tIns="27411" rIns="54822" bIns="27411"/>
          <a:lstStyle/>
          <a:p>
            <a:pPr defTabSz="767084">
              <a:defRPr/>
            </a:pPr>
            <a:endParaRPr lang="ko-KR" altLang="en-US" sz="41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4839" y="9402464"/>
            <a:ext cx="11239378" cy="742243"/>
          </a:xfrm>
          <a:prstGeom prst="rect">
            <a:avLst/>
          </a:prstGeom>
          <a:noFill/>
        </p:spPr>
        <p:txBody>
          <a:bodyPr wrap="square" lIns="54822" tIns="27411" rIns="54822" bIns="27411">
            <a:spAutoFit/>
          </a:bodyPr>
          <a:lstStyle/>
          <a:p>
            <a:pPr defTabSz="2589107">
              <a:defRPr/>
            </a:pPr>
            <a:r>
              <a:rPr lang="en-US" altLang="ko-KR" sz="4500" b="1" dirty="0">
                <a:solidFill>
                  <a:schemeClr val="bg1"/>
                </a:solidFill>
              </a:rPr>
              <a:t>SOS</a:t>
            </a:r>
            <a:r>
              <a:rPr lang="ko-KR" altLang="en-US" sz="4500" b="1" dirty="0">
                <a:solidFill>
                  <a:schemeClr val="bg1"/>
                </a:solidFill>
              </a:rPr>
              <a:t> </a:t>
            </a:r>
            <a:r>
              <a:rPr lang="ko-KR" altLang="en-US" sz="4500" b="1" dirty="0" err="1">
                <a:solidFill>
                  <a:schemeClr val="bg1"/>
                </a:solidFill>
              </a:rPr>
              <a:t>드론</a:t>
            </a:r>
            <a:endParaRPr lang="ko-KR" altLang="en-US" sz="4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560" y="790310"/>
            <a:ext cx="9172433" cy="478407"/>
          </a:xfrm>
          <a:prstGeom prst="rect">
            <a:avLst/>
          </a:prstGeom>
          <a:noFill/>
        </p:spPr>
        <p:txBody>
          <a:bodyPr wrap="square" lIns="77539" tIns="38770" rIns="77539" bIns="38770" rtlCol="0">
            <a:spAutoFit/>
          </a:bodyPr>
          <a:lstStyle/>
          <a:p>
            <a:pPr algn="ctr"/>
            <a:r>
              <a:rPr lang="en-US" altLang="ko-KR" sz="2600" b="1" dirty="0">
                <a:solidFill>
                  <a:srgbClr val="000099"/>
                </a:solidFill>
                <a:latin typeface="Calibri" pitchFamily="34" charset="0"/>
              </a:rPr>
              <a:t>2014 </a:t>
            </a:r>
            <a:r>
              <a:rPr lang="ko-KR" altLang="en-US" sz="2600" b="1" dirty="0">
                <a:solidFill>
                  <a:srgbClr val="000099"/>
                </a:solidFill>
                <a:latin typeface="Calibri" pitchFamily="34" charset="0"/>
              </a:rPr>
              <a:t>대한설비공학회 부산울산경남지회 학술발표대회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22863" y="2073537"/>
            <a:ext cx="19960803" cy="709239"/>
          </a:xfrm>
          <a:prstGeom prst="rect">
            <a:avLst/>
          </a:prstGeom>
          <a:noFill/>
        </p:spPr>
        <p:txBody>
          <a:bodyPr wrap="square" lIns="77539" tIns="38770" rIns="77539" bIns="38770" rtlCol="0">
            <a:spAutoFit/>
          </a:bodyPr>
          <a:lstStyle/>
          <a:p>
            <a:pPr algn="ctr"/>
            <a:r>
              <a:rPr lang="ko-KR" altLang="en-US" sz="4100" b="1" dirty="0"/>
              <a:t>히트파이프를 이용한 사막화 방지 시스템에 대한 기초연구</a:t>
            </a:r>
            <a:endParaRPr lang="en-US" altLang="ko-KR" sz="4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1" y="3334053"/>
            <a:ext cx="19960803" cy="878516"/>
          </a:xfrm>
          <a:prstGeom prst="rect">
            <a:avLst/>
          </a:prstGeom>
          <a:noFill/>
        </p:spPr>
        <p:txBody>
          <a:bodyPr wrap="square" lIns="77539" tIns="38770" rIns="77539" bIns="38770" rtlCol="0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bg1"/>
                </a:solidFill>
                <a:latin typeface="Calibri" pitchFamily="34" charset="0"/>
              </a:rPr>
              <a:t>홍 길 동 </a:t>
            </a:r>
            <a:endParaRPr lang="en-US" altLang="ko-KR" sz="2600" b="1" dirty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ko-KR" altLang="en-US" sz="2600" b="1" dirty="0">
                <a:solidFill>
                  <a:schemeClr val="bg1"/>
                </a:solidFill>
                <a:latin typeface="Calibri" pitchFamily="34" charset="0"/>
              </a:rPr>
              <a:t>한국대학교 </a:t>
            </a:r>
          </a:p>
        </p:txBody>
      </p:sp>
      <p:pic>
        <p:nvPicPr>
          <p:cNvPr id="119" name="그림 118" descr="1_kyosik000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6587"/>
            <a:ext cx="21386800" cy="4192484"/>
          </a:xfrm>
          <a:prstGeom prst="rect">
            <a:avLst/>
          </a:prstGeom>
        </p:spPr>
      </p:pic>
      <p:sp>
        <p:nvSpPr>
          <p:cNvPr id="160" name="직사각형 159"/>
          <p:cNvSpPr/>
          <p:nvPr/>
        </p:nvSpPr>
        <p:spPr bwMode="auto">
          <a:xfrm>
            <a:off x="-10722" y="18812659"/>
            <a:ext cx="21374375" cy="929271"/>
          </a:xfrm>
          <a:prstGeom prst="rect">
            <a:avLst/>
          </a:prstGeom>
          <a:solidFill>
            <a:srgbClr val="0056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54822" tIns="27411" rIns="54822" bIns="27411"/>
          <a:lstStyle/>
          <a:p>
            <a:pPr defTabSz="767084">
              <a:defRPr/>
            </a:pPr>
            <a:endParaRPr lang="ko-KR" altLang="en-US" sz="4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034839" y="18902086"/>
            <a:ext cx="5778376" cy="742243"/>
          </a:xfrm>
          <a:prstGeom prst="rect">
            <a:avLst/>
          </a:prstGeom>
          <a:noFill/>
        </p:spPr>
        <p:txBody>
          <a:bodyPr lIns="54822" tIns="27411" rIns="54822" bIns="27411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</a:t>
            </a:r>
            <a:r>
              <a:rPr lang="ko-KR" altLang="en-US" sz="4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162" name="타원 161"/>
          <p:cNvSpPr>
            <a:spLocks noChangeAspect="1"/>
          </p:cNvSpPr>
          <p:nvPr/>
        </p:nvSpPr>
        <p:spPr bwMode="auto">
          <a:xfrm>
            <a:off x="464533" y="19161848"/>
            <a:ext cx="280341" cy="23868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8100" dir="2700000" sx="66000" sy="66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contourW="12700">
            <a:bevelT/>
            <a:contourClr>
              <a:srgbClr val="33CC33"/>
            </a:contourClr>
          </a:sp3d>
        </p:spPr>
        <p:txBody>
          <a:bodyPr wrap="none" lIns="54822" tIns="27411" rIns="54822" bIns="27411"/>
          <a:lstStyle/>
          <a:p>
            <a:pPr defTabSz="767084">
              <a:defRPr/>
            </a:pPr>
            <a:endParaRPr lang="ko-KR" altLang="en-US" sz="6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34839" y="25400171"/>
            <a:ext cx="5778376" cy="742243"/>
          </a:xfrm>
          <a:prstGeom prst="rect">
            <a:avLst/>
          </a:prstGeom>
          <a:noFill/>
        </p:spPr>
        <p:txBody>
          <a:bodyPr lIns="54822" tIns="27411" rIns="54822" bIns="27411">
            <a:spAutoFit/>
          </a:bodyPr>
          <a:lstStyle/>
          <a:p>
            <a:pPr>
              <a:defRPr/>
            </a:pPr>
            <a:r>
              <a:rPr lang="ko-KR" altLang="en-US" sz="4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기대효과</a:t>
            </a:r>
            <a:endParaRPr lang="ko-KR" altLang="en-US" sz="4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/>
          <p:cNvSpPr>
            <a:spLocks noChangeAspect="1"/>
          </p:cNvSpPr>
          <p:nvPr/>
        </p:nvSpPr>
        <p:spPr bwMode="auto">
          <a:xfrm>
            <a:off x="464533" y="25740774"/>
            <a:ext cx="280341" cy="23868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8100" dir="2700000" sx="66000" sy="66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contourW="12700">
            <a:bevelT/>
            <a:contourClr>
              <a:srgbClr val="33CC33"/>
            </a:contourClr>
          </a:sp3d>
        </p:spPr>
        <p:txBody>
          <a:bodyPr wrap="none" lIns="54822" tIns="27411" rIns="54822" bIns="27411"/>
          <a:lstStyle/>
          <a:p>
            <a:pPr defTabSz="767084">
              <a:defRPr/>
            </a:pPr>
            <a:endParaRPr lang="ko-KR" altLang="en-US" sz="41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555309"/>
            <a:ext cx="110779" cy="68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822" tIns="27411" rIns="54822" bIns="2741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41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" y="555309"/>
            <a:ext cx="110779" cy="68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822" tIns="27411" rIns="54822" bIns="2741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41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" y="555309"/>
            <a:ext cx="110779" cy="68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822" tIns="27411" rIns="54822" bIns="2741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4100"/>
          </a:p>
        </p:txBody>
      </p:sp>
      <p:sp>
        <p:nvSpPr>
          <p:cNvPr id="206" name="TextBox 205"/>
          <p:cNvSpPr txBox="1"/>
          <p:nvPr/>
        </p:nvSpPr>
        <p:spPr>
          <a:xfrm>
            <a:off x="712999" y="697928"/>
            <a:ext cx="19960803" cy="2125011"/>
          </a:xfrm>
          <a:prstGeom prst="rect">
            <a:avLst/>
          </a:prstGeom>
          <a:noFill/>
        </p:spPr>
        <p:txBody>
          <a:bodyPr wrap="square" lIns="77539" tIns="38770" rIns="77539" bIns="38770" rtlCol="0">
            <a:spAutoFit/>
          </a:bodyPr>
          <a:lstStyle/>
          <a:p>
            <a:pPr algn="ctr"/>
            <a:r>
              <a:rPr lang="en-US" altLang="ko-KR" sz="13300" b="1" dirty="0">
                <a:latin typeface="+mn-ea"/>
              </a:rPr>
              <a:t>SOS </a:t>
            </a:r>
            <a:r>
              <a:rPr lang="ko-KR" altLang="en-US" sz="13300" b="1" dirty="0" err="1">
                <a:latin typeface="+mn-ea"/>
              </a:rPr>
              <a:t>드론</a:t>
            </a:r>
            <a:endParaRPr lang="en-US" altLang="ko-KR" sz="13300" b="1" dirty="0">
              <a:latin typeface="+mn-ea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12999" y="2834254"/>
            <a:ext cx="19960803" cy="1057594"/>
          </a:xfrm>
          <a:prstGeom prst="rect">
            <a:avLst/>
          </a:prstGeom>
          <a:noFill/>
        </p:spPr>
        <p:txBody>
          <a:bodyPr wrap="square" lIns="77539" tIns="38770" rIns="77539" bIns="38770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chemeClr val="bg1"/>
                </a:solidFill>
                <a:latin typeface="Calibri" pitchFamily="34" charset="0"/>
              </a:rPr>
              <a:t>선문대학교</a:t>
            </a:r>
            <a:r>
              <a:rPr lang="ko-KR" altLang="en-US" sz="3200" b="1" dirty="0">
                <a:solidFill>
                  <a:schemeClr val="bg1"/>
                </a:solidFill>
                <a:latin typeface="Calibri" pitchFamily="34" charset="0"/>
              </a:rPr>
              <a:t> 기계공학과</a:t>
            </a:r>
            <a:endParaRPr lang="en-US" altLang="ko-KR" sz="3200" b="1" dirty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Calibri" pitchFamily="34" charset="0"/>
              </a:rPr>
              <a:t>김완기</a:t>
            </a:r>
            <a:r>
              <a:rPr lang="en-US" altLang="ko-KR" sz="3200" b="1" dirty="0">
                <a:solidFill>
                  <a:schemeClr val="bg1"/>
                </a:solidFill>
                <a:latin typeface="Calibri" pitchFamily="34" charset="0"/>
              </a:rPr>
              <a:t> ∙ </a:t>
            </a:r>
            <a:r>
              <a:rPr lang="ko-KR" altLang="en-US" sz="3200" b="1" dirty="0">
                <a:solidFill>
                  <a:schemeClr val="bg1"/>
                </a:solidFill>
                <a:latin typeface="Calibri" pitchFamily="34" charset="0"/>
              </a:rPr>
              <a:t>김광일 </a:t>
            </a:r>
            <a:r>
              <a:rPr lang="en-US" altLang="ko-KR" sz="3200" b="1" dirty="0">
                <a:solidFill>
                  <a:schemeClr val="bg1"/>
                </a:solidFill>
                <a:latin typeface="Calibri" pitchFamily="34" charset="0"/>
              </a:rPr>
              <a:t>∙ </a:t>
            </a:r>
            <a:r>
              <a:rPr lang="ko-KR" altLang="en-US" sz="3200" b="1" dirty="0">
                <a:solidFill>
                  <a:schemeClr val="bg1"/>
                </a:solidFill>
                <a:latin typeface="Calibri" pitchFamily="34" charset="0"/>
              </a:rPr>
              <a:t>김세진</a:t>
            </a:r>
            <a:endParaRPr lang="ko-KR" altLang="en-US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" y="555309"/>
            <a:ext cx="110779" cy="68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822" tIns="27411" rIns="54822" bIns="2741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410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" y="555309"/>
            <a:ext cx="110779" cy="68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822" tIns="27411" rIns="54822" bIns="2741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410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" y="555309"/>
            <a:ext cx="110779" cy="68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822" tIns="27411" rIns="54822" bIns="2741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410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" y="555309"/>
            <a:ext cx="110779" cy="68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822" tIns="27411" rIns="54822" bIns="2741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4100"/>
          </a:p>
        </p:txBody>
      </p:sp>
      <p:pic>
        <p:nvPicPr>
          <p:cNvPr id="139" name="Picture 2" descr="C:\Users\jun\Desktop\2015년 교수님 작업\각학교 로고\선문대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744" y="29177480"/>
            <a:ext cx="1018302" cy="9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15531384" y="29362718"/>
            <a:ext cx="4582361" cy="626192"/>
          </a:xfrm>
          <a:prstGeom prst="rect">
            <a:avLst/>
          </a:prstGeom>
          <a:noFill/>
        </p:spPr>
        <p:txBody>
          <a:bodyPr wrap="square" lIns="105897" tIns="52948" rIns="105897" bIns="52948" rtlCol="0">
            <a:spAutoFit/>
          </a:bodyPr>
          <a:lstStyle/>
          <a:p>
            <a:r>
              <a:rPr lang="en-US" altLang="ko-KR" sz="3400" b="1" dirty="0" err="1">
                <a:latin typeface="맑은 고딕" pitchFamily="50" charset="-127"/>
                <a:ea typeface="맑은 고딕" pitchFamily="50" charset="-127"/>
              </a:rPr>
              <a:t>SunMoon</a:t>
            </a:r>
            <a:r>
              <a:rPr lang="en-US" altLang="ko-KR" sz="3400" b="1" dirty="0">
                <a:latin typeface="맑은 고딕" pitchFamily="50" charset="-127"/>
                <a:ea typeface="맑은 고딕" pitchFamily="50" charset="-127"/>
              </a:rPr>
              <a:t> University</a:t>
            </a:r>
            <a:endParaRPr lang="ko-KR" altLang="en-US" sz="3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내용 개체 틀 2"/>
          <p:cNvSpPr txBox="1">
            <a:spLocks/>
          </p:cNvSpPr>
          <p:nvPr/>
        </p:nvSpPr>
        <p:spPr bwMode="auto">
          <a:xfrm>
            <a:off x="-10137" y="5305965"/>
            <a:ext cx="10491062" cy="3976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030" tIns="31514" rIns="63030" bIns="31514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712236" lvl="1" indent="-397112" defTabSz="630247">
              <a:buClr>
                <a:srgbClr val="1B9AD9"/>
              </a:buClr>
              <a:defRPr/>
            </a:pPr>
            <a:r>
              <a:rPr lang="ko-KR" altLang="en-US" sz="2800" b="1" kern="0" dirty="0">
                <a:solidFill>
                  <a:schemeClr val="tx1"/>
                </a:solidFill>
              </a:rPr>
              <a:t>다양한 </a:t>
            </a:r>
            <a:r>
              <a:rPr lang="ko-KR" altLang="en-US" sz="2800" b="1" kern="0" dirty="0">
                <a:solidFill>
                  <a:schemeClr val="tx1"/>
                </a:solidFill>
              </a:rPr>
              <a:t>산업분야에 </a:t>
            </a:r>
            <a:r>
              <a:rPr lang="ko-KR" altLang="en-US" sz="2800" b="1" kern="0" dirty="0" err="1">
                <a:solidFill>
                  <a:schemeClr val="tx1"/>
                </a:solidFill>
              </a:rPr>
              <a:t>드론을</a:t>
            </a:r>
            <a:r>
              <a:rPr lang="ko-KR" altLang="en-US" sz="2800" b="1" kern="0" dirty="0">
                <a:solidFill>
                  <a:schemeClr val="tx1"/>
                </a:solidFill>
              </a:rPr>
              <a:t> </a:t>
            </a:r>
            <a:r>
              <a:rPr lang="ko-KR" altLang="en-US" sz="2800" b="1" kern="0" dirty="0">
                <a:solidFill>
                  <a:schemeClr val="tx1"/>
                </a:solidFill>
              </a:rPr>
              <a:t>사용</a:t>
            </a:r>
            <a:endParaRPr lang="en-US" altLang="ko-KR" sz="2800" b="1" kern="0" dirty="0">
              <a:solidFill>
                <a:schemeClr val="tx1"/>
              </a:solidFill>
            </a:endParaRPr>
          </a:p>
          <a:p>
            <a:pPr marL="315124" lvl="1" indent="0" defTabSz="630247">
              <a:buClr>
                <a:srgbClr val="1B9AD9"/>
              </a:buClr>
              <a:buNone/>
              <a:defRPr/>
            </a:pPr>
            <a:r>
              <a:rPr lang="en-US" altLang="ko-KR" sz="2800" b="1" kern="0" dirty="0">
                <a:solidFill>
                  <a:schemeClr val="tx1"/>
                </a:solidFill>
              </a:rPr>
              <a:t> </a:t>
            </a:r>
            <a:r>
              <a:rPr lang="en-US" altLang="ko-KR" sz="2800" b="1" kern="0" dirty="0">
                <a:solidFill>
                  <a:schemeClr val="tx1"/>
                </a:solidFill>
              </a:rPr>
              <a:t>  : </a:t>
            </a:r>
            <a:r>
              <a:rPr lang="ko-KR" altLang="en-US" sz="2800" b="1" kern="0" dirty="0">
                <a:solidFill>
                  <a:schemeClr val="tx1"/>
                </a:solidFill>
              </a:rPr>
              <a:t>무인항공기</a:t>
            </a:r>
            <a:r>
              <a:rPr lang="en-US" altLang="ko-KR" sz="2800" b="1" kern="0" dirty="0">
                <a:solidFill>
                  <a:schemeClr val="tx1"/>
                </a:solidFill>
              </a:rPr>
              <a:t>, </a:t>
            </a:r>
            <a:r>
              <a:rPr lang="ko-KR" altLang="en-US" sz="2800" b="1" kern="0" dirty="0">
                <a:solidFill>
                  <a:schemeClr val="tx1"/>
                </a:solidFill>
              </a:rPr>
              <a:t>촬영</a:t>
            </a:r>
            <a:r>
              <a:rPr lang="en-US" altLang="ko-KR" sz="2800" b="1" kern="0" dirty="0">
                <a:solidFill>
                  <a:schemeClr val="tx1"/>
                </a:solidFill>
              </a:rPr>
              <a:t>, </a:t>
            </a:r>
            <a:r>
              <a:rPr lang="ko-KR" altLang="en-US" sz="2800" b="1" kern="0" dirty="0">
                <a:solidFill>
                  <a:schemeClr val="tx1"/>
                </a:solidFill>
              </a:rPr>
              <a:t>오락</a:t>
            </a:r>
            <a:r>
              <a:rPr lang="en-US" altLang="ko-KR" sz="2800" b="1" kern="0" dirty="0">
                <a:solidFill>
                  <a:schemeClr val="tx1"/>
                </a:solidFill>
              </a:rPr>
              <a:t>, </a:t>
            </a:r>
            <a:r>
              <a:rPr lang="ko-KR" altLang="en-US" sz="2800" b="1" kern="0" dirty="0">
                <a:solidFill>
                  <a:schemeClr val="tx1"/>
                </a:solidFill>
              </a:rPr>
              <a:t>배송 등 다양한 산업분야 사용</a:t>
            </a:r>
            <a:endParaRPr lang="en-US" altLang="ko-KR" sz="2800" b="1" kern="0" dirty="0">
              <a:solidFill>
                <a:schemeClr val="tx1"/>
              </a:solidFill>
            </a:endParaRPr>
          </a:p>
          <a:p>
            <a:pPr marL="712236" lvl="1" indent="-397112" defTabSz="630247">
              <a:buClr>
                <a:srgbClr val="1B9AD9"/>
              </a:buClr>
              <a:defRPr/>
            </a:pPr>
            <a:r>
              <a:rPr lang="ko-KR" altLang="en-US" sz="2800" b="1" kern="0" dirty="0" err="1">
                <a:solidFill>
                  <a:schemeClr val="tx1"/>
                </a:solidFill>
              </a:rPr>
              <a:t>드론의</a:t>
            </a:r>
            <a:r>
              <a:rPr lang="ko-KR" altLang="en-US" sz="2800" b="1" kern="0" dirty="0">
                <a:solidFill>
                  <a:schemeClr val="tx1"/>
                </a:solidFill>
              </a:rPr>
              <a:t> 이점</a:t>
            </a:r>
            <a:endParaRPr lang="en-US" altLang="ko-KR" sz="2800" b="1" kern="0" dirty="0">
              <a:solidFill>
                <a:schemeClr val="tx1"/>
              </a:solidFill>
            </a:endParaRPr>
          </a:p>
          <a:p>
            <a:pPr marL="315124" lvl="1" indent="0" defTabSz="630247">
              <a:buClr>
                <a:srgbClr val="1B9AD9"/>
              </a:buClr>
              <a:buNone/>
              <a:defRPr/>
            </a:pPr>
            <a:r>
              <a:rPr lang="en-US" altLang="ko-KR" sz="2800" b="1" kern="0" dirty="0">
                <a:solidFill>
                  <a:schemeClr val="tx1"/>
                </a:solidFill>
              </a:rPr>
              <a:t> </a:t>
            </a:r>
            <a:r>
              <a:rPr lang="en-US" altLang="ko-KR" sz="2800" b="1" kern="0" dirty="0">
                <a:solidFill>
                  <a:schemeClr val="tx1"/>
                </a:solidFill>
              </a:rPr>
              <a:t>  : </a:t>
            </a:r>
            <a:r>
              <a:rPr lang="ko-KR" altLang="en-US" sz="2800" b="1" kern="0" dirty="0">
                <a:solidFill>
                  <a:schemeClr val="tx1"/>
                </a:solidFill>
              </a:rPr>
              <a:t>비행</a:t>
            </a:r>
            <a:r>
              <a:rPr lang="en-US" altLang="ko-KR" sz="2800" b="1" kern="0" dirty="0">
                <a:solidFill>
                  <a:schemeClr val="tx1"/>
                </a:solidFill>
              </a:rPr>
              <a:t>, </a:t>
            </a:r>
            <a:r>
              <a:rPr lang="ko-KR" altLang="en-US" sz="2800" b="1" kern="0" dirty="0">
                <a:solidFill>
                  <a:schemeClr val="tx1"/>
                </a:solidFill>
              </a:rPr>
              <a:t>촬영</a:t>
            </a:r>
            <a:r>
              <a:rPr lang="en-US" altLang="ko-KR" sz="2800" b="1" kern="0" dirty="0">
                <a:solidFill>
                  <a:schemeClr val="tx1"/>
                </a:solidFill>
              </a:rPr>
              <a:t>, </a:t>
            </a:r>
            <a:r>
              <a:rPr lang="ko-KR" altLang="en-US" sz="2800" b="1" kern="0" dirty="0">
                <a:solidFill>
                  <a:schemeClr val="tx1"/>
                </a:solidFill>
              </a:rPr>
              <a:t>운용 편의성</a:t>
            </a:r>
            <a:endParaRPr lang="en-US" altLang="ko-KR" sz="2800" b="1" kern="0" dirty="0">
              <a:solidFill>
                <a:schemeClr val="tx1"/>
              </a:solidFill>
            </a:endParaRPr>
          </a:p>
          <a:p>
            <a:pPr marL="712236" lvl="1" indent="-397112" defTabSz="630247">
              <a:buClr>
                <a:srgbClr val="1B9AD9"/>
              </a:buClr>
              <a:defRPr/>
            </a:pPr>
            <a:r>
              <a:rPr lang="ko-KR" altLang="en-US" sz="2800" b="1" kern="0" dirty="0">
                <a:solidFill>
                  <a:schemeClr val="tx1"/>
                </a:solidFill>
              </a:rPr>
              <a:t>새로운 분야의 적용 가능성</a:t>
            </a:r>
            <a:endParaRPr lang="en-US" altLang="ko-KR" sz="2800" b="1" kern="0" dirty="0">
              <a:solidFill>
                <a:schemeClr val="tx1"/>
              </a:solidFill>
            </a:endParaRPr>
          </a:p>
          <a:p>
            <a:pPr marL="315124" lvl="1" indent="0" defTabSz="630247">
              <a:buClr>
                <a:srgbClr val="1B9AD9"/>
              </a:buClr>
              <a:buNone/>
              <a:defRPr/>
            </a:pPr>
            <a:r>
              <a:rPr lang="en-US" altLang="ko-KR" sz="2800" b="1" kern="0" dirty="0">
                <a:solidFill>
                  <a:schemeClr val="tx1"/>
                </a:solidFill>
              </a:rPr>
              <a:t> </a:t>
            </a:r>
            <a:r>
              <a:rPr lang="en-US" altLang="ko-KR" sz="2800" b="1" kern="0" dirty="0">
                <a:solidFill>
                  <a:schemeClr val="tx1"/>
                </a:solidFill>
              </a:rPr>
              <a:t>  : </a:t>
            </a:r>
            <a:r>
              <a:rPr lang="ko-KR" altLang="en-US" sz="2800" b="1" kern="0" dirty="0">
                <a:solidFill>
                  <a:schemeClr val="tx1"/>
                </a:solidFill>
              </a:rPr>
              <a:t>의료</a:t>
            </a:r>
            <a:r>
              <a:rPr lang="en-US" altLang="ko-KR" sz="2800" b="1" kern="0" dirty="0">
                <a:solidFill>
                  <a:schemeClr val="tx1"/>
                </a:solidFill>
              </a:rPr>
              <a:t>, </a:t>
            </a:r>
            <a:r>
              <a:rPr lang="ko-KR" altLang="en-US" sz="2800" b="1" kern="0" dirty="0">
                <a:solidFill>
                  <a:schemeClr val="tx1"/>
                </a:solidFill>
              </a:rPr>
              <a:t>위치송수신</a:t>
            </a:r>
            <a:r>
              <a:rPr lang="en-US" altLang="ko-KR" sz="2800" b="1" kern="0" dirty="0">
                <a:solidFill>
                  <a:schemeClr val="tx1"/>
                </a:solidFill>
              </a:rPr>
              <a:t>, </a:t>
            </a:r>
            <a:r>
              <a:rPr lang="ko-KR" altLang="en-US" sz="2800" b="1" kern="0" dirty="0">
                <a:solidFill>
                  <a:schemeClr val="tx1"/>
                </a:solidFill>
              </a:rPr>
              <a:t>탐사</a:t>
            </a:r>
            <a:r>
              <a:rPr lang="en-US" altLang="ko-KR" sz="2800" b="1" kern="0" dirty="0">
                <a:solidFill>
                  <a:schemeClr val="tx1"/>
                </a:solidFill>
              </a:rPr>
              <a:t>, </a:t>
            </a:r>
            <a:r>
              <a:rPr lang="ko-KR" altLang="en-US" sz="2800" b="1" kern="0" dirty="0">
                <a:solidFill>
                  <a:schemeClr val="tx1"/>
                </a:solidFill>
              </a:rPr>
              <a:t>구조</a:t>
            </a:r>
            <a:endParaRPr lang="en-US" altLang="ko-KR" sz="2800" b="1" kern="0" dirty="0">
              <a:solidFill>
                <a:schemeClr val="tx1"/>
              </a:solidFill>
            </a:endParaRPr>
          </a:p>
          <a:p>
            <a:pPr marL="712236" lvl="1" indent="-397112" defTabSz="630247">
              <a:buClr>
                <a:srgbClr val="1B9AD9"/>
              </a:buClr>
              <a:defRPr/>
            </a:pPr>
            <a:r>
              <a:rPr lang="ko-KR" altLang="en-US" sz="2800" b="1" kern="0" dirty="0">
                <a:solidFill>
                  <a:schemeClr val="tx1"/>
                </a:solidFill>
              </a:rPr>
              <a:t>조난</a:t>
            </a:r>
            <a:endParaRPr lang="en-US" altLang="ko-KR" sz="2800" b="1" kern="0" dirty="0">
              <a:solidFill>
                <a:schemeClr val="tx1"/>
              </a:solidFill>
            </a:endParaRPr>
          </a:p>
          <a:p>
            <a:pPr marL="315124" lvl="1" indent="0" defTabSz="630247">
              <a:buClr>
                <a:srgbClr val="1B9AD9"/>
              </a:buClr>
              <a:buNone/>
              <a:defRPr/>
            </a:pPr>
            <a:r>
              <a:rPr lang="en-US" altLang="ko-KR" sz="2800" b="1" kern="0" dirty="0">
                <a:solidFill>
                  <a:schemeClr val="tx1"/>
                </a:solidFill>
              </a:rPr>
              <a:t> </a:t>
            </a:r>
            <a:r>
              <a:rPr lang="en-US" altLang="ko-KR" sz="2800" b="1" kern="0" dirty="0">
                <a:solidFill>
                  <a:schemeClr val="tx1"/>
                </a:solidFill>
              </a:rPr>
              <a:t>  : </a:t>
            </a:r>
            <a:r>
              <a:rPr lang="ko-KR" altLang="en-US" sz="2800" b="1" kern="0" dirty="0">
                <a:solidFill>
                  <a:schemeClr val="tx1"/>
                </a:solidFill>
              </a:rPr>
              <a:t>끊이지 않는 조난 사고와 초기 응급조치의 실패</a:t>
            </a:r>
            <a:endParaRPr lang="ko-KR" altLang="en-US" sz="2800" b="1" kern="0" dirty="0">
              <a:solidFill>
                <a:schemeClr val="tx1"/>
              </a:solidFill>
            </a:endParaRPr>
          </a:p>
        </p:txBody>
      </p:sp>
      <p:sp>
        <p:nvSpPr>
          <p:cNvPr id="132" name="내용 개체 틀 2"/>
          <p:cNvSpPr txBox="1">
            <a:spLocks/>
          </p:cNvSpPr>
          <p:nvPr/>
        </p:nvSpPr>
        <p:spPr bwMode="auto">
          <a:xfrm>
            <a:off x="78126" y="10377487"/>
            <a:ext cx="10491062" cy="237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030" tIns="31514" rIns="63030" bIns="31514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2076" lvl="1" indent="-196952" defTabSz="630247">
              <a:buClr>
                <a:srgbClr val="1B9AD9"/>
              </a:buClr>
              <a:defRPr/>
            </a:pPr>
            <a:r>
              <a:rPr lang="ko-KR" altLang="en-US" b="1" kern="0" dirty="0">
                <a:solidFill>
                  <a:schemeClr val="tx1"/>
                </a:solidFill>
              </a:rPr>
              <a:t> </a:t>
            </a:r>
            <a:r>
              <a:rPr lang="ko-KR" altLang="en-US" sz="3200" b="1" kern="0" dirty="0">
                <a:solidFill>
                  <a:schemeClr val="tx1"/>
                </a:solidFill>
              </a:rPr>
              <a:t>조난</a:t>
            </a:r>
            <a:r>
              <a:rPr lang="ko-KR" altLang="en-US" b="1" kern="0" dirty="0">
                <a:solidFill>
                  <a:schemeClr val="tx1"/>
                </a:solidFill>
              </a:rPr>
              <a:t> </a:t>
            </a:r>
            <a:endParaRPr lang="en-US" altLang="ko-KR" b="1" kern="0" dirty="0">
              <a:solidFill>
                <a:schemeClr val="tx1"/>
              </a:solidFill>
            </a:endParaRPr>
          </a:p>
          <a:p>
            <a:pPr marL="315122" lvl="1" indent="0" defTabSz="630247">
              <a:buClr>
                <a:srgbClr val="1B9AD9"/>
              </a:buClr>
              <a:buNone/>
              <a:defRPr/>
            </a:pPr>
            <a:r>
              <a:rPr lang="en-US" altLang="ko-KR" sz="2800" b="1" kern="0" dirty="0">
                <a:solidFill>
                  <a:schemeClr val="tx1"/>
                </a:solidFill>
              </a:rPr>
              <a:t>   : GPS </a:t>
            </a:r>
            <a:r>
              <a:rPr lang="ko-KR" altLang="en-US" sz="2800" b="1" kern="0" dirty="0">
                <a:solidFill>
                  <a:schemeClr val="tx1"/>
                </a:solidFill>
              </a:rPr>
              <a:t>위치 송수신기가 부착되어있어 위치가 파악 가능</a:t>
            </a:r>
            <a:endParaRPr lang="en-US" altLang="ko-KR" sz="2800" b="1" kern="0" dirty="0">
              <a:solidFill>
                <a:schemeClr val="tx1"/>
              </a:solidFill>
            </a:endParaRPr>
          </a:p>
          <a:p>
            <a:pPr marL="315122" lvl="1" indent="0" defTabSz="630247">
              <a:buClr>
                <a:srgbClr val="1B9AD9"/>
              </a:buClr>
              <a:buNone/>
              <a:defRPr/>
            </a:pPr>
            <a:r>
              <a:rPr lang="en-US" altLang="ko-KR" sz="2800" b="1" kern="0" dirty="0">
                <a:solidFill>
                  <a:schemeClr val="tx1"/>
                </a:solidFill>
              </a:rPr>
              <a:t>   : </a:t>
            </a:r>
            <a:r>
              <a:rPr lang="ko-KR" altLang="en-US" sz="2800" b="1" kern="0" dirty="0">
                <a:solidFill>
                  <a:schemeClr val="tx1"/>
                </a:solidFill>
              </a:rPr>
              <a:t>카메라가 있어 주변 환경과 조난인의 현재 상황</a:t>
            </a:r>
            <a:r>
              <a:rPr lang="en-US" altLang="ko-KR" sz="2800" b="1" kern="0" dirty="0">
                <a:solidFill>
                  <a:schemeClr val="tx1"/>
                </a:solidFill>
              </a:rPr>
              <a:t> </a:t>
            </a:r>
            <a:r>
              <a:rPr lang="ko-KR" altLang="en-US" sz="2800" b="1" kern="0" dirty="0">
                <a:solidFill>
                  <a:schemeClr val="tx1"/>
                </a:solidFill>
              </a:rPr>
              <a:t>전송 가능</a:t>
            </a:r>
            <a:endParaRPr lang="en-US" altLang="ko-KR" sz="2800" b="1" kern="0" dirty="0">
              <a:solidFill>
                <a:schemeClr val="tx1"/>
              </a:solidFill>
            </a:endParaRPr>
          </a:p>
          <a:p>
            <a:pPr marL="315122" lvl="1" indent="0" defTabSz="630247">
              <a:buClr>
                <a:srgbClr val="1B9AD9"/>
              </a:buClr>
              <a:buNone/>
              <a:defRPr/>
            </a:pPr>
            <a:r>
              <a:rPr lang="en-US" altLang="ko-KR" sz="2800" b="1" kern="0" dirty="0">
                <a:solidFill>
                  <a:schemeClr val="tx1"/>
                </a:solidFill>
              </a:rPr>
              <a:t>   : </a:t>
            </a:r>
            <a:r>
              <a:rPr lang="ko-KR" altLang="en-US" sz="2800" b="1" kern="0" dirty="0">
                <a:solidFill>
                  <a:schemeClr val="tx1"/>
                </a:solidFill>
              </a:rPr>
              <a:t>소형 마이크와 스피커를 통한 의사소통 가능</a:t>
            </a:r>
            <a:endParaRPr lang="en-US" altLang="ko-KR" sz="2800" b="1" kern="0" dirty="0">
              <a:solidFill>
                <a:schemeClr val="tx1"/>
              </a:solidFill>
            </a:endParaRPr>
          </a:p>
          <a:p>
            <a:pPr marL="315122" lvl="1" indent="0" defTabSz="630247">
              <a:buClr>
                <a:srgbClr val="1B9AD9"/>
              </a:buClr>
              <a:buNone/>
              <a:defRPr/>
            </a:pPr>
            <a:r>
              <a:rPr lang="en-US" altLang="ko-KR" sz="2800" b="1" kern="0" dirty="0">
                <a:solidFill>
                  <a:schemeClr val="tx1"/>
                </a:solidFill>
              </a:rPr>
              <a:t>   : </a:t>
            </a:r>
            <a:r>
              <a:rPr lang="ko-KR" altLang="en-US" sz="2800" b="1" kern="0" dirty="0" err="1">
                <a:solidFill>
                  <a:schemeClr val="tx1"/>
                </a:solidFill>
              </a:rPr>
              <a:t>드론</a:t>
            </a:r>
            <a:r>
              <a:rPr lang="ko-KR" altLang="en-US" sz="2800" b="1" kern="0" dirty="0">
                <a:solidFill>
                  <a:schemeClr val="tx1"/>
                </a:solidFill>
              </a:rPr>
              <a:t> 자체 발광하여 보다 정확한 위치 제공</a:t>
            </a:r>
            <a:endParaRPr lang="en-US" altLang="ko-KR" sz="2800" b="1" kern="0" dirty="0">
              <a:solidFill>
                <a:schemeClr val="tx1"/>
              </a:solidFill>
            </a:endParaRPr>
          </a:p>
        </p:txBody>
      </p:sp>
      <p:sp>
        <p:nvSpPr>
          <p:cNvPr id="145" name="내용 개체 틀 2"/>
          <p:cNvSpPr txBox="1">
            <a:spLocks/>
          </p:cNvSpPr>
          <p:nvPr/>
        </p:nvSpPr>
        <p:spPr bwMode="auto">
          <a:xfrm>
            <a:off x="10712227" y="10379948"/>
            <a:ext cx="9910669" cy="268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030" tIns="31514" rIns="63030" bIns="31514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defTabSz="630247">
              <a:buClr>
                <a:srgbClr val="1B9AD9"/>
              </a:buClr>
              <a:defRPr/>
            </a:pPr>
            <a:r>
              <a:rPr lang="ko-KR" altLang="en-US" b="1" kern="0" dirty="0">
                <a:solidFill>
                  <a:schemeClr val="tx1"/>
                </a:solidFill>
              </a:rPr>
              <a:t> </a:t>
            </a:r>
            <a:r>
              <a:rPr lang="ko-KR" altLang="en-US" sz="3200" b="1" kern="0" dirty="0">
                <a:solidFill>
                  <a:schemeClr val="tx1"/>
                </a:solidFill>
              </a:rPr>
              <a:t>의료</a:t>
            </a:r>
            <a:endParaRPr lang="en-US" altLang="ko-KR" sz="3200" b="1" kern="0" dirty="0">
              <a:solidFill>
                <a:schemeClr val="tx1"/>
              </a:solidFill>
              <a:latin typeface="+mn-ea"/>
            </a:endParaRPr>
          </a:p>
          <a:p>
            <a:pPr marL="315122" lvl="1" indent="0" defTabSz="630247">
              <a:buClr>
                <a:srgbClr val="1B9AD9"/>
              </a:buClr>
              <a:buNone/>
              <a:defRPr/>
            </a:pPr>
            <a:r>
              <a:rPr lang="en-US" altLang="ko-KR" sz="2800" b="1" kern="0" dirty="0">
                <a:solidFill>
                  <a:schemeClr val="tx1"/>
                </a:solidFill>
                <a:latin typeface="+mn-ea"/>
              </a:rPr>
              <a:t>   : </a:t>
            </a:r>
            <a:r>
              <a:rPr lang="ko-KR" altLang="en-US" sz="2800" b="1" kern="0" dirty="0" err="1">
                <a:solidFill>
                  <a:schemeClr val="tx1"/>
                </a:solidFill>
                <a:latin typeface="+mn-ea"/>
              </a:rPr>
              <a:t>드론에</a:t>
            </a:r>
            <a:r>
              <a:rPr lang="ko-KR" altLang="en-US" sz="2800" b="1" kern="0" dirty="0">
                <a:solidFill>
                  <a:schemeClr val="tx1"/>
                </a:solidFill>
                <a:latin typeface="+mn-ea"/>
              </a:rPr>
              <a:t> 내장된 카메라와 마이크</a:t>
            </a:r>
            <a:r>
              <a:rPr lang="en-US" altLang="ko-KR" sz="2800" b="1" kern="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800" b="1" kern="0" dirty="0">
                <a:solidFill>
                  <a:schemeClr val="tx1"/>
                </a:solidFill>
                <a:latin typeface="+mn-ea"/>
              </a:rPr>
              <a:t> 스피커 그리고 수술용</a:t>
            </a:r>
            <a:endParaRPr lang="en-US" altLang="ko-KR" sz="2800" b="1" kern="0" dirty="0">
              <a:solidFill>
                <a:schemeClr val="tx1"/>
              </a:solidFill>
              <a:latin typeface="+mn-ea"/>
            </a:endParaRPr>
          </a:p>
          <a:p>
            <a:pPr marL="315122" lvl="1" indent="0" defTabSz="630247">
              <a:buClr>
                <a:srgbClr val="1B9AD9"/>
              </a:buClr>
              <a:buNone/>
              <a:defRPr/>
            </a:pPr>
            <a:r>
              <a:rPr lang="en-US" altLang="ko-KR" sz="2800" b="1" kern="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2800" b="1" kern="0" dirty="0">
                <a:solidFill>
                  <a:schemeClr val="tx1"/>
                </a:solidFill>
                <a:latin typeface="+mn-ea"/>
              </a:rPr>
              <a:t> 팔을 통해 상처를 꿰매거나 지혈하는 응급처치 가능</a:t>
            </a:r>
            <a:endParaRPr lang="en-US" altLang="ko-KR" sz="2800" b="1" kern="0" dirty="0">
              <a:solidFill>
                <a:schemeClr val="tx1"/>
              </a:solidFill>
              <a:latin typeface="+mn-ea"/>
            </a:endParaRPr>
          </a:p>
          <a:p>
            <a:pPr marL="315122" lvl="1" indent="0" defTabSz="630247">
              <a:buClr>
                <a:srgbClr val="1B9AD9"/>
              </a:buClr>
              <a:buNone/>
              <a:defRPr/>
            </a:pPr>
            <a:r>
              <a:rPr lang="en-US" altLang="ko-KR" sz="2800" b="1" kern="0" dirty="0">
                <a:solidFill>
                  <a:schemeClr val="tx1"/>
                </a:solidFill>
                <a:latin typeface="+mn-ea"/>
              </a:rPr>
              <a:t>   : </a:t>
            </a:r>
            <a:r>
              <a:rPr lang="ko-KR" altLang="en-US" sz="2800" b="1" kern="0" dirty="0">
                <a:solidFill>
                  <a:schemeClr val="tx1"/>
                </a:solidFill>
                <a:latin typeface="+mn-ea"/>
              </a:rPr>
              <a:t>수술용 팔은 덮개로 덮여있어 멸균상태를 유지하며 </a:t>
            </a:r>
            <a:endParaRPr lang="en-US" altLang="ko-KR" sz="2800" b="1" kern="0" dirty="0">
              <a:solidFill>
                <a:schemeClr val="tx1"/>
              </a:solidFill>
              <a:latin typeface="+mn-ea"/>
            </a:endParaRPr>
          </a:p>
          <a:p>
            <a:pPr marL="315122" lvl="1" indent="0" defTabSz="630247">
              <a:buClr>
                <a:srgbClr val="1B9AD9"/>
              </a:buClr>
              <a:buNone/>
              <a:defRPr/>
            </a:pPr>
            <a:r>
              <a:rPr lang="en-US" altLang="ko-KR" sz="2800" b="1" kern="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2800" b="1" kern="0" dirty="0">
                <a:solidFill>
                  <a:schemeClr val="tx1"/>
                </a:solidFill>
                <a:latin typeface="+mn-ea"/>
              </a:rPr>
              <a:t>수술 시 덮개는 해체되어 부목으로 사용가능</a:t>
            </a:r>
            <a:endParaRPr lang="en-US" altLang="ko-KR" sz="2800" b="1" kern="0" dirty="0">
              <a:solidFill>
                <a:schemeClr val="tx1"/>
              </a:solidFill>
              <a:latin typeface="+mn-ea"/>
            </a:endParaRPr>
          </a:p>
          <a:p>
            <a:pPr marL="315122" lvl="1" indent="0" defTabSz="630247">
              <a:buClr>
                <a:srgbClr val="1B9AD9"/>
              </a:buClr>
              <a:buNone/>
              <a:defRPr/>
            </a:pPr>
            <a:r>
              <a:rPr lang="en-US" altLang="ko-KR" sz="2800" b="1" kern="0" dirty="0">
                <a:solidFill>
                  <a:schemeClr val="tx1"/>
                </a:solidFill>
                <a:latin typeface="+mn-ea"/>
              </a:rPr>
              <a:t>   : </a:t>
            </a:r>
            <a:r>
              <a:rPr lang="ko-KR" altLang="en-US" sz="2800" b="1" kern="0" dirty="0" err="1">
                <a:solidFill>
                  <a:schemeClr val="tx1"/>
                </a:solidFill>
                <a:latin typeface="+mn-ea"/>
              </a:rPr>
              <a:t>고관절</a:t>
            </a:r>
            <a:r>
              <a:rPr lang="ko-KR" altLang="en-US" sz="2800" b="1" kern="0" dirty="0">
                <a:solidFill>
                  <a:schemeClr val="tx1"/>
                </a:solidFill>
                <a:latin typeface="+mn-ea"/>
              </a:rPr>
              <a:t> 기능으로 다양한 각도에서 수술가능</a:t>
            </a:r>
            <a:endParaRPr lang="en-US" altLang="ko-KR" sz="2800" b="1" kern="0" dirty="0">
              <a:solidFill>
                <a:schemeClr val="tx1"/>
              </a:solidFill>
              <a:latin typeface="+mn-ea"/>
            </a:endParaRPr>
          </a:p>
          <a:p>
            <a:pPr marL="315122" lvl="1" indent="0" defTabSz="630247">
              <a:buClr>
                <a:srgbClr val="1B9AD9"/>
              </a:buClr>
              <a:buNone/>
              <a:defRPr/>
            </a:pPr>
            <a:r>
              <a:rPr lang="en-US" altLang="ko-KR" sz="2800" b="1" kern="0" dirty="0">
                <a:solidFill>
                  <a:schemeClr val="tx1"/>
                </a:solidFill>
                <a:latin typeface="+mn-ea"/>
              </a:rPr>
              <a:t>   : </a:t>
            </a:r>
            <a:r>
              <a:rPr lang="ko-KR" altLang="en-US" sz="2800" b="1" kern="0" dirty="0">
                <a:solidFill>
                  <a:schemeClr val="tx1"/>
                </a:solidFill>
                <a:latin typeface="+mn-ea"/>
              </a:rPr>
              <a:t>일반 상비약부터 마취제까지 내장되어 있음</a:t>
            </a:r>
            <a:endParaRPr lang="en-US" altLang="ko-KR" sz="28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내용 개체 틀 2"/>
          <p:cNvSpPr txBox="1">
            <a:spLocks/>
          </p:cNvSpPr>
          <p:nvPr/>
        </p:nvSpPr>
        <p:spPr bwMode="auto">
          <a:xfrm>
            <a:off x="341420" y="26465414"/>
            <a:ext cx="20480572" cy="256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030" tIns="31514" rIns="63030" bIns="31514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atinLnBrk="0"/>
            <a:r>
              <a:rPr lang="ko-KR" altLang="en-US" b="1" kern="0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최근 빠른 속도로 삶에 </a:t>
            </a:r>
            <a:r>
              <a:rPr lang="ko-KR" altLang="en-US" b="1" dirty="0" smtClean="0">
                <a:solidFill>
                  <a:schemeClr val="tx1"/>
                </a:solidFill>
              </a:rPr>
              <a:t>파고든 </a:t>
            </a:r>
            <a:r>
              <a:rPr lang="ko-KR" altLang="en-US" b="1" dirty="0" err="1">
                <a:solidFill>
                  <a:schemeClr val="tx1"/>
                </a:solidFill>
              </a:rPr>
              <a:t>드론이</a:t>
            </a:r>
            <a:r>
              <a:rPr lang="ko-KR" altLang="en-US" b="1" dirty="0">
                <a:solidFill>
                  <a:schemeClr val="tx1"/>
                </a:solidFill>
              </a:rPr>
              <a:t> 다양한 분야에 적용되고 있는 사례를 통해 조난사고 발생시 구조 및 의료 기술을 탑재한 </a:t>
            </a:r>
            <a:r>
              <a:rPr lang="ko-KR" altLang="en-US" b="1" dirty="0" err="1">
                <a:solidFill>
                  <a:schemeClr val="tx1"/>
                </a:solidFill>
              </a:rPr>
              <a:t>드론을</a:t>
            </a:r>
            <a:r>
              <a:rPr lang="ko-KR" altLang="en-US" b="1" dirty="0">
                <a:solidFill>
                  <a:schemeClr val="tx1"/>
                </a:solidFill>
              </a:rPr>
              <a:t> 이용하여 인간의 삶을 더 윤택하게 만들어 줄 수 </a:t>
            </a:r>
            <a:r>
              <a:rPr lang="ko-KR" altLang="en-US" b="1" dirty="0" smtClean="0">
                <a:solidFill>
                  <a:schemeClr val="tx1"/>
                </a:solidFill>
              </a:rPr>
              <a:t>있다는 점에서 </a:t>
            </a:r>
            <a:r>
              <a:rPr lang="ko-KR" altLang="en-US" b="1" dirty="0">
                <a:solidFill>
                  <a:schemeClr val="tx1"/>
                </a:solidFill>
              </a:rPr>
              <a:t>고안한 것이 </a:t>
            </a:r>
            <a:r>
              <a:rPr lang="en-US" altLang="ko-KR" b="1" dirty="0">
                <a:solidFill>
                  <a:schemeClr val="tx1"/>
                </a:solidFill>
              </a:rPr>
              <a:t>SOS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드론이다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0" indent="0" latinLnBrk="0">
              <a:buNone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en-US" b="1" dirty="0" smtClean="0">
                <a:solidFill>
                  <a:schemeClr val="tx1"/>
                </a:solidFill>
              </a:rPr>
              <a:t> 현재까지의 </a:t>
            </a:r>
            <a:r>
              <a:rPr lang="ko-KR" altLang="en-US" b="1" dirty="0" err="1">
                <a:solidFill>
                  <a:schemeClr val="tx1"/>
                </a:solidFill>
              </a:rPr>
              <a:t>드론은</a:t>
            </a:r>
            <a:r>
              <a:rPr lang="ko-KR" altLang="en-US" b="1" dirty="0">
                <a:solidFill>
                  <a:schemeClr val="tx1"/>
                </a:solidFill>
              </a:rPr>
              <a:t> 비행능력과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촬영 그리고 운용 편의성을 갖추었는데 여기에 위치 송수신기와 발광 </a:t>
            </a:r>
            <a:r>
              <a:rPr lang="en-US" altLang="ko-KR" b="1" dirty="0">
                <a:solidFill>
                  <a:schemeClr val="tx1"/>
                </a:solidFill>
              </a:rPr>
              <a:t>LED, </a:t>
            </a:r>
            <a:r>
              <a:rPr lang="ko-KR" altLang="en-US" b="1" dirty="0">
                <a:solidFill>
                  <a:schemeClr val="tx1"/>
                </a:solidFill>
              </a:rPr>
              <a:t>마이크와 </a:t>
            </a:r>
            <a:r>
              <a:rPr lang="ko-KR" altLang="en-US" b="1" dirty="0" smtClean="0">
                <a:solidFill>
                  <a:schemeClr val="tx1"/>
                </a:solidFill>
              </a:rPr>
              <a:t>스피커를 </a:t>
            </a:r>
            <a:r>
              <a:rPr lang="ko-KR" altLang="en-US" b="1" dirty="0">
                <a:solidFill>
                  <a:schemeClr val="tx1"/>
                </a:solidFill>
              </a:rPr>
              <a:t>장착하여 조난 시 빠른 구조를 유도할 수 있으며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부상을 당했을 경우 응급조치를 위한 원격 조종 수술이 가능하도록 설계하였다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따라서 </a:t>
            </a:r>
            <a:r>
              <a:rPr lang="en-US" altLang="ko-KR" b="1" dirty="0">
                <a:solidFill>
                  <a:schemeClr val="tx1"/>
                </a:solidFill>
              </a:rPr>
              <a:t>SOS </a:t>
            </a:r>
            <a:r>
              <a:rPr lang="ko-KR" altLang="en-US" b="1" dirty="0" err="1">
                <a:solidFill>
                  <a:schemeClr val="tx1"/>
                </a:solidFill>
              </a:rPr>
              <a:t>드론은</a:t>
            </a:r>
            <a:r>
              <a:rPr lang="ko-KR" altLang="en-US" b="1" dirty="0">
                <a:solidFill>
                  <a:schemeClr val="tx1"/>
                </a:solidFill>
              </a:rPr>
              <a:t> 구조 전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응급조치를 </a:t>
            </a:r>
            <a:r>
              <a:rPr lang="ko-KR" altLang="en-US" b="1" dirty="0">
                <a:solidFill>
                  <a:schemeClr val="tx1"/>
                </a:solidFill>
              </a:rPr>
              <a:t>못하여 다량출혈 및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차 사고를 </a:t>
            </a:r>
            <a:r>
              <a:rPr lang="ko-KR" altLang="en-US" b="1" dirty="0">
                <a:solidFill>
                  <a:schemeClr val="tx1"/>
                </a:solidFill>
              </a:rPr>
              <a:t>예방할 수 있으며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0" indent="0" latinLnBrk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en-US" b="1" dirty="0" smtClean="0">
                <a:solidFill>
                  <a:schemeClr val="tx1"/>
                </a:solidFill>
              </a:rPr>
              <a:t>빠른 구조가 가능하다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290" y="13929311"/>
            <a:ext cx="8968376" cy="469088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0082" y="5311869"/>
            <a:ext cx="5197162" cy="384338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59" y="20165141"/>
            <a:ext cx="5754048" cy="48061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3" y="20180872"/>
            <a:ext cx="5359831" cy="487717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388" y="20180871"/>
            <a:ext cx="7692363" cy="47904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9"/>
          <a:srcRect b="1548"/>
          <a:stretch/>
        </p:blipFill>
        <p:spPr>
          <a:xfrm>
            <a:off x="10207722" y="5182130"/>
            <a:ext cx="5832360" cy="40564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6" y="13076640"/>
            <a:ext cx="8499689" cy="54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8032</TotalTime>
  <Words>268</Words>
  <Application>Microsoft Office PowerPoint</Application>
  <PresentationFormat>사용자 지정</PresentationFormat>
  <Paragraphs>36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YDI</dc:creator>
  <cp:lastModifiedBy>HOME</cp:lastModifiedBy>
  <cp:revision>345</cp:revision>
  <cp:lastPrinted>2014-05-14T07:51:38Z</cp:lastPrinted>
  <dcterms:created xsi:type="dcterms:W3CDTF">2013-11-09T13:17:36Z</dcterms:created>
  <dcterms:modified xsi:type="dcterms:W3CDTF">2015-11-09T09:17:21Z</dcterms:modified>
</cp:coreProperties>
</file>