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8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0" r:id="rId2"/>
    <p:sldMasterId id="2147483710" r:id="rId3"/>
    <p:sldMasterId id="2147483718" r:id="rId4"/>
    <p:sldMasterId id="2147483726" r:id="rId5"/>
    <p:sldMasterId id="2147483734" r:id="rId6"/>
    <p:sldMasterId id="2147483742" r:id="rId7"/>
    <p:sldMasterId id="2147483750" r:id="rId8"/>
    <p:sldMasterId id="2147483758" r:id="rId9"/>
  </p:sldMasterIdLst>
  <p:notesMasterIdLst>
    <p:notesMasterId r:id="rId20"/>
  </p:notesMasterIdLst>
  <p:handoutMasterIdLst>
    <p:handoutMasterId r:id="rId21"/>
  </p:handoutMasterIdLst>
  <p:sldIdLst>
    <p:sldId id="258" r:id="rId10"/>
    <p:sldId id="262" r:id="rId11"/>
    <p:sldId id="263" r:id="rId12"/>
    <p:sldId id="264" r:id="rId13"/>
    <p:sldId id="276" r:id="rId14"/>
    <p:sldId id="277" r:id="rId15"/>
    <p:sldId id="278" r:id="rId16"/>
    <p:sldId id="279" r:id="rId17"/>
    <p:sldId id="275" r:id="rId18"/>
    <p:sldId id="261" r:id="rId19"/>
  </p:sldIdLst>
  <p:sldSz cx="9144000" cy="5143500" type="screen16x9"/>
  <p:notesSz cx="6805613" cy="9944100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300"/>
    <a:srgbClr val="F37021"/>
    <a:srgbClr val="FF7C80"/>
    <a:srgbClr val="2C87CB"/>
    <a:srgbClr val="EAEAEA"/>
    <a:srgbClr val="DDDDDD"/>
    <a:srgbClr val="EFD921"/>
    <a:srgbClr val="3BACFF"/>
    <a:srgbClr val="1FE4C6"/>
    <a:srgbClr val="43C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0" autoAdjust="0"/>
    <p:restoredTop sz="96959" autoAdjust="0"/>
  </p:normalViewPr>
  <p:slideViewPr>
    <p:cSldViewPr>
      <p:cViewPr varScale="1">
        <p:scale>
          <a:sx n="112" d="100"/>
          <a:sy n="112" d="100"/>
        </p:scale>
        <p:origin x="-96" y="-750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2262F3B-5CC7-4D5E-B602-F5E0CB55D9B3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Background_compass_white.jpg"/>
          <p:cNvPicPr>
            <a:picLocks noChangeAspect="1"/>
          </p:cNvPicPr>
          <p:nvPr userDrawn="1"/>
        </p:nvPicPr>
        <p:blipFill>
          <a:blip r:embed="rId2" cstate="print"/>
          <a:srcRect b="200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491880" y="891336"/>
            <a:ext cx="511256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067175" y="1491630"/>
            <a:ext cx="4537075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6/24/2015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3DS_Document_2012</a:t>
            </a:r>
            <a:endParaRPr lang="en-US" sz="600" b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7" name="Image 16" descr="Lockup_3DS_PPT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79265" y="4671626"/>
            <a:ext cx="238169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8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FWE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39739"/>
            <a:ext cx="4464050" cy="44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0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0B8E0-F16C-43E6-806F-346792DF9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3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650320" y="11316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412320" y="1131670"/>
            <a:ext cx="5040000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5" name="Espace réservé du texte 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650320" y="1668708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2412320" y="1668708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7" name="Espace réservé du texte 3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650320" y="221175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2320" y="221175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9" name="Espace réservé du texte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650320" y="275181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2412320" y="275181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1" name="Espace réservé du texte 3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650320" y="32918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2412320" y="329187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3" name="Espace réservé du texte 3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650320" y="383193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2412320" y="383193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Arial Narrow" pitchFamily="34" charset="0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1276350"/>
            <a:ext cx="7777163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879562"/>
            <a:ext cx="7777163" cy="35643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863601" y="1276350"/>
            <a:ext cx="3744404" cy="31683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716016" y="1275606"/>
            <a:ext cx="3744404" cy="316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Background_compass_blue.jpg"/>
          <p:cNvPicPr>
            <a:picLocks noChangeAspect="1"/>
          </p:cNvPicPr>
          <p:nvPr userDrawn="1"/>
        </p:nvPicPr>
        <p:blipFill>
          <a:blip r:embed="rId2" cstate="print"/>
          <a:srcRect b="199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635896" y="891336"/>
            <a:ext cx="4968552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067175" y="1491630"/>
            <a:ext cx="4537075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6/24/2015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3DS_Document_2012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8" name="Image 17" descr="Lockup_3DS_PPT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93606" y="4673793"/>
            <a:ext cx="2359152" cy="31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8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3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650320" y="11316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412320" y="1131670"/>
            <a:ext cx="5040000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5" name="Espace réservé du texte 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650320" y="1668708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2412320" y="1668708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7" name="Espace réservé du texte 3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650320" y="221175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2320" y="221175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9" name="Espace réservé du texte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650320" y="275181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2412320" y="275181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1" name="Espace réservé du texte 3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650320" y="32918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2412320" y="329187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3" name="Espace réservé du texte 3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650320" y="383193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2412320" y="383193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Arial Narrow" pitchFamily="34" charset="0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1276350"/>
            <a:ext cx="7777163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879562"/>
            <a:ext cx="7777163" cy="35643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863601" y="1276350"/>
            <a:ext cx="3744404" cy="31683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716016" y="1275606"/>
            <a:ext cx="3744404" cy="316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3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650320" y="11316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412320" y="1131670"/>
            <a:ext cx="5040000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5" name="Espace réservé du texte 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650320" y="1668708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2412320" y="1668708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7" name="Espace réservé du texte 3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650320" y="221175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2320" y="221175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9" name="Espace réservé du texte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650320" y="275181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2412320" y="275181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1" name="Espace réservé du texte 3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650320" y="32918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2412320" y="329187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3" name="Espace réservé du texte 3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650320" y="383193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2412320" y="383193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3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650320" y="11316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412320" y="1131670"/>
            <a:ext cx="5040000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5" name="Espace réservé du texte 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650320" y="1668708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2412320" y="1668708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7" name="Espace réservé du texte 3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650320" y="221175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2320" y="221175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9" name="Espace réservé du texte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650320" y="275181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2412320" y="275181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1" name="Espace réservé du texte 3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650320" y="32918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2412320" y="329187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3" name="Espace réservé du texte 3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650320" y="383193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2412320" y="383193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Arial Narrow" pitchFamily="34" charset="0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1276350"/>
            <a:ext cx="7777163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879562"/>
            <a:ext cx="7777163" cy="35643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863601" y="1276350"/>
            <a:ext cx="3744404" cy="31683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716016" y="1275606"/>
            <a:ext cx="3744404" cy="316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3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650320" y="11316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412320" y="1131670"/>
            <a:ext cx="5040000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5" name="Espace réservé du texte 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650320" y="1668708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2412320" y="1668708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7" name="Espace réservé du texte 3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650320" y="221175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2320" y="221175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9" name="Espace réservé du texte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650320" y="275181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2412320" y="275181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1" name="Espace réservé du texte 3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650320" y="32918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2412320" y="329187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3" name="Espace réservé du texte 3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650320" y="383193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2412320" y="383193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Arial Narrow" pitchFamily="34" charset="0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1276350"/>
            <a:ext cx="7777163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879562"/>
            <a:ext cx="7777163" cy="35643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863601" y="1276350"/>
            <a:ext cx="3744404" cy="31683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716016" y="1275606"/>
            <a:ext cx="3744404" cy="316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3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650320" y="11316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412320" y="1131670"/>
            <a:ext cx="5040000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5" name="Espace réservé du texte 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650320" y="1668708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2412320" y="1668708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7" name="Espace réservé du texte 3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650320" y="221175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2320" y="221175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9" name="Espace réservé du texte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650320" y="275181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2412320" y="275181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1" name="Espace réservé du texte 3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650320" y="32918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2412320" y="329187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3" name="Espace réservé du texte 3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650320" y="383193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2412320" y="383193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Arial Narrow" pitchFamily="34" charset="0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1276350"/>
            <a:ext cx="7777163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879562"/>
            <a:ext cx="7777163" cy="35643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863601" y="1276350"/>
            <a:ext cx="3744404" cy="31683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716016" y="1275606"/>
            <a:ext cx="3744404" cy="316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96549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1276350"/>
            <a:ext cx="7777163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3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650320" y="11316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412320" y="1131670"/>
            <a:ext cx="5040000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5" name="Espace réservé du texte 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650320" y="1668708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2412320" y="1668708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7" name="Espace réservé du texte 3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650320" y="221175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2320" y="221175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9" name="Espace réservé du texte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650320" y="275181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2412320" y="275181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1" name="Espace réservé du texte 3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650320" y="32918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2412320" y="329187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3" name="Espace réservé du texte 3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650320" y="383193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2412320" y="383193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Arial Narrow" pitchFamily="34" charset="0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1276350"/>
            <a:ext cx="7777163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879562"/>
            <a:ext cx="7777163" cy="35643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863601" y="1276350"/>
            <a:ext cx="3744404" cy="31683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716016" y="1275606"/>
            <a:ext cx="3744404" cy="316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879562"/>
            <a:ext cx="7777163" cy="35643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3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650320" y="11316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412320" y="1131670"/>
            <a:ext cx="5040000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5" name="Espace réservé du texte 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650320" y="1668708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2412320" y="1668708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7" name="Espace réservé du texte 3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650320" y="221175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2320" y="221175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9" name="Espace réservé du texte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650320" y="275181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2412320" y="275181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1" name="Espace réservé du texte 3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650320" y="32918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2412320" y="329187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3" name="Espace réservé du texte 3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650320" y="383193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2412320" y="383193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Arial Narrow" pitchFamily="34" charset="0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1276350"/>
            <a:ext cx="7777163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879562"/>
            <a:ext cx="7777163" cy="35643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863601" y="1276350"/>
            <a:ext cx="3744404" cy="31683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716016" y="1275606"/>
            <a:ext cx="3744404" cy="316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3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650320" y="11316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412320" y="1131670"/>
            <a:ext cx="5040000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First item</a:t>
            </a:r>
            <a:endParaRPr lang="en-US" noProof="0"/>
          </a:p>
        </p:txBody>
      </p:sp>
      <p:sp>
        <p:nvSpPr>
          <p:cNvPr id="5" name="Espace réservé du texte 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650320" y="1668708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2412320" y="1668708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Second item</a:t>
            </a:r>
            <a:endParaRPr lang="en-US" noProof="0"/>
          </a:p>
        </p:txBody>
      </p:sp>
      <p:sp>
        <p:nvSpPr>
          <p:cNvPr id="7" name="Espace réservé du texte 3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650320" y="221175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2320" y="221175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9" name="Espace réservé du texte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650320" y="275181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2412320" y="275181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1" name="Espace réservé du texte 3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650320" y="329187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2412320" y="329187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3" name="Espace réservé du texte 3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650320" y="3831930"/>
            <a:ext cx="360000" cy="360000"/>
          </a:xfrm>
          <a:solidFill>
            <a:schemeClr val="tx1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N°</a:t>
            </a:r>
            <a:endParaRPr lang="en-US" noProof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2412320" y="383193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863601" y="1276350"/>
            <a:ext cx="3744404" cy="316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716016" y="1275606"/>
            <a:ext cx="3744404" cy="316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Arial Narrow" pitchFamily="34" charset="0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 smtClean="0"/>
              <a:t>Click to add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1276350"/>
            <a:ext cx="7777163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5"/>
          </p:nvPr>
        </p:nvSpPr>
        <p:spPr>
          <a:xfrm>
            <a:off x="863600" y="879562"/>
            <a:ext cx="7777163" cy="356439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863601" y="1276350"/>
            <a:ext cx="3744404" cy="31683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4716016" y="1275606"/>
            <a:ext cx="3744404" cy="316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33.xml"/><Relationship Id="rId10" Type="http://schemas.openxmlformats.org/officeDocument/2006/relationships/image" Target="../media/image11.jpeg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41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0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image" Target="../media/image13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4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8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14.jpeg"/><Relationship Id="rId4" Type="http://schemas.openxmlformats.org/officeDocument/2006/relationships/slideLayout" Target="../slideLayouts/slideLayout56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15.jpeg"/><Relationship Id="rId4" Type="http://schemas.openxmlformats.org/officeDocument/2006/relationships/slideLayout" Target="../slideLayouts/slideLayout64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73.xml"/><Relationship Id="rId10" Type="http://schemas.openxmlformats.org/officeDocument/2006/relationships/image" Target="../media/image16.jpeg"/><Relationship Id="rId4" Type="http://schemas.openxmlformats.org/officeDocument/2006/relationships/slideLayout" Target="../slideLayouts/slideLayout72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PPT_bar_bottom.jpg"/>
          <p:cNvPicPr>
            <a:picLocks noChangeAspect="1"/>
          </p:cNvPicPr>
          <p:nvPr/>
        </p:nvPicPr>
        <p:blipFill>
          <a:blip r:embed="rId14" cstate="print"/>
          <a:srcRect l="12744"/>
          <a:stretch>
            <a:fillRect/>
          </a:stretch>
        </p:blipFill>
        <p:spPr>
          <a:xfrm>
            <a:off x="0" y="4515966"/>
            <a:ext cx="9144000" cy="62753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63588" y="1306871"/>
            <a:ext cx="7776864" cy="3093065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6/24/2015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3DS_Document_2012</a:t>
            </a:r>
            <a:endParaRPr lang="en-US" sz="600" b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774" r:id="rId3"/>
    <p:sldLayoutId id="2147483663" r:id="rId4"/>
    <p:sldLayoutId id="2147483662" r:id="rId5"/>
    <p:sldLayoutId id="2147483699" r:id="rId6"/>
    <p:sldLayoutId id="2147483664" r:id="rId7"/>
    <p:sldLayoutId id="2147483666" r:id="rId8"/>
    <p:sldLayoutId id="2147483765" r:id="rId9"/>
    <p:sldLayoutId id="2147483667" r:id="rId10"/>
    <p:sldLayoutId id="2147483696" r:id="rId11"/>
    <p:sldLayoutId id="2147483783" r:id="rId12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52000" indent="-252000" algn="l" defTabSz="879152" rtl="0" eaLnBrk="1" latinLnBrk="0" hangingPunct="1">
        <a:lnSpc>
          <a:spcPct val="100000"/>
        </a:lnSpc>
        <a:spcBef>
          <a:spcPts val="800"/>
        </a:spcBef>
        <a:buSzPct val="100000"/>
        <a:buFontTx/>
        <a:buBlip>
          <a:blip r:embed="rId15"/>
        </a:buBlip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504000" marR="0" indent="-234000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16"/>
        </a:buBlip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756000" marR="0" indent="-216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5"/>
        </a:buBlip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972000" indent="-180000" algn="l" defTabSz="879152" rtl="0" eaLnBrk="1" latinLnBrk="0" hangingPunct="1">
        <a:lnSpc>
          <a:spcPct val="100000"/>
        </a:lnSpc>
        <a:spcBef>
          <a:spcPts val="400"/>
        </a:spcBef>
        <a:buSzPct val="90000"/>
        <a:buFontTx/>
        <a:buBlip>
          <a:blip r:embed="rId16"/>
        </a:buBlip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1080000" indent="0" algn="l" defTabSz="879152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PT_bar_bottom_CA.jpg"/>
          <p:cNvPicPr>
            <a:picLocks noChangeAspect="1"/>
          </p:cNvPicPr>
          <p:nvPr/>
        </p:nvPicPr>
        <p:blipFill>
          <a:blip r:embed="rId10" cstate="print"/>
          <a:srcRect l="13214"/>
          <a:stretch>
            <a:fillRect/>
          </a:stretch>
        </p:blipFill>
        <p:spPr>
          <a:xfrm>
            <a:off x="0" y="4512564"/>
            <a:ext cx="9144000" cy="6309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2430000" y="2481196"/>
            <a:ext cx="5143502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Narrow" pitchFamily="34" charset="0"/>
                <a:cs typeface="Arial" pitchFamily="34" charset="0"/>
              </a:rPr>
              <a:t>3DS.COM/CATIA</a:t>
            </a:r>
            <a:r>
              <a:rPr lang="en-US" sz="600" b="0" cap="none" spc="0" baseline="0" dirty="0" smtClean="0">
                <a:ln>
                  <a:noFill/>
                </a:ln>
                <a:solidFill>
                  <a:srgbClr val="00009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6/24/2015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3DS_Document_2012</a:t>
            </a:r>
            <a:endParaRPr lang="en-US" sz="600" b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63588" y="1306871"/>
            <a:ext cx="7776864" cy="3093065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marL="252000" marR="0" lvl="0" indent="-2520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Blip>
                <a:blip r:embed="rId11"/>
              </a:buBlip>
              <a:tabLst/>
              <a:defRPr/>
            </a:pPr>
            <a:r>
              <a:rPr kumimoji="0" lang="en-US" sz="20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Click to edit Master text styles</a:t>
            </a:r>
          </a:p>
          <a:p>
            <a:pPr marL="504000" marR="0" lvl="1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12"/>
              </a:buBlip>
              <a:tabLst/>
              <a:defRPr/>
            </a:pPr>
            <a:r>
              <a:rPr kumimoji="0" lang="en-US" sz="18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Second level</a:t>
            </a:r>
          </a:p>
          <a:p>
            <a:pPr marL="756000" marR="0" lvl="2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1"/>
              </a:buBlip>
              <a:tabLst/>
              <a:defRPr/>
            </a:pPr>
            <a:r>
              <a:rPr kumimoji="0" lang="en-US" sz="16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Third level</a:t>
            </a:r>
          </a:p>
          <a:p>
            <a:pPr marL="972000" marR="0" lvl="3" indent="-180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2"/>
              </a:buBlip>
              <a:tabLst/>
              <a:defRPr/>
            </a:pPr>
            <a:r>
              <a:rPr kumimoji="0" lang="en-US" sz="1400" b="0" i="0" u="none" strike="noStrike" kern="900" cap="none" spc="-7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Fourth level</a:t>
            </a:r>
          </a:p>
          <a:p>
            <a:pPr marL="1080000" marR="0" lvl="4" indent="0" algn="l" defTabSz="87915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Fifth level</a:t>
            </a:r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66" r:id="rId7"/>
    <p:sldLayoutId id="2147483708" r:id="rId8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Arial Narrow" pitchFamily="34" charset="0"/>
          <a:ea typeface="+mj-ea"/>
          <a:cs typeface="Arial Narrow" pitchFamily="34" charset="0"/>
        </a:defRPr>
      </a:lvl1pPr>
    </p:titleStyle>
    <p:bodyStyle>
      <a:lvl1pPr marL="252000" marR="0" indent="-252000" algn="l" defTabSz="879152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Blip>
          <a:blip r:embed="rId11"/>
        </a:buBlip>
        <a:tabLst/>
        <a:defRPr sz="20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1pPr>
      <a:lvl2pPr marL="504000" marR="0" indent="-234000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12"/>
        </a:buBlip>
        <a:tabLst/>
        <a:defRPr sz="16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2pPr>
      <a:lvl3pPr marL="756000" marR="0" indent="-216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1"/>
        </a:buBlip>
        <a:tabLst/>
        <a:defRPr sz="12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3pPr>
      <a:lvl4pPr marL="972000" marR="0" indent="-180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2"/>
        </a:buBlip>
        <a:tabLst/>
        <a:defRPr sz="1400" b="0" i="0" kern="900" spc="-70">
          <a:solidFill>
            <a:schemeClr val="tx1"/>
          </a:solidFill>
          <a:latin typeface="3ds Light"/>
          <a:ea typeface="+mn-ea"/>
          <a:cs typeface="3ds Light"/>
        </a:defRPr>
      </a:lvl4pPr>
      <a:lvl5pPr marL="1080000" marR="0" indent="0" algn="l" defTabSz="87915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/>
        <a:buNone/>
        <a:tabLst/>
        <a:defRPr sz="1200" b="0" i="0" kern="1200">
          <a:solidFill>
            <a:schemeClr val="tx1"/>
          </a:solidFill>
          <a:latin typeface="3ds Ligh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PPT_bar_bottom_SW.jpg"/>
          <p:cNvPicPr>
            <a:picLocks noChangeAspect="1"/>
          </p:cNvPicPr>
          <p:nvPr/>
        </p:nvPicPr>
        <p:blipFill>
          <a:blip r:embed="rId10" cstate="print"/>
          <a:srcRect l="13214"/>
          <a:stretch>
            <a:fillRect/>
          </a:stretch>
        </p:blipFill>
        <p:spPr>
          <a:xfrm>
            <a:off x="0" y="4512564"/>
            <a:ext cx="9144000" cy="6309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-2430000" y="2481195"/>
            <a:ext cx="5143504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  <a:cs typeface="Arial" pitchFamily="34" charset="0"/>
              </a:rPr>
              <a:t>3DS.COM/SOLIDWORKS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6/24/2015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3DS_Document_2012</a:t>
            </a:r>
            <a:endParaRPr lang="en-US" sz="600" b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63588" y="1306871"/>
            <a:ext cx="7776864" cy="3093065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marL="252000" marR="0" lvl="0" indent="-2520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Blip>
                <a:blip r:embed="rId11"/>
              </a:buBlip>
              <a:tabLst/>
              <a:defRPr/>
            </a:pPr>
            <a:r>
              <a:rPr kumimoji="0" lang="en-US" sz="20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Click to edit Master text styles</a:t>
            </a:r>
          </a:p>
          <a:p>
            <a:pPr marL="504000" marR="0" lvl="1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12"/>
              </a:buBlip>
              <a:tabLst/>
              <a:defRPr/>
            </a:pPr>
            <a:r>
              <a:rPr kumimoji="0" lang="en-US" sz="18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Second level</a:t>
            </a:r>
          </a:p>
          <a:p>
            <a:pPr marL="756000" marR="0" lvl="2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1"/>
              </a:buBlip>
              <a:tabLst/>
              <a:defRPr/>
            </a:pPr>
            <a:r>
              <a:rPr kumimoji="0" lang="en-US" sz="16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Third level</a:t>
            </a:r>
          </a:p>
          <a:p>
            <a:pPr marL="972000" marR="0" lvl="3" indent="-180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2"/>
              </a:buBlip>
              <a:tabLst/>
              <a:defRPr/>
            </a:pPr>
            <a:r>
              <a:rPr kumimoji="0" lang="en-US" sz="1400" b="0" i="0" u="none" strike="noStrike" kern="900" cap="none" spc="-7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Fourth level</a:t>
            </a:r>
          </a:p>
          <a:p>
            <a:pPr marL="1080000" marR="0" lvl="4" indent="0" algn="l" defTabSz="87915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Fifth level</a:t>
            </a:r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67" r:id="rId7"/>
    <p:sldLayoutId id="2147483716" r:id="rId8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Arial Narrow" pitchFamily="34" charset="0"/>
          <a:ea typeface="+mj-ea"/>
          <a:cs typeface="Arial Narrow" pitchFamily="34" charset="0"/>
        </a:defRPr>
      </a:lvl1pPr>
    </p:titleStyle>
    <p:bodyStyle>
      <a:lvl1pPr marL="252000" marR="0" indent="-252000" algn="l" defTabSz="879152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Blip>
          <a:blip r:embed="rId11"/>
        </a:buBlip>
        <a:tabLst/>
        <a:defRPr sz="20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1pPr>
      <a:lvl2pPr marL="504000" marR="0" indent="-234000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12"/>
        </a:buBlip>
        <a:tabLst/>
        <a:defRPr sz="16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2pPr>
      <a:lvl3pPr marL="756000" marR="0" indent="-216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1"/>
        </a:buBlip>
        <a:tabLst/>
        <a:defRPr sz="12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3pPr>
      <a:lvl4pPr marL="972000" marR="0" indent="-180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2"/>
        </a:buBlip>
        <a:tabLst/>
        <a:defRPr sz="1400" b="0" i="0" kern="900" spc="-70">
          <a:solidFill>
            <a:schemeClr val="tx1"/>
          </a:solidFill>
          <a:latin typeface="3ds Light"/>
          <a:ea typeface="+mn-ea"/>
          <a:cs typeface="3ds Light"/>
        </a:defRPr>
      </a:lvl4pPr>
      <a:lvl5pPr marL="1080000" marR="0" indent="0" algn="l" defTabSz="87915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/>
        <a:buNone/>
        <a:tabLst/>
        <a:defRPr sz="1200" b="0" i="0" kern="1200">
          <a:solidFill>
            <a:schemeClr val="tx1"/>
          </a:solidFill>
          <a:latin typeface="3ds Ligh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PPT_bar_bottom_SI.jpg"/>
          <p:cNvPicPr>
            <a:picLocks noChangeAspect="1"/>
          </p:cNvPicPr>
          <p:nvPr/>
        </p:nvPicPr>
        <p:blipFill>
          <a:blip r:embed="rId10" cstate="print"/>
          <a:srcRect l="13214"/>
          <a:stretch>
            <a:fillRect/>
          </a:stretch>
        </p:blipFill>
        <p:spPr>
          <a:xfrm>
            <a:off x="0" y="4512564"/>
            <a:ext cx="9144000" cy="6309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430000" y="2481197"/>
            <a:ext cx="5143500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Narrow" pitchFamily="34" charset="0"/>
                <a:cs typeface="Arial" pitchFamily="34" charset="0"/>
              </a:rPr>
              <a:t>3DS.COM/SIMULIA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6/24/2015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3DS_Document_2012</a:t>
            </a:r>
            <a:endParaRPr lang="en-US" sz="600" b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63588" y="1306871"/>
            <a:ext cx="7776864" cy="3093065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marL="252000" marR="0" lvl="0" indent="-2520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Blip>
                <a:blip r:embed="rId11"/>
              </a:buBlip>
              <a:tabLst/>
              <a:defRPr/>
            </a:pPr>
            <a:r>
              <a:rPr kumimoji="0" lang="en-US" sz="20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Click to edit Master text styles</a:t>
            </a:r>
          </a:p>
          <a:p>
            <a:pPr marL="504000" marR="0" lvl="1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12"/>
              </a:buBlip>
              <a:tabLst/>
              <a:defRPr/>
            </a:pPr>
            <a:r>
              <a:rPr kumimoji="0" lang="en-US" sz="18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Second level</a:t>
            </a:r>
          </a:p>
          <a:p>
            <a:pPr marL="756000" marR="0" lvl="2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1"/>
              </a:buBlip>
              <a:tabLst/>
              <a:defRPr/>
            </a:pPr>
            <a:r>
              <a:rPr kumimoji="0" lang="en-US" sz="16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Third level</a:t>
            </a:r>
          </a:p>
          <a:p>
            <a:pPr marL="972000" marR="0" lvl="3" indent="-180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2"/>
              </a:buBlip>
              <a:tabLst/>
              <a:defRPr/>
            </a:pPr>
            <a:r>
              <a:rPr kumimoji="0" lang="en-US" sz="1400" b="0" i="0" u="none" strike="noStrike" kern="900" cap="none" spc="-7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Fourth level</a:t>
            </a:r>
          </a:p>
          <a:p>
            <a:pPr marL="1080000" marR="0" lvl="4" indent="0" algn="l" defTabSz="87915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Fifth level</a:t>
            </a:r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68" r:id="rId7"/>
    <p:sldLayoutId id="2147483724" r:id="rId8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Arial Narrow" pitchFamily="34" charset="0"/>
          <a:ea typeface="+mj-ea"/>
          <a:cs typeface="Arial Narrow" pitchFamily="34" charset="0"/>
        </a:defRPr>
      </a:lvl1pPr>
    </p:titleStyle>
    <p:bodyStyle>
      <a:lvl1pPr marL="252000" marR="0" indent="-252000" algn="l" defTabSz="879152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Blip>
          <a:blip r:embed="rId11"/>
        </a:buBlip>
        <a:tabLst/>
        <a:defRPr sz="20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1pPr>
      <a:lvl2pPr marL="504000" marR="0" indent="-234000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12"/>
        </a:buBlip>
        <a:tabLst/>
        <a:defRPr sz="16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2pPr>
      <a:lvl3pPr marL="756000" marR="0" indent="-216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1"/>
        </a:buBlip>
        <a:tabLst/>
        <a:defRPr sz="12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3pPr>
      <a:lvl4pPr marL="972000" marR="0" indent="-180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2"/>
        </a:buBlip>
        <a:tabLst/>
        <a:defRPr sz="1400" b="0" i="0" kern="900" spc="-70">
          <a:solidFill>
            <a:schemeClr val="tx1"/>
          </a:solidFill>
          <a:latin typeface="3ds Light"/>
          <a:ea typeface="+mn-ea"/>
          <a:cs typeface="3ds Light"/>
        </a:defRPr>
      </a:lvl4pPr>
      <a:lvl5pPr marL="1080000" marR="0" indent="0" algn="l" defTabSz="87915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/>
        <a:buNone/>
        <a:tabLst/>
        <a:defRPr sz="1200" b="0" i="0" kern="1200">
          <a:solidFill>
            <a:schemeClr val="tx1"/>
          </a:solidFill>
          <a:latin typeface="3ds Ligh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-DEL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4510800"/>
            <a:ext cx="9074912" cy="6314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430000" y="2481197"/>
            <a:ext cx="5143500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 Narrow" pitchFamily="34" charset="0"/>
                <a:cs typeface="Arial" pitchFamily="34" charset="0"/>
              </a:rPr>
              <a:t>3DS.COM/DELMIA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6/24/2015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3DS_Document_2012</a:t>
            </a:r>
            <a:endParaRPr lang="en-US" sz="600" b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63588" y="1306871"/>
            <a:ext cx="7776864" cy="3093065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marL="252000" marR="0" lvl="0" indent="-2520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Blip>
                <a:blip r:embed="rId11"/>
              </a:buBlip>
              <a:tabLst/>
              <a:defRPr/>
            </a:pPr>
            <a:r>
              <a:rPr kumimoji="0" lang="en-US" sz="20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Click to edit Master text styles</a:t>
            </a:r>
          </a:p>
          <a:p>
            <a:pPr marL="504000" marR="0" lvl="1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12"/>
              </a:buBlip>
              <a:tabLst/>
              <a:defRPr/>
            </a:pPr>
            <a:r>
              <a:rPr kumimoji="0" lang="en-US" sz="18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Second level</a:t>
            </a:r>
          </a:p>
          <a:p>
            <a:pPr marL="756000" marR="0" lvl="2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1"/>
              </a:buBlip>
              <a:tabLst/>
              <a:defRPr/>
            </a:pPr>
            <a:r>
              <a:rPr kumimoji="0" lang="en-US" sz="16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Third level</a:t>
            </a:r>
          </a:p>
          <a:p>
            <a:pPr marL="972000" marR="0" lvl="3" indent="-180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2"/>
              </a:buBlip>
              <a:tabLst/>
              <a:defRPr/>
            </a:pPr>
            <a:r>
              <a:rPr kumimoji="0" lang="en-US" sz="1400" b="0" i="0" u="none" strike="noStrike" kern="900" cap="none" spc="-7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Fourth level</a:t>
            </a:r>
          </a:p>
          <a:p>
            <a:pPr marL="1080000" marR="0" lvl="4" indent="0" algn="l" defTabSz="87915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Fifth level</a:t>
            </a:r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60000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69" r:id="rId7"/>
    <p:sldLayoutId id="2147483732" r:id="rId8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Arial Narrow" pitchFamily="34" charset="0"/>
          <a:ea typeface="+mj-ea"/>
          <a:cs typeface="Arial Narrow" pitchFamily="34" charset="0"/>
        </a:defRPr>
      </a:lvl1pPr>
    </p:titleStyle>
    <p:bodyStyle>
      <a:lvl1pPr marL="252000" marR="0" indent="-252000" algn="l" defTabSz="879152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Blip>
          <a:blip r:embed="rId11"/>
        </a:buBlip>
        <a:tabLst/>
        <a:defRPr sz="20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1pPr>
      <a:lvl2pPr marL="504000" marR="0" indent="-234000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12"/>
        </a:buBlip>
        <a:tabLst/>
        <a:defRPr sz="16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2pPr>
      <a:lvl3pPr marL="756000" marR="0" indent="-216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1"/>
        </a:buBlip>
        <a:tabLst/>
        <a:defRPr sz="12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3pPr>
      <a:lvl4pPr marL="972000" marR="0" indent="-180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2"/>
        </a:buBlip>
        <a:tabLst/>
        <a:defRPr sz="1400" b="0" i="0" kern="900" spc="-70">
          <a:solidFill>
            <a:schemeClr val="tx1"/>
          </a:solidFill>
          <a:latin typeface="3ds Light"/>
          <a:ea typeface="+mn-ea"/>
          <a:cs typeface="3ds Light"/>
        </a:defRPr>
      </a:lvl4pPr>
      <a:lvl5pPr marL="1080000" marR="0" indent="0" algn="l" defTabSz="87915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/>
        <a:buNone/>
        <a:tabLst/>
        <a:defRPr sz="1200" b="0" i="0" kern="1200">
          <a:solidFill>
            <a:schemeClr val="tx1"/>
          </a:solidFill>
          <a:latin typeface="3ds Ligh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16200000">
            <a:off x="-2430002" y="2481197"/>
            <a:ext cx="5143503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3DS.COM/ENOVIA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6/24/2015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3DS_Document_2012</a:t>
            </a:r>
            <a:endParaRPr lang="en-US" sz="600" b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63588" y="1306871"/>
            <a:ext cx="7776864" cy="3093065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marL="252000" marR="0" lvl="0" indent="-2520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Blip>
                <a:blip r:embed="rId10"/>
              </a:buBlip>
              <a:tabLst/>
              <a:defRPr/>
            </a:pPr>
            <a:r>
              <a:rPr kumimoji="0" lang="en-US" sz="20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Click to edit Master text styles</a:t>
            </a:r>
          </a:p>
          <a:p>
            <a:pPr marL="504000" marR="0" lvl="1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11"/>
              </a:buBlip>
              <a:tabLst/>
              <a:defRPr/>
            </a:pPr>
            <a:r>
              <a:rPr kumimoji="0" lang="en-US" sz="18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Second level</a:t>
            </a:r>
          </a:p>
          <a:p>
            <a:pPr marL="756000" marR="0" lvl="2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0"/>
              </a:buBlip>
              <a:tabLst/>
              <a:defRPr/>
            </a:pPr>
            <a:r>
              <a:rPr kumimoji="0" lang="en-US" sz="16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Third level</a:t>
            </a:r>
          </a:p>
          <a:p>
            <a:pPr marL="972000" marR="0" lvl="3" indent="-180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1"/>
              </a:buBlip>
              <a:tabLst/>
              <a:defRPr/>
            </a:pPr>
            <a:r>
              <a:rPr kumimoji="0" lang="en-US" sz="1400" b="0" i="0" u="none" strike="noStrike" kern="900" cap="none" spc="-7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Fourth level</a:t>
            </a:r>
          </a:p>
          <a:p>
            <a:pPr marL="1080000" marR="0" lvl="4" indent="0" algn="l" defTabSz="87915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Fifth level</a:t>
            </a:r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Image 6" descr="PPT_bar_bottom_EN.jpg"/>
          <p:cNvPicPr>
            <a:picLocks noChangeAspect="1"/>
          </p:cNvPicPr>
          <p:nvPr/>
        </p:nvPicPr>
        <p:blipFill>
          <a:blip r:embed="rId12" cstate="print"/>
          <a:srcRect l="13214"/>
          <a:stretch>
            <a:fillRect/>
          </a:stretch>
        </p:blipFill>
        <p:spPr>
          <a:xfrm>
            <a:off x="0" y="4512564"/>
            <a:ext cx="9144000" cy="6309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70" r:id="rId7"/>
    <p:sldLayoutId id="2147483740" r:id="rId8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Arial Narrow" pitchFamily="34" charset="0"/>
          <a:ea typeface="+mj-ea"/>
          <a:cs typeface="Arial Narrow" pitchFamily="34" charset="0"/>
        </a:defRPr>
      </a:lvl1pPr>
    </p:titleStyle>
    <p:bodyStyle>
      <a:lvl1pPr marL="252000" marR="0" indent="-252000" algn="l" defTabSz="879152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Blip>
          <a:blip r:embed="rId10"/>
        </a:buBlip>
        <a:tabLst/>
        <a:defRPr sz="20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1pPr>
      <a:lvl2pPr marL="504000" marR="0" indent="-234000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11"/>
        </a:buBlip>
        <a:tabLst/>
        <a:defRPr sz="16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2pPr>
      <a:lvl3pPr marL="756000" marR="0" indent="-216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0"/>
        </a:buBlip>
        <a:tabLst/>
        <a:defRPr sz="12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3pPr>
      <a:lvl4pPr marL="972000" marR="0" indent="-180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1"/>
        </a:buBlip>
        <a:tabLst/>
        <a:defRPr sz="1400" b="0" i="0" kern="900" spc="-70">
          <a:solidFill>
            <a:schemeClr val="tx1"/>
          </a:solidFill>
          <a:latin typeface="3ds Light"/>
          <a:ea typeface="+mn-ea"/>
          <a:cs typeface="3ds Light"/>
        </a:defRPr>
      </a:lvl4pPr>
      <a:lvl5pPr marL="1080000" marR="0" indent="0" algn="l" defTabSz="87915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/>
        <a:buNone/>
        <a:tabLst/>
        <a:defRPr sz="1200" b="0" i="0" kern="1200">
          <a:solidFill>
            <a:schemeClr val="tx1"/>
          </a:solidFill>
          <a:latin typeface="3ds Ligh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PPT_bar_bottom_3D.jpg"/>
          <p:cNvPicPr>
            <a:picLocks noChangeAspect="1"/>
          </p:cNvPicPr>
          <p:nvPr/>
        </p:nvPicPr>
        <p:blipFill>
          <a:blip r:embed="rId10" cstate="print"/>
          <a:srcRect l="13214"/>
          <a:stretch>
            <a:fillRect/>
          </a:stretch>
        </p:blipFill>
        <p:spPr>
          <a:xfrm>
            <a:off x="0" y="4512564"/>
            <a:ext cx="9144000" cy="6309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428747" y="2470928"/>
            <a:ext cx="516403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 Narrow" pitchFamily="34" charset="0"/>
                <a:cs typeface="Arial" pitchFamily="34" charset="0"/>
              </a:rPr>
              <a:t>3DS.COM/3DVIA</a:t>
            </a:r>
            <a:r>
              <a:rPr lang="en-US" sz="600" b="0" cap="none" spc="0" baseline="0" dirty="0" smtClean="0">
                <a:ln>
                  <a:noFill/>
                </a:ln>
                <a:solidFill>
                  <a:srgbClr val="95E927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6/24/2015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3DS_Document_2012</a:t>
            </a:r>
            <a:endParaRPr lang="en-US" sz="600" b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63588" y="1306871"/>
            <a:ext cx="7776864" cy="3093065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marL="252000" marR="0" lvl="0" indent="-2520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Blip>
                <a:blip r:embed="rId11"/>
              </a:buBlip>
              <a:tabLst/>
              <a:defRPr/>
            </a:pPr>
            <a:r>
              <a:rPr kumimoji="0" lang="en-US" sz="20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Click to edit Master text styles</a:t>
            </a:r>
          </a:p>
          <a:p>
            <a:pPr marL="504000" marR="0" lvl="1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12"/>
              </a:buBlip>
              <a:tabLst/>
              <a:defRPr/>
            </a:pPr>
            <a:r>
              <a:rPr kumimoji="0" lang="en-US" sz="18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Second level</a:t>
            </a:r>
          </a:p>
          <a:p>
            <a:pPr marL="756000" marR="0" lvl="2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1"/>
              </a:buBlip>
              <a:tabLst/>
              <a:defRPr/>
            </a:pPr>
            <a:r>
              <a:rPr kumimoji="0" lang="en-US" sz="16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Third level</a:t>
            </a:r>
          </a:p>
          <a:p>
            <a:pPr marL="972000" marR="0" lvl="3" indent="-180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2"/>
              </a:buBlip>
              <a:tabLst/>
              <a:defRPr/>
            </a:pPr>
            <a:r>
              <a:rPr kumimoji="0" lang="en-US" sz="1400" b="0" i="0" u="none" strike="noStrike" kern="900" cap="none" spc="-7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Fourth level</a:t>
            </a:r>
          </a:p>
          <a:p>
            <a:pPr marL="1080000" marR="0" lvl="4" indent="0" algn="l" defTabSz="87915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Fifth level</a:t>
            </a:r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71" r:id="rId7"/>
    <p:sldLayoutId id="2147483748" r:id="rId8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Arial Narrow" pitchFamily="34" charset="0"/>
          <a:ea typeface="+mj-ea"/>
          <a:cs typeface="Arial Narrow" pitchFamily="34" charset="0"/>
        </a:defRPr>
      </a:lvl1pPr>
    </p:titleStyle>
    <p:bodyStyle>
      <a:lvl1pPr marL="252000" marR="0" indent="-252000" algn="l" defTabSz="879152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Blip>
          <a:blip r:embed="rId11"/>
        </a:buBlip>
        <a:tabLst/>
        <a:defRPr sz="20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1pPr>
      <a:lvl2pPr marL="504000" marR="0" indent="-234000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12"/>
        </a:buBlip>
        <a:tabLst/>
        <a:defRPr sz="16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2pPr>
      <a:lvl3pPr marL="756000" marR="0" indent="-216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1"/>
        </a:buBlip>
        <a:tabLst/>
        <a:defRPr sz="12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3pPr>
      <a:lvl4pPr marL="972000" marR="0" indent="-180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2"/>
        </a:buBlip>
        <a:tabLst/>
        <a:defRPr sz="1400" b="0" i="0" kern="900" spc="-70">
          <a:solidFill>
            <a:schemeClr val="tx1"/>
          </a:solidFill>
          <a:latin typeface="3ds Light"/>
          <a:ea typeface="+mn-ea"/>
          <a:cs typeface="3ds Light"/>
        </a:defRPr>
      </a:lvl4pPr>
      <a:lvl5pPr marL="1080000" marR="0" indent="0" algn="l" defTabSz="87915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/>
        <a:buNone/>
        <a:tabLst/>
        <a:defRPr sz="1200" b="0" i="0" kern="1200">
          <a:solidFill>
            <a:schemeClr val="tx1"/>
          </a:solidFill>
          <a:latin typeface="3ds Ligh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PPT_bar_bottom_SY.jpg"/>
          <p:cNvPicPr>
            <a:picLocks noChangeAspect="1"/>
          </p:cNvPicPr>
          <p:nvPr/>
        </p:nvPicPr>
        <p:blipFill>
          <a:blip r:embed="rId10" cstate="print"/>
          <a:srcRect l="13214"/>
          <a:stretch>
            <a:fillRect/>
          </a:stretch>
        </p:blipFill>
        <p:spPr>
          <a:xfrm>
            <a:off x="0" y="4512564"/>
            <a:ext cx="9144000" cy="6309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2430000" y="2481197"/>
            <a:ext cx="5143502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3DS.COM/3DSWYM</a:t>
            </a:r>
            <a:r>
              <a:rPr lang="en-US" sz="600" b="0" cap="none" spc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6/24/2015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3DS_Document_2012</a:t>
            </a:r>
            <a:endParaRPr lang="en-US" sz="600" b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63588" y="1306871"/>
            <a:ext cx="7776864" cy="3093065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marL="252000" marR="0" lvl="0" indent="-2520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Blip>
                <a:blip r:embed="rId11"/>
              </a:buBlip>
              <a:tabLst/>
              <a:defRPr/>
            </a:pPr>
            <a:r>
              <a:rPr kumimoji="0" lang="en-US" sz="20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Click to edit Master text styles</a:t>
            </a:r>
          </a:p>
          <a:p>
            <a:pPr marL="504000" marR="0" lvl="1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12"/>
              </a:buBlip>
              <a:tabLst/>
              <a:defRPr/>
            </a:pPr>
            <a:r>
              <a:rPr kumimoji="0" lang="en-US" sz="18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Second level</a:t>
            </a:r>
          </a:p>
          <a:p>
            <a:pPr marL="756000" marR="0" lvl="2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1"/>
              </a:buBlip>
              <a:tabLst/>
              <a:defRPr/>
            </a:pPr>
            <a:r>
              <a:rPr kumimoji="0" lang="en-US" sz="16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Third level</a:t>
            </a:r>
          </a:p>
          <a:p>
            <a:pPr marL="972000" marR="0" lvl="3" indent="-180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2"/>
              </a:buBlip>
              <a:tabLst/>
              <a:defRPr/>
            </a:pPr>
            <a:r>
              <a:rPr kumimoji="0" lang="en-US" sz="1400" b="0" i="0" u="none" strike="noStrike" kern="900" cap="none" spc="-7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Fourth level</a:t>
            </a:r>
          </a:p>
          <a:p>
            <a:pPr marL="1080000" marR="0" lvl="4" indent="0" algn="l" defTabSz="87915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Fifth level</a:t>
            </a:r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72" r:id="rId7"/>
    <p:sldLayoutId id="2147483756" r:id="rId8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Arial Narrow" pitchFamily="34" charset="0"/>
          <a:ea typeface="+mj-ea"/>
          <a:cs typeface="Arial Narrow" pitchFamily="34" charset="0"/>
        </a:defRPr>
      </a:lvl1pPr>
    </p:titleStyle>
    <p:bodyStyle>
      <a:lvl1pPr marL="252000" marR="0" indent="-252000" algn="l" defTabSz="879152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Blip>
          <a:blip r:embed="rId11"/>
        </a:buBlip>
        <a:tabLst/>
        <a:defRPr sz="20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1pPr>
      <a:lvl2pPr marL="504000" marR="0" indent="-234000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12"/>
        </a:buBlip>
        <a:tabLst/>
        <a:defRPr sz="16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2pPr>
      <a:lvl3pPr marL="756000" marR="0" indent="-216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1"/>
        </a:buBlip>
        <a:tabLst/>
        <a:defRPr sz="12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3pPr>
      <a:lvl4pPr marL="972000" marR="0" indent="-180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2"/>
        </a:buBlip>
        <a:tabLst/>
        <a:defRPr sz="1400" b="0" i="0" kern="900" spc="-70">
          <a:solidFill>
            <a:schemeClr val="tx1"/>
          </a:solidFill>
          <a:latin typeface="3ds Light"/>
          <a:ea typeface="+mn-ea"/>
          <a:cs typeface="3ds Light"/>
        </a:defRPr>
      </a:lvl4pPr>
      <a:lvl5pPr marL="1080000" marR="0" indent="0" algn="l" defTabSz="87915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/>
        <a:buNone/>
        <a:tabLst/>
        <a:defRPr sz="1200" b="0" i="0" kern="1200">
          <a:solidFill>
            <a:schemeClr val="tx1"/>
          </a:solidFill>
          <a:latin typeface="3ds Ligh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PPT_bar_bottom_EX.jpg"/>
          <p:cNvPicPr>
            <a:picLocks noChangeAspect="1"/>
          </p:cNvPicPr>
          <p:nvPr/>
        </p:nvPicPr>
        <p:blipFill>
          <a:blip r:embed="rId10" cstate="print"/>
          <a:srcRect l="13214"/>
          <a:stretch>
            <a:fillRect/>
          </a:stretch>
        </p:blipFill>
        <p:spPr>
          <a:xfrm>
            <a:off x="0" y="4512564"/>
            <a:ext cx="9144000" cy="6309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430000" y="2481197"/>
            <a:ext cx="5143500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 Narrow" pitchFamily="34" charset="0"/>
                <a:cs typeface="Arial" pitchFamily="34" charset="0"/>
              </a:rPr>
              <a:t>3DS.COM/EXALEAD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6/24/2015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3DS_Document_2012</a:t>
            </a:r>
            <a:endParaRPr lang="en-US" sz="600" b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63588" y="1306871"/>
            <a:ext cx="7776864" cy="3093065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marL="252000" marR="0" lvl="0" indent="-2520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Blip>
                <a:blip r:embed="rId11"/>
              </a:buBlip>
              <a:tabLst/>
              <a:defRPr/>
            </a:pPr>
            <a:r>
              <a:rPr kumimoji="0" lang="en-US" sz="20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Click to edit Master text styles</a:t>
            </a:r>
          </a:p>
          <a:p>
            <a:pPr marL="504000" marR="0" lvl="1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12"/>
              </a:buBlip>
              <a:tabLst/>
              <a:defRPr/>
            </a:pPr>
            <a:r>
              <a:rPr kumimoji="0" lang="en-US" sz="18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Second level</a:t>
            </a:r>
          </a:p>
          <a:p>
            <a:pPr marL="756000" marR="0" lvl="2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1"/>
              </a:buBlip>
              <a:tabLst/>
              <a:defRPr/>
            </a:pPr>
            <a:r>
              <a:rPr kumimoji="0" lang="en-US" sz="1600" b="0" i="0" u="none" strike="noStrike" kern="9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Third level</a:t>
            </a:r>
          </a:p>
          <a:p>
            <a:pPr marL="972000" marR="0" lvl="3" indent="-180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12"/>
              </a:buBlip>
              <a:tabLst/>
              <a:defRPr/>
            </a:pPr>
            <a:r>
              <a:rPr kumimoji="0" lang="en-US" sz="1400" b="0" i="0" u="none" strike="noStrike" kern="900" cap="none" spc="-7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Fourth level</a:t>
            </a:r>
          </a:p>
          <a:p>
            <a:pPr marL="1080000" marR="0" lvl="4" indent="0" algn="l" defTabSz="87915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7F95"/>
                </a:solidFill>
                <a:effectLst/>
                <a:uLnTx/>
                <a:uFillTx/>
                <a:latin typeface="Arial Narrow"/>
                <a:ea typeface="+mn-ea"/>
              </a:rPr>
              <a:t>Fifth level</a:t>
            </a:r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73" r:id="rId7"/>
    <p:sldLayoutId id="2147483764" r:id="rId8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Arial Narrow" pitchFamily="34" charset="0"/>
          <a:ea typeface="+mj-ea"/>
          <a:cs typeface="Arial Narrow" pitchFamily="34" charset="0"/>
        </a:defRPr>
      </a:lvl1pPr>
    </p:titleStyle>
    <p:bodyStyle>
      <a:lvl1pPr marL="252000" marR="0" indent="-252000" algn="l" defTabSz="879152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Blip>
          <a:blip r:embed="rId11"/>
        </a:buBlip>
        <a:tabLst/>
        <a:defRPr sz="20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1pPr>
      <a:lvl2pPr marL="504000" marR="0" indent="-234000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12"/>
        </a:buBlip>
        <a:tabLst/>
        <a:defRPr sz="16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2pPr>
      <a:lvl3pPr marL="756000" marR="0" indent="-216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1"/>
        </a:buBlip>
        <a:tabLst/>
        <a:defRPr sz="1200" b="0" i="0" kern="900" spc="0" baseline="0">
          <a:solidFill>
            <a:schemeClr val="tx1"/>
          </a:solidFill>
          <a:latin typeface="Arial Narrow" pitchFamily="34" charset="0"/>
          <a:ea typeface="+mn-ea"/>
          <a:cs typeface="Arial Narrow" pitchFamily="34" charset="0"/>
        </a:defRPr>
      </a:lvl3pPr>
      <a:lvl4pPr marL="972000" marR="0" indent="-180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2"/>
        </a:buBlip>
        <a:tabLst/>
        <a:defRPr sz="1400" b="0" i="0" kern="900" spc="-70">
          <a:solidFill>
            <a:schemeClr val="tx1"/>
          </a:solidFill>
          <a:latin typeface="3ds Light"/>
          <a:ea typeface="+mn-ea"/>
          <a:cs typeface="3ds Light"/>
        </a:defRPr>
      </a:lvl4pPr>
      <a:lvl5pPr marL="1080000" marR="0" indent="0" algn="l" defTabSz="87915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/>
        <a:buNone/>
        <a:tabLst/>
        <a:defRPr sz="1200" b="0" i="0" kern="1200">
          <a:solidFill>
            <a:schemeClr val="tx1"/>
          </a:solidFill>
          <a:latin typeface="3ds Ligh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1880" y="891336"/>
            <a:ext cx="5112568" cy="918414"/>
          </a:xfrm>
        </p:spPr>
        <p:txBody>
          <a:bodyPr/>
          <a:lstStyle/>
          <a:p>
            <a:r>
              <a:rPr lang="en-US" dirty="0" smtClean="0"/>
              <a:t>CATIA V5  Surface Design</a:t>
            </a:r>
            <a:br>
              <a:rPr lang="en-US" dirty="0" smtClean="0"/>
            </a:br>
            <a:r>
              <a:rPr lang="en-US" sz="2400" dirty="0" smtClean="0">
                <a:solidFill>
                  <a:srgbClr val="F37021"/>
                </a:solidFill>
              </a:rPr>
              <a:t>Sample Exam</a:t>
            </a:r>
            <a:endParaRPr lang="en-US" i="1" dirty="0">
              <a:solidFill>
                <a:srgbClr val="F3702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67175" y="2266950"/>
            <a:ext cx="4537075" cy="609600"/>
          </a:xfrm>
        </p:spPr>
        <p:txBody>
          <a:bodyPr/>
          <a:lstStyle/>
          <a:p>
            <a:r>
              <a:rPr lang="fr-FR" sz="1200" dirty="0" smtClean="0"/>
              <a:t>22nd </a:t>
            </a:r>
            <a:r>
              <a:rPr lang="fr-FR" sz="1200" dirty="0" err="1" smtClean="0"/>
              <a:t>June</a:t>
            </a:r>
            <a:r>
              <a:rPr lang="fr-FR" sz="1200" dirty="0" smtClean="0"/>
              <a:t> 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03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9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CATIA V5  Surface </a:t>
            </a:r>
            <a:r>
              <a:rPr lang="en-US" dirty="0" smtClean="0"/>
              <a:t>Design – </a:t>
            </a:r>
            <a:r>
              <a:rPr lang="en-US" b="1" dirty="0" smtClean="0"/>
              <a:t>Sample Exam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863601" y="872103"/>
            <a:ext cx="7442200" cy="3757047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DISCLAIMER</a:t>
            </a:r>
            <a:r>
              <a:rPr lang="en-US" sz="1200" dirty="0"/>
              <a:t>: </a:t>
            </a:r>
            <a:endParaRPr lang="en-US" sz="12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1100" dirty="0" smtClean="0"/>
              <a:t>The purpose of this </a:t>
            </a:r>
            <a:r>
              <a:rPr lang="en-US" sz="1100" dirty="0"/>
              <a:t>sample exam is </a:t>
            </a:r>
            <a:r>
              <a:rPr lang="en-US" sz="1100" dirty="0" smtClean="0"/>
              <a:t>to </a:t>
            </a:r>
            <a:r>
              <a:rPr lang="en-US" sz="1100" dirty="0"/>
              <a:t>show you the format and approximate difficulty level of the real exam. </a:t>
            </a:r>
            <a:r>
              <a:rPr lang="en-US" sz="1100" dirty="0" smtClean="0"/>
              <a:t>It </a:t>
            </a:r>
            <a:r>
              <a:rPr lang="en-US" sz="1100" dirty="0"/>
              <a:t>is not meant to give away the whole </a:t>
            </a:r>
            <a:r>
              <a:rPr lang="en-US" sz="1100" dirty="0" smtClean="0"/>
              <a:t>exam  </a:t>
            </a:r>
            <a:endParaRPr lang="en-US" sz="1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100" dirty="0" smtClean="0"/>
              <a:t>The </a:t>
            </a:r>
            <a:r>
              <a:rPr lang="en-US" sz="1100" dirty="0"/>
              <a:t>questions are an example of what to expect in the real </a:t>
            </a:r>
            <a:r>
              <a:rPr lang="en-US" sz="1100" dirty="0" smtClean="0"/>
              <a:t>exam</a:t>
            </a:r>
            <a:r>
              <a:rPr lang="en-US" sz="1100" dirty="0" smtClean="0"/>
              <a:t>.</a:t>
            </a:r>
            <a:endParaRPr lang="en-US" sz="1100" strike="sngStrike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 smtClean="0"/>
              <a:t>How to take this sample exam:</a:t>
            </a:r>
            <a:r>
              <a:rPr lang="en-US" sz="1600" dirty="0" smtClean="0"/>
              <a:t> </a:t>
            </a:r>
          </a:p>
          <a:p>
            <a:pPr lvl="1">
              <a:spcBef>
                <a:spcPts val="300"/>
              </a:spcBef>
              <a:buFont typeface="+mj-lt"/>
              <a:buAutoNum type="arabicPeriod"/>
            </a:pPr>
            <a:r>
              <a:rPr lang="en-US" sz="1100" dirty="0" smtClean="0"/>
              <a:t>To </a:t>
            </a:r>
            <a:r>
              <a:rPr lang="en-US" sz="1100" dirty="0"/>
              <a:t>best simulate the conditions of the real </a:t>
            </a:r>
            <a:r>
              <a:rPr lang="en-US" sz="1100" dirty="0" smtClean="0"/>
              <a:t>exam, </a:t>
            </a:r>
            <a:r>
              <a:rPr lang="en-US" sz="1100" dirty="0"/>
              <a:t>it is best NOT to print this exam.  Since the </a:t>
            </a:r>
            <a:r>
              <a:rPr lang="en-US" sz="1100" dirty="0" smtClean="0"/>
              <a:t>tester software </a:t>
            </a:r>
            <a:r>
              <a:rPr lang="en-US" sz="1100" dirty="0"/>
              <a:t>window runs concurrently with </a:t>
            </a:r>
            <a:r>
              <a:rPr lang="en-US" sz="1100" dirty="0" smtClean="0"/>
              <a:t>CATIA, </a:t>
            </a:r>
            <a:r>
              <a:rPr lang="en-US" sz="1100" dirty="0"/>
              <a:t>you must switch back and forth between the two </a:t>
            </a:r>
            <a:r>
              <a:rPr lang="en-US" sz="1100" dirty="0" smtClean="0"/>
              <a:t>applications. Keeping </a:t>
            </a:r>
            <a:r>
              <a:rPr lang="en-US" sz="1100" dirty="0"/>
              <a:t>this document open and consulting it on your computer while running CATIA is the best method to simulate the real </a:t>
            </a:r>
            <a:r>
              <a:rPr lang="en-US" sz="1100" dirty="0" smtClean="0"/>
              <a:t>exam conditions.</a:t>
            </a:r>
            <a:endParaRPr lang="en-US" sz="1100" dirty="0"/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The multiple choice answers should serve as a check for you to ensure that your model is on the right track while completing this exam. </a:t>
            </a:r>
            <a:r>
              <a:rPr lang="en-US" sz="1100" dirty="0" smtClean="0"/>
              <a:t>If </a:t>
            </a:r>
            <a:r>
              <a:rPr lang="en-US" sz="1100" dirty="0"/>
              <a:t>you do not find your answer </a:t>
            </a:r>
            <a:r>
              <a:rPr lang="en-US" sz="1100" dirty="0"/>
              <a:t>in the selections offered </a:t>
            </a:r>
            <a:r>
              <a:rPr lang="en-US" sz="1100" dirty="0"/>
              <a:t>then, </a:t>
            </a:r>
            <a:r>
              <a:rPr lang="en-US" sz="1100" dirty="0"/>
              <a:t>most </a:t>
            </a:r>
            <a:r>
              <a:rPr lang="en-US" sz="1100" dirty="0"/>
              <a:t>likely, </a:t>
            </a:r>
            <a:r>
              <a:rPr lang="en-US" sz="1100" dirty="0"/>
              <a:t>there is something wrong with your model at that point.  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Answers to the questions are on the last pages of this sample </a:t>
            </a:r>
            <a:r>
              <a:rPr lang="en-US" sz="1100" dirty="0"/>
              <a:t>exam document</a:t>
            </a:r>
            <a:r>
              <a:rPr lang="en-US" sz="1100" dirty="0"/>
              <a:t>. </a:t>
            </a:r>
            <a:r>
              <a:rPr lang="en-US" sz="1100" dirty="0"/>
              <a:t>There </a:t>
            </a:r>
            <a:r>
              <a:rPr lang="en-US" sz="1100" dirty="0"/>
              <a:t>are also hints that can help </a:t>
            </a:r>
            <a:r>
              <a:rPr lang="en-US" sz="1100" dirty="0"/>
              <a:t>you save </a:t>
            </a:r>
            <a:r>
              <a:rPr lang="en-US" sz="1100" dirty="0"/>
              <a:t>time during the exam</a:t>
            </a:r>
            <a:r>
              <a:rPr lang="en-US" sz="1100" dirty="0"/>
              <a:t>.</a:t>
            </a:r>
            <a:endParaRPr lang="en-US" sz="1100" dirty="0"/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If you can complete this exam and get at least </a:t>
            </a:r>
            <a:r>
              <a:rPr lang="en-US" sz="1100" dirty="0"/>
              <a:t>4 correct answers out </a:t>
            </a:r>
            <a:r>
              <a:rPr lang="en-US" sz="1100" dirty="0"/>
              <a:t>of the </a:t>
            </a:r>
            <a:r>
              <a:rPr lang="en-US" sz="1100" dirty="0"/>
              <a:t>5 questions </a:t>
            </a:r>
            <a:r>
              <a:rPr lang="en-US" sz="1100" dirty="0"/>
              <a:t>in </a:t>
            </a:r>
            <a:r>
              <a:rPr lang="en-US" sz="1100" dirty="0"/>
              <a:t>30 </a:t>
            </a:r>
            <a:r>
              <a:rPr lang="en-US" sz="1100" dirty="0"/>
              <a:t>minutes or </a:t>
            </a:r>
            <a:r>
              <a:rPr lang="en-US" sz="1100" dirty="0"/>
              <a:t>less, </a:t>
            </a:r>
            <a:r>
              <a:rPr lang="en-US" sz="1100" dirty="0"/>
              <a:t>then you should be ready to take the real </a:t>
            </a:r>
            <a:r>
              <a:rPr lang="en-US" sz="1100" dirty="0"/>
              <a:t>certification exam.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Do not forget to save your work after </a:t>
            </a:r>
            <a:r>
              <a:rPr lang="en-US" sz="1100" dirty="0"/>
              <a:t>each question in a different file in case it must be reviewed</a:t>
            </a:r>
          </a:p>
        </p:txBody>
      </p:sp>
    </p:spTree>
    <p:extLst>
      <p:ext uri="{BB962C8B-B14F-4D97-AF65-F5344CB8AC3E}">
        <p14:creationId xmlns:p14="http://schemas.microsoft.com/office/powerpoint/2010/main" val="16012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28750"/>
            <a:ext cx="1828800" cy="2658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9900"/>
                </a:solidFill>
              </a:rPr>
              <a:t>Question 1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CATIA V5  Surface </a:t>
            </a:r>
            <a:r>
              <a:rPr lang="en-US" dirty="0" smtClean="0"/>
              <a:t>Design – </a:t>
            </a:r>
            <a:r>
              <a:rPr lang="en-US" b="1" dirty="0" smtClean="0"/>
              <a:t>Sample Exam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863601" y="1276350"/>
            <a:ext cx="3937000" cy="3167608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400" dirty="0" smtClean="0"/>
              <a:t>Open </a:t>
            </a:r>
            <a:r>
              <a:rPr lang="en-US" sz="1400" dirty="0" err="1" smtClean="0"/>
              <a:t>Surface.CATPart</a:t>
            </a:r>
            <a:r>
              <a:rPr lang="en-US" sz="1400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smtClean="0"/>
              <a:t>As shown in illustration A, create a Revolute surface using Sketch.1. </a:t>
            </a:r>
            <a:br>
              <a:rPr lang="en-US" sz="1400" dirty="0" smtClean="0"/>
            </a:br>
            <a:r>
              <a:rPr lang="en-US" sz="1400" dirty="0" smtClean="0"/>
              <a:t>Resulting surface is shown in illustration B</a:t>
            </a:r>
          </a:p>
          <a:p>
            <a:pPr marL="0" lvl="0" indent="0">
              <a:buNone/>
            </a:pPr>
            <a:r>
              <a:rPr lang="en-US" sz="1200" b="1" dirty="0" smtClean="0">
                <a:solidFill>
                  <a:schemeClr val="accent4"/>
                </a:solidFill>
              </a:rPr>
              <a:t>Question 1: What is the surface area of resulting surface?</a:t>
            </a:r>
          </a:p>
          <a:p>
            <a:pPr marL="0" lvl="0" indent="0">
              <a:buNone/>
            </a:pPr>
            <a:r>
              <a:rPr lang="en-US" sz="1200" dirty="0" smtClean="0"/>
              <a:t>a) 856.5 </a:t>
            </a:r>
            <a:r>
              <a:rPr lang="en-US" sz="1200" dirty="0" err="1" smtClean="0"/>
              <a:t>sq</a:t>
            </a:r>
            <a:r>
              <a:rPr lang="en-US" sz="1200" dirty="0" smtClean="0"/>
              <a:t>-mm 	b)</a:t>
            </a:r>
            <a:r>
              <a:rPr lang="en-US" sz="1200" dirty="0"/>
              <a:t> </a:t>
            </a:r>
            <a:r>
              <a:rPr lang="en-US" sz="1200" dirty="0" smtClean="0"/>
              <a:t>955.7.0 </a:t>
            </a:r>
            <a:r>
              <a:rPr lang="en-US" sz="1200" dirty="0" err="1"/>
              <a:t>sq</a:t>
            </a:r>
            <a:r>
              <a:rPr lang="en-US" sz="1200" dirty="0"/>
              <a:t>-mm	</a:t>
            </a:r>
            <a:endParaRPr lang="en-US" sz="1200" dirty="0" smtClean="0"/>
          </a:p>
          <a:p>
            <a:pPr marL="0" lvl="0" indent="0">
              <a:buNone/>
            </a:pPr>
            <a:r>
              <a:rPr lang="en-US" sz="1200" dirty="0" smtClean="0"/>
              <a:t>c) 1090.8 </a:t>
            </a:r>
            <a:r>
              <a:rPr lang="en-US" sz="1200" dirty="0" err="1"/>
              <a:t>sq</a:t>
            </a:r>
            <a:r>
              <a:rPr lang="en-US" sz="1200" dirty="0"/>
              <a:t>-mm	</a:t>
            </a:r>
            <a:r>
              <a:rPr lang="en-US" sz="1200" dirty="0" smtClean="0"/>
              <a:t>d) 1123.5 </a:t>
            </a:r>
            <a:r>
              <a:rPr lang="en-US" sz="1200" dirty="0" err="1"/>
              <a:t>sq</a:t>
            </a:r>
            <a:r>
              <a:rPr lang="en-US" sz="1200" dirty="0"/>
              <a:t>-mm	</a:t>
            </a:r>
            <a:endParaRPr lang="en-US" sz="1200" dirty="0" smtClean="0"/>
          </a:p>
          <a:p>
            <a:pPr marL="0" lvl="0" indent="0">
              <a:buNone/>
            </a:pPr>
            <a:r>
              <a:rPr lang="en-US" sz="1200" b="1" dirty="0" smtClean="0"/>
              <a:t>Hint: </a:t>
            </a:r>
            <a:r>
              <a:rPr lang="en-US" sz="1200" dirty="0" smtClean="0"/>
              <a:t>To measure the area, click the Measure item tool and then select the surface in the tree or graphics area.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859283" y="1047750"/>
            <a:ext cx="290464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B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22168" y="1091418"/>
            <a:ext cx="290464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A</a:t>
            </a:r>
            <a:endParaRPr lang="en-US" sz="1400" b="1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93" y="1408791"/>
            <a:ext cx="1985645" cy="2686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1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CATIA V5  Surface </a:t>
            </a:r>
            <a:r>
              <a:rPr lang="en-US" dirty="0" smtClean="0"/>
              <a:t>Design – Sample Exam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55798" y="842963"/>
            <a:ext cx="7848650" cy="396549"/>
          </a:xfrm>
        </p:spPr>
        <p:txBody>
          <a:bodyPr/>
          <a:lstStyle/>
          <a:p>
            <a:r>
              <a:rPr lang="en-US" b="1" dirty="0" smtClean="0">
                <a:solidFill>
                  <a:srgbClr val="FF9900"/>
                </a:solidFill>
              </a:rPr>
              <a:t>Question 2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863601" y="1276350"/>
            <a:ext cx="3937000" cy="3167608"/>
          </a:xfrm>
          <a:prstGeom prst="rect">
            <a:avLst/>
          </a:prstGeom>
        </p:spPr>
        <p:txBody>
          <a:bodyPr>
            <a:noAutofit/>
          </a:bodyPr>
          <a:lstStyle>
            <a:lvl1pPr marL="252000" indent="-252000" algn="l" defTabSz="879152" rtl="0" eaLnBrk="1" latinLnBrk="0" hangingPunct="1">
              <a:lnSpc>
                <a:spcPct val="100000"/>
              </a:lnSpc>
              <a:spcBef>
                <a:spcPts val="800"/>
              </a:spcBef>
              <a:buSzPct val="100000"/>
              <a:buFontTx/>
              <a:buBlip>
                <a:blip r:embed="rId2"/>
              </a:buBlip>
              <a:defRPr sz="2000" b="0" i="0" kern="900" spc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1pPr>
            <a:lvl2pPr marL="504000" marR="0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1800" b="0" i="0" kern="900" spc="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2pPr>
            <a:lvl3pPr marL="756000" marR="0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 sz="1600" b="0" i="0" kern="900" spc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3pPr>
            <a:lvl4pPr marL="972000" indent="-180000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SzPct val="90000"/>
              <a:buFontTx/>
              <a:buBlip>
                <a:blip r:embed="rId3"/>
              </a:buBlip>
              <a:defRPr sz="1400" b="0" i="0" kern="900" spc="-7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4pPr>
            <a:lvl5pPr marL="1080000" indent="0" algn="l" defTabSz="879152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Refer to illustration A. Create a Multi-sections surface using Sketch.3, Sketch.4 and Sketch.5. Use Point.3, Point.4 and Point.5 respectively as the closing points. Use Sketch.2 as the Spline.</a:t>
            </a:r>
            <a:br>
              <a:rPr lang="en-US" sz="1400" dirty="0" smtClean="0"/>
            </a:br>
            <a:r>
              <a:rPr lang="en-US" sz="1400" dirty="0" smtClean="0"/>
              <a:t>Resulting surface is shown in illustration B.</a:t>
            </a:r>
          </a:p>
          <a:p>
            <a:pPr marL="0" indent="0">
              <a:buFontTx/>
              <a:buNone/>
            </a:pPr>
            <a:r>
              <a:rPr lang="en-US" sz="1200" dirty="0" smtClean="0"/>
              <a:t>Further instructions related to Question 2 are given in the next screen.</a:t>
            </a:r>
            <a:br>
              <a:rPr lang="en-US" sz="1200" dirty="0" smtClean="0"/>
            </a:br>
            <a:endParaRPr lang="en-US" sz="12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49" y="1242504"/>
            <a:ext cx="1709251" cy="3201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H="1">
            <a:off x="5869233" y="2343150"/>
            <a:ext cx="381000" cy="0"/>
          </a:xfrm>
          <a:prstGeom prst="line">
            <a:avLst/>
          </a:prstGeom>
          <a:ln w="25400">
            <a:solidFill>
              <a:srgbClr val="0033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977893" y="3284184"/>
            <a:ext cx="381000" cy="0"/>
          </a:xfrm>
          <a:prstGeom prst="line">
            <a:avLst/>
          </a:prstGeom>
          <a:ln w="25400">
            <a:solidFill>
              <a:srgbClr val="0033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920558" y="4315472"/>
            <a:ext cx="381000" cy="0"/>
          </a:xfrm>
          <a:prstGeom prst="line">
            <a:avLst/>
          </a:prstGeom>
          <a:ln w="25400">
            <a:solidFill>
              <a:srgbClr val="0033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"/>
          <a:stretch/>
        </p:blipFill>
        <p:spPr bwMode="auto">
          <a:xfrm>
            <a:off x="7119367" y="1242504"/>
            <a:ext cx="1643633" cy="3201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859283" y="895350"/>
            <a:ext cx="290464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B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22168" y="939018"/>
            <a:ext cx="290464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67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CATIA V5  Surface </a:t>
            </a:r>
            <a:r>
              <a:rPr lang="en-US" dirty="0" smtClean="0"/>
              <a:t>Design – Sample Exam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55798" y="842963"/>
            <a:ext cx="7848650" cy="396549"/>
          </a:xfrm>
        </p:spPr>
        <p:txBody>
          <a:bodyPr/>
          <a:lstStyle/>
          <a:p>
            <a:r>
              <a:rPr lang="en-US" b="1" dirty="0" smtClean="0">
                <a:solidFill>
                  <a:srgbClr val="FF9900"/>
                </a:solidFill>
              </a:rPr>
              <a:t>Question 2 (continued…)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863601" y="1276350"/>
            <a:ext cx="3937000" cy="3167608"/>
          </a:xfrm>
          <a:prstGeom prst="rect">
            <a:avLst/>
          </a:prstGeom>
        </p:spPr>
        <p:txBody>
          <a:bodyPr>
            <a:noAutofit/>
          </a:bodyPr>
          <a:lstStyle>
            <a:lvl1pPr marL="252000" indent="-252000" algn="l" defTabSz="879152" rtl="0" eaLnBrk="1" latinLnBrk="0" hangingPunct="1">
              <a:lnSpc>
                <a:spcPct val="100000"/>
              </a:lnSpc>
              <a:spcBef>
                <a:spcPts val="800"/>
              </a:spcBef>
              <a:buSzPct val="100000"/>
              <a:buFontTx/>
              <a:buBlip>
                <a:blip r:embed="rId2"/>
              </a:buBlip>
              <a:defRPr sz="2000" b="0" i="0" kern="900" spc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1pPr>
            <a:lvl2pPr marL="504000" marR="0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1800" b="0" i="0" kern="900" spc="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2pPr>
            <a:lvl3pPr marL="756000" marR="0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 sz="1600" b="0" i="0" kern="900" spc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3pPr>
            <a:lvl4pPr marL="972000" indent="-180000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SzPct val="90000"/>
              <a:buFontTx/>
              <a:buBlip>
                <a:blip r:embed="rId3"/>
              </a:buBlip>
              <a:defRPr sz="1400" b="0" i="0" kern="900" spc="-7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4pPr>
            <a:lvl5pPr marL="1080000" indent="0" algn="l" defTabSz="879152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sz="1400" dirty="0" smtClean="0"/>
              <a:t>Refer to illustration C. Cut the intersecting portions of the two surfaces. Resulting surface is shown in illustration D.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400" dirty="0" smtClean="0"/>
              <a:t>Refer to illustration E. Apply a fillet of 2mm radius on the intersecting edge.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chemeClr val="accent4"/>
                </a:solidFill>
              </a:rPr>
              <a:t>Question </a:t>
            </a:r>
            <a:r>
              <a:rPr lang="en-US" sz="1400" b="1" dirty="0" smtClean="0">
                <a:solidFill>
                  <a:schemeClr val="accent4"/>
                </a:solidFill>
              </a:rPr>
              <a:t>2: </a:t>
            </a:r>
            <a:r>
              <a:rPr lang="en-US" sz="1400" b="1" dirty="0">
                <a:solidFill>
                  <a:schemeClr val="accent4"/>
                </a:solidFill>
              </a:rPr>
              <a:t>What is the surface area of </a:t>
            </a:r>
            <a:r>
              <a:rPr lang="en-US" sz="1400" b="1" dirty="0" smtClean="0">
                <a:solidFill>
                  <a:schemeClr val="accent4"/>
                </a:solidFill>
              </a:rPr>
              <a:t>the entire surface</a:t>
            </a:r>
            <a:r>
              <a:rPr lang="en-US" sz="1400" b="1" dirty="0">
                <a:solidFill>
                  <a:schemeClr val="accent4"/>
                </a:solidFill>
              </a:rPr>
              <a:t>?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765554" y="1075862"/>
            <a:ext cx="290464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D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41970" y="1075862"/>
            <a:ext cx="290464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/>
              <a:t>C</a:t>
            </a:r>
            <a:endParaRPr lang="en-US" sz="1400" b="1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05" y="1394272"/>
            <a:ext cx="1369995" cy="288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840" y="1447800"/>
            <a:ext cx="1311892" cy="26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847" y="1574490"/>
            <a:ext cx="1503540" cy="257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201385" y="1075862"/>
            <a:ext cx="290464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E</a:t>
            </a:r>
            <a:endParaRPr lang="en-US" sz="1400" b="1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87" y="3105149"/>
            <a:ext cx="1139354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209800" y="3790950"/>
            <a:ext cx="147924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89042" y="3455366"/>
            <a:ext cx="636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</a:t>
            </a:r>
            <a:r>
              <a:rPr lang="en-US" sz="1400" dirty="0" err="1" smtClean="0"/>
              <a:t>q</a:t>
            </a:r>
            <a:r>
              <a:rPr lang="en-US" sz="1400" dirty="0" smtClean="0"/>
              <a:t>-mm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89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CATIA V5  Surface </a:t>
            </a:r>
            <a:r>
              <a:rPr lang="en-US" dirty="0" smtClean="0"/>
              <a:t>Design – Sample Exam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55798" y="842963"/>
            <a:ext cx="7848650" cy="396549"/>
          </a:xfrm>
        </p:spPr>
        <p:txBody>
          <a:bodyPr/>
          <a:lstStyle/>
          <a:p>
            <a:r>
              <a:rPr lang="en-US" b="1" dirty="0" smtClean="0">
                <a:solidFill>
                  <a:srgbClr val="FF9900"/>
                </a:solidFill>
              </a:rPr>
              <a:t>Question 3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863601" y="1276350"/>
            <a:ext cx="3937000" cy="3167608"/>
          </a:xfrm>
          <a:prstGeom prst="rect">
            <a:avLst/>
          </a:prstGeom>
        </p:spPr>
        <p:txBody>
          <a:bodyPr>
            <a:noAutofit/>
          </a:bodyPr>
          <a:lstStyle>
            <a:lvl1pPr marL="252000" indent="-252000" algn="l" defTabSz="879152" rtl="0" eaLnBrk="1" latinLnBrk="0" hangingPunct="1">
              <a:lnSpc>
                <a:spcPct val="100000"/>
              </a:lnSpc>
              <a:spcBef>
                <a:spcPts val="800"/>
              </a:spcBef>
              <a:buSzPct val="100000"/>
              <a:buFontTx/>
              <a:buBlip>
                <a:blip r:embed="rId2"/>
              </a:buBlip>
              <a:defRPr sz="2000" b="0" i="0" kern="900" spc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1pPr>
            <a:lvl2pPr marL="504000" marR="0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1800" b="0" i="0" kern="900" spc="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2pPr>
            <a:lvl3pPr marL="756000" marR="0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 sz="1600" b="0" i="0" kern="900" spc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3pPr>
            <a:lvl4pPr marL="972000" indent="-180000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SzPct val="90000"/>
              <a:buFontTx/>
              <a:buBlip>
                <a:blip r:embed="rId3"/>
              </a:buBlip>
              <a:defRPr sz="1400" b="0" i="0" kern="900" spc="-7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4pPr>
            <a:lvl5pPr marL="1080000" indent="0" algn="l" defTabSz="879152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From the INPUT geometrical set, unhide Sketch.6 and Line.1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Refer to illustration A. Project Sketch.6 on the surface. Use Line.1 as the direction of projection.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chemeClr val="accent4"/>
                </a:solidFill>
              </a:rPr>
              <a:t>Question </a:t>
            </a:r>
            <a:r>
              <a:rPr lang="en-US" sz="1400" b="1" dirty="0" smtClean="0">
                <a:solidFill>
                  <a:schemeClr val="accent4"/>
                </a:solidFill>
              </a:rPr>
              <a:t>3: Refer to illustration B. What </a:t>
            </a:r>
            <a:r>
              <a:rPr lang="en-US" sz="1400" b="1" dirty="0">
                <a:solidFill>
                  <a:schemeClr val="accent4"/>
                </a:solidFill>
              </a:rPr>
              <a:t>is the </a:t>
            </a:r>
            <a:r>
              <a:rPr lang="en-US" sz="1400" b="1" dirty="0" smtClean="0">
                <a:solidFill>
                  <a:schemeClr val="accent4"/>
                </a:solidFill>
              </a:rPr>
              <a:t>length of the projected curve</a:t>
            </a:r>
            <a:endParaRPr lang="en-US" sz="14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FontTx/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241357" y="1075862"/>
            <a:ext cx="290464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B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41970" y="1075862"/>
            <a:ext cx="290464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A</a:t>
            </a:r>
            <a:endParaRPr lang="en-US" sz="1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3790950"/>
            <a:ext cx="147924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89042" y="3455366"/>
            <a:ext cx="431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mm</a:t>
            </a:r>
            <a:endParaRPr lang="en-US" sz="14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95"/>
          <a:stretch/>
        </p:blipFill>
        <p:spPr bwMode="auto">
          <a:xfrm>
            <a:off x="4843861" y="1415389"/>
            <a:ext cx="2066925" cy="17359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411816"/>
            <a:ext cx="123825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7662333" y="1583267"/>
            <a:ext cx="772453" cy="431800"/>
          </a:xfrm>
          <a:custGeom>
            <a:avLst/>
            <a:gdLst>
              <a:gd name="connsiteX0" fmla="*/ 0 w 897467"/>
              <a:gd name="connsiteY0" fmla="*/ 431800 h 431800"/>
              <a:gd name="connsiteX1" fmla="*/ 321734 w 897467"/>
              <a:gd name="connsiteY1" fmla="*/ 127000 h 431800"/>
              <a:gd name="connsiteX2" fmla="*/ 897467 w 897467"/>
              <a:gd name="connsiteY2" fmla="*/ 0 h 431800"/>
              <a:gd name="connsiteX3" fmla="*/ 897467 w 897467"/>
              <a:gd name="connsiteY3" fmla="*/ 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467" h="431800">
                <a:moveTo>
                  <a:pt x="0" y="431800"/>
                </a:moveTo>
                <a:cubicBezTo>
                  <a:pt x="86078" y="315383"/>
                  <a:pt x="172156" y="198967"/>
                  <a:pt x="321734" y="127000"/>
                </a:cubicBezTo>
                <a:cubicBezTo>
                  <a:pt x="471312" y="55033"/>
                  <a:pt x="897467" y="0"/>
                  <a:pt x="897467" y="0"/>
                </a:cubicBezTo>
                <a:lnTo>
                  <a:pt x="897467" y="0"/>
                </a:ln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16385" y="1458529"/>
            <a:ext cx="675347" cy="24947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3300"/>
                </a:solidFill>
              </a:rPr>
              <a:t>L = </a:t>
            </a:r>
            <a:r>
              <a:rPr lang="en-US" sz="1400" b="1" dirty="0">
                <a:solidFill>
                  <a:srgbClr val="0033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00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59" y="898956"/>
            <a:ext cx="1743465" cy="1807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95350"/>
            <a:ext cx="1752600" cy="1787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CATIA V5  Surface </a:t>
            </a:r>
            <a:r>
              <a:rPr lang="en-US" dirty="0" smtClean="0"/>
              <a:t>Design – Sample Exam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55798" y="842963"/>
            <a:ext cx="7848650" cy="396549"/>
          </a:xfrm>
        </p:spPr>
        <p:txBody>
          <a:bodyPr/>
          <a:lstStyle/>
          <a:p>
            <a:r>
              <a:rPr lang="en-US" b="1" dirty="0" smtClean="0">
                <a:solidFill>
                  <a:srgbClr val="FF9900"/>
                </a:solidFill>
              </a:rPr>
              <a:t>Question 4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863601" y="1276350"/>
            <a:ext cx="3937000" cy="3167608"/>
          </a:xfrm>
          <a:prstGeom prst="rect">
            <a:avLst/>
          </a:prstGeom>
        </p:spPr>
        <p:txBody>
          <a:bodyPr>
            <a:noAutofit/>
          </a:bodyPr>
          <a:lstStyle>
            <a:lvl1pPr marL="252000" indent="-252000" algn="l" defTabSz="879152" rtl="0" eaLnBrk="1" latinLnBrk="0" hangingPunct="1">
              <a:lnSpc>
                <a:spcPct val="100000"/>
              </a:lnSpc>
              <a:spcBef>
                <a:spcPts val="800"/>
              </a:spcBef>
              <a:buSzPct val="100000"/>
              <a:buFontTx/>
              <a:buBlip>
                <a:blip r:embed="rId4"/>
              </a:buBlip>
              <a:defRPr sz="2000" b="0" i="0" kern="900" spc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1pPr>
            <a:lvl2pPr marL="504000" marR="0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5"/>
              </a:buBlip>
              <a:tabLst/>
              <a:defRPr sz="1800" b="0" i="0" kern="900" spc="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2pPr>
            <a:lvl3pPr marL="756000" marR="0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4"/>
              </a:buBlip>
              <a:tabLst/>
              <a:defRPr sz="1600" b="0" i="0" kern="900" spc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3pPr>
            <a:lvl4pPr marL="972000" indent="-180000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SzPct val="90000"/>
              <a:buFontTx/>
              <a:buBlip>
                <a:blip r:embed="rId5"/>
              </a:buBlip>
              <a:defRPr sz="1400" b="0" i="0" kern="900" spc="-7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4pPr>
            <a:lvl5pPr marL="1080000" indent="0" algn="l" defTabSz="879152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Refer to illustration A. Pattern the projected curve and create 10 equally spaced instances. Use Line.1 as the reference axis.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Refer to illustration B. Cut the surface using curves created in the previous step.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chemeClr val="accent4"/>
                </a:solidFill>
              </a:rPr>
              <a:t>Question </a:t>
            </a:r>
            <a:r>
              <a:rPr lang="en-US" sz="1400" b="1" dirty="0" smtClean="0">
                <a:solidFill>
                  <a:schemeClr val="accent4"/>
                </a:solidFill>
              </a:rPr>
              <a:t>4: Refer to illustration C. What is the surface area of the entire surface.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lvl="0" indent="0">
              <a:buNone/>
            </a:pPr>
            <a:r>
              <a:rPr lang="en-US" sz="1200" dirty="0"/>
              <a:t>a) </a:t>
            </a:r>
            <a:r>
              <a:rPr lang="en-US" sz="1200" dirty="0" smtClean="0"/>
              <a:t>1314.5 </a:t>
            </a:r>
            <a:r>
              <a:rPr lang="en-US" sz="1200" dirty="0" err="1"/>
              <a:t>sq</a:t>
            </a:r>
            <a:r>
              <a:rPr lang="en-US" sz="1200" dirty="0"/>
              <a:t>-mm 	b) </a:t>
            </a:r>
            <a:r>
              <a:rPr lang="en-US" sz="1200" dirty="0" smtClean="0"/>
              <a:t>1308.7.0 </a:t>
            </a:r>
            <a:r>
              <a:rPr lang="en-US" sz="1200" dirty="0" err="1"/>
              <a:t>sq</a:t>
            </a:r>
            <a:r>
              <a:rPr lang="en-US" sz="1200" dirty="0"/>
              <a:t>-mm	</a:t>
            </a:r>
          </a:p>
          <a:p>
            <a:pPr marL="0" lvl="0" indent="0">
              <a:buNone/>
            </a:pPr>
            <a:r>
              <a:rPr lang="en-US" sz="1200" dirty="0"/>
              <a:t>c) </a:t>
            </a:r>
            <a:r>
              <a:rPr lang="en-US" sz="1200" dirty="0" smtClean="0"/>
              <a:t>1290.8 </a:t>
            </a:r>
            <a:r>
              <a:rPr lang="en-US" sz="1200" dirty="0" err="1"/>
              <a:t>sq</a:t>
            </a:r>
            <a:r>
              <a:rPr lang="en-US" sz="1200" dirty="0"/>
              <a:t>-mm	d) </a:t>
            </a:r>
            <a:r>
              <a:rPr lang="en-US" sz="1200" dirty="0" smtClean="0"/>
              <a:t>1327.5 </a:t>
            </a:r>
            <a:r>
              <a:rPr lang="en-US" sz="1200" dirty="0" err="1"/>
              <a:t>sq</a:t>
            </a:r>
            <a:r>
              <a:rPr lang="en-US" sz="1200" dirty="0"/>
              <a:t>-mm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19059" y="898956"/>
            <a:ext cx="2904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fr-FR" dirty="0"/>
              <a:t>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898956"/>
            <a:ext cx="2904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A</a:t>
            </a:r>
            <a:endParaRPr lang="en-US" sz="1400" b="1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799" y="2979642"/>
            <a:ext cx="3237095" cy="156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77114" y="2979642"/>
            <a:ext cx="2904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fr-FR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CATIA V5  Surface </a:t>
            </a:r>
            <a:r>
              <a:rPr lang="en-US" dirty="0" smtClean="0"/>
              <a:t>Design – Sample Exam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55798" y="842963"/>
            <a:ext cx="7848650" cy="396549"/>
          </a:xfrm>
        </p:spPr>
        <p:txBody>
          <a:bodyPr/>
          <a:lstStyle/>
          <a:p>
            <a:r>
              <a:rPr lang="en-US" b="1" dirty="0" smtClean="0">
                <a:solidFill>
                  <a:srgbClr val="FF9900"/>
                </a:solidFill>
              </a:rPr>
              <a:t>Question 5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863601" y="1276350"/>
            <a:ext cx="3937000" cy="3167608"/>
          </a:xfrm>
          <a:prstGeom prst="rect">
            <a:avLst/>
          </a:prstGeom>
        </p:spPr>
        <p:txBody>
          <a:bodyPr>
            <a:noAutofit/>
          </a:bodyPr>
          <a:lstStyle>
            <a:lvl1pPr marL="252000" indent="-252000" algn="l" defTabSz="879152" rtl="0" eaLnBrk="1" latinLnBrk="0" hangingPunct="1">
              <a:lnSpc>
                <a:spcPct val="100000"/>
              </a:lnSpc>
              <a:spcBef>
                <a:spcPts val="800"/>
              </a:spcBef>
              <a:buSzPct val="100000"/>
              <a:buFontTx/>
              <a:buBlip>
                <a:blip r:embed="rId2"/>
              </a:buBlip>
              <a:defRPr sz="2000" b="0" i="0" kern="900" spc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1pPr>
            <a:lvl2pPr marL="504000" marR="0" indent="-234000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1800" b="0" i="0" kern="900" spc="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2pPr>
            <a:lvl3pPr marL="756000" marR="0" indent="-21600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 sz="1600" b="0" i="0" kern="900" spc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3pPr>
            <a:lvl4pPr marL="972000" indent="-180000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SzPct val="90000"/>
              <a:buFontTx/>
              <a:buBlip>
                <a:blip r:embed="rId3"/>
              </a:buBlip>
              <a:defRPr sz="1400" b="0" i="0" kern="900" spc="-7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4pPr>
            <a:lvl5pPr marL="1080000" indent="0" algn="l" defTabSz="879152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400" b="1" dirty="0" smtClean="0">
                <a:solidFill>
                  <a:schemeClr val="accent4"/>
                </a:solidFill>
              </a:rPr>
              <a:t>Question </a:t>
            </a:r>
            <a:r>
              <a:rPr lang="en-US" sz="1400" b="1" dirty="0">
                <a:solidFill>
                  <a:schemeClr val="accent4"/>
                </a:solidFill>
              </a:rPr>
              <a:t>5</a:t>
            </a:r>
            <a:r>
              <a:rPr lang="en-US" sz="1400" b="1" dirty="0" smtClean="0">
                <a:solidFill>
                  <a:schemeClr val="accent4"/>
                </a:solidFill>
              </a:rPr>
              <a:t>: Refer to illustration A. What is the maximum radius of curvature for </a:t>
            </a:r>
            <a:r>
              <a:rPr lang="en-US" sz="1400" b="1" dirty="0" smtClean="0">
                <a:solidFill>
                  <a:schemeClr val="accent4"/>
                </a:solidFill>
              </a:rPr>
              <a:t>Sketch.1?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lvl="0" indent="0">
              <a:buNone/>
            </a:pPr>
            <a:r>
              <a:rPr lang="en-US" sz="1200" b="1" dirty="0" smtClean="0"/>
              <a:t/>
            </a:r>
            <a:br>
              <a:rPr lang="en-US" sz="1200" b="1" dirty="0" smtClean="0"/>
            </a:b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34703" y="973852"/>
            <a:ext cx="29046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A</a:t>
            </a:r>
            <a:endParaRPr lang="en-US" sz="14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37913" y="2754934"/>
            <a:ext cx="147924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17155" y="2419350"/>
            <a:ext cx="431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mm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51261"/>
            <a:ext cx="2701471" cy="315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6781800" y="1657350"/>
            <a:ext cx="381000" cy="152400"/>
          </a:xfrm>
          <a:prstGeom prst="line">
            <a:avLst/>
          </a:prstGeom>
          <a:ln w="25400">
            <a:solidFill>
              <a:srgbClr val="00206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9900"/>
                </a:solidFill>
              </a:rPr>
              <a:t>Answers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CATIA V5  Surface </a:t>
            </a:r>
            <a:r>
              <a:rPr lang="en-US" dirty="0" smtClean="0"/>
              <a:t>Design – </a:t>
            </a:r>
            <a:r>
              <a:rPr lang="en-US" dirty="0"/>
              <a:t>Sample Exam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400" dirty="0" smtClean="0"/>
              <a:t>c</a:t>
            </a:r>
            <a:r>
              <a:rPr lang="en-US" sz="1400" dirty="0"/>
              <a:t>) 1090.8 </a:t>
            </a:r>
            <a:r>
              <a:rPr lang="en-US" sz="1400" dirty="0" err="1" smtClean="0"/>
              <a:t>sq</a:t>
            </a:r>
            <a:r>
              <a:rPr lang="en-US" sz="1400" dirty="0" smtClean="0"/>
              <a:t>-mm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 smtClean="0"/>
              <a:t>1329.0 </a:t>
            </a:r>
            <a:r>
              <a:rPr lang="en-US" sz="1400" dirty="0" err="1" smtClean="0"/>
              <a:t>sq</a:t>
            </a:r>
            <a:r>
              <a:rPr lang="en-US" sz="1400" dirty="0" smtClean="0"/>
              <a:t>-mm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 smtClean="0"/>
              <a:t>7.84 mm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b) 1308.7.0 </a:t>
            </a:r>
            <a:r>
              <a:rPr lang="en-US" sz="1400" dirty="0" err="1" smtClean="0"/>
              <a:t>sq</a:t>
            </a:r>
            <a:r>
              <a:rPr lang="en-US" sz="1400" dirty="0" smtClean="0"/>
              <a:t>-mm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 smtClean="0"/>
              <a:t>82.68 mm</a:t>
            </a:r>
            <a:endParaRPr lang="en-US" sz="1400" dirty="0" smtClean="0"/>
          </a:p>
          <a:p>
            <a:pPr marL="457200" lvl="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7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3DS Colors V1.0">
      <a:dk1>
        <a:srgbClr val="5B7F95"/>
      </a:dk1>
      <a:lt1>
        <a:srgbClr val="FFFFFF"/>
      </a:lt1>
      <a:dk2>
        <a:srgbClr val="001871"/>
      </a:dk2>
      <a:lt2>
        <a:srgbClr val="DA291C"/>
      </a:lt2>
      <a:accent1>
        <a:srgbClr val="5B7F95"/>
      </a:accent1>
      <a:accent2>
        <a:srgbClr val="00B2A9"/>
      </a:accent2>
      <a:accent3>
        <a:srgbClr val="FF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TIA">
  <a:themeElements>
    <a:clrScheme name="3DS Colors V1.0">
      <a:dk1>
        <a:srgbClr val="5B7F95"/>
      </a:dk1>
      <a:lt1>
        <a:srgbClr val="FFFFFF"/>
      </a:lt1>
      <a:dk2>
        <a:srgbClr val="001871"/>
      </a:dk2>
      <a:lt2>
        <a:srgbClr val="DA291C"/>
      </a:lt2>
      <a:accent1>
        <a:srgbClr val="5B7F95"/>
      </a:accent1>
      <a:accent2>
        <a:srgbClr val="00B2A9"/>
      </a:accent2>
      <a:accent3>
        <a:srgbClr val="FF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Light">
      <a:majorFont>
        <a:latin typeface="3ds Light"/>
        <a:ea typeface=""/>
        <a:cs typeface=""/>
      </a:majorFont>
      <a:minorFont>
        <a:latin typeface="3d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IDWORKS">
  <a:themeElements>
    <a:clrScheme name="3DS Colors V1.0">
      <a:dk1>
        <a:srgbClr val="5B7F95"/>
      </a:dk1>
      <a:lt1>
        <a:srgbClr val="FFFFFF"/>
      </a:lt1>
      <a:dk2>
        <a:srgbClr val="001871"/>
      </a:dk2>
      <a:lt2>
        <a:srgbClr val="DA291C"/>
      </a:lt2>
      <a:accent1>
        <a:srgbClr val="5B7F95"/>
      </a:accent1>
      <a:accent2>
        <a:srgbClr val="00B2A9"/>
      </a:accent2>
      <a:accent3>
        <a:srgbClr val="FF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Light">
      <a:majorFont>
        <a:latin typeface="3ds Light"/>
        <a:ea typeface=""/>
        <a:cs typeface=""/>
      </a:majorFont>
      <a:minorFont>
        <a:latin typeface="3d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ULIA">
  <a:themeElements>
    <a:clrScheme name="3DS Colors V1.0">
      <a:dk1>
        <a:srgbClr val="5B7F95"/>
      </a:dk1>
      <a:lt1>
        <a:srgbClr val="FFFFFF"/>
      </a:lt1>
      <a:dk2>
        <a:srgbClr val="001871"/>
      </a:dk2>
      <a:lt2>
        <a:srgbClr val="DA291C"/>
      </a:lt2>
      <a:accent1>
        <a:srgbClr val="5B7F95"/>
      </a:accent1>
      <a:accent2>
        <a:srgbClr val="00B2A9"/>
      </a:accent2>
      <a:accent3>
        <a:srgbClr val="FF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Light">
      <a:majorFont>
        <a:latin typeface="3ds Light"/>
        <a:ea typeface=""/>
        <a:cs typeface=""/>
      </a:majorFont>
      <a:minorFont>
        <a:latin typeface="3d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ELMIA">
  <a:themeElements>
    <a:clrScheme name="3DS Colors V1.0">
      <a:dk1>
        <a:srgbClr val="5B7F95"/>
      </a:dk1>
      <a:lt1>
        <a:srgbClr val="FFFFFF"/>
      </a:lt1>
      <a:dk2>
        <a:srgbClr val="001871"/>
      </a:dk2>
      <a:lt2>
        <a:srgbClr val="DA291C"/>
      </a:lt2>
      <a:accent1>
        <a:srgbClr val="5B7F95"/>
      </a:accent1>
      <a:accent2>
        <a:srgbClr val="00B2A9"/>
      </a:accent2>
      <a:accent3>
        <a:srgbClr val="FF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Light">
      <a:majorFont>
        <a:latin typeface="3ds Light"/>
        <a:ea typeface=""/>
        <a:cs typeface=""/>
      </a:majorFont>
      <a:minorFont>
        <a:latin typeface="3d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NOVIA">
  <a:themeElements>
    <a:clrScheme name="3DS Colors V1.0">
      <a:dk1>
        <a:srgbClr val="5B7F95"/>
      </a:dk1>
      <a:lt1>
        <a:srgbClr val="FFFFFF"/>
      </a:lt1>
      <a:dk2>
        <a:srgbClr val="001871"/>
      </a:dk2>
      <a:lt2>
        <a:srgbClr val="DA291C"/>
      </a:lt2>
      <a:accent1>
        <a:srgbClr val="5B7F95"/>
      </a:accent1>
      <a:accent2>
        <a:srgbClr val="00B2A9"/>
      </a:accent2>
      <a:accent3>
        <a:srgbClr val="FF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Light">
      <a:majorFont>
        <a:latin typeface="3ds Light"/>
        <a:ea typeface=""/>
        <a:cs typeface=""/>
      </a:majorFont>
      <a:minorFont>
        <a:latin typeface="3d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DVIA">
  <a:themeElements>
    <a:clrScheme name="3DS Colors V1.0">
      <a:dk1>
        <a:srgbClr val="5B7F95"/>
      </a:dk1>
      <a:lt1>
        <a:srgbClr val="FFFFFF"/>
      </a:lt1>
      <a:dk2>
        <a:srgbClr val="001871"/>
      </a:dk2>
      <a:lt2>
        <a:srgbClr val="DA291C"/>
      </a:lt2>
      <a:accent1>
        <a:srgbClr val="5B7F95"/>
      </a:accent1>
      <a:accent2>
        <a:srgbClr val="00B2A9"/>
      </a:accent2>
      <a:accent3>
        <a:srgbClr val="FF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Light">
      <a:majorFont>
        <a:latin typeface="3ds Light"/>
        <a:ea typeface=""/>
        <a:cs typeface=""/>
      </a:majorFont>
      <a:minorFont>
        <a:latin typeface="3d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DSWYM">
  <a:themeElements>
    <a:clrScheme name="3DS Colors V1.0">
      <a:dk1>
        <a:srgbClr val="5B7F95"/>
      </a:dk1>
      <a:lt1>
        <a:srgbClr val="FFFFFF"/>
      </a:lt1>
      <a:dk2>
        <a:srgbClr val="001871"/>
      </a:dk2>
      <a:lt2>
        <a:srgbClr val="DA291C"/>
      </a:lt2>
      <a:accent1>
        <a:srgbClr val="5B7F95"/>
      </a:accent1>
      <a:accent2>
        <a:srgbClr val="00B2A9"/>
      </a:accent2>
      <a:accent3>
        <a:srgbClr val="FF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Light">
      <a:majorFont>
        <a:latin typeface="3ds Light"/>
        <a:ea typeface=""/>
        <a:cs typeface=""/>
      </a:majorFont>
      <a:minorFont>
        <a:latin typeface="3d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EXALEAD">
  <a:themeElements>
    <a:clrScheme name="3DS Colors V1.0">
      <a:dk1>
        <a:srgbClr val="5B7F95"/>
      </a:dk1>
      <a:lt1>
        <a:srgbClr val="FFFFFF"/>
      </a:lt1>
      <a:dk2>
        <a:srgbClr val="001871"/>
      </a:dk2>
      <a:lt2>
        <a:srgbClr val="DA291C"/>
      </a:lt2>
      <a:accent1>
        <a:srgbClr val="5B7F95"/>
      </a:accent1>
      <a:accent2>
        <a:srgbClr val="00B2A9"/>
      </a:accent2>
      <a:accent3>
        <a:srgbClr val="FF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8797</TotalTime>
  <Words>391</Words>
  <Application>Microsoft Office PowerPoint</Application>
  <PresentationFormat>On-screen Show (16:9)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blank</vt:lpstr>
      <vt:lpstr>CATIA</vt:lpstr>
      <vt:lpstr>SOLIDWORKS</vt:lpstr>
      <vt:lpstr>SIMULIA</vt:lpstr>
      <vt:lpstr>DELMIA</vt:lpstr>
      <vt:lpstr>ENOVIA</vt:lpstr>
      <vt:lpstr>3DVIA</vt:lpstr>
      <vt:lpstr>3DSWYM</vt:lpstr>
      <vt:lpstr>EXALEAD</vt:lpstr>
      <vt:lpstr>CATIA V5  Surface Design Sample Exam</vt:lpstr>
      <vt:lpstr>CATIA V5  Surface Design – Sample Exam</vt:lpstr>
      <vt:lpstr>CATIA V5  Surface Design – Sample Exam</vt:lpstr>
      <vt:lpstr>CATIA V5  Surface Design – Sample Exam</vt:lpstr>
      <vt:lpstr>CATIA V5  Surface Design – Sample Exam</vt:lpstr>
      <vt:lpstr>CATIA V5  Surface Design – Sample Exam</vt:lpstr>
      <vt:lpstr>CATIA V5  Surface Design – Sample Exam</vt:lpstr>
      <vt:lpstr>CATIA V5  Surface Design – Sample Exam</vt:lpstr>
      <vt:lpstr>CATIA V5  Surface Design – Sample Exam</vt:lpstr>
      <vt:lpstr>PowerPoint Presentation</vt:lpstr>
    </vt:vector>
  </TitlesOfParts>
  <Company>DASSAULT SYSTEMES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CLEMENT-ABIDA Elisabeth</dc:creator>
  <cp:lastModifiedBy>Vishal KAWEESHWAR</cp:lastModifiedBy>
  <cp:revision>1098</cp:revision>
  <cp:lastPrinted>2013-12-12T11:56:47Z</cp:lastPrinted>
  <dcterms:created xsi:type="dcterms:W3CDTF">2013-04-02T09:25:55Z</dcterms:created>
  <dcterms:modified xsi:type="dcterms:W3CDTF">2015-06-24T08:22:02Z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