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215995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9607B-25A4-4CCB-8621-6E033D715C94}" v="4" dt="2023-03-01T16:50:42.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7" autoAdjust="0"/>
    <p:restoredTop sz="94660"/>
  </p:normalViewPr>
  <p:slideViewPr>
    <p:cSldViewPr snapToGrid="0">
      <p:cViewPr>
        <p:scale>
          <a:sx n="60" d="100"/>
          <a:sy n="60" d="100"/>
        </p:scale>
        <p:origin x="212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F2F0607-9E29-112F-B864-2842F92C4CD2}"/>
              </a:ext>
            </a:extLst>
          </p:cNvPr>
          <p:cNvGrpSpPr/>
          <p:nvPr userDrawn="1"/>
        </p:nvGrpSpPr>
        <p:grpSpPr>
          <a:xfrm>
            <a:off x="-65314" y="-8990"/>
            <a:ext cx="38473550" cy="3802063"/>
            <a:chOff x="-68749" y="-515071"/>
            <a:chExt cx="38473550" cy="3802063"/>
          </a:xfrm>
        </p:grpSpPr>
        <p:sp>
          <p:nvSpPr>
            <p:cNvPr id="2" name="Rectangle 1">
              <a:extLst>
                <a:ext uri="{FF2B5EF4-FFF2-40B4-BE49-F238E27FC236}">
                  <a16:creationId xmlns:a16="http://schemas.microsoft.com/office/drawing/2014/main" id="{EB76A527-D7C6-E51F-AEA2-169EA87E2935}"/>
                </a:ext>
              </a:extLst>
            </p:cNvPr>
            <p:cNvSpPr/>
            <p:nvPr userDrawn="1"/>
          </p:nvSpPr>
          <p:spPr>
            <a:xfrm>
              <a:off x="0" y="-515071"/>
              <a:ext cx="38388395" cy="3611563"/>
            </a:xfrm>
            <a:prstGeom prst="rect">
              <a:avLst/>
            </a:prstGeom>
            <a:solidFill>
              <a:srgbClr val="00245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CA"/>
            </a:p>
          </p:txBody>
        </p:sp>
        <p:grpSp>
          <p:nvGrpSpPr>
            <p:cNvPr id="3" name="Group 2">
              <a:extLst>
                <a:ext uri="{FF2B5EF4-FFF2-40B4-BE49-F238E27FC236}">
                  <a16:creationId xmlns:a16="http://schemas.microsoft.com/office/drawing/2014/main" id="{9D70E79E-60FB-A63D-67BB-12EFAA73809C}"/>
                </a:ext>
              </a:extLst>
            </p:cNvPr>
            <p:cNvGrpSpPr/>
            <p:nvPr userDrawn="1"/>
          </p:nvGrpSpPr>
          <p:grpSpPr>
            <a:xfrm>
              <a:off x="-68749" y="3096492"/>
              <a:ext cx="38473550" cy="190500"/>
              <a:chOff x="-48681" y="4267200"/>
              <a:chExt cx="21994281" cy="190500"/>
            </a:xfrm>
          </p:grpSpPr>
          <p:sp>
            <p:nvSpPr>
              <p:cNvPr id="4" name="Rectangle 3">
                <a:extLst>
                  <a:ext uri="{FF2B5EF4-FFF2-40B4-BE49-F238E27FC236}">
                    <a16:creationId xmlns:a16="http://schemas.microsoft.com/office/drawing/2014/main" id="{2131239D-33C7-09FF-0C60-D7CFE6CAD9C0}"/>
                  </a:ext>
                </a:extLst>
              </p:cNvPr>
              <p:cNvSpPr/>
              <p:nvPr userDrawn="1"/>
            </p:nvSpPr>
            <p:spPr>
              <a:xfrm>
                <a:off x="-48681" y="4267200"/>
                <a:ext cx="11021481" cy="190500"/>
              </a:xfrm>
              <a:prstGeom prst="rect">
                <a:avLst/>
              </a:prstGeom>
              <a:solidFill>
                <a:srgbClr val="FABD0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CA"/>
              </a:p>
            </p:txBody>
          </p:sp>
          <p:sp>
            <p:nvSpPr>
              <p:cNvPr id="5" name="Rectangle 4">
                <a:extLst>
                  <a:ext uri="{FF2B5EF4-FFF2-40B4-BE49-F238E27FC236}">
                    <a16:creationId xmlns:a16="http://schemas.microsoft.com/office/drawing/2014/main" id="{C47328AF-D2D4-B757-A036-84CC667A22CE}"/>
                  </a:ext>
                </a:extLst>
              </p:cNvPr>
              <p:cNvSpPr/>
              <p:nvPr userDrawn="1"/>
            </p:nvSpPr>
            <p:spPr>
              <a:xfrm>
                <a:off x="10972800" y="4267200"/>
                <a:ext cx="10972800" cy="190500"/>
              </a:xfrm>
              <a:prstGeom prst="rect">
                <a:avLst/>
              </a:prstGeom>
              <a:solidFill>
                <a:srgbClr val="B90E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CA"/>
              </a:p>
            </p:txBody>
          </p:sp>
        </p:grpSp>
        <p:pic>
          <p:nvPicPr>
            <p:cNvPr id="6" name="Picture 5" descr="Logo, company name&#10;&#10;Description automatically generated">
              <a:extLst>
                <a:ext uri="{FF2B5EF4-FFF2-40B4-BE49-F238E27FC236}">
                  <a16:creationId xmlns:a16="http://schemas.microsoft.com/office/drawing/2014/main" id="{6CB92C7B-E0CB-747C-451E-A681759C6B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32258" y="147060"/>
              <a:ext cx="2500456" cy="2303879"/>
            </a:xfrm>
            <a:prstGeom prst="rect">
              <a:avLst/>
            </a:prstGeom>
          </p:spPr>
        </p:pic>
      </p:grpSp>
    </p:spTree>
    <p:extLst>
      <p:ext uri="{BB962C8B-B14F-4D97-AF65-F5344CB8AC3E}">
        <p14:creationId xmlns:p14="http://schemas.microsoft.com/office/powerpoint/2010/main" val="359410233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149976"/>
            <a:ext cx="33124140" cy="417491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5749874"/>
            <a:ext cx="33124140" cy="13704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0019561"/>
            <a:ext cx="8641080" cy="1149975"/>
          </a:xfrm>
          <a:prstGeom prst="rect">
            <a:avLst/>
          </a:prstGeom>
        </p:spPr>
        <p:txBody>
          <a:bodyPr vert="horz" lIns="91440" tIns="45720" rIns="91440" bIns="45720" rtlCol="0" anchor="ctr"/>
          <a:lstStyle>
            <a:lvl1pPr algn="l">
              <a:defRPr sz="3779">
                <a:solidFill>
                  <a:schemeClr val="tx1">
                    <a:tint val="75000"/>
                  </a:schemeClr>
                </a:solidFill>
              </a:defRPr>
            </a:lvl1pPr>
          </a:lstStyle>
          <a:p>
            <a:fld id="{1DAF4878-5885-4488-AB62-11B0BE85E9E7}" type="datetimeFigureOut">
              <a:rPr lang="en-CA" smtClean="0"/>
              <a:t>2024-03-11</a:t>
            </a:fld>
            <a:endParaRPr lang="en-CA"/>
          </a:p>
        </p:txBody>
      </p:sp>
      <p:sp>
        <p:nvSpPr>
          <p:cNvPr id="5" name="Footer Placeholder 4"/>
          <p:cNvSpPr>
            <a:spLocks noGrp="1"/>
          </p:cNvSpPr>
          <p:nvPr>
            <p:ph type="ftr" sz="quarter" idx="3"/>
          </p:nvPr>
        </p:nvSpPr>
        <p:spPr>
          <a:xfrm>
            <a:off x="12721590" y="20019561"/>
            <a:ext cx="12961620" cy="1149975"/>
          </a:xfrm>
          <a:prstGeom prst="rect">
            <a:avLst/>
          </a:prstGeom>
        </p:spPr>
        <p:txBody>
          <a:bodyPr vert="horz" lIns="91440" tIns="45720" rIns="91440" bIns="45720" rtlCol="0" anchor="ctr"/>
          <a:lstStyle>
            <a:lvl1pPr algn="ctr">
              <a:defRPr sz="3779">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7123390" y="20019561"/>
            <a:ext cx="8641080" cy="1149975"/>
          </a:xfrm>
          <a:prstGeom prst="rect">
            <a:avLst/>
          </a:prstGeom>
        </p:spPr>
        <p:txBody>
          <a:bodyPr vert="horz" lIns="91440" tIns="45720" rIns="91440" bIns="45720" rtlCol="0" anchor="ctr"/>
          <a:lstStyle>
            <a:lvl1pPr algn="r">
              <a:defRPr sz="3779">
                <a:solidFill>
                  <a:schemeClr val="tx1">
                    <a:tint val="75000"/>
                  </a:schemeClr>
                </a:solidFill>
              </a:defRPr>
            </a:lvl1pPr>
          </a:lstStyle>
          <a:p>
            <a:fld id="{13BCCC46-9130-480E-920D-1D146F0131C3}" type="slidenum">
              <a:rPr lang="en-CA" smtClean="0"/>
              <a:t>‹#›</a:t>
            </a:fld>
            <a:endParaRPr lang="en-CA"/>
          </a:p>
        </p:txBody>
      </p:sp>
    </p:spTree>
    <p:extLst>
      <p:ext uri="{BB962C8B-B14F-4D97-AF65-F5344CB8AC3E}">
        <p14:creationId xmlns:p14="http://schemas.microsoft.com/office/powerpoint/2010/main" val="933359946"/>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2879903" rtl="0" eaLnBrk="1" latinLnBrk="0" hangingPunct="1">
        <a:lnSpc>
          <a:spcPct val="90000"/>
        </a:lnSpc>
        <a:spcBef>
          <a:spcPct val="0"/>
        </a:spcBef>
        <a:buNone/>
        <a:defRPr sz="13858" kern="1200">
          <a:solidFill>
            <a:schemeClr val="tx1"/>
          </a:solidFill>
          <a:latin typeface="+mj-lt"/>
          <a:ea typeface="+mj-ea"/>
          <a:cs typeface="+mj-cs"/>
        </a:defRPr>
      </a:lvl1pPr>
    </p:titleStyle>
    <p:bodyStyle>
      <a:lvl1pPr marL="719976" indent="-719976" algn="l" defTabSz="2879903"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59927" indent="-719976" algn="l" defTabSz="2879903"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599879" indent="-719976" algn="l" defTabSz="2879903"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39830"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79781"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19733"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59684"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799636"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39587"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79903" rtl="0" eaLnBrk="1" latinLnBrk="0" hangingPunct="1">
        <a:defRPr sz="5669" kern="1200">
          <a:solidFill>
            <a:schemeClr val="tx1"/>
          </a:solidFill>
          <a:latin typeface="+mn-lt"/>
          <a:ea typeface="+mn-ea"/>
          <a:cs typeface="+mn-cs"/>
        </a:defRPr>
      </a:lvl1pPr>
      <a:lvl2pPr marL="1439951" algn="l" defTabSz="2879903" rtl="0" eaLnBrk="1" latinLnBrk="0" hangingPunct="1">
        <a:defRPr sz="5669" kern="1200">
          <a:solidFill>
            <a:schemeClr val="tx1"/>
          </a:solidFill>
          <a:latin typeface="+mn-lt"/>
          <a:ea typeface="+mn-ea"/>
          <a:cs typeface="+mn-cs"/>
        </a:defRPr>
      </a:lvl2pPr>
      <a:lvl3pPr marL="2879903" algn="l" defTabSz="2879903" rtl="0" eaLnBrk="1" latinLnBrk="0" hangingPunct="1">
        <a:defRPr sz="5669" kern="1200">
          <a:solidFill>
            <a:schemeClr val="tx1"/>
          </a:solidFill>
          <a:latin typeface="+mn-lt"/>
          <a:ea typeface="+mn-ea"/>
          <a:cs typeface="+mn-cs"/>
        </a:defRPr>
      </a:lvl3pPr>
      <a:lvl4pPr marL="4319854" algn="l" defTabSz="2879903" rtl="0" eaLnBrk="1" latinLnBrk="0" hangingPunct="1">
        <a:defRPr sz="5669" kern="1200">
          <a:solidFill>
            <a:schemeClr val="tx1"/>
          </a:solidFill>
          <a:latin typeface="+mn-lt"/>
          <a:ea typeface="+mn-ea"/>
          <a:cs typeface="+mn-cs"/>
        </a:defRPr>
      </a:lvl4pPr>
      <a:lvl5pPr marL="5759806" algn="l" defTabSz="2879903" rtl="0" eaLnBrk="1" latinLnBrk="0" hangingPunct="1">
        <a:defRPr sz="5669" kern="1200">
          <a:solidFill>
            <a:schemeClr val="tx1"/>
          </a:solidFill>
          <a:latin typeface="+mn-lt"/>
          <a:ea typeface="+mn-ea"/>
          <a:cs typeface="+mn-cs"/>
        </a:defRPr>
      </a:lvl5pPr>
      <a:lvl6pPr marL="7199757" algn="l" defTabSz="2879903" rtl="0" eaLnBrk="1" latinLnBrk="0" hangingPunct="1">
        <a:defRPr sz="5669" kern="1200">
          <a:solidFill>
            <a:schemeClr val="tx1"/>
          </a:solidFill>
          <a:latin typeface="+mn-lt"/>
          <a:ea typeface="+mn-ea"/>
          <a:cs typeface="+mn-cs"/>
        </a:defRPr>
      </a:lvl6pPr>
      <a:lvl7pPr marL="8639708" algn="l" defTabSz="2879903" rtl="0" eaLnBrk="1" latinLnBrk="0" hangingPunct="1">
        <a:defRPr sz="5669" kern="1200">
          <a:solidFill>
            <a:schemeClr val="tx1"/>
          </a:solidFill>
          <a:latin typeface="+mn-lt"/>
          <a:ea typeface="+mn-ea"/>
          <a:cs typeface="+mn-cs"/>
        </a:defRPr>
      </a:lvl7pPr>
      <a:lvl8pPr marL="10079660" algn="l" defTabSz="2879903" rtl="0" eaLnBrk="1" latinLnBrk="0" hangingPunct="1">
        <a:defRPr sz="5669" kern="1200">
          <a:solidFill>
            <a:schemeClr val="tx1"/>
          </a:solidFill>
          <a:latin typeface="+mn-lt"/>
          <a:ea typeface="+mn-ea"/>
          <a:cs typeface="+mn-cs"/>
        </a:defRPr>
      </a:lvl8pPr>
      <a:lvl9pPr marL="11519611" algn="l" defTabSz="2879903"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B1E076-15B8-4F69-8D20-DA3A2C82A190}"/>
              </a:ext>
            </a:extLst>
          </p:cNvPr>
          <p:cNvSpPr txBox="1"/>
          <p:nvPr/>
        </p:nvSpPr>
        <p:spPr>
          <a:xfrm>
            <a:off x="810490" y="720351"/>
            <a:ext cx="23594921" cy="1200329"/>
          </a:xfrm>
          <a:prstGeom prst="rect">
            <a:avLst/>
          </a:prstGeom>
          <a:noFill/>
        </p:spPr>
        <p:txBody>
          <a:bodyPr wrap="none" rtlCol="0">
            <a:spAutoFit/>
          </a:bodyPr>
          <a:lstStyle/>
          <a:p>
            <a:r>
              <a:rPr lang="en-CA" sz="7200" cap="all" dirty="0">
                <a:solidFill>
                  <a:schemeClr val="bg1"/>
                </a:solidFill>
                <a:latin typeface="+mj-lt"/>
              </a:rPr>
              <a:t>City of Kingston Student Housing Platform</a:t>
            </a:r>
          </a:p>
        </p:txBody>
      </p:sp>
      <p:sp>
        <p:nvSpPr>
          <p:cNvPr id="11" name="TextBox 10">
            <a:extLst>
              <a:ext uri="{FF2B5EF4-FFF2-40B4-BE49-F238E27FC236}">
                <a16:creationId xmlns:a16="http://schemas.microsoft.com/office/drawing/2014/main" id="{BAB3ECF8-7012-49AF-97CA-4AC22EA9CBEF}"/>
              </a:ext>
            </a:extLst>
          </p:cNvPr>
          <p:cNvSpPr txBox="1"/>
          <p:nvPr/>
        </p:nvSpPr>
        <p:spPr>
          <a:xfrm>
            <a:off x="810490" y="1920680"/>
            <a:ext cx="9118202" cy="1200329"/>
          </a:xfrm>
          <a:prstGeom prst="rect">
            <a:avLst/>
          </a:prstGeom>
          <a:noFill/>
        </p:spPr>
        <p:txBody>
          <a:bodyPr wrap="none" rtlCol="0">
            <a:spAutoFit/>
          </a:bodyPr>
          <a:lstStyle/>
          <a:p>
            <a:r>
              <a:rPr lang="en-CA" sz="3600" i="1" dirty="0">
                <a:solidFill>
                  <a:schemeClr val="bg1"/>
                </a:solidFill>
              </a:rPr>
              <a:t>Sean Liang, Elaine Wu, Gavin Cheng, Kyle Ding</a:t>
            </a:r>
          </a:p>
          <a:p>
            <a:r>
              <a:rPr lang="en-CA" sz="3600" i="1" dirty="0">
                <a:solidFill>
                  <a:schemeClr val="bg1"/>
                </a:solidFill>
              </a:rPr>
              <a:t>Prof. Wendy Powley</a:t>
            </a:r>
          </a:p>
        </p:txBody>
      </p:sp>
      <p:sp>
        <p:nvSpPr>
          <p:cNvPr id="13" name="TextBox 12">
            <a:extLst>
              <a:ext uri="{FF2B5EF4-FFF2-40B4-BE49-F238E27FC236}">
                <a16:creationId xmlns:a16="http://schemas.microsoft.com/office/drawing/2014/main" id="{2A4C8E05-4DFC-4917-9AAA-B36E5A357989}"/>
              </a:ext>
            </a:extLst>
          </p:cNvPr>
          <p:cNvSpPr txBox="1"/>
          <p:nvPr/>
        </p:nvSpPr>
        <p:spPr>
          <a:xfrm>
            <a:off x="722966" y="4427489"/>
            <a:ext cx="4323620" cy="769441"/>
          </a:xfrm>
          <a:prstGeom prst="rect">
            <a:avLst/>
          </a:prstGeom>
          <a:noFill/>
        </p:spPr>
        <p:txBody>
          <a:bodyPr wrap="none" rtlCol="0">
            <a:spAutoFit/>
          </a:bodyPr>
          <a:lstStyle/>
          <a:p>
            <a:r>
              <a:rPr lang="en-CA" sz="4400" cap="all" dirty="0">
                <a:latin typeface="+mj-lt"/>
              </a:rPr>
              <a:t>Our problem</a:t>
            </a:r>
          </a:p>
        </p:txBody>
      </p:sp>
      <p:sp>
        <p:nvSpPr>
          <p:cNvPr id="14" name="TextBox 13">
            <a:extLst>
              <a:ext uri="{FF2B5EF4-FFF2-40B4-BE49-F238E27FC236}">
                <a16:creationId xmlns:a16="http://schemas.microsoft.com/office/drawing/2014/main" id="{6ABC67EF-06BE-477A-80DD-AAE5F669A505}"/>
              </a:ext>
            </a:extLst>
          </p:cNvPr>
          <p:cNvSpPr txBox="1"/>
          <p:nvPr/>
        </p:nvSpPr>
        <p:spPr>
          <a:xfrm>
            <a:off x="727362" y="5307749"/>
            <a:ext cx="8749146" cy="4462760"/>
          </a:xfrm>
          <a:prstGeom prst="rect">
            <a:avLst/>
          </a:prstGeom>
          <a:noFill/>
        </p:spPr>
        <p:txBody>
          <a:bodyPr wrap="square" rtlCol="0">
            <a:spAutoFit/>
          </a:bodyPr>
          <a:lstStyle/>
          <a:p>
            <a:pPr algn="just">
              <a:spcBef>
                <a:spcPts val="1200"/>
              </a:spcBef>
            </a:pPr>
            <a:r>
              <a:rPr lang="en-CA" sz="2400" dirty="0"/>
              <a:t>The search for student housing is notoriously stressful, time-consuming, and complex. Popular, existing platforms like Facebook Marketplace, while useful, often fall short in providing a convenient search experience for housing, making it difficult for students to find housing that meets their specific needs and preferences. </a:t>
            </a:r>
          </a:p>
          <a:p>
            <a:pPr algn="just">
              <a:spcBef>
                <a:spcPts val="1200"/>
              </a:spcBef>
            </a:pPr>
            <a:r>
              <a:rPr lang="en-CA" sz="2400" dirty="0"/>
              <a:t>Our project addresses this issue by streamlining the housing search process through a user-friendly full-stack real estate application, designed specifically for Queen’s students. We transform the daunting task of finding student housing into a manageable, even enjoyable, process. </a:t>
            </a:r>
          </a:p>
          <a:p>
            <a:pPr algn="just">
              <a:spcBef>
                <a:spcPts val="1200"/>
              </a:spcBef>
            </a:pPr>
            <a:endParaRPr lang="en-CA" sz="2400" dirty="0"/>
          </a:p>
        </p:txBody>
      </p:sp>
      <p:sp>
        <p:nvSpPr>
          <p:cNvPr id="21" name="TextBox 20">
            <a:extLst>
              <a:ext uri="{FF2B5EF4-FFF2-40B4-BE49-F238E27FC236}">
                <a16:creationId xmlns:a16="http://schemas.microsoft.com/office/drawing/2014/main" id="{8B432954-DABB-48D0-922A-8C8DB69833D4}"/>
              </a:ext>
            </a:extLst>
          </p:cNvPr>
          <p:cNvSpPr txBox="1"/>
          <p:nvPr/>
        </p:nvSpPr>
        <p:spPr>
          <a:xfrm>
            <a:off x="722966" y="14306110"/>
            <a:ext cx="4498347" cy="769441"/>
          </a:xfrm>
          <a:prstGeom prst="rect">
            <a:avLst/>
          </a:prstGeom>
          <a:noFill/>
        </p:spPr>
        <p:txBody>
          <a:bodyPr wrap="none" rtlCol="0">
            <a:spAutoFit/>
          </a:bodyPr>
          <a:lstStyle/>
          <a:p>
            <a:r>
              <a:rPr lang="en-CA" sz="4400" cap="all" dirty="0">
                <a:latin typeface="+mj-lt"/>
              </a:rPr>
              <a:t>Our solution</a:t>
            </a:r>
          </a:p>
        </p:txBody>
      </p:sp>
      <p:sp>
        <p:nvSpPr>
          <p:cNvPr id="22" name="TextBox 21">
            <a:extLst>
              <a:ext uri="{FF2B5EF4-FFF2-40B4-BE49-F238E27FC236}">
                <a16:creationId xmlns:a16="http://schemas.microsoft.com/office/drawing/2014/main" id="{25E6B461-1E95-4B60-94C5-868FCFF21648}"/>
              </a:ext>
            </a:extLst>
          </p:cNvPr>
          <p:cNvSpPr txBox="1"/>
          <p:nvPr/>
        </p:nvSpPr>
        <p:spPr>
          <a:xfrm>
            <a:off x="10096816" y="8776109"/>
            <a:ext cx="8749146" cy="10033516"/>
          </a:xfrm>
          <a:prstGeom prst="rect">
            <a:avLst/>
          </a:prstGeom>
          <a:noFill/>
        </p:spPr>
        <p:txBody>
          <a:bodyPr wrap="square" rtlCol="0">
            <a:spAutoFit/>
          </a:bodyPr>
          <a:lstStyle/>
          <a:p>
            <a:pPr algn="just">
              <a:spcBef>
                <a:spcPts val="1200"/>
              </a:spcBef>
            </a:pPr>
            <a:r>
              <a:rPr lang="en-CA" sz="2400" dirty="0"/>
              <a:t>Our platform overhauls the student housing hunting experience by offering a visually appealing UI combined with powerful search tools and an interactive map. Here's how we make the difference:</a:t>
            </a:r>
          </a:p>
          <a:p>
            <a:pPr algn="just">
              <a:spcBef>
                <a:spcPts val="1200"/>
              </a:spcBef>
            </a:pPr>
            <a:r>
              <a:rPr lang="en-CA" sz="2400" b="1" dirty="0"/>
              <a:t>Interactive Map Integration:</a:t>
            </a:r>
          </a:p>
          <a:p>
            <a:pPr marL="342900" indent="-342900" algn="just">
              <a:spcBef>
                <a:spcPts val="1200"/>
              </a:spcBef>
              <a:buFontTx/>
              <a:buChar char="-"/>
            </a:pPr>
            <a:r>
              <a:rPr lang="en-CA" sz="2400" dirty="0"/>
              <a:t>By integrating the Google Maps, Google Places, and Google Geocoding APIs, we provide users with a visual representation of available properties, allowing them to explore different neighborhoods and understand the context of each listing in relation to their university, public transport, and local amenities.</a:t>
            </a:r>
          </a:p>
          <a:p>
            <a:pPr algn="just">
              <a:spcBef>
                <a:spcPts val="1200"/>
              </a:spcBef>
            </a:pPr>
            <a:r>
              <a:rPr lang="en-CA" sz="2400" b="1" dirty="0"/>
              <a:t>Simplified Search Process:</a:t>
            </a:r>
          </a:p>
          <a:p>
            <a:pPr marL="342900" indent="-342900" algn="just">
              <a:spcBef>
                <a:spcPts val="1200"/>
              </a:spcBef>
              <a:buFontTx/>
              <a:buChar char="-"/>
            </a:pPr>
            <a:r>
              <a:rPr lang="en-CA" sz="2400" dirty="0"/>
              <a:t>We streamline the search experience with filters tailored to student needs, including price range, number of bedrooms, and lease terms. The autofill search results are biased towards landmarks and locations specific to the Queen’s Campus. This simplification reduces the time and effort required to find suitable housing. </a:t>
            </a:r>
          </a:p>
          <a:p>
            <a:pPr algn="just">
              <a:spcBef>
                <a:spcPts val="1200"/>
              </a:spcBef>
            </a:pPr>
            <a:r>
              <a:rPr lang="en-CA" sz="2400" b="1" dirty="0"/>
              <a:t>Detailed Property Profiles:</a:t>
            </a:r>
          </a:p>
          <a:p>
            <a:pPr marL="342900" indent="-342900" algn="just">
              <a:spcBef>
                <a:spcPts val="1200"/>
              </a:spcBef>
              <a:buFontTx/>
              <a:buChar char="-"/>
            </a:pPr>
            <a:r>
              <a:rPr lang="en-CA" sz="2400" dirty="0"/>
              <a:t>Our application expands on each listing module with comprehensive property details, including a lightbox-style picture viewer. This ensures that students have all the information they need at their fingertips, allowing for more reliable decision-making without the need for extensive in-person viewings. </a:t>
            </a:r>
          </a:p>
          <a:p>
            <a:pPr algn="just">
              <a:spcBef>
                <a:spcPts val="1200"/>
              </a:spcBef>
            </a:pPr>
            <a:endParaRPr lang="en-CA" sz="2400" dirty="0"/>
          </a:p>
        </p:txBody>
      </p:sp>
      <p:sp>
        <p:nvSpPr>
          <p:cNvPr id="31" name="TextBox 30">
            <a:extLst>
              <a:ext uri="{FF2B5EF4-FFF2-40B4-BE49-F238E27FC236}">
                <a16:creationId xmlns:a16="http://schemas.microsoft.com/office/drawing/2014/main" id="{3992222F-742B-4EE0-8540-5C3F8225B172}"/>
              </a:ext>
            </a:extLst>
          </p:cNvPr>
          <p:cNvSpPr txBox="1"/>
          <p:nvPr/>
        </p:nvSpPr>
        <p:spPr>
          <a:xfrm>
            <a:off x="19428468" y="4538308"/>
            <a:ext cx="2864887" cy="769441"/>
          </a:xfrm>
          <a:prstGeom prst="rect">
            <a:avLst/>
          </a:prstGeom>
          <a:noFill/>
        </p:spPr>
        <p:txBody>
          <a:bodyPr wrap="none" rtlCol="0">
            <a:spAutoFit/>
          </a:bodyPr>
          <a:lstStyle/>
          <a:p>
            <a:r>
              <a:rPr lang="en-CA" sz="4400" cap="all" dirty="0">
                <a:latin typeface="+mj-lt"/>
              </a:rPr>
              <a:t>Heading</a:t>
            </a:r>
          </a:p>
        </p:txBody>
      </p:sp>
      <p:sp>
        <p:nvSpPr>
          <p:cNvPr id="32" name="TextBox 31">
            <a:extLst>
              <a:ext uri="{FF2B5EF4-FFF2-40B4-BE49-F238E27FC236}">
                <a16:creationId xmlns:a16="http://schemas.microsoft.com/office/drawing/2014/main" id="{F0ABD7E9-6061-445A-A685-15277D8E9F27}"/>
              </a:ext>
            </a:extLst>
          </p:cNvPr>
          <p:cNvSpPr txBox="1"/>
          <p:nvPr/>
        </p:nvSpPr>
        <p:spPr>
          <a:xfrm>
            <a:off x="19428468" y="5418568"/>
            <a:ext cx="8749146" cy="4154984"/>
          </a:xfrm>
          <a:prstGeom prst="rect">
            <a:avLst/>
          </a:prstGeom>
          <a:noFill/>
        </p:spPr>
        <p:txBody>
          <a:bodyPr wrap="square" rtlCol="0">
            <a:spAutoFit/>
          </a:bodyPr>
          <a:lstStyle/>
          <a:p>
            <a:pPr algn="just">
              <a:spcBef>
                <a:spcPts val="1200"/>
              </a:spcBef>
            </a:pPr>
            <a:r>
              <a:rPr lang="en-CA" sz="2400" dirty="0"/>
              <a:t>Lorem ipsum dolor sit </a:t>
            </a:r>
            <a:r>
              <a:rPr lang="en-CA" sz="2400" dirty="0" err="1"/>
              <a:t>amet</a:t>
            </a:r>
            <a:r>
              <a:rPr lang="en-CA" sz="2400" dirty="0"/>
              <a:t>, </a:t>
            </a:r>
            <a:r>
              <a:rPr lang="en-CA" sz="2400" dirty="0" err="1"/>
              <a:t>consectetur</a:t>
            </a:r>
            <a:r>
              <a:rPr lang="en-CA" sz="2400" dirty="0"/>
              <a:t> </a:t>
            </a:r>
            <a:r>
              <a:rPr lang="en-CA" sz="2400" dirty="0" err="1"/>
              <a:t>adipiscing</a:t>
            </a:r>
            <a:r>
              <a:rPr lang="en-CA" sz="2400" dirty="0"/>
              <a:t> </a:t>
            </a:r>
            <a:r>
              <a:rPr lang="en-CA" sz="2400" dirty="0" err="1"/>
              <a:t>elit</a:t>
            </a:r>
            <a:r>
              <a:rPr lang="en-CA" sz="2400" dirty="0"/>
              <a:t>, sed do </a:t>
            </a:r>
            <a:r>
              <a:rPr lang="en-CA" sz="2400" dirty="0" err="1"/>
              <a:t>eiusmod</a:t>
            </a:r>
            <a:r>
              <a:rPr lang="en-CA" sz="2400" dirty="0"/>
              <a:t> </a:t>
            </a:r>
            <a:r>
              <a:rPr lang="en-CA" sz="2400" dirty="0" err="1"/>
              <a:t>tempor</a:t>
            </a:r>
            <a:r>
              <a:rPr lang="en-CA" sz="2400" dirty="0"/>
              <a:t> </a:t>
            </a:r>
            <a:r>
              <a:rPr lang="en-CA" sz="2400" dirty="0" err="1"/>
              <a:t>incididunt</a:t>
            </a:r>
            <a:r>
              <a:rPr lang="en-CA" sz="2400" dirty="0"/>
              <a:t> </a:t>
            </a:r>
            <a:r>
              <a:rPr lang="en-CA" sz="2400" dirty="0" err="1"/>
              <a:t>ut</a:t>
            </a:r>
            <a:r>
              <a:rPr lang="en-CA" sz="2400" dirty="0"/>
              <a:t> labore et dolore magna </a:t>
            </a:r>
            <a:r>
              <a:rPr lang="en-CA" sz="2400" dirty="0" err="1"/>
              <a:t>aliqua</a:t>
            </a:r>
            <a:r>
              <a:rPr lang="en-CA" sz="2400" dirty="0"/>
              <a:t>. </a:t>
            </a:r>
            <a:r>
              <a:rPr lang="en-CA" sz="2400" dirty="0" err="1"/>
              <a:t>Malesuada</a:t>
            </a:r>
            <a:r>
              <a:rPr lang="en-CA" sz="2400" dirty="0"/>
              <a:t> fames ac </a:t>
            </a:r>
            <a:r>
              <a:rPr lang="en-CA" sz="2400" dirty="0" err="1"/>
              <a:t>turpis</a:t>
            </a:r>
            <a:r>
              <a:rPr lang="en-CA" sz="2400" dirty="0"/>
              <a:t> </a:t>
            </a:r>
            <a:r>
              <a:rPr lang="en-CA" sz="2400" dirty="0" err="1"/>
              <a:t>egestas</a:t>
            </a:r>
            <a:r>
              <a:rPr lang="en-CA" sz="2400" dirty="0"/>
              <a:t> sed tempus </a:t>
            </a:r>
            <a:r>
              <a:rPr lang="en-CA" sz="2400" dirty="0" err="1"/>
              <a:t>urna</a:t>
            </a:r>
            <a:r>
              <a:rPr lang="en-CA" sz="2400" dirty="0"/>
              <a:t>. </a:t>
            </a:r>
            <a:r>
              <a:rPr lang="en-CA" sz="2400" dirty="0" err="1"/>
              <a:t>Velit</a:t>
            </a:r>
            <a:r>
              <a:rPr lang="en-CA" sz="2400" dirty="0"/>
              <a:t> </a:t>
            </a:r>
            <a:r>
              <a:rPr lang="en-CA" sz="2400" dirty="0" err="1"/>
              <a:t>laoreet</a:t>
            </a:r>
            <a:r>
              <a:rPr lang="en-CA" sz="2400" dirty="0"/>
              <a:t> id </a:t>
            </a:r>
            <a:r>
              <a:rPr lang="en-CA" sz="2400" dirty="0" err="1"/>
              <a:t>donec</a:t>
            </a:r>
            <a:r>
              <a:rPr lang="en-CA" sz="2400" dirty="0"/>
              <a:t> </a:t>
            </a:r>
            <a:r>
              <a:rPr lang="en-CA" sz="2400" dirty="0" err="1"/>
              <a:t>ultrices</a:t>
            </a:r>
            <a:r>
              <a:rPr lang="en-CA" sz="2400" dirty="0"/>
              <a:t> </a:t>
            </a:r>
            <a:r>
              <a:rPr lang="en-CA" sz="2400" dirty="0" err="1"/>
              <a:t>tincidunt</a:t>
            </a:r>
            <a:r>
              <a:rPr lang="en-CA" sz="2400" dirty="0"/>
              <a:t> </a:t>
            </a:r>
            <a:r>
              <a:rPr lang="en-CA" sz="2400" dirty="0" err="1"/>
              <a:t>arcu</a:t>
            </a:r>
            <a:r>
              <a:rPr lang="en-CA" sz="2400" dirty="0"/>
              <a:t>. Sed libero </a:t>
            </a:r>
            <a:r>
              <a:rPr lang="en-CA" sz="2400" dirty="0" err="1"/>
              <a:t>enim</a:t>
            </a:r>
            <a:r>
              <a:rPr lang="en-CA" sz="2400" dirty="0"/>
              <a:t> sed </a:t>
            </a:r>
            <a:r>
              <a:rPr lang="en-CA" sz="2400" dirty="0" err="1"/>
              <a:t>faucibus</a:t>
            </a:r>
            <a:r>
              <a:rPr lang="en-CA" sz="2400" dirty="0"/>
              <a:t> </a:t>
            </a:r>
            <a:r>
              <a:rPr lang="en-CA" sz="2400" dirty="0" err="1"/>
              <a:t>turpis</a:t>
            </a:r>
            <a:r>
              <a:rPr lang="en-CA" sz="2400" dirty="0"/>
              <a:t> in. </a:t>
            </a:r>
            <a:r>
              <a:rPr lang="en-CA" sz="2400" dirty="0" err="1"/>
              <a:t>Eget</a:t>
            </a:r>
            <a:r>
              <a:rPr lang="en-CA" sz="2400" dirty="0"/>
              <a:t> mi </a:t>
            </a:r>
            <a:r>
              <a:rPr lang="en-CA" sz="2400" dirty="0" err="1"/>
              <a:t>proin</a:t>
            </a:r>
            <a:r>
              <a:rPr lang="en-CA" sz="2400" dirty="0"/>
              <a:t> sed libero </a:t>
            </a:r>
            <a:r>
              <a:rPr lang="en-CA" sz="2400" dirty="0" err="1"/>
              <a:t>enim</a:t>
            </a:r>
            <a:r>
              <a:rPr lang="en-CA" sz="2400" dirty="0"/>
              <a:t> sed </a:t>
            </a:r>
            <a:r>
              <a:rPr lang="en-CA" sz="2400" dirty="0" err="1"/>
              <a:t>faucibus</a:t>
            </a:r>
            <a:r>
              <a:rPr lang="en-CA" sz="2400" dirty="0"/>
              <a:t> </a:t>
            </a:r>
            <a:r>
              <a:rPr lang="en-CA" sz="2400" dirty="0" err="1"/>
              <a:t>turpis</a:t>
            </a:r>
            <a:r>
              <a:rPr lang="en-CA" sz="2400" dirty="0"/>
              <a:t> in. </a:t>
            </a:r>
            <a:r>
              <a:rPr lang="en-CA" sz="2400" dirty="0" err="1"/>
              <a:t>Vulputate</a:t>
            </a:r>
            <a:r>
              <a:rPr lang="en-CA" sz="2400" dirty="0"/>
              <a:t> </a:t>
            </a:r>
            <a:r>
              <a:rPr lang="en-CA" sz="2400" dirty="0" err="1"/>
              <a:t>ut</a:t>
            </a:r>
            <a:r>
              <a:rPr lang="en-CA" sz="2400" dirty="0"/>
              <a:t> pharetra sit </a:t>
            </a:r>
            <a:r>
              <a:rPr lang="en-CA" sz="2400" dirty="0" err="1"/>
              <a:t>amet</a:t>
            </a:r>
            <a:r>
              <a:rPr lang="en-CA" sz="2400" dirty="0"/>
              <a:t>. </a:t>
            </a:r>
            <a:r>
              <a:rPr lang="en-CA" sz="2400" dirty="0" err="1"/>
              <a:t>Nisl</a:t>
            </a:r>
            <a:r>
              <a:rPr lang="en-CA" sz="2400" dirty="0"/>
              <a:t> </a:t>
            </a:r>
            <a:r>
              <a:rPr lang="en-CA" sz="2400" dirty="0" err="1"/>
              <a:t>tincidunt</a:t>
            </a:r>
            <a:r>
              <a:rPr lang="en-CA" sz="2400" dirty="0"/>
              <a:t> </a:t>
            </a:r>
            <a:r>
              <a:rPr lang="en-CA" sz="2400" dirty="0" err="1"/>
              <a:t>eget</a:t>
            </a:r>
            <a:r>
              <a:rPr lang="en-CA" sz="2400" dirty="0"/>
              <a:t> </a:t>
            </a:r>
            <a:r>
              <a:rPr lang="en-CA" sz="2400" dirty="0" err="1"/>
              <a:t>nullam</a:t>
            </a:r>
            <a:r>
              <a:rPr lang="en-CA" sz="2400" dirty="0"/>
              <a:t> non nisi est. Semper auctor </a:t>
            </a:r>
            <a:r>
              <a:rPr lang="en-CA" sz="2400" dirty="0" err="1"/>
              <a:t>neque</a:t>
            </a:r>
            <a:r>
              <a:rPr lang="en-CA" sz="2400" dirty="0"/>
              <a:t> vitae tempus. </a:t>
            </a:r>
            <a:r>
              <a:rPr lang="en-CA" sz="2400" dirty="0" err="1"/>
              <a:t>Egestas</a:t>
            </a:r>
            <a:r>
              <a:rPr lang="en-CA" sz="2400" dirty="0"/>
              <a:t> </a:t>
            </a:r>
            <a:r>
              <a:rPr lang="en-CA" sz="2400" dirty="0" err="1"/>
              <a:t>egestas</a:t>
            </a:r>
            <a:r>
              <a:rPr lang="en-CA" sz="2400" dirty="0"/>
              <a:t> </a:t>
            </a:r>
            <a:r>
              <a:rPr lang="en-CA" sz="2400" dirty="0" err="1"/>
              <a:t>fringilla</a:t>
            </a:r>
            <a:r>
              <a:rPr lang="en-CA" sz="2400" dirty="0"/>
              <a:t> </a:t>
            </a:r>
            <a:r>
              <a:rPr lang="en-CA" sz="2400" dirty="0" err="1"/>
              <a:t>phasellus</a:t>
            </a:r>
            <a:r>
              <a:rPr lang="en-CA" sz="2400" dirty="0"/>
              <a:t> </a:t>
            </a:r>
            <a:r>
              <a:rPr lang="en-CA" sz="2400" dirty="0" err="1"/>
              <a:t>faucibus</a:t>
            </a:r>
            <a:r>
              <a:rPr lang="en-CA" sz="2400" dirty="0"/>
              <a:t> </a:t>
            </a:r>
            <a:r>
              <a:rPr lang="en-CA" sz="2400" dirty="0" err="1"/>
              <a:t>scelerisque</a:t>
            </a:r>
            <a:r>
              <a:rPr lang="en-CA" sz="2400" dirty="0"/>
              <a:t>. </a:t>
            </a:r>
            <a:r>
              <a:rPr lang="en-CA" sz="2400" dirty="0" err="1"/>
              <a:t>Velit</a:t>
            </a:r>
            <a:r>
              <a:rPr lang="en-CA" sz="2400" dirty="0"/>
              <a:t> </a:t>
            </a:r>
            <a:r>
              <a:rPr lang="en-CA" sz="2400" dirty="0" err="1"/>
              <a:t>aliquet</a:t>
            </a:r>
            <a:r>
              <a:rPr lang="en-CA" sz="2400" dirty="0"/>
              <a:t> </a:t>
            </a:r>
            <a:r>
              <a:rPr lang="en-CA" sz="2400" dirty="0" err="1"/>
              <a:t>sagittis</a:t>
            </a:r>
            <a:r>
              <a:rPr lang="en-CA" sz="2400" dirty="0"/>
              <a:t> id </a:t>
            </a:r>
            <a:r>
              <a:rPr lang="en-CA" sz="2400" dirty="0" err="1"/>
              <a:t>consectetur</a:t>
            </a:r>
            <a:r>
              <a:rPr lang="en-CA" sz="2400" dirty="0"/>
              <a:t>. </a:t>
            </a:r>
            <a:r>
              <a:rPr lang="en-CA" sz="2400" dirty="0" err="1"/>
              <a:t>Viverra</a:t>
            </a:r>
            <a:r>
              <a:rPr lang="en-CA" sz="2400" dirty="0"/>
              <a:t> vitae </a:t>
            </a:r>
            <a:r>
              <a:rPr lang="en-CA" sz="2400" dirty="0" err="1"/>
              <a:t>congue</a:t>
            </a:r>
            <a:r>
              <a:rPr lang="en-CA" sz="2400" dirty="0"/>
              <a:t> </a:t>
            </a:r>
            <a:r>
              <a:rPr lang="en-CA" sz="2400" dirty="0" err="1"/>
              <a:t>eu</a:t>
            </a:r>
            <a:r>
              <a:rPr lang="en-CA" sz="2400" dirty="0"/>
              <a:t> </a:t>
            </a:r>
            <a:r>
              <a:rPr lang="en-CA" sz="2400" dirty="0" err="1"/>
              <a:t>consequat</a:t>
            </a:r>
            <a:r>
              <a:rPr lang="en-CA" sz="2400" dirty="0"/>
              <a:t> ac. Ut </a:t>
            </a:r>
            <a:r>
              <a:rPr lang="en-CA" sz="2400" dirty="0" err="1"/>
              <a:t>etiam</a:t>
            </a:r>
            <a:r>
              <a:rPr lang="en-CA" sz="2400" dirty="0"/>
              <a:t> sit </a:t>
            </a:r>
            <a:r>
              <a:rPr lang="en-CA" sz="2400" dirty="0" err="1"/>
              <a:t>amet</a:t>
            </a:r>
            <a:r>
              <a:rPr lang="en-CA" sz="2400" dirty="0"/>
              <a:t> </a:t>
            </a:r>
            <a:r>
              <a:rPr lang="en-CA" sz="2400" dirty="0" err="1"/>
              <a:t>nisl</a:t>
            </a:r>
            <a:r>
              <a:rPr lang="en-CA" sz="2400" dirty="0"/>
              <a:t> </a:t>
            </a:r>
            <a:r>
              <a:rPr lang="en-CA" sz="2400" dirty="0" err="1"/>
              <a:t>purus</a:t>
            </a:r>
            <a:r>
              <a:rPr lang="en-CA" sz="2400" dirty="0"/>
              <a:t> in </a:t>
            </a:r>
            <a:r>
              <a:rPr lang="en-CA" sz="2400" dirty="0" err="1"/>
              <a:t>mollis</a:t>
            </a:r>
            <a:r>
              <a:rPr lang="en-CA" sz="2400" dirty="0"/>
              <a:t> </a:t>
            </a:r>
            <a:r>
              <a:rPr lang="en-CA" sz="2400" dirty="0" err="1"/>
              <a:t>nunc</a:t>
            </a:r>
            <a:r>
              <a:rPr lang="en-CA" sz="2400" dirty="0"/>
              <a:t>. </a:t>
            </a:r>
            <a:r>
              <a:rPr lang="en-CA" sz="2400" dirty="0" err="1"/>
              <a:t>Ultrices</a:t>
            </a:r>
            <a:r>
              <a:rPr lang="en-CA" sz="2400" dirty="0"/>
              <a:t> </a:t>
            </a:r>
            <a:r>
              <a:rPr lang="en-CA" sz="2400" dirty="0" err="1"/>
              <a:t>tincidunt</a:t>
            </a:r>
            <a:r>
              <a:rPr lang="en-CA" sz="2400" dirty="0"/>
              <a:t> </a:t>
            </a:r>
            <a:r>
              <a:rPr lang="en-CA" sz="2400" dirty="0" err="1"/>
              <a:t>arcu</a:t>
            </a:r>
            <a:r>
              <a:rPr lang="en-CA" sz="2400" dirty="0"/>
              <a:t> non </a:t>
            </a:r>
            <a:r>
              <a:rPr lang="en-CA" sz="2400" dirty="0" err="1"/>
              <a:t>sodales</a:t>
            </a:r>
            <a:r>
              <a:rPr lang="en-CA" sz="2400" dirty="0"/>
              <a:t> </a:t>
            </a:r>
            <a:r>
              <a:rPr lang="en-CA" sz="2400" dirty="0" err="1"/>
              <a:t>neque</a:t>
            </a:r>
            <a:r>
              <a:rPr lang="en-CA" sz="2400" dirty="0"/>
              <a:t> </a:t>
            </a:r>
            <a:r>
              <a:rPr lang="en-CA" sz="2400" dirty="0" err="1"/>
              <a:t>sodales</a:t>
            </a:r>
            <a:r>
              <a:rPr lang="en-CA" sz="2400" dirty="0"/>
              <a:t>. </a:t>
            </a:r>
            <a:r>
              <a:rPr lang="en-CA" sz="2400" dirty="0" err="1"/>
              <a:t>Enim</a:t>
            </a:r>
            <a:r>
              <a:rPr lang="en-CA" sz="2400" dirty="0"/>
              <a:t> </a:t>
            </a:r>
            <a:r>
              <a:rPr lang="en-CA" sz="2400" dirty="0" err="1"/>
              <a:t>facilisis</a:t>
            </a:r>
            <a:r>
              <a:rPr lang="en-CA" sz="2400" dirty="0"/>
              <a:t> gravida </a:t>
            </a:r>
            <a:r>
              <a:rPr lang="en-CA" sz="2400" dirty="0" err="1"/>
              <a:t>neque</a:t>
            </a:r>
            <a:r>
              <a:rPr lang="en-CA" sz="2400" dirty="0"/>
              <a:t> convallis a </a:t>
            </a:r>
            <a:r>
              <a:rPr lang="en-CA" sz="2400" dirty="0" err="1"/>
              <a:t>cras</a:t>
            </a:r>
            <a:r>
              <a:rPr lang="en-CA" sz="2400" dirty="0"/>
              <a:t> semper. </a:t>
            </a:r>
          </a:p>
        </p:txBody>
      </p:sp>
      <p:sp>
        <p:nvSpPr>
          <p:cNvPr id="33" name="TextBox 32">
            <a:extLst>
              <a:ext uri="{FF2B5EF4-FFF2-40B4-BE49-F238E27FC236}">
                <a16:creationId xmlns:a16="http://schemas.microsoft.com/office/drawing/2014/main" id="{C689EC7E-A7CB-4CBB-9A40-592587DF79FF}"/>
              </a:ext>
            </a:extLst>
          </p:cNvPr>
          <p:cNvSpPr txBox="1"/>
          <p:nvPr/>
        </p:nvSpPr>
        <p:spPr>
          <a:xfrm>
            <a:off x="28695229" y="13921390"/>
            <a:ext cx="2864887" cy="769441"/>
          </a:xfrm>
          <a:prstGeom prst="rect">
            <a:avLst/>
          </a:prstGeom>
          <a:noFill/>
        </p:spPr>
        <p:txBody>
          <a:bodyPr wrap="none" rtlCol="0">
            <a:spAutoFit/>
          </a:bodyPr>
          <a:lstStyle/>
          <a:p>
            <a:r>
              <a:rPr lang="en-CA" sz="4400" cap="all" dirty="0">
                <a:latin typeface="+mj-lt"/>
              </a:rPr>
              <a:t>Heading</a:t>
            </a:r>
          </a:p>
        </p:txBody>
      </p:sp>
      <p:sp>
        <p:nvSpPr>
          <p:cNvPr id="34" name="TextBox 33">
            <a:extLst>
              <a:ext uri="{FF2B5EF4-FFF2-40B4-BE49-F238E27FC236}">
                <a16:creationId xmlns:a16="http://schemas.microsoft.com/office/drawing/2014/main" id="{E03FB9C6-183C-4F19-8BA8-80AD7DC7B785}"/>
              </a:ext>
            </a:extLst>
          </p:cNvPr>
          <p:cNvSpPr txBox="1"/>
          <p:nvPr/>
        </p:nvSpPr>
        <p:spPr>
          <a:xfrm>
            <a:off x="28782753" y="14801650"/>
            <a:ext cx="8749146" cy="5786199"/>
          </a:xfrm>
          <a:prstGeom prst="rect">
            <a:avLst/>
          </a:prstGeom>
          <a:noFill/>
        </p:spPr>
        <p:txBody>
          <a:bodyPr wrap="square" rtlCol="0">
            <a:spAutoFit/>
          </a:bodyPr>
          <a:lstStyle/>
          <a:p>
            <a:pPr algn="just">
              <a:spcBef>
                <a:spcPts val="1200"/>
              </a:spcBef>
            </a:pPr>
            <a:r>
              <a:rPr lang="en-CA" sz="2400" dirty="0"/>
              <a:t>Lorem ipsum dolor sit </a:t>
            </a:r>
            <a:r>
              <a:rPr lang="en-CA" sz="2400" dirty="0" err="1"/>
              <a:t>amet</a:t>
            </a:r>
            <a:r>
              <a:rPr lang="en-CA" sz="2400" dirty="0"/>
              <a:t>, </a:t>
            </a:r>
            <a:r>
              <a:rPr lang="en-CA" sz="2400" dirty="0" err="1"/>
              <a:t>consectetur</a:t>
            </a:r>
            <a:r>
              <a:rPr lang="en-CA" sz="2400" dirty="0"/>
              <a:t> </a:t>
            </a:r>
            <a:r>
              <a:rPr lang="en-CA" sz="2400" dirty="0" err="1"/>
              <a:t>adipiscing</a:t>
            </a:r>
            <a:r>
              <a:rPr lang="en-CA" sz="2400" dirty="0"/>
              <a:t> </a:t>
            </a:r>
            <a:r>
              <a:rPr lang="en-CA" sz="2400" dirty="0" err="1"/>
              <a:t>elit</a:t>
            </a:r>
            <a:r>
              <a:rPr lang="en-CA" sz="2400" dirty="0"/>
              <a:t>, sed do </a:t>
            </a:r>
            <a:r>
              <a:rPr lang="en-CA" sz="2400" dirty="0" err="1"/>
              <a:t>eiusmod</a:t>
            </a:r>
            <a:r>
              <a:rPr lang="en-CA" sz="2400" dirty="0"/>
              <a:t> </a:t>
            </a:r>
            <a:r>
              <a:rPr lang="en-CA" sz="2400" dirty="0" err="1"/>
              <a:t>tempor</a:t>
            </a:r>
            <a:r>
              <a:rPr lang="en-CA" sz="2400" dirty="0"/>
              <a:t> </a:t>
            </a:r>
            <a:r>
              <a:rPr lang="en-CA" sz="2400" dirty="0" err="1"/>
              <a:t>incididunt</a:t>
            </a:r>
            <a:r>
              <a:rPr lang="en-CA" sz="2400" dirty="0"/>
              <a:t> </a:t>
            </a:r>
            <a:r>
              <a:rPr lang="en-CA" sz="2400" dirty="0" err="1"/>
              <a:t>ut</a:t>
            </a:r>
            <a:r>
              <a:rPr lang="en-CA" sz="2400" dirty="0"/>
              <a:t> labore et dolore magna </a:t>
            </a:r>
            <a:r>
              <a:rPr lang="en-CA" sz="2400" dirty="0" err="1"/>
              <a:t>aliqua</a:t>
            </a:r>
            <a:r>
              <a:rPr lang="en-CA" sz="2400" dirty="0"/>
              <a:t>. </a:t>
            </a:r>
            <a:r>
              <a:rPr lang="en-CA" sz="2400" dirty="0" err="1"/>
              <a:t>Malesuada</a:t>
            </a:r>
            <a:r>
              <a:rPr lang="en-CA" sz="2400" dirty="0"/>
              <a:t> fames ac </a:t>
            </a:r>
            <a:r>
              <a:rPr lang="en-CA" sz="2400" dirty="0" err="1"/>
              <a:t>turpis</a:t>
            </a:r>
            <a:r>
              <a:rPr lang="en-CA" sz="2400" dirty="0"/>
              <a:t> </a:t>
            </a:r>
            <a:r>
              <a:rPr lang="en-CA" sz="2400" dirty="0" err="1"/>
              <a:t>egestas</a:t>
            </a:r>
            <a:r>
              <a:rPr lang="en-CA" sz="2400" dirty="0"/>
              <a:t> sed tempus </a:t>
            </a:r>
            <a:r>
              <a:rPr lang="en-CA" sz="2400" dirty="0" err="1"/>
              <a:t>urna</a:t>
            </a:r>
            <a:r>
              <a:rPr lang="en-CA" sz="2400" dirty="0"/>
              <a:t>. </a:t>
            </a:r>
            <a:r>
              <a:rPr lang="en-CA" sz="2400" dirty="0" err="1"/>
              <a:t>Velit</a:t>
            </a:r>
            <a:r>
              <a:rPr lang="en-CA" sz="2400" dirty="0"/>
              <a:t> </a:t>
            </a:r>
            <a:r>
              <a:rPr lang="en-CA" sz="2400" dirty="0" err="1"/>
              <a:t>laoreet</a:t>
            </a:r>
            <a:r>
              <a:rPr lang="en-CA" sz="2400" dirty="0"/>
              <a:t> id </a:t>
            </a:r>
            <a:r>
              <a:rPr lang="en-CA" sz="2400" dirty="0" err="1"/>
              <a:t>donec</a:t>
            </a:r>
            <a:r>
              <a:rPr lang="en-CA" sz="2400" dirty="0"/>
              <a:t> </a:t>
            </a:r>
            <a:r>
              <a:rPr lang="en-CA" sz="2400" dirty="0" err="1"/>
              <a:t>ultrices</a:t>
            </a:r>
            <a:r>
              <a:rPr lang="en-CA" sz="2400" dirty="0"/>
              <a:t> </a:t>
            </a:r>
            <a:r>
              <a:rPr lang="en-CA" sz="2400" dirty="0" err="1"/>
              <a:t>tincidunt</a:t>
            </a:r>
            <a:r>
              <a:rPr lang="en-CA" sz="2400" dirty="0"/>
              <a:t> </a:t>
            </a:r>
            <a:r>
              <a:rPr lang="en-CA" sz="2400" dirty="0" err="1"/>
              <a:t>arcu</a:t>
            </a:r>
            <a:r>
              <a:rPr lang="en-CA" sz="2400" dirty="0"/>
              <a:t>. Sed libero </a:t>
            </a:r>
            <a:r>
              <a:rPr lang="en-CA" sz="2400" dirty="0" err="1"/>
              <a:t>enim</a:t>
            </a:r>
            <a:r>
              <a:rPr lang="en-CA" sz="2400" dirty="0"/>
              <a:t> sed </a:t>
            </a:r>
            <a:r>
              <a:rPr lang="en-CA" sz="2400" dirty="0" err="1"/>
              <a:t>faucibus</a:t>
            </a:r>
            <a:r>
              <a:rPr lang="en-CA" sz="2400" dirty="0"/>
              <a:t> </a:t>
            </a:r>
            <a:r>
              <a:rPr lang="en-CA" sz="2400" dirty="0" err="1"/>
              <a:t>turpis</a:t>
            </a:r>
            <a:r>
              <a:rPr lang="en-CA" sz="2400" dirty="0"/>
              <a:t> in. </a:t>
            </a:r>
            <a:r>
              <a:rPr lang="en-CA" sz="2400" dirty="0" err="1"/>
              <a:t>Eget</a:t>
            </a:r>
            <a:r>
              <a:rPr lang="en-CA" sz="2400" dirty="0"/>
              <a:t> mi </a:t>
            </a:r>
            <a:r>
              <a:rPr lang="en-CA" sz="2400" dirty="0" err="1"/>
              <a:t>proin</a:t>
            </a:r>
            <a:r>
              <a:rPr lang="en-CA" sz="2400" dirty="0"/>
              <a:t> sed libero </a:t>
            </a:r>
            <a:r>
              <a:rPr lang="en-CA" sz="2400" dirty="0" err="1"/>
              <a:t>enim</a:t>
            </a:r>
            <a:r>
              <a:rPr lang="en-CA" sz="2400" dirty="0"/>
              <a:t> sed </a:t>
            </a:r>
            <a:r>
              <a:rPr lang="en-CA" sz="2400" dirty="0" err="1"/>
              <a:t>faucibus</a:t>
            </a:r>
            <a:r>
              <a:rPr lang="en-CA" sz="2400" dirty="0"/>
              <a:t> </a:t>
            </a:r>
            <a:r>
              <a:rPr lang="en-CA" sz="2400" dirty="0" err="1"/>
              <a:t>turpis</a:t>
            </a:r>
            <a:r>
              <a:rPr lang="en-CA" sz="2400" dirty="0"/>
              <a:t> in. </a:t>
            </a:r>
            <a:r>
              <a:rPr lang="en-CA" sz="2400" dirty="0" err="1"/>
              <a:t>Vulputate</a:t>
            </a:r>
            <a:r>
              <a:rPr lang="en-CA" sz="2400" dirty="0"/>
              <a:t> </a:t>
            </a:r>
            <a:r>
              <a:rPr lang="en-CA" sz="2400" dirty="0" err="1"/>
              <a:t>ut</a:t>
            </a:r>
            <a:r>
              <a:rPr lang="en-CA" sz="2400" dirty="0"/>
              <a:t> pharetra sit </a:t>
            </a:r>
            <a:r>
              <a:rPr lang="en-CA" sz="2400" dirty="0" err="1"/>
              <a:t>amet</a:t>
            </a:r>
            <a:r>
              <a:rPr lang="en-CA" sz="2400" dirty="0"/>
              <a:t>. </a:t>
            </a:r>
            <a:r>
              <a:rPr lang="en-CA" sz="2400" dirty="0" err="1"/>
              <a:t>Nisl</a:t>
            </a:r>
            <a:r>
              <a:rPr lang="en-CA" sz="2400" dirty="0"/>
              <a:t> </a:t>
            </a:r>
            <a:r>
              <a:rPr lang="en-CA" sz="2400" dirty="0" err="1"/>
              <a:t>tincidunt</a:t>
            </a:r>
            <a:r>
              <a:rPr lang="en-CA" sz="2400" dirty="0"/>
              <a:t> </a:t>
            </a:r>
            <a:r>
              <a:rPr lang="en-CA" sz="2400" dirty="0" err="1"/>
              <a:t>eget</a:t>
            </a:r>
            <a:r>
              <a:rPr lang="en-CA" sz="2400" dirty="0"/>
              <a:t> </a:t>
            </a:r>
            <a:r>
              <a:rPr lang="en-CA" sz="2400" dirty="0" err="1"/>
              <a:t>nullam</a:t>
            </a:r>
            <a:r>
              <a:rPr lang="en-CA" sz="2400" dirty="0"/>
              <a:t> non nisi est. Semper auctor </a:t>
            </a:r>
            <a:r>
              <a:rPr lang="en-CA" sz="2400" dirty="0" err="1"/>
              <a:t>neque</a:t>
            </a:r>
            <a:r>
              <a:rPr lang="en-CA" sz="2400" dirty="0"/>
              <a:t> vitae tempus. </a:t>
            </a:r>
            <a:r>
              <a:rPr lang="en-CA" sz="2400" dirty="0" err="1"/>
              <a:t>Velit</a:t>
            </a:r>
            <a:r>
              <a:rPr lang="en-CA" sz="2400" dirty="0"/>
              <a:t> </a:t>
            </a:r>
            <a:r>
              <a:rPr lang="en-CA" sz="2400" dirty="0" err="1"/>
              <a:t>aliquet</a:t>
            </a:r>
            <a:r>
              <a:rPr lang="en-CA" sz="2400" dirty="0"/>
              <a:t> </a:t>
            </a:r>
            <a:r>
              <a:rPr lang="en-CA" sz="2400" dirty="0" err="1"/>
              <a:t>sagittis</a:t>
            </a:r>
            <a:r>
              <a:rPr lang="en-CA" sz="2400" dirty="0"/>
              <a:t> id </a:t>
            </a:r>
            <a:r>
              <a:rPr lang="en-CA" sz="2400" dirty="0" err="1"/>
              <a:t>consectetur</a:t>
            </a:r>
            <a:r>
              <a:rPr lang="en-CA" sz="2400" dirty="0"/>
              <a:t>. </a:t>
            </a:r>
            <a:r>
              <a:rPr lang="en-CA" sz="2400" dirty="0" err="1"/>
              <a:t>Viverra</a:t>
            </a:r>
            <a:r>
              <a:rPr lang="en-CA" sz="2400" dirty="0"/>
              <a:t> vitae </a:t>
            </a:r>
            <a:r>
              <a:rPr lang="en-CA" sz="2400" dirty="0" err="1"/>
              <a:t>congue</a:t>
            </a:r>
            <a:r>
              <a:rPr lang="en-CA" sz="2400" dirty="0"/>
              <a:t> </a:t>
            </a:r>
            <a:r>
              <a:rPr lang="en-CA" sz="2400" dirty="0" err="1"/>
              <a:t>eu</a:t>
            </a:r>
            <a:r>
              <a:rPr lang="en-CA" sz="2400" dirty="0"/>
              <a:t> </a:t>
            </a:r>
            <a:r>
              <a:rPr lang="en-CA" sz="2400" dirty="0" err="1"/>
              <a:t>consequat</a:t>
            </a:r>
            <a:r>
              <a:rPr lang="en-CA" sz="2400" dirty="0"/>
              <a:t> ac. Ut </a:t>
            </a:r>
            <a:r>
              <a:rPr lang="en-CA" sz="2400" dirty="0" err="1"/>
              <a:t>etiam</a:t>
            </a:r>
            <a:r>
              <a:rPr lang="en-CA" sz="2400" dirty="0"/>
              <a:t> sit </a:t>
            </a:r>
            <a:r>
              <a:rPr lang="en-CA" sz="2400" dirty="0" err="1"/>
              <a:t>amet</a:t>
            </a:r>
            <a:r>
              <a:rPr lang="en-CA" sz="2400" dirty="0"/>
              <a:t> </a:t>
            </a:r>
            <a:r>
              <a:rPr lang="en-CA" sz="2400" dirty="0" err="1"/>
              <a:t>nisl</a:t>
            </a:r>
            <a:r>
              <a:rPr lang="en-CA" sz="2400" dirty="0"/>
              <a:t> </a:t>
            </a:r>
            <a:r>
              <a:rPr lang="en-CA" sz="2400" dirty="0" err="1"/>
              <a:t>purus</a:t>
            </a:r>
            <a:r>
              <a:rPr lang="en-CA" sz="2400" dirty="0"/>
              <a:t> in </a:t>
            </a:r>
            <a:r>
              <a:rPr lang="en-CA" sz="2400" dirty="0" err="1"/>
              <a:t>mollis</a:t>
            </a:r>
            <a:r>
              <a:rPr lang="en-CA" sz="2400" dirty="0"/>
              <a:t> </a:t>
            </a:r>
            <a:r>
              <a:rPr lang="en-CA" sz="2400" dirty="0" err="1"/>
              <a:t>nunc</a:t>
            </a:r>
            <a:r>
              <a:rPr lang="en-CA" sz="2400" dirty="0"/>
              <a:t>. </a:t>
            </a:r>
            <a:r>
              <a:rPr lang="en-CA" sz="2400" dirty="0" err="1"/>
              <a:t>Ultrices</a:t>
            </a:r>
            <a:r>
              <a:rPr lang="en-CA" sz="2400" dirty="0"/>
              <a:t> </a:t>
            </a:r>
            <a:r>
              <a:rPr lang="en-CA" sz="2400" dirty="0" err="1"/>
              <a:t>tincidunt</a:t>
            </a:r>
            <a:r>
              <a:rPr lang="en-CA" sz="2400" dirty="0"/>
              <a:t> </a:t>
            </a:r>
            <a:r>
              <a:rPr lang="en-CA" sz="2400" dirty="0" err="1"/>
              <a:t>arcu</a:t>
            </a:r>
            <a:r>
              <a:rPr lang="en-CA" sz="2400" dirty="0"/>
              <a:t> non </a:t>
            </a:r>
            <a:r>
              <a:rPr lang="en-CA" sz="2400" dirty="0" err="1"/>
              <a:t>sodales</a:t>
            </a:r>
            <a:r>
              <a:rPr lang="en-CA" sz="2400" dirty="0"/>
              <a:t> </a:t>
            </a:r>
            <a:r>
              <a:rPr lang="en-CA" sz="2400" dirty="0" err="1"/>
              <a:t>neque</a:t>
            </a:r>
            <a:r>
              <a:rPr lang="en-CA" sz="2400" dirty="0"/>
              <a:t> </a:t>
            </a:r>
            <a:r>
              <a:rPr lang="en-CA" sz="2400" dirty="0" err="1"/>
              <a:t>sodales</a:t>
            </a:r>
            <a:r>
              <a:rPr lang="en-CA" sz="2400" dirty="0"/>
              <a:t>. </a:t>
            </a:r>
            <a:r>
              <a:rPr lang="en-CA" sz="2400" dirty="0" err="1"/>
              <a:t>Enim</a:t>
            </a:r>
            <a:r>
              <a:rPr lang="en-CA" sz="2400" dirty="0"/>
              <a:t> </a:t>
            </a:r>
            <a:r>
              <a:rPr lang="en-CA" sz="2400" dirty="0" err="1"/>
              <a:t>facilisis</a:t>
            </a:r>
            <a:r>
              <a:rPr lang="en-CA" sz="2400" dirty="0"/>
              <a:t> gravida </a:t>
            </a:r>
            <a:r>
              <a:rPr lang="en-CA" sz="2400" dirty="0" err="1"/>
              <a:t>neque</a:t>
            </a:r>
            <a:r>
              <a:rPr lang="en-CA" sz="2400" dirty="0"/>
              <a:t> convallis a </a:t>
            </a:r>
            <a:r>
              <a:rPr lang="en-CA" sz="2400" dirty="0" err="1"/>
              <a:t>cras</a:t>
            </a:r>
            <a:r>
              <a:rPr lang="en-CA" sz="2400" dirty="0"/>
              <a:t> semper. Cursus </a:t>
            </a:r>
            <a:r>
              <a:rPr lang="en-CA" sz="2400" dirty="0" err="1"/>
              <a:t>eget</a:t>
            </a:r>
            <a:r>
              <a:rPr lang="en-CA" sz="2400" dirty="0"/>
              <a:t> </a:t>
            </a:r>
            <a:r>
              <a:rPr lang="en-CA" sz="2400" dirty="0" err="1"/>
              <a:t>nunc</a:t>
            </a:r>
            <a:r>
              <a:rPr lang="en-CA" sz="2400" dirty="0"/>
              <a:t> </a:t>
            </a:r>
            <a:r>
              <a:rPr lang="en-CA" sz="2400" dirty="0" err="1"/>
              <a:t>scelerisque</a:t>
            </a:r>
            <a:r>
              <a:rPr lang="en-CA" sz="2400" dirty="0"/>
              <a:t> </a:t>
            </a:r>
            <a:r>
              <a:rPr lang="en-CA" sz="2400" dirty="0" err="1"/>
              <a:t>viverra</a:t>
            </a:r>
            <a:r>
              <a:rPr lang="en-CA" sz="2400" dirty="0"/>
              <a:t> </a:t>
            </a:r>
            <a:r>
              <a:rPr lang="en-CA" sz="2400" dirty="0" err="1"/>
              <a:t>mauris</a:t>
            </a:r>
            <a:r>
              <a:rPr lang="en-CA" sz="2400" dirty="0"/>
              <a:t> in.</a:t>
            </a:r>
          </a:p>
          <a:p>
            <a:pPr algn="just">
              <a:spcBef>
                <a:spcPts val="1200"/>
              </a:spcBef>
            </a:pPr>
            <a:r>
              <a:rPr lang="en-CA" sz="2400" dirty="0"/>
              <a:t>Magna </a:t>
            </a:r>
            <a:r>
              <a:rPr lang="en-CA" sz="2400" dirty="0" err="1"/>
              <a:t>fringilla</a:t>
            </a:r>
            <a:r>
              <a:rPr lang="en-CA" sz="2400" dirty="0"/>
              <a:t> </a:t>
            </a:r>
            <a:r>
              <a:rPr lang="en-CA" sz="2400" dirty="0" err="1"/>
              <a:t>urna</a:t>
            </a:r>
            <a:r>
              <a:rPr lang="en-CA" sz="2400" dirty="0"/>
              <a:t> </a:t>
            </a:r>
            <a:r>
              <a:rPr lang="en-CA" sz="2400" dirty="0" err="1"/>
              <a:t>porttitor</a:t>
            </a:r>
            <a:r>
              <a:rPr lang="en-CA" sz="2400" dirty="0"/>
              <a:t> </a:t>
            </a:r>
            <a:r>
              <a:rPr lang="en-CA" sz="2400" dirty="0" err="1"/>
              <a:t>rhoncus</a:t>
            </a:r>
            <a:r>
              <a:rPr lang="en-CA" sz="2400" dirty="0"/>
              <a:t>. </a:t>
            </a:r>
            <a:r>
              <a:rPr lang="en-CA" sz="2400" dirty="0" err="1"/>
              <a:t>Aliquam</a:t>
            </a:r>
            <a:r>
              <a:rPr lang="en-CA" sz="2400" dirty="0"/>
              <a:t> </a:t>
            </a:r>
            <a:r>
              <a:rPr lang="en-CA" sz="2400" dirty="0" err="1"/>
              <a:t>ut</a:t>
            </a:r>
            <a:r>
              <a:rPr lang="en-CA" sz="2400" dirty="0"/>
              <a:t> </a:t>
            </a:r>
            <a:r>
              <a:rPr lang="en-CA" sz="2400" dirty="0" err="1"/>
              <a:t>porttitor</a:t>
            </a:r>
            <a:r>
              <a:rPr lang="en-CA" sz="2400" dirty="0"/>
              <a:t> </a:t>
            </a:r>
            <a:r>
              <a:rPr lang="en-CA" sz="2400" dirty="0" err="1"/>
              <a:t>leo</a:t>
            </a:r>
            <a:r>
              <a:rPr lang="en-CA" sz="2400" dirty="0"/>
              <a:t> a diam. </a:t>
            </a:r>
            <a:r>
              <a:rPr lang="en-CA" sz="2400" dirty="0" err="1"/>
              <a:t>Placerat</a:t>
            </a:r>
            <a:r>
              <a:rPr lang="en-CA" sz="2400" dirty="0"/>
              <a:t> vestibulum </a:t>
            </a:r>
            <a:r>
              <a:rPr lang="en-CA" sz="2400" dirty="0" err="1"/>
              <a:t>lectus</a:t>
            </a:r>
            <a:r>
              <a:rPr lang="en-CA" sz="2400" dirty="0"/>
              <a:t> </a:t>
            </a:r>
            <a:r>
              <a:rPr lang="en-CA" sz="2400" dirty="0" err="1"/>
              <a:t>mauris</a:t>
            </a:r>
            <a:r>
              <a:rPr lang="en-CA" sz="2400" dirty="0"/>
              <a:t> </a:t>
            </a:r>
            <a:r>
              <a:rPr lang="en-CA" sz="2400" dirty="0" err="1"/>
              <a:t>ultrices</a:t>
            </a:r>
            <a:r>
              <a:rPr lang="en-CA" sz="2400" dirty="0"/>
              <a:t> eros in. </a:t>
            </a:r>
            <a:r>
              <a:rPr lang="en-CA" sz="2400" dirty="0" err="1"/>
              <a:t>Blandit</a:t>
            </a:r>
            <a:r>
              <a:rPr lang="en-CA" sz="2400" dirty="0"/>
              <a:t> </a:t>
            </a:r>
            <a:r>
              <a:rPr lang="en-CA" sz="2400" dirty="0" err="1"/>
              <a:t>aliquam</a:t>
            </a:r>
            <a:r>
              <a:rPr lang="en-CA" sz="2400" dirty="0"/>
              <a:t> </a:t>
            </a:r>
            <a:r>
              <a:rPr lang="en-CA" sz="2400" dirty="0" err="1"/>
              <a:t>etiam</a:t>
            </a:r>
            <a:r>
              <a:rPr lang="en-CA" sz="2400" dirty="0"/>
              <a:t> </a:t>
            </a:r>
            <a:r>
              <a:rPr lang="en-CA" sz="2400" dirty="0" err="1"/>
              <a:t>erat</a:t>
            </a:r>
            <a:r>
              <a:rPr lang="en-CA" sz="2400" dirty="0"/>
              <a:t> </a:t>
            </a:r>
            <a:r>
              <a:rPr lang="en-CA" sz="2400" dirty="0" err="1"/>
              <a:t>velit</a:t>
            </a:r>
            <a:r>
              <a:rPr lang="en-CA" sz="2400" dirty="0"/>
              <a:t> </a:t>
            </a:r>
            <a:r>
              <a:rPr lang="en-CA" sz="2400" dirty="0" err="1"/>
              <a:t>scelerisque</a:t>
            </a:r>
            <a:r>
              <a:rPr lang="en-CA" sz="2400" dirty="0"/>
              <a:t> in dictum non </a:t>
            </a:r>
            <a:r>
              <a:rPr lang="en-CA" sz="2400" dirty="0" err="1"/>
              <a:t>consectetur</a:t>
            </a:r>
            <a:r>
              <a:rPr lang="en-CA" sz="2400" dirty="0"/>
              <a:t>. </a:t>
            </a:r>
            <a:r>
              <a:rPr lang="en-CA" sz="2400" dirty="0" err="1"/>
              <a:t>Senectus</a:t>
            </a:r>
            <a:r>
              <a:rPr lang="en-CA" sz="2400" dirty="0"/>
              <a:t> et </a:t>
            </a:r>
            <a:r>
              <a:rPr lang="en-CA" sz="2400" dirty="0" err="1"/>
              <a:t>netus</a:t>
            </a:r>
            <a:r>
              <a:rPr lang="en-CA" sz="2400" dirty="0"/>
              <a:t> et </a:t>
            </a:r>
            <a:r>
              <a:rPr lang="en-CA" sz="2400" dirty="0" err="1"/>
              <a:t>malesuada</a:t>
            </a:r>
            <a:r>
              <a:rPr lang="en-CA" sz="2400" dirty="0"/>
              <a:t> fames ac </a:t>
            </a:r>
            <a:r>
              <a:rPr lang="en-CA" sz="2400" dirty="0" err="1"/>
              <a:t>turpis</a:t>
            </a:r>
            <a:r>
              <a:rPr lang="en-CA" sz="2400" dirty="0"/>
              <a:t>. </a:t>
            </a:r>
          </a:p>
        </p:txBody>
      </p:sp>
      <p:sp>
        <p:nvSpPr>
          <p:cNvPr id="35" name="Rectangle 34">
            <a:extLst>
              <a:ext uri="{FF2B5EF4-FFF2-40B4-BE49-F238E27FC236}">
                <a16:creationId xmlns:a16="http://schemas.microsoft.com/office/drawing/2014/main" id="{D36D0448-13CA-4EBE-8059-C7881217222C}"/>
              </a:ext>
            </a:extLst>
          </p:cNvPr>
          <p:cNvSpPr/>
          <p:nvPr/>
        </p:nvSpPr>
        <p:spPr>
          <a:xfrm>
            <a:off x="28860783" y="4538307"/>
            <a:ext cx="8749146" cy="8475605"/>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TextBox 35">
            <a:extLst>
              <a:ext uri="{FF2B5EF4-FFF2-40B4-BE49-F238E27FC236}">
                <a16:creationId xmlns:a16="http://schemas.microsoft.com/office/drawing/2014/main" id="{FCD63EB5-94F7-4462-9AEB-964F5E4E4101}"/>
              </a:ext>
            </a:extLst>
          </p:cNvPr>
          <p:cNvSpPr txBox="1"/>
          <p:nvPr/>
        </p:nvSpPr>
        <p:spPr>
          <a:xfrm>
            <a:off x="28828078" y="13124730"/>
            <a:ext cx="2044919" cy="461665"/>
          </a:xfrm>
          <a:prstGeom prst="rect">
            <a:avLst/>
          </a:prstGeom>
          <a:noFill/>
        </p:spPr>
        <p:txBody>
          <a:bodyPr wrap="none" rtlCol="0">
            <a:spAutoFit/>
          </a:bodyPr>
          <a:lstStyle/>
          <a:p>
            <a:r>
              <a:rPr lang="en-CA" sz="2400" i="1" dirty="0"/>
              <a:t>Figure caption.</a:t>
            </a:r>
          </a:p>
        </p:txBody>
      </p:sp>
      <p:sp>
        <p:nvSpPr>
          <p:cNvPr id="37" name="Rectangle 36">
            <a:extLst>
              <a:ext uri="{FF2B5EF4-FFF2-40B4-BE49-F238E27FC236}">
                <a16:creationId xmlns:a16="http://schemas.microsoft.com/office/drawing/2014/main" id="{3E1775E4-1D55-4468-9A3A-A04FCE36AEA4}"/>
              </a:ext>
            </a:extLst>
          </p:cNvPr>
          <p:cNvSpPr/>
          <p:nvPr/>
        </p:nvSpPr>
        <p:spPr>
          <a:xfrm>
            <a:off x="19461173" y="10025744"/>
            <a:ext cx="8749146" cy="1005493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TextBox 37">
            <a:extLst>
              <a:ext uri="{FF2B5EF4-FFF2-40B4-BE49-F238E27FC236}">
                <a16:creationId xmlns:a16="http://schemas.microsoft.com/office/drawing/2014/main" id="{82CBE49D-0611-4BC5-92CE-3066E8E7780E}"/>
              </a:ext>
            </a:extLst>
          </p:cNvPr>
          <p:cNvSpPr txBox="1"/>
          <p:nvPr/>
        </p:nvSpPr>
        <p:spPr>
          <a:xfrm>
            <a:off x="19428468" y="20191500"/>
            <a:ext cx="2044919" cy="461665"/>
          </a:xfrm>
          <a:prstGeom prst="rect">
            <a:avLst/>
          </a:prstGeom>
          <a:noFill/>
        </p:spPr>
        <p:txBody>
          <a:bodyPr wrap="none" rtlCol="0">
            <a:spAutoFit/>
          </a:bodyPr>
          <a:lstStyle/>
          <a:p>
            <a:r>
              <a:rPr lang="en-CA" sz="2400" i="1" dirty="0"/>
              <a:t>Figure caption.</a:t>
            </a:r>
          </a:p>
        </p:txBody>
      </p:sp>
      <p:sp>
        <p:nvSpPr>
          <p:cNvPr id="40" name="TextBox 39">
            <a:extLst>
              <a:ext uri="{FF2B5EF4-FFF2-40B4-BE49-F238E27FC236}">
                <a16:creationId xmlns:a16="http://schemas.microsoft.com/office/drawing/2014/main" id="{818940A6-E9EE-426B-A1B1-08B9619D9459}"/>
              </a:ext>
            </a:extLst>
          </p:cNvPr>
          <p:cNvSpPr txBox="1"/>
          <p:nvPr/>
        </p:nvSpPr>
        <p:spPr>
          <a:xfrm>
            <a:off x="10159677" y="8014536"/>
            <a:ext cx="1947906" cy="461665"/>
          </a:xfrm>
          <a:prstGeom prst="rect">
            <a:avLst/>
          </a:prstGeom>
          <a:noFill/>
        </p:spPr>
        <p:txBody>
          <a:bodyPr wrap="none" rtlCol="0">
            <a:spAutoFit/>
          </a:bodyPr>
          <a:lstStyle/>
          <a:p>
            <a:r>
              <a:rPr lang="en-CA" sz="2400" i="1" dirty="0"/>
              <a:t>Property View</a:t>
            </a:r>
          </a:p>
        </p:txBody>
      </p:sp>
      <p:sp>
        <p:nvSpPr>
          <p:cNvPr id="43" name="TextBox 42">
            <a:extLst>
              <a:ext uri="{FF2B5EF4-FFF2-40B4-BE49-F238E27FC236}">
                <a16:creationId xmlns:a16="http://schemas.microsoft.com/office/drawing/2014/main" id="{0E839EFD-A01A-45CC-82D9-4EA9A81A5B84}"/>
              </a:ext>
            </a:extLst>
          </p:cNvPr>
          <p:cNvSpPr txBox="1"/>
          <p:nvPr/>
        </p:nvSpPr>
        <p:spPr>
          <a:xfrm>
            <a:off x="898013" y="13815429"/>
            <a:ext cx="1577676" cy="461665"/>
          </a:xfrm>
          <a:prstGeom prst="rect">
            <a:avLst/>
          </a:prstGeom>
          <a:noFill/>
        </p:spPr>
        <p:txBody>
          <a:bodyPr wrap="none" rtlCol="0">
            <a:spAutoFit/>
          </a:bodyPr>
          <a:lstStyle/>
          <a:p>
            <a:r>
              <a:rPr lang="en-CA" sz="2400" i="1" dirty="0"/>
              <a:t>Homepage</a:t>
            </a:r>
          </a:p>
        </p:txBody>
      </p:sp>
      <p:pic>
        <p:nvPicPr>
          <p:cNvPr id="25" name="Picture 24" descr="A map of a city&#10;&#10;Description automatically generated">
            <a:extLst>
              <a:ext uri="{FF2B5EF4-FFF2-40B4-BE49-F238E27FC236}">
                <a16:creationId xmlns:a16="http://schemas.microsoft.com/office/drawing/2014/main" id="{36FD6E4D-91C1-A01B-2952-C0AC6FC45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90" y="9573552"/>
            <a:ext cx="8720838" cy="4224156"/>
          </a:xfrm>
          <a:prstGeom prst="rect">
            <a:avLst/>
          </a:prstGeom>
        </p:spPr>
      </p:pic>
      <p:pic>
        <p:nvPicPr>
          <p:cNvPr id="29" name="Picture 28" descr="A collage of a bedroom&#10;&#10;Description automatically generated">
            <a:extLst>
              <a:ext uri="{FF2B5EF4-FFF2-40B4-BE49-F238E27FC236}">
                <a16:creationId xmlns:a16="http://schemas.microsoft.com/office/drawing/2014/main" id="{3166BE81-326E-BB2A-B2C0-17638F1AB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1942" y="4541840"/>
            <a:ext cx="8854683" cy="3472696"/>
          </a:xfrm>
          <a:prstGeom prst="rect">
            <a:avLst/>
          </a:prstGeom>
        </p:spPr>
      </p:pic>
      <p:sp>
        <p:nvSpPr>
          <p:cNvPr id="44" name="TextBox 43">
            <a:extLst>
              <a:ext uri="{FF2B5EF4-FFF2-40B4-BE49-F238E27FC236}">
                <a16:creationId xmlns:a16="http://schemas.microsoft.com/office/drawing/2014/main" id="{943377F6-4FE5-0B56-EB7A-84571AB62224}"/>
              </a:ext>
            </a:extLst>
          </p:cNvPr>
          <p:cNvSpPr txBox="1"/>
          <p:nvPr/>
        </p:nvSpPr>
        <p:spPr>
          <a:xfrm>
            <a:off x="722966" y="15152639"/>
            <a:ext cx="8749146" cy="5416868"/>
          </a:xfrm>
          <a:prstGeom prst="rect">
            <a:avLst/>
          </a:prstGeom>
          <a:noFill/>
        </p:spPr>
        <p:txBody>
          <a:bodyPr wrap="square" rtlCol="0">
            <a:spAutoFit/>
          </a:bodyPr>
          <a:lstStyle/>
          <a:p>
            <a:pPr algn="just">
              <a:spcBef>
                <a:spcPts val="1200"/>
              </a:spcBef>
            </a:pPr>
            <a:r>
              <a:rPr lang="en-CA" sz="2400" dirty="0"/>
              <a:t>Central to our platform is a Node.js backend dual-login system for students and landlords, which simplifies the property rental process. Students can easily browse listings, filter according to their preferences, and directly reach out to landlords. Conversely, landlords have the ability to manage their listings, update property details, and communicate with potential tenants. Our system connects Kingston landlords and Queen’s students, ensuring a housing match that benefits both parties. </a:t>
            </a:r>
          </a:p>
          <a:p>
            <a:pPr algn="just">
              <a:spcBef>
                <a:spcPts val="1200"/>
              </a:spcBef>
            </a:pPr>
            <a:r>
              <a:rPr lang="en-CA" sz="2400" dirty="0"/>
              <a:t>All of this is stored in our MySQL relational database. Our application securely stores user data, property listings, and images. We employ RESTful APIs to facilitate smooth communication between the front-end interface and our database. This architecture ensures quick retrieval and update of data, providing users with a reliable and responsive experience.</a:t>
            </a:r>
          </a:p>
        </p:txBody>
      </p:sp>
    </p:spTree>
    <p:extLst>
      <p:ext uri="{BB962C8B-B14F-4D97-AF65-F5344CB8AC3E}">
        <p14:creationId xmlns:p14="http://schemas.microsoft.com/office/powerpoint/2010/main" val="6771704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SC">
      <a:majorFont>
        <a:latin typeface="Segoe UI Black"/>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TotalTime>
  <Words>757</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Segoe UI Black</vt:lpstr>
      <vt:lpstr>Segoe UI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Martin</dc:creator>
  <cp:lastModifiedBy>Sean Liang</cp:lastModifiedBy>
  <cp:revision>6</cp:revision>
  <dcterms:created xsi:type="dcterms:W3CDTF">2022-02-11T19:23:56Z</dcterms:created>
  <dcterms:modified xsi:type="dcterms:W3CDTF">2024-03-11T20:33:56Z</dcterms:modified>
</cp:coreProperties>
</file>