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9" r:id="rId5"/>
    <p:sldId id="261" r:id="rId6"/>
    <p:sldId id="302" r:id="rId7"/>
    <p:sldId id="303" r:id="rId8"/>
    <p:sldId id="304" r:id="rId9"/>
    <p:sldId id="305" r:id="rId10"/>
    <p:sldId id="306" r:id="rId11"/>
    <p:sldId id="30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9" r:id="rId24"/>
    <p:sldId id="311" r:id="rId25"/>
    <p:sldId id="276" r:id="rId26"/>
    <p:sldId id="312" r:id="rId27"/>
    <p:sldId id="313" r:id="rId28"/>
    <p:sldId id="314" r:id="rId29"/>
    <p:sldId id="310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D0567-1E09-46C7-8E13-CCADB7213434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1B83-5E7B-467D-BB54-FCBCD1CAA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8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86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75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3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5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48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06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1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1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5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9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6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9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915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55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66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51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3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66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0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5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9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9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8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1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9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1B83-5E7B-467D-BB54-FCBCD1CAAEF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1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FA3F-4FA6-41BE-ACD4-4229D2054578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032-1A6D-476B-9595-5A6B9C78F3DA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FE29-E0E2-4AB3-89DD-0803C69DABBE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4C5D-B8BC-424D-9142-8ADDCC0F6BF4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19C-0146-45AF-BD8F-CBD6E693C43D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E94-7BF3-4464-A1E2-54E6B2D345B2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41D-85C2-4F09-A32E-1D051233FEE6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D547-0DEE-4111-BB6F-9C21B8AFEC4E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81D0-613B-4DAF-80FE-EF72A9E25A51}" type="datetime1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F660-36E7-4E22-B35A-D724442AD66B}" type="datetime1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B364-C954-4A1E-A21E-02BD4005B013}" type="datetime1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543-9DB6-4691-8D10-0B3D50993AE2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748B-BC15-4BFD-A792-E3470CE54A90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Legislação Aplicada à Segurança do Trabalho - Professor João Carlos O. Pena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039820"/>
            <a:ext cx="7772400" cy="1470026"/>
          </a:xfrm>
        </p:spPr>
        <p:txBody>
          <a:bodyPr>
            <a:normAutofit/>
          </a:bodyPr>
          <a:lstStyle/>
          <a:p>
            <a:r>
              <a:rPr lang="pt-BR" dirty="0" smtClean="0"/>
              <a:t>Organização Industrial</a:t>
            </a:r>
            <a:br>
              <a:rPr lang="pt-BR" dirty="0" smtClean="0"/>
            </a:br>
            <a:r>
              <a:rPr lang="pt-BR" sz="1800" dirty="0" smtClean="0"/>
              <a:t>Modelo Toyota – Parte 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261460"/>
            <a:ext cx="6400800" cy="114086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Prof. João Carlos O. Pena</a:t>
            </a:r>
          </a:p>
          <a:p>
            <a:r>
              <a:rPr lang="pt-BR" dirty="0" smtClean="0"/>
              <a:t>joao.pena@pitagoras.com.br</a:t>
            </a:r>
          </a:p>
          <a:p>
            <a:r>
              <a:rPr lang="pt-BR" dirty="0"/>
              <a:t>https://github.com/jcpena/Faculdade-Pitagoras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000" dirty="0"/>
              <a:t>Construindo produtos diferentes para a preferência dos consumidores. Sem estoque, não havia prejuízo com mercadoria (dinheiro) parada, aumentando o capital de </a:t>
            </a:r>
            <a:r>
              <a:rPr lang="pt-BR" sz="2000" dirty="0" smtClean="0"/>
              <a:t>giro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/>
              <a:t>A Toyota não se preocupava em ser responsável por fabricar cada peça de seus carros, até que a empresa terceirizou tudo, ficando somente com a montagem dos veículos. Possibilitando pechinchar com os fornecedores, abaixando preços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/>
              <a:t>Outra vantagem do sistema </a:t>
            </a:r>
            <a:r>
              <a:rPr lang="pt-BR" sz="2000" dirty="0" err="1"/>
              <a:t>Kanban</a:t>
            </a:r>
            <a:r>
              <a:rPr lang="pt-BR" sz="2000" dirty="0"/>
              <a:t> era que ele exigia que os funcionários não se restringissem a saber somente sua parte na produção. Eles deviam estudar e conhecer o processo de montagem do carro como um todo, sempre preparados para impedir a produção de mercadorias com defeito (eliminação dos desperdícios</a:t>
            </a:r>
            <a:r>
              <a:rPr lang="pt-BR" sz="2000" dirty="0" smtClean="0"/>
              <a:t>).</a:t>
            </a:r>
          </a:p>
          <a:p>
            <a:pPr marL="0" indent="0" algn="just">
              <a:buNone/>
            </a:pPr>
            <a:r>
              <a:rPr lang="pt-BR" sz="2000" dirty="0"/>
              <a:t>Criando carros com essa mentalidade, rapidamente e Toyota cresceu.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Imagine vender produtos baratos, adequados aos clientes e de qualidade superior? Apesar disso, muitos fabricantes pensaram que esse modelo de produção só serviria para o Japão. No entanto, devido às crises de consumo na década de 70, o princípio de produzir por demanda pôs a fábrica sob os holofotes e logo outros empresários mudaram de ideia. O modelo da Toyota, assim como o de Ford, se espalhou por outros segmentos, adaptando-se perfeitamente à fabricação de eletrônicos. Esse foi um dos fatores que deu ao Japão a liderança desse mercado. Já a Toyota continuou sua trajetória até roubar da GM em 2007 o título de maior montadora de automóveis do mundo.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Sistema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Sistema Toyota de Produção é uma combinação dos princípios e técnicas de qualidade total, da administração científica e das tradições culturais japonesas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 Sistema Toyota de Produção é sustentado pelo sistema </a:t>
            </a:r>
            <a:r>
              <a:rPr lang="pt-BR" sz="2000" i="1" dirty="0" smtClean="0"/>
              <a:t>“JUST </a:t>
            </a:r>
            <a:r>
              <a:rPr lang="pt-BR" sz="2000" i="1" dirty="0"/>
              <a:t>IN </a:t>
            </a:r>
            <a:r>
              <a:rPr lang="pt-BR" sz="2000" i="1" dirty="0" smtClean="0"/>
              <a:t>TIME” </a:t>
            </a:r>
            <a:r>
              <a:rPr lang="pt-BR" sz="2000" dirty="0"/>
              <a:t>e pela autonomação. </a:t>
            </a:r>
            <a:r>
              <a:rPr lang="pt-BR" sz="2000" i="1" dirty="0" smtClean="0"/>
              <a:t>“Just </a:t>
            </a:r>
            <a:r>
              <a:rPr lang="pt-BR" sz="2000" i="1" dirty="0"/>
              <a:t>in </a:t>
            </a:r>
            <a:r>
              <a:rPr lang="pt-BR" sz="2000" i="1" dirty="0" smtClean="0"/>
              <a:t>Time”</a:t>
            </a:r>
            <a:r>
              <a:rPr lang="pt-BR" sz="2000" dirty="0" smtClean="0"/>
              <a:t> </a:t>
            </a:r>
            <a:r>
              <a:rPr lang="pt-BR" sz="2000" dirty="0"/>
              <a:t>significa que, em um processo de fluxo, as partes corretas necessárias à montagem alcançam a linha de </a:t>
            </a:r>
            <a:r>
              <a:rPr lang="pt-BR" sz="2000" dirty="0" smtClean="0"/>
              <a:t>montagem no </a:t>
            </a:r>
            <a:r>
              <a:rPr lang="pt-BR" sz="2000" dirty="0"/>
              <a:t>momento em que são necessários e somente na quantidade necessária. A autonomação, que não deve ser confundida com a simples automação, também é conhecida com a automação com o toque humano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Autonomação 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000" dirty="0"/>
              <a:t>“Muitas máquinas funcionam sozinhas uma vez que estejam ligadas. Mas, as máquinas de hoje possuem uma tal capacidade de desempenho que pequenas anormalidades, como a queda de um fragmento qualquer em seu interior pode, de alguma forma, danificá-la. Quando isso ocorre, dezenas e em seguida centenas de componentes defeituosos são produzidos e logo se acumulam. Com uma máquina automatizada deste tipo, a produção em massa de produtos defeituosos não pode ser evitada” </a:t>
            </a:r>
            <a:r>
              <a:rPr lang="pt-BR" sz="2000" dirty="0" smtClean="0"/>
              <a:t>(</a:t>
            </a:r>
            <a:r>
              <a:rPr lang="pt-BR" sz="2000" dirty="0" err="1"/>
              <a:t>Ohno</a:t>
            </a:r>
            <a:r>
              <a:rPr lang="pt-BR" sz="2000" dirty="0"/>
              <a:t> </a:t>
            </a:r>
            <a:r>
              <a:rPr lang="pt-BR" sz="2000" dirty="0" err="1"/>
              <a:t>Taiichi</a:t>
            </a:r>
            <a:r>
              <a:rPr lang="pt-BR" sz="2000" dirty="0" smtClean="0"/>
              <a:t>, </a:t>
            </a:r>
            <a:r>
              <a:rPr lang="pt-BR" sz="2000" dirty="0"/>
              <a:t>1997</a:t>
            </a:r>
            <a:r>
              <a:rPr lang="pt-BR" sz="2000" dirty="0" smtClean="0"/>
              <a:t>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/>
              <a:t>Ainda segundo </a:t>
            </a:r>
            <a:r>
              <a:rPr lang="pt-BR" sz="2000" dirty="0" err="1"/>
              <a:t>Ohno</a:t>
            </a:r>
            <a:r>
              <a:rPr lang="pt-BR" sz="2000" dirty="0"/>
              <a:t> </a:t>
            </a:r>
            <a:r>
              <a:rPr lang="pt-BR" sz="2000" dirty="0" err="1"/>
              <a:t>Taiichi</a:t>
            </a:r>
            <a:r>
              <a:rPr lang="pt-BR" sz="2000" dirty="0" smtClean="0"/>
              <a:t>, é </a:t>
            </a:r>
            <a:r>
              <a:rPr lang="pt-BR" sz="2000" dirty="0"/>
              <a:t>por isso que a Toyota dá ênfase à autonomação </a:t>
            </a:r>
            <a:r>
              <a:rPr lang="pt-BR" sz="2000" dirty="0" smtClean="0"/>
              <a:t>ao utilizar </a:t>
            </a:r>
            <a:r>
              <a:rPr lang="pt-BR" sz="2000" dirty="0"/>
              <a:t>máquinas que podem evitar tais problemas “autonomamente” </a:t>
            </a:r>
            <a:r>
              <a:rPr lang="pt-BR" sz="2000" dirty="0" smtClean="0"/>
              <a:t>e </a:t>
            </a:r>
            <a:r>
              <a:rPr lang="pt-BR" sz="2000" dirty="0"/>
              <a:t>não a simples automação. 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Significa </a:t>
            </a:r>
            <a:r>
              <a:rPr lang="pt-BR" sz="2000" dirty="0"/>
              <a:t>a transferência da inteligência humana para uma máquina. 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Autonomação - </a:t>
            </a:r>
            <a:r>
              <a:rPr lang="pt-BR" dirty="0" err="1" smtClean="0"/>
              <a:t>Jidoka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https://tudosobrelean.files.wordpress.com/2011/12/jidok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14" y="3734410"/>
            <a:ext cx="56864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ean.org/lexicon_images/233.gif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4" y="1517900"/>
            <a:ext cx="4733855" cy="24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desenvolvimento desse modelo é uma história que começa nos anos 50, quando a economia japonesa estava debilitada e a </a:t>
            </a:r>
            <a:r>
              <a:rPr lang="pt-BR" sz="2000" i="1" dirty="0"/>
              <a:t>Toyota</a:t>
            </a:r>
            <a:r>
              <a:rPr lang="pt-BR" sz="2000" dirty="0"/>
              <a:t>, uma empresa de pequeno porte, tinha um programa de produção de 1.000 carros por mês. </a:t>
            </a:r>
            <a:endParaRPr lang="pt-B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Se </a:t>
            </a:r>
            <a:r>
              <a:rPr lang="pt-BR" sz="2000" dirty="0"/>
              <a:t>fabricasse mais, não conseguiria vender. </a:t>
            </a:r>
          </a:p>
          <a:p>
            <a:endParaRPr lang="pt-BR" sz="2000" dirty="0" smtClean="0"/>
          </a:p>
          <a:p>
            <a:r>
              <a:rPr lang="pt-BR" sz="2000" dirty="0" smtClean="0"/>
              <a:t>Nos </a:t>
            </a:r>
            <a:r>
              <a:rPr lang="pt-BR" sz="2000" dirty="0"/>
              <a:t>anos 80 a </a:t>
            </a:r>
            <a:r>
              <a:rPr lang="pt-BR" sz="2000" i="1" dirty="0"/>
              <a:t>Toyota </a:t>
            </a:r>
            <a:r>
              <a:rPr lang="pt-BR" sz="2000" dirty="0"/>
              <a:t>fabricava 1.000 carros em poucos minutos e era a terceira fabricante mundial, atrás da General Motors e da Ford. 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foi feita essa transição?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 err="1"/>
              <a:t>Eiji</a:t>
            </a:r>
            <a:r>
              <a:rPr lang="pt-BR" sz="2000" dirty="0"/>
              <a:t> </a:t>
            </a:r>
            <a:r>
              <a:rPr lang="pt-BR" sz="2000" dirty="0" err="1"/>
              <a:t>Toyoda</a:t>
            </a:r>
            <a:r>
              <a:rPr lang="pt-BR" sz="2000" dirty="0"/>
              <a:t>, da família proprietária da Toyota, e </a:t>
            </a:r>
            <a:r>
              <a:rPr lang="pt-BR" sz="2000" dirty="0" err="1" smtClean="0"/>
              <a:t>Taiichi</a:t>
            </a:r>
            <a:r>
              <a:rPr lang="pt-BR" sz="2000" dirty="0" smtClean="0"/>
              <a:t> </a:t>
            </a:r>
            <a:r>
              <a:rPr lang="pt-BR" sz="2000" dirty="0" err="1"/>
              <a:t>Ohno</a:t>
            </a:r>
            <a:r>
              <a:rPr lang="pt-BR" sz="2000" dirty="0"/>
              <a:t>, o chefe da engenharia da empresa, são os principais responsáveis pelo conjunto de técnicas de manufatura que se tornou conhecido como Sistema Toyota de Produção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Nos anos 50 ambos concluíram que o sistema Ford não poderia funcionar na Toyota, que era sensivelmente menor e precisava de soluções mais eficientes e menos dispendiosas. 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Ao longo de um período de cerca de 20 anos, </a:t>
            </a:r>
            <a:r>
              <a:rPr lang="pt-BR" sz="2000" dirty="0" err="1"/>
              <a:t>Toyoda</a:t>
            </a:r>
            <a:r>
              <a:rPr lang="pt-BR" sz="2000" dirty="0"/>
              <a:t> e </a:t>
            </a:r>
            <a:r>
              <a:rPr lang="pt-BR" sz="2000" dirty="0" err="1"/>
              <a:t>Ohno</a:t>
            </a:r>
            <a:r>
              <a:rPr lang="pt-BR" sz="2000" dirty="0"/>
              <a:t> colocaram em prática os princípios que formam a base do Sistema Toyota de Produção e que são os seguintes: </a:t>
            </a:r>
            <a:r>
              <a:rPr lang="pt-BR" sz="2000" i="1" dirty="0"/>
              <a:t>eliminação de desperdícios </a:t>
            </a:r>
            <a:r>
              <a:rPr lang="pt-BR" sz="2000" dirty="0"/>
              <a:t>e </a:t>
            </a:r>
            <a:r>
              <a:rPr lang="pt-BR" sz="2000" i="1" dirty="0"/>
              <a:t>produção de veículos com qualidade</a:t>
            </a:r>
            <a:r>
              <a:rPr lang="pt-BR" sz="2000" dirty="0"/>
              <a:t>. Esses dois princípios assentam-se numa base comportamental. 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Eliminação de </a:t>
            </a:r>
            <a:r>
              <a:rPr lang="pt-BR" b="1" dirty="0" smtClean="0"/>
              <a:t>Desperdícios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Nos </a:t>
            </a:r>
            <a:r>
              <a:rPr lang="pt-BR" sz="2000" dirty="0"/>
              <a:t>anos 50, a indústria ocidental tinha muito do que para os japoneses era desperdício de esforços, materiais, espaço e tempo. </a:t>
            </a:r>
            <a:endParaRPr lang="pt-BR" sz="2000" dirty="0" smtClean="0"/>
          </a:p>
          <a:p>
            <a:r>
              <a:rPr lang="pt-BR" sz="2000" dirty="0" smtClean="0"/>
              <a:t>O </a:t>
            </a:r>
            <a:r>
              <a:rPr lang="pt-BR" sz="2000" dirty="0"/>
              <a:t>mesmo era verdadeiro no caso dos recursos humanos: muita gente cuidando de planejamento e controle da produção, compras, controle da qualidade, manutenção. </a:t>
            </a:r>
            <a:endParaRPr lang="pt-BR" sz="2000" dirty="0" smtClean="0"/>
          </a:p>
          <a:p>
            <a:r>
              <a:rPr lang="pt-BR" sz="2000" dirty="0" smtClean="0"/>
              <a:t>A </a:t>
            </a:r>
            <a:r>
              <a:rPr lang="pt-BR" sz="2000" dirty="0"/>
              <a:t>indústria tradicional seguia uma filosofia conhecida como </a:t>
            </a:r>
            <a:r>
              <a:rPr lang="pt-BR" sz="2000" dirty="0" smtClean="0"/>
              <a:t>“</a:t>
            </a:r>
            <a:r>
              <a:rPr lang="pt-BR" sz="2000" i="1" dirty="0" err="1" smtClean="0"/>
              <a:t>just</a:t>
            </a:r>
            <a:r>
              <a:rPr lang="pt-BR" sz="2000" i="1" dirty="0" smtClean="0"/>
              <a:t>-</a:t>
            </a:r>
            <a:r>
              <a:rPr lang="pt-BR" sz="2000" i="1" dirty="0" err="1" smtClean="0"/>
              <a:t>in-case</a:t>
            </a:r>
            <a:r>
              <a:rPr lang="pt-BR" sz="2000" i="1" dirty="0" smtClean="0"/>
              <a:t>”</a:t>
            </a:r>
            <a:r>
              <a:rPr lang="pt-BR" sz="2000" dirty="0" smtClean="0"/>
              <a:t>, </a:t>
            </a:r>
            <a:r>
              <a:rPr lang="pt-BR" sz="2000" dirty="0"/>
              <a:t>que significa manter recursos abundantes, particularmente máquinas e estoques, em estado de prontidão, para assegurar a produção e enfrentar as flutuações. </a:t>
            </a:r>
            <a:endParaRPr lang="pt-BR" sz="2000" dirty="0" smtClean="0"/>
          </a:p>
          <a:p>
            <a:r>
              <a:rPr lang="pt-BR" sz="2000" dirty="0" smtClean="0"/>
              <a:t>O </a:t>
            </a:r>
            <a:r>
              <a:rPr lang="pt-BR" sz="2000" dirty="0"/>
              <a:t>que os ocidentais enxergavam como precaução, os japoneses enxergavam como desperdício.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sz="2000" dirty="0"/>
          </a:p>
          <a:p>
            <a:pPr algn="just"/>
            <a:r>
              <a:rPr lang="pt-BR" sz="2000" dirty="0"/>
              <a:t>O primeiro componente do sistema Toyota de administração é a eliminação de desperdícios, por meio da aplicação da filosofia do </a:t>
            </a:r>
            <a:r>
              <a:rPr lang="pt-BR" sz="2000" i="1" dirty="0" smtClean="0"/>
              <a:t>“</a:t>
            </a:r>
            <a:r>
              <a:rPr lang="pt-BR" sz="2000" i="1" dirty="0" err="1" smtClean="0"/>
              <a:t>just</a:t>
            </a:r>
            <a:r>
              <a:rPr lang="pt-BR" sz="2000" i="1" dirty="0" smtClean="0"/>
              <a:t>-</a:t>
            </a:r>
            <a:r>
              <a:rPr lang="pt-BR" sz="2000" i="1" dirty="0" err="1" smtClean="0"/>
              <a:t>in-time</a:t>
            </a:r>
            <a:r>
              <a:rPr lang="pt-BR" sz="2000" i="1" dirty="0" smtClean="0"/>
              <a:t>” </a:t>
            </a:r>
            <a:r>
              <a:rPr lang="pt-BR" sz="2000" dirty="0"/>
              <a:t>e das técnicas de racionalização do trabalho, criadas pelo movimento da administração científica. </a:t>
            </a:r>
          </a:p>
          <a:p>
            <a:pPr algn="just"/>
            <a:r>
              <a:rPr lang="pt-BR" sz="2000" i="1" dirty="0" smtClean="0"/>
              <a:t>“Just-in-time”</a:t>
            </a:r>
            <a:r>
              <a:rPr lang="pt-BR" sz="2000" dirty="0" smtClean="0"/>
              <a:t> </a:t>
            </a:r>
            <a:r>
              <a:rPr lang="pt-BR" sz="2000" dirty="0"/>
              <a:t>significa produzir apenas o necessário, no momento certo. </a:t>
            </a:r>
            <a:endParaRPr lang="pt-BR" sz="2000" dirty="0" smtClean="0"/>
          </a:p>
          <a:p>
            <a:pPr algn="just"/>
            <a:r>
              <a:rPr lang="pt-BR" sz="2000" i="1" dirty="0" smtClean="0"/>
              <a:t>“</a:t>
            </a:r>
            <a:r>
              <a:rPr lang="pt-BR" sz="2000" i="1" dirty="0" err="1" smtClean="0"/>
              <a:t>Kaizen</a:t>
            </a:r>
            <a:r>
              <a:rPr lang="pt-BR" sz="2000" i="1" dirty="0" smtClean="0"/>
              <a:t>” </a:t>
            </a:r>
            <a:r>
              <a:rPr lang="pt-BR" sz="2000" dirty="0"/>
              <a:t>é a palavra japonesa que significa aprimoramento contínuo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É </a:t>
            </a:r>
            <a:r>
              <a:rPr lang="pt-BR" sz="2000" dirty="0"/>
              <a:t>usada para designar os esforços sistemáticos de redução de desperdícios, levados a efeito por meio do procedimento inventado por </a:t>
            </a:r>
            <a:r>
              <a:rPr lang="pt-BR" sz="2000" i="1" dirty="0"/>
              <a:t>Taylor</a:t>
            </a:r>
            <a:r>
              <a:rPr lang="pt-BR" sz="2000" dirty="0"/>
              <a:t>: análise de uma tarefa, proposição da maneira mais eficiente de realiza-la e implantação da tarefa modificada 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 descr="https://integrasolucoes.files.wordpress.com/2013/08/kaize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2191305"/>
            <a:ext cx="43529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91130"/>
            <a:ext cx="8856890" cy="1143000"/>
          </a:xfrm>
        </p:spPr>
        <p:txBody>
          <a:bodyPr>
            <a:normAutofit/>
          </a:bodyPr>
          <a:lstStyle/>
          <a:p>
            <a:pPr marL="2060575" indent="-2060575" algn="ctr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"Se hoje fosse o último dia de minha vida, queria fazer o que vou fazer hoje?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 </a:t>
            </a:r>
            <a:r>
              <a:rPr lang="pt-BR" sz="2000" dirty="0"/>
              <a:t>se a resposta fosse </a:t>
            </a:r>
            <a:r>
              <a:rPr lang="pt-BR" sz="2000" dirty="0" smtClean="0"/>
              <a:t>“Não” </a:t>
            </a:r>
            <a:r>
              <a:rPr lang="pt-BR" sz="2000" dirty="0"/>
              <a:t>muitos dias seguidos, </a:t>
            </a:r>
            <a:r>
              <a:rPr lang="pt-BR" sz="2000" dirty="0" smtClean="0"/>
              <a:t>eu sabia </a:t>
            </a:r>
            <a:r>
              <a:rPr lang="pt-BR" sz="2000" dirty="0"/>
              <a:t>que precisava mudar algo</a:t>
            </a:r>
            <a:r>
              <a:rPr lang="pt-BR" sz="2000" dirty="0" smtClean="0"/>
              <a:t>.“</a:t>
            </a:r>
          </a:p>
          <a:p>
            <a:pPr marL="0" indent="0">
              <a:buNone/>
            </a:pPr>
            <a:endParaRPr lang="pt-BR" sz="2000" dirty="0"/>
          </a:p>
          <a:p>
            <a:pPr marL="0" indent="0" algn="r">
              <a:buNone/>
            </a:pPr>
            <a:r>
              <a:rPr lang="pt-BR" sz="2000" dirty="0" smtClean="0"/>
              <a:t>Steve Jobs (1955-2011)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Organização Industrial</a:t>
            </a:r>
          </a:p>
          <a:p>
            <a:r>
              <a:rPr lang="pt-BR" dirty="0" smtClean="0"/>
              <a:t>Professor João Carlos O. Pena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122" name="Picture 2" descr="Steve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3567990"/>
            <a:ext cx="1743679" cy="248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Produção com </a:t>
            </a:r>
            <a:r>
              <a:rPr lang="pt-BR" b="1" dirty="0" smtClean="0"/>
              <a:t>Qualidade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Depois </a:t>
            </a:r>
            <a:r>
              <a:rPr lang="pt-BR" sz="2000" dirty="0"/>
              <a:t>dos desperdícios, a segunda inconveniência que a Toyota procurou evitar foi a maneira tradicional de enfrentar os problemas do processo produtivo. </a:t>
            </a:r>
          </a:p>
          <a:p>
            <a:r>
              <a:rPr lang="pt-BR" sz="2000" dirty="0" smtClean="0"/>
              <a:t>Os </a:t>
            </a:r>
            <a:r>
              <a:rPr lang="pt-BR" sz="2000" dirty="0"/>
              <a:t>defeitos são tratados de forma pontual – um a um, sem preocupação de ir às causas. </a:t>
            </a:r>
          </a:p>
          <a:p>
            <a:r>
              <a:rPr lang="pt-BR" sz="2000" dirty="0" smtClean="0"/>
              <a:t>Em </a:t>
            </a:r>
            <a:r>
              <a:rPr lang="pt-BR" sz="2000" dirty="0"/>
              <a:t>primeiro lugar, os trabalhadores receberam a instrução de parar a linha de produção sempre que encontrassem um problema que não conseguissem resolver. </a:t>
            </a:r>
          </a:p>
          <a:p>
            <a:r>
              <a:rPr lang="pt-BR" sz="2000" dirty="0" smtClean="0"/>
              <a:t>Em </a:t>
            </a:r>
            <a:r>
              <a:rPr lang="pt-BR" sz="2000" dirty="0"/>
              <a:t>segundo lugar, eles deveriam analisar sistematicamente cada erro, perguntando sucessivamente </a:t>
            </a:r>
            <a:r>
              <a:rPr lang="pt-BR" sz="2000" i="1" dirty="0"/>
              <a:t>“por quê?”</a:t>
            </a:r>
            <a:r>
              <a:rPr lang="pt-BR" sz="2000" dirty="0"/>
              <a:t> até chegar à causa fundamental. Essa metodologia foi chamada de “cinco por quês”. </a:t>
            </a:r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dirty="0" smtClean="0"/>
              <a:t>Insatisfação do cliente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 descr="http://www.qualiex.com.br/Content/images/Tracker/5Por_que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44" y="2257829"/>
            <a:ext cx="7015163" cy="3281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0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 começo, quando esse procedimento foi instalado, a linha de produção parava a toda hora. </a:t>
            </a:r>
          </a:p>
          <a:p>
            <a:r>
              <a:rPr lang="pt-BR" sz="2000" dirty="0"/>
              <a:t>À medida que eram corrigidos em suas causas fundamentais, os problemas caíam drasticamente, a ponto de a proporção de veículos fabricados em relação à produção prevista aproximar-se de 100%. </a:t>
            </a:r>
          </a:p>
          <a:p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dirty="0" smtClean="0"/>
              <a:t>Máquina parou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218" name="Picture 2" descr="http://2.bp.blogspot.com/--fXnXW4jcII/Uqe6BV8MFTI/AAAAAAAAAdo/4vuH0jJnxlI/s1600/Cinco+porqu%C3%AA+exemplo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873126"/>
            <a:ext cx="7015163" cy="3618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4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uso dos “Cinco Por Quês”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uso dos “5 por quês” </a:t>
            </a:r>
            <a:r>
              <a:rPr lang="pt-BR" dirty="0"/>
              <a:t>pode mudar sua vida.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não é um exagero ou uma promessa vazia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“5 por quês” </a:t>
            </a:r>
            <a:r>
              <a:rPr lang="pt-BR" dirty="0"/>
              <a:t>é o que parece </a:t>
            </a:r>
            <a:r>
              <a:rPr lang="pt-BR" dirty="0" smtClean="0"/>
              <a:t>perguntar “por quê” por </a:t>
            </a:r>
            <a:r>
              <a:rPr lang="pt-BR" dirty="0"/>
              <a:t>5 vezes.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objetivo de se fazer isso é encontrar causa raiz para que possamos aplicar medidas </a:t>
            </a:r>
            <a:r>
              <a:rPr lang="pt-BR" dirty="0" smtClean="0"/>
              <a:t>corretivas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Causas raízes são </a:t>
            </a:r>
            <a:r>
              <a:rPr lang="pt-BR" dirty="0"/>
              <a:t>as principais causas de um problema. 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/>
              <a:t>olhamos para um </a:t>
            </a:r>
            <a:r>
              <a:rPr lang="pt-BR" dirty="0" smtClean="0"/>
              <a:t>problema, muitas </a:t>
            </a:r>
            <a:r>
              <a:rPr lang="pt-BR" dirty="0"/>
              <a:t>vezes </a:t>
            </a:r>
            <a:r>
              <a:rPr lang="pt-BR" dirty="0" smtClean="0"/>
              <a:t>vemos os </a:t>
            </a:r>
            <a:r>
              <a:rPr lang="pt-BR" dirty="0"/>
              <a:t>sintomas do que está acontecendo. </a:t>
            </a:r>
            <a:endParaRPr lang="pt-BR" dirty="0" smtClean="0"/>
          </a:p>
          <a:p>
            <a:r>
              <a:rPr lang="pt-BR" dirty="0" smtClean="0"/>
              <a:t>Agir </a:t>
            </a:r>
            <a:r>
              <a:rPr lang="pt-BR" dirty="0"/>
              <a:t>para corrigir estes </a:t>
            </a:r>
            <a:r>
              <a:rPr lang="pt-BR" dirty="0" smtClean="0"/>
              <a:t>problemas podem </a:t>
            </a:r>
            <a:r>
              <a:rPr lang="pt-BR" dirty="0"/>
              <a:t>perder o nosso tempo e esforço ou tornar a questão pior. </a:t>
            </a:r>
            <a:endParaRPr lang="pt-BR" dirty="0" smtClean="0"/>
          </a:p>
          <a:p>
            <a:r>
              <a:rPr lang="pt-BR" dirty="0" smtClean="0"/>
              <a:t>Temos </a:t>
            </a:r>
            <a:r>
              <a:rPr lang="pt-BR" dirty="0"/>
              <a:t>de encontrar uma causa raiz e correto.</a:t>
            </a:r>
          </a:p>
        </p:txBody>
      </p:sp>
    </p:spTree>
    <p:extLst>
      <p:ext uri="{BB962C8B-B14F-4D97-AF65-F5344CB8AC3E}">
        <p14:creationId xmlns:p14="http://schemas.microsoft.com/office/powerpoint/2010/main" val="401895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60" y="896124"/>
            <a:ext cx="7500268" cy="5191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799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Por Quês - O procedimento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Selecione o problema – O que queremos resolver?</a:t>
            </a:r>
          </a:p>
          <a:p>
            <a:r>
              <a:rPr lang="pt-BR" dirty="0" smtClean="0"/>
              <a:t>Encontre o ponto da causa – Onde o problema está ocorrendo? Pense em tempo e espaço.</a:t>
            </a:r>
          </a:p>
          <a:p>
            <a:r>
              <a:rPr lang="pt-BR" dirty="0" smtClean="0"/>
              <a:t>Utilize os “5 Por Quês” para encontrar a(s) </a:t>
            </a:r>
            <a:r>
              <a:rPr lang="pt-BR" dirty="0" err="1" smtClean="0"/>
              <a:t>raíz</a:t>
            </a:r>
            <a:r>
              <a:rPr lang="pt-BR" dirty="0" smtClean="0"/>
              <a:t>(es) dos problema.</a:t>
            </a:r>
          </a:p>
          <a:p>
            <a:r>
              <a:rPr lang="pt-BR" dirty="0" smtClean="0"/>
              <a:t>Crie ações corretivas para as causas raízes.</a:t>
            </a:r>
          </a:p>
          <a:p>
            <a:r>
              <a:rPr lang="pt-BR" dirty="0" smtClean="0"/>
              <a:t>Reveja a ações para aumentar a eficiência.</a:t>
            </a:r>
          </a:p>
          <a:p>
            <a:r>
              <a:rPr lang="pt-BR" dirty="0" smtClean="0"/>
              <a:t>Assegurar a manutenção para a melhoria do estado.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211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no dia a dia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30" y="1256579"/>
            <a:ext cx="7166669" cy="4978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69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situações onde</a:t>
            </a:r>
            <a:br>
              <a:rPr lang="pt-BR" dirty="0" smtClean="0"/>
            </a:br>
            <a:r>
              <a:rPr lang="pt-BR" dirty="0" smtClean="0"/>
              <a:t>podemos usar os 5 Por Quês</a:t>
            </a:r>
            <a:endParaRPr lang="pt-BR" dirty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Entender as atitudes de outras pessoas (familiares, amigos ou colegas);</a:t>
            </a:r>
          </a:p>
          <a:p>
            <a:r>
              <a:rPr lang="pt-BR" dirty="0" smtClean="0"/>
              <a:t>Entender minhas atitudes;</a:t>
            </a:r>
          </a:p>
          <a:p>
            <a:r>
              <a:rPr lang="pt-BR" dirty="0" smtClean="0"/>
              <a:t>Produto Defeituoso;</a:t>
            </a:r>
          </a:p>
          <a:p>
            <a:r>
              <a:rPr lang="pt-BR" dirty="0" smtClean="0"/>
              <a:t>Por que estou nervoso?;</a:t>
            </a:r>
          </a:p>
          <a:p>
            <a:r>
              <a:rPr lang="pt-BR" dirty="0" smtClean="0"/>
              <a:t>Superar um erro;</a:t>
            </a:r>
          </a:p>
          <a:p>
            <a:r>
              <a:rPr lang="pt-BR" dirty="0" smtClean="0"/>
              <a:t>Ajudar um amigo, familiar, colega;</a:t>
            </a:r>
          </a:p>
          <a:p>
            <a:r>
              <a:rPr lang="pt-BR" dirty="0" smtClean="0"/>
              <a:t>Estratégia errada;</a:t>
            </a:r>
          </a:p>
          <a:p>
            <a:r>
              <a:rPr lang="pt-BR" dirty="0" smtClean="0"/>
              <a:t>Projeto atrasado;</a:t>
            </a:r>
          </a:p>
          <a:p>
            <a:r>
              <a:rPr lang="pt-BR" dirty="0" smtClean="0"/>
              <a:t>Por que algo está faltando?;</a:t>
            </a:r>
          </a:p>
          <a:p>
            <a:r>
              <a:rPr lang="pt-BR" dirty="0" smtClean="0"/>
              <a:t>Resultados insatisfatórios.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4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Produção </a:t>
            </a:r>
            <a:r>
              <a:rPr lang="pt-BR" b="1" dirty="0" smtClean="0"/>
              <a:t>Enxuta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As </a:t>
            </a:r>
            <a:r>
              <a:rPr lang="pt-BR" sz="2000" dirty="0"/>
              <a:t>técnicas desenvolvidas na Toyota foram rapidamente adotadas em outras empresas no Japão. </a:t>
            </a:r>
            <a:r>
              <a:rPr lang="pt-BR" sz="20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pt-BR" sz="2000" dirty="0" smtClean="0"/>
              <a:t>Nesse </a:t>
            </a:r>
            <a:r>
              <a:rPr lang="pt-BR" sz="2000" dirty="0"/>
              <a:t>processo outros ingredientes foram agregados, originando um conjunto de soluções que se tornou conhecido como “o modelo japonês de administração”. </a:t>
            </a:r>
          </a:p>
          <a:p>
            <a:r>
              <a:rPr lang="pt-BR" sz="2000" dirty="0" smtClean="0"/>
              <a:t>O </a:t>
            </a:r>
            <a:r>
              <a:rPr lang="pt-BR" sz="2000" dirty="0"/>
              <a:t>conjunto dessas técnicas e soluções também ficou conhecido como sistema de produção enxuta, por causa de sua orientação para a economia de recursos. </a:t>
            </a:r>
          </a:p>
          <a:p>
            <a:r>
              <a:rPr lang="pt-BR" sz="2000" dirty="0" smtClean="0"/>
              <a:t>Posteriormente</a:t>
            </a:r>
            <a:r>
              <a:rPr lang="pt-BR" sz="2000" dirty="0"/>
              <a:t>, a </a:t>
            </a:r>
            <a:r>
              <a:rPr lang="pt-BR" sz="2000" dirty="0" smtClean="0"/>
              <a:t>ideia </a:t>
            </a:r>
            <a:r>
              <a:rPr lang="pt-BR" sz="2000" dirty="0"/>
              <a:t>central da produção enxuta – a eliminação de desperdícios - ganhou maior envergadura e alcançou toda a administração da empresa. </a:t>
            </a:r>
          </a:p>
          <a:p>
            <a:r>
              <a:rPr lang="pt-BR" sz="2000" dirty="0" smtClean="0"/>
              <a:t>Nos </a:t>
            </a:r>
            <a:r>
              <a:rPr lang="pt-BR" sz="2000" dirty="0"/>
              <a:t>anos 90, a expressão </a:t>
            </a:r>
            <a:r>
              <a:rPr lang="pt-BR" sz="2000" i="1" dirty="0"/>
              <a:t>empresa enxuta </a:t>
            </a:r>
            <a:r>
              <a:rPr lang="pt-BR" sz="2000" dirty="0"/>
              <a:t>passou a fazer parte do vocabulário da administração, já como um elemento que integra os chamados novos paradigmas da administração. </a:t>
            </a:r>
          </a:p>
          <a:p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194" name="Picture 2" descr="http://www.igea.org.br/site/secoes/agenda/images/IMG4d39c1e2b87d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67" y="5406021"/>
            <a:ext cx="1597007" cy="12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6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91130"/>
            <a:ext cx="8543245" cy="1143000"/>
          </a:xfrm>
        </p:spPr>
        <p:txBody>
          <a:bodyPr>
            <a:normAutofit/>
          </a:bodyPr>
          <a:lstStyle/>
          <a:p>
            <a:pPr marL="2060575" indent="-2060575"/>
            <a:r>
              <a:rPr lang="pt-BR" dirty="0" smtClean="0"/>
              <a:t>Sistema Toyota de Produção – Toyota Way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</a:t>
            </a:r>
          </a:p>
          <a:p>
            <a:r>
              <a:rPr lang="pt-BR" dirty="0" smtClean="0"/>
              <a:t>Autonomação</a:t>
            </a:r>
          </a:p>
          <a:p>
            <a:r>
              <a:rPr lang="pt-BR" dirty="0" smtClean="0"/>
              <a:t>Eliminação de desperdícios</a:t>
            </a:r>
          </a:p>
          <a:p>
            <a:pPr lvl="1"/>
            <a:r>
              <a:rPr lang="pt-BR" dirty="0" err="1" smtClean="0"/>
              <a:t>Kaizen</a:t>
            </a:r>
            <a:endParaRPr lang="pt-BR" dirty="0" smtClean="0"/>
          </a:p>
          <a:p>
            <a:r>
              <a:rPr lang="pt-BR" dirty="0" smtClean="0"/>
              <a:t>Produção com qualidade</a:t>
            </a:r>
          </a:p>
          <a:p>
            <a:pPr lvl="1"/>
            <a:r>
              <a:rPr lang="pt-BR" dirty="0" smtClean="0"/>
              <a:t>5 “</a:t>
            </a:r>
            <a:r>
              <a:rPr lang="pt-BR" dirty="0"/>
              <a:t>P</a:t>
            </a:r>
            <a:r>
              <a:rPr lang="pt-BR" dirty="0" smtClean="0"/>
              <a:t>or Quês”</a:t>
            </a:r>
          </a:p>
          <a:p>
            <a:r>
              <a:rPr lang="pt-BR" dirty="0" smtClean="0"/>
              <a:t>Produção Enxuta</a:t>
            </a:r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1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Cunha, A. P., </a:t>
            </a:r>
            <a:r>
              <a:rPr lang="pt-BR" sz="2000" dirty="0" err="1" smtClean="0"/>
              <a:t>Zanelato</a:t>
            </a:r>
            <a:r>
              <a:rPr lang="pt-BR" sz="2000" dirty="0" smtClean="0"/>
              <a:t>, G. H</a:t>
            </a:r>
            <a:r>
              <a:rPr lang="pt-BR" sz="2000" dirty="0"/>
              <a:t>. </a:t>
            </a:r>
            <a:r>
              <a:rPr lang="pt-BR" sz="2000" dirty="0" smtClean="0"/>
              <a:t>– A influência que o perfil do 	empreendedor tem para se criar grandes empresas, ETIC 	2014. </a:t>
            </a:r>
          </a:p>
          <a:p>
            <a:pPr marL="0" indent="0">
              <a:buNone/>
            </a:pPr>
            <a:r>
              <a:rPr lang="pt-BR" sz="2000" dirty="0" smtClean="0"/>
              <a:t>Curtis, T. – </a:t>
            </a:r>
            <a:r>
              <a:rPr lang="pt-BR" sz="2000" dirty="0" err="1" smtClean="0"/>
              <a:t>Using</a:t>
            </a:r>
            <a:r>
              <a:rPr lang="pt-BR" sz="2000" dirty="0" smtClean="0"/>
              <a:t> 5 </a:t>
            </a:r>
            <a:r>
              <a:rPr lang="pt-BR" sz="2000" dirty="0" err="1" smtClean="0"/>
              <a:t>Why’s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/>
              <a:t>find</a:t>
            </a:r>
            <a:r>
              <a:rPr lang="pt-BR" sz="2000" dirty="0"/>
              <a:t> Root </a:t>
            </a:r>
            <a:r>
              <a:rPr lang="pt-BR" sz="2000" dirty="0" smtClean="0"/>
              <a:t>Cause, 2011.</a:t>
            </a:r>
          </a:p>
          <a:p>
            <a:pPr marL="0" indent="0">
              <a:buNone/>
            </a:pPr>
            <a:r>
              <a:rPr lang="pt-BR" sz="2000" dirty="0"/>
              <a:t>Veras, C. M. A. - </a:t>
            </a:r>
            <a:r>
              <a:rPr lang="pt-BR" sz="2000" dirty="0" smtClean="0"/>
              <a:t>Sistema Toyota De Produção (Toyota Way), 2009.</a:t>
            </a:r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Sistema Toyota de </a:t>
            </a:r>
            <a:r>
              <a:rPr lang="pt-PT" dirty="0" smtClean="0"/>
              <a:t>Produção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Sistema Toyota de Produção é um sistema de produção desenvolvido pela Toyota entre 1948 e 1975, que aumenta a produtividade e a eficiência, evitando </a:t>
            </a:r>
            <a:r>
              <a:rPr lang="pt-BR" sz="2000" dirty="0" smtClean="0"/>
              <a:t>desperdícios, </a:t>
            </a:r>
            <a:r>
              <a:rPr lang="pt-BR" sz="2000" dirty="0"/>
              <a:t>como </a:t>
            </a:r>
            <a:r>
              <a:rPr lang="pt-BR" sz="2000" dirty="0" smtClean="0"/>
              <a:t>tempo </a:t>
            </a:r>
            <a:r>
              <a:rPr lang="pt-BR" sz="2000" dirty="0"/>
              <a:t>de espera, superprodução, gargalos de </a:t>
            </a:r>
            <a:r>
              <a:rPr lang="pt-BR" sz="2000" dirty="0" smtClean="0"/>
              <a:t>transporte, </a:t>
            </a:r>
            <a:r>
              <a:rPr lang="pt-BR" sz="2000" dirty="0"/>
              <a:t>inventário </a:t>
            </a:r>
            <a:r>
              <a:rPr lang="pt-BR" sz="2000" dirty="0" smtClean="0"/>
              <a:t>desnecessário, entre outros. </a:t>
            </a:r>
          </a:p>
          <a:p>
            <a:pPr marL="0" indent="0" algn="just">
              <a:buNone/>
            </a:pPr>
            <a:r>
              <a:rPr lang="pt-BR" sz="2000" dirty="0" smtClean="0"/>
              <a:t>Foi </a:t>
            </a:r>
            <a:r>
              <a:rPr lang="pt-BR" sz="2000" dirty="0"/>
              <a:t>desenvolvido por </a:t>
            </a:r>
            <a:r>
              <a:rPr lang="pt-BR" sz="2000" dirty="0" err="1" smtClean="0"/>
              <a:t>Ohno</a:t>
            </a:r>
            <a:r>
              <a:rPr lang="pt-BR" sz="2000" dirty="0" smtClean="0"/>
              <a:t> </a:t>
            </a:r>
            <a:r>
              <a:rPr lang="pt-BR" sz="2000" dirty="0" err="1" smtClean="0"/>
              <a:t>Taiichi</a:t>
            </a:r>
            <a:r>
              <a:rPr lang="pt-BR" sz="2000" dirty="0" smtClean="0"/>
              <a:t>, </a:t>
            </a:r>
            <a:r>
              <a:rPr lang="pt-BR" sz="2000" dirty="0"/>
              <a:t>o sistema integra o </a:t>
            </a:r>
            <a:r>
              <a:rPr lang="pt-BR" sz="2000" i="1" dirty="0" smtClean="0"/>
              <a:t>“</a:t>
            </a:r>
            <a:r>
              <a:rPr lang="pt-BR" sz="2000" i="1" dirty="0" err="1" smtClean="0"/>
              <a:t>lean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manufacturing</a:t>
            </a:r>
            <a:r>
              <a:rPr lang="pt-BR" sz="2000" i="1" dirty="0" smtClean="0"/>
              <a:t>”</a:t>
            </a:r>
            <a:r>
              <a:rPr lang="pt-BR" sz="2000" dirty="0" smtClean="0"/>
              <a:t>, </a:t>
            </a:r>
            <a:r>
              <a:rPr lang="pt-BR" sz="2000" i="1" dirty="0" smtClean="0"/>
              <a:t>“</a:t>
            </a:r>
            <a:r>
              <a:rPr lang="pt-BR" sz="2000" i="1" dirty="0" err="1" smtClean="0"/>
              <a:t>just</a:t>
            </a:r>
            <a:r>
              <a:rPr lang="pt-BR" sz="2000" i="1" dirty="0" smtClean="0"/>
              <a:t>-</a:t>
            </a:r>
            <a:r>
              <a:rPr lang="pt-BR" sz="2000" i="1" dirty="0" err="1" smtClean="0"/>
              <a:t>in-time</a:t>
            </a:r>
            <a:r>
              <a:rPr lang="pt-BR" sz="2000" i="1" dirty="0" smtClean="0"/>
              <a:t>”</a:t>
            </a:r>
            <a:r>
              <a:rPr lang="pt-BR" sz="2000" dirty="0" smtClean="0"/>
              <a:t>, </a:t>
            </a:r>
            <a:r>
              <a:rPr lang="pt-BR" sz="2000" i="1" dirty="0" smtClean="0"/>
              <a:t>“</a:t>
            </a:r>
            <a:r>
              <a:rPr lang="pt-BR" sz="2000" i="1" dirty="0" err="1" smtClean="0"/>
              <a:t>kanban</a:t>
            </a:r>
            <a:r>
              <a:rPr lang="pt-BR" sz="2000" i="1" dirty="0" smtClean="0"/>
              <a:t>”</a:t>
            </a:r>
            <a:r>
              <a:rPr lang="pt-BR" sz="2000" dirty="0" smtClean="0"/>
              <a:t> </a:t>
            </a:r>
            <a:r>
              <a:rPr lang="pt-BR" sz="2000" dirty="0"/>
              <a:t>e o nivelamento de produção ou </a:t>
            </a:r>
            <a:r>
              <a:rPr lang="pt-BR" sz="2000" i="1" dirty="0" smtClean="0"/>
              <a:t>“</a:t>
            </a:r>
            <a:r>
              <a:rPr lang="pt-BR" sz="2000" i="1" dirty="0" err="1" smtClean="0"/>
              <a:t>heijunka</a:t>
            </a:r>
            <a:r>
              <a:rPr lang="pt-BR" sz="2000" i="1" dirty="0" smtClean="0"/>
              <a:t>”</a:t>
            </a:r>
            <a:endParaRPr lang="pt-BR" sz="2000" i="1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http://flipaflipa.com/wp-content/uploads/2013/08/toyota-logo-letter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0" b="17985"/>
          <a:stretch/>
        </p:blipFill>
        <p:spPr bwMode="auto">
          <a:xfrm>
            <a:off x="3590925" y="4345230"/>
            <a:ext cx="4857750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291130"/>
            <a:ext cx="7016195" cy="42757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/>
              <a:t>Seguindo o modelo </a:t>
            </a:r>
            <a:r>
              <a:rPr lang="pt-BR" sz="2000" dirty="0" smtClean="0"/>
              <a:t>Ford/Taylor </a:t>
            </a:r>
            <a:r>
              <a:rPr lang="pt-BR" sz="2000" dirty="0"/>
              <a:t>os Japoneses resolvem criar sua própria linha de produção e foi assim que a última grande revolução no sistema de produção capitalista surgiu na pequena fábrica de </a:t>
            </a:r>
            <a:r>
              <a:rPr lang="pt-BR" sz="2000" dirty="0" smtClean="0"/>
              <a:t>teares </a:t>
            </a:r>
            <a:r>
              <a:rPr lang="pt-BR" sz="2000" dirty="0"/>
              <a:t>do senhor </a:t>
            </a:r>
            <a:r>
              <a:rPr lang="pt-BR" sz="2000" dirty="0" err="1"/>
              <a:t>Toyoda</a:t>
            </a:r>
            <a:r>
              <a:rPr lang="pt-BR" sz="2000" dirty="0"/>
              <a:t> </a:t>
            </a:r>
            <a:r>
              <a:rPr lang="pt-BR" sz="2000" dirty="0" err="1" smtClean="0"/>
              <a:t>Sakichi</a:t>
            </a:r>
            <a:r>
              <a:rPr lang="pt-BR" sz="2000" dirty="0" smtClean="0"/>
              <a:t>. </a:t>
            </a:r>
            <a:r>
              <a:rPr lang="pt-BR" sz="2000" dirty="0"/>
              <a:t>Em 1891 patenteou seu primeiro modelo de tear, desde pequeno teve contato com esse tipo de maquinas, </a:t>
            </a:r>
            <a:r>
              <a:rPr lang="pt-BR" sz="2000" dirty="0" err="1"/>
              <a:t>Sakichi</a:t>
            </a:r>
            <a:r>
              <a:rPr lang="pt-BR" sz="2000" dirty="0"/>
              <a:t> foi para a capital do Japão com o intuito de vender mais teares. Com muita qualidade e menor preço dos importados em pouco tempo a pequena fábrica firmou no mercado e não parou de crescer. Após se tornar uma das maiores indústria do país e se estabilizar financeiramente a fábrica eram prospera, seu filho </a:t>
            </a:r>
            <a:r>
              <a:rPr lang="pt-BR" sz="2000" dirty="0" err="1"/>
              <a:t>Kiichiro</a:t>
            </a:r>
            <a:r>
              <a:rPr lang="pt-BR" sz="2000" dirty="0"/>
              <a:t> torna-se seu braço direito na administração. O próprio que durante uma viagem aos EUA, entrou em contato com a nova e crescente indústria automobilística criada por Ford.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856945" y="5566870"/>
            <a:ext cx="682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Ford </a:t>
            </a:r>
            <a:r>
              <a:rPr lang="pt-BR" sz="1200" dirty="0"/>
              <a:t>criou e utiliza até hoje em linhas de montagem a organização do processo produtivo, com a esteira de montagem móvel. Taylor utilizava a eficiência do trabalho operacional, aplicando sempre métodos de pesquisa para identificar a maneira melhor para se trabalhar</a:t>
            </a:r>
          </a:p>
        </p:txBody>
      </p:sp>
    </p:spTree>
    <p:extLst>
      <p:ext uri="{BB962C8B-B14F-4D97-AF65-F5344CB8AC3E}">
        <p14:creationId xmlns:p14="http://schemas.microsoft.com/office/powerpoint/2010/main" val="38447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Ao voltar para o Japão, </a:t>
            </a:r>
            <a:r>
              <a:rPr lang="pt-BR" sz="2000" dirty="0" err="1"/>
              <a:t>Kiichiro</a:t>
            </a:r>
            <a:r>
              <a:rPr lang="pt-BR" sz="2000" dirty="0"/>
              <a:t> disse ao pai que os carros eram o futuro. Usando o lucro dos teares eles passaram a pesquisar maneiras de produção de motores de combustão interna, obtendo sucesso nos testes </a:t>
            </a:r>
            <a:r>
              <a:rPr lang="pt-BR" sz="2000" dirty="0" err="1"/>
              <a:t>Sakichi</a:t>
            </a:r>
            <a:r>
              <a:rPr lang="pt-BR" sz="2000" dirty="0"/>
              <a:t>, quase se aposentado decidiu se desfazer da fábrica de teares e investir no segmento de automóveis, sendo a última grande decisão, porque depois de um ano </a:t>
            </a:r>
            <a:r>
              <a:rPr lang="pt-BR" sz="2000" dirty="0" smtClean="0"/>
              <a:t>ele faleceu. </a:t>
            </a:r>
          </a:p>
          <a:p>
            <a:pPr marL="0" indent="0" algn="just">
              <a:buNone/>
            </a:pPr>
            <a:r>
              <a:rPr lang="pt-BR" sz="2000" dirty="0" smtClean="0"/>
              <a:t>Seu </a:t>
            </a:r>
            <a:r>
              <a:rPr lang="pt-BR" sz="2000" dirty="0"/>
              <a:t>filho </a:t>
            </a:r>
            <a:r>
              <a:rPr lang="pt-BR" sz="2000" dirty="0" err="1"/>
              <a:t>Kiichiro</a:t>
            </a:r>
            <a:r>
              <a:rPr lang="pt-BR" sz="2000" dirty="0"/>
              <a:t> assume a missão de montar seu primeiro protótipo em cinco anos para </a:t>
            </a:r>
            <a:r>
              <a:rPr lang="pt-BR" sz="2000" dirty="0" smtClean="0"/>
              <a:t>apresentá-lo.</a:t>
            </a:r>
          </a:p>
          <a:p>
            <a:pPr marL="0" indent="0" algn="just">
              <a:buNone/>
            </a:pPr>
            <a:r>
              <a:rPr lang="pt-BR" sz="2000" dirty="0"/>
              <a:t>Em 1935 foi lançado o modelo A1 e o seguido a caminhonete G1 que iria ser o primeiro a ser exportado, o diferencial da companhia era a maneira como os carros eram </a:t>
            </a:r>
            <a:r>
              <a:rPr lang="pt-BR" sz="2000" dirty="0" smtClean="0"/>
              <a:t>produzidos.</a:t>
            </a:r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000" dirty="0"/>
              <a:t>Até o final da II Guerra Mundial a Toyota não produziu tantos veículos porque no Japão não podiam contar com a mão-de-obra, mercado consumidor e os recursos que existiam nos Estados </a:t>
            </a:r>
            <a:r>
              <a:rPr lang="pt-BR" sz="2000" dirty="0" smtClean="0"/>
              <a:t>Unidos.</a:t>
            </a:r>
          </a:p>
          <a:p>
            <a:pPr marL="0" indent="0" algn="just">
              <a:buNone/>
            </a:pPr>
            <a:r>
              <a:rPr lang="pt-BR" sz="2000" dirty="0"/>
              <a:t>Após o conflito o problema continuava, a população era pequena, não tinha trabalhadores especializados e escassas </a:t>
            </a:r>
            <a:r>
              <a:rPr lang="pt-BR" sz="2000" dirty="0" smtClean="0"/>
              <a:t>matérias-primas.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Neste ponto entra o </a:t>
            </a:r>
            <a:r>
              <a:rPr lang="pt-BR" sz="2000" dirty="0" err="1"/>
              <a:t>Ohno</a:t>
            </a:r>
            <a:r>
              <a:rPr lang="pt-BR" sz="2000" dirty="0"/>
              <a:t> </a:t>
            </a:r>
            <a:r>
              <a:rPr lang="pt-BR" sz="2000" dirty="0" err="1"/>
              <a:t>Taiichi</a:t>
            </a:r>
            <a:r>
              <a:rPr lang="pt-BR" sz="2000" dirty="0" smtClean="0"/>
              <a:t>, </a:t>
            </a:r>
            <a:r>
              <a:rPr lang="pt-BR" sz="2000" dirty="0"/>
              <a:t>funcionário desde a época dos teares, o chinês engenheiro genial pensou no seguinte: </a:t>
            </a:r>
            <a:endParaRPr lang="pt-BR" sz="2000" dirty="0" smtClean="0"/>
          </a:p>
          <a:p>
            <a:pPr algn="just"/>
            <a:r>
              <a:rPr lang="pt-BR" sz="2000" dirty="0" smtClean="0"/>
              <a:t>“Ora</a:t>
            </a:r>
            <a:r>
              <a:rPr lang="pt-BR" sz="2000" dirty="0"/>
              <a:t>, se não temos mão-de-obra especializada, precisamos educá-la</a:t>
            </a:r>
            <a:r>
              <a:rPr lang="pt-BR" sz="2000" dirty="0" smtClean="0"/>
              <a:t>.”</a:t>
            </a:r>
          </a:p>
          <a:p>
            <a:pPr algn="just"/>
            <a:r>
              <a:rPr lang="pt-BR" sz="2000" dirty="0" smtClean="0"/>
              <a:t>“Se </a:t>
            </a:r>
            <a:r>
              <a:rPr lang="pt-BR" sz="2000" dirty="0"/>
              <a:t>não temos mercado consumidor, temos que fazer produtos baratos, agradar os clientes para que eles comprem mais e exportar ao </a:t>
            </a:r>
            <a:r>
              <a:rPr lang="pt-BR" sz="2000" dirty="0" smtClean="0"/>
              <a:t>máximo.”</a:t>
            </a:r>
          </a:p>
          <a:p>
            <a:pPr algn="just"/>
            <a:r>
              <a:rPr lang="pt-BR" sz="2000" dirty="0" smtClean="0"/>
              <a:t>“Se </a:t>
            </a:r>
            <a:r>
              <a:rPr lang="pt-BR" sz="2000" dirty="0"/>
              <a:t>não temos </a:t>
            </a:r>
            <a:r>
              <a:rPr lang="pt-BR" sz="2000" dirty="0" err="1"/>
              <a:t>matériaprima</a:t>
            </a:r>
            <a:r>
              <a:rPr lang="pt-BR" sz="2000" dirty="0"/>
              <a:t>, teremos o mínimo estoque possível e faremos produtos de qualidade, tudo para evitar o desperdício</a:t>
            </a:r>
            <a:r>
              <a:rPr lang="pt-BR" sz="2000" dirty="0" smtClean="0"/>
              <a:t>.”</a:t>
            </a:r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 proposta foi batizada de sistema </a:t>
            </a:r>
            <a:r>
              <a:rPr lang="pt-BR" sz="2000" dirty="0" err="1"/>
              <a:t>Kanban</a:t>
            </a:r>
            <a:r>
              <a:rPr lang="pt-BR" sz="2000" dirty="0"/>
              <a:t>, é conhecida como Sistema Toyota de Produção ou Produção enxuta, ela era baseada na linha de montagem de Ford, tendo o objetivo a velocidade da produção. Nada de estoque grandes e carros idênticos para todos, na concepção de </a:t>
            </a:r>
            <a:r>
              <a:rPr lang="pt-BR" sz="2000" dirty="0" err="1"/>
              <a:t>Ohno</a:t>
            </a:r>
            <a:r>
              <a:rPr lang="pt-BR" sz="2000" dirty="0"/>
              <a:t>, é preciso ouvir o cliente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r>
              <a:rPr lang="pt-BR" sz="2000" dirty="0"/>
              <a:t>Qual a cor? 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Potência </a:t>
            </a:r>
            <a:r>
              <a:rPr lang="pt-BR" sz="2000" dirty="0"/>
              <a:t>do motor? 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Cor </a:t>
            </a:r>
            <a:r>
              <a:rPr lang="pt-BR" sz="2000" dirty="0"/>
              <a:t>dos Bancos</a:t>
            </a:r>
            <a:r>
              <a:rPr lang="pt-BR" sz="2000" dirty="0" smtClean="0"/>
              <a:t>?</a:t>
            </a:r>
          </a:p>
          <a:p>
            <a:pPr marL="0" indent="0" algn="just">
              <a:buNone/>
            </a:pPr>
            <a:r>
              <a:rPr lang="pt-BR" sz="2000" dirty="0" smtClean="0"/>
              <a:t>Quais os opcionais?</a:t>
            </a: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http://wallpaper.ultradownloads.com.br/276229_Papel-de-Parede-Meme-Pensativo_2048x153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9" r="12948"/>
          <a:stretch/>
        </p:blipFill>
        <p:spPr bwMode="auto">
          <a:xfrm>
            <a:off x="6626501" y="4587402"/>
            <a:ext cx="1832460" cy="17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9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i="1" dirty="0"/>
              <a:t>"Você não pode simplesmente perguntar ao usuário o que ele quer e então tentar dar-lhe isso. Quando você conseguir terminar o produto, o usuário estará querendo outra coisa."</a:t>
            </a:r>
          </a:p>
          <a:p>
            <a:pPr marL="0" indent="0" algn="just">
              <a:buNone/>
            </a:pPr>
            <a:endParaRPr lang="pt-BR" sz="2000" dirty="0" smtClean="0"/>
          </a:p>
        </p:txBody>
      </p:sp>
      <p:pic>
        <p:nvPicPr>
          <p:cNvPr id="2050" name="Picture 2" descr="C:\Users\JoãoCarlos\Desktop\pitagoras_assinat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24" y="69490"/>
            <a:ext cx="1381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Organização Industrial</a:t>
            </a:r>
          </a:p>
          <a:p>
            <a:r>
              <a:rPr lang="pt-BR" dirty="0"/>
              <a:t>Professor João Carlos O. Pena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http://images.dailytech.com/nimage/Steve_Jobs_RIP_Wi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163" y="2717917"/>
            <a:ext cx="4850576" cy="31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2466</Words>
  <Application>Microsoft Office PowerPoint</Application>
  <PresentationFormat>Apresentação na tela (4:3)</PresentationFormat>
  <Paragraphs>241</Paragraphs>
  <Slides>30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Organização Industrial Modelo Toyota – Parte I</vt:lpstr>
      <vt:lpstr>Apresentação do PowerPoint</vt:lpstr>
      <vt:lpstr>Sistema Toyota de Produção – Toyota Way</vt:lpstr>
      <vt:lpstr>Sistema Toyota de Produção</vt:lpstr>
      <vt:lpstr>Histórico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Sistema</vt:lpstr>
      <vt:lpstr>Autonomação </vt:lpstr>
      <vt:lpstr>Autonomação - Jidoka</vt:lpstr>
      <vt:lpstr>Apresentação do PowerPoint</vt:lpstr>
      <vt:lpstr>Como foi feita essa transição? </vt:lpstr>
      <vt:lpstr>Eliminação de Desperdícios</vt:lpstr>
      <vt:lpstr>Apresentação do PowerPoint</vt:lpstr>
      <vt:lpstr>Apresentação do PowerPoint</vt:lpstr>
      <vt:lpstr>Produção com Qualidade</vt:lpstr>
      <vt:lpstr>Exemplo: Insatisfação do cliente</vt:lpstr>
      <vt:lpstr>Apresentação do PowerPoint</vt:lpstr>
      <vt:lpstr>Exemplo: Máquina parou</vt:lpstr>
      <vt:lpstr>O uso dos “Cinco Por Quês”</vt:lpstr>
      <vt:lpstr>Apresentação do PowerPoint</vt:lpstr>
      <vt:lpstr>5 Por Quês - O procedimento</vt:lpstr>
      <vt:lpstr>Exemplo no dia a dia</vt:lpstr>
      <vt:lpstr>Exemplos de situações onde podemos usar os 5 Por Quês</vt:lpstr>
      <vt:lpstr>Produção Enxuta</vt:lpstr>
      <vt:lpstr>Bibliografia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João Carlos Pena</cp:lastModifiedBy>
  <cp:revision>85</cp:revision>
  <dcterms:created xsi:type="dcterms:W3CDTF">2013-08-21T19:17:07Z</dcterms:created>
  <dcterms:modified xsi:type="dcterms:W3CDTF">2015-05-20T21:47:58Z</dcterms:modified>
</cp:coreProperties>
</file>