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6" r:id="rId7"/>
    <p:sldId id="265" r:id="rId8"/>
    <p:sldId id="261" r:id="rId9"/>
    <p:sldId id="267" r:id="rId10"/>
    <p:sldId id="268"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2" d="100"/>
          <a:sy n="82" d="100"/>
        </p:scale>
        <p:origin x="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1F80923-634D-4F1B-BB53-32F8505E3EC8}" type="datetimeFigureOut">
              <a:rPr lang="en-GB" smtClean="0"/>
              <a:t>22/06/2020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75A1A5-B4CD-46F6-9062-325F99BD3EE3}" type="slidenum">
              <a:rPr lang="en-GB" smtClean="0"/>
              <a:t>‹#›</a:t>
            </a:fld>
            <a:endParaRPr lang="en-GB"/>
          </a:p>
        </p:txBody>
      </p:sp>
    </p:spTree>
    <p:extLst>
      <p:ext uri="{BB962C8B-B14F-4D97-AF65-F5344CB8AC3E}">
        <p14:creationId xmlns:p14="http://schemas.microsoft.com/office/powerpoint/2010/main" val="22544563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80923-634D-4F1B-BB53-32F8505E3EC8}"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75A1A5-B4CD-46F6-9062-325F99BD3EE3}" type="slidenum">
              <a:rPr lang="en-GB" smtClean="0"/>
              <a:t>‹#›</a:t>
            </a:fld>
            <a:endParaRPr lang="en-GB"/>
          </a:p>
        </p:txBody>
      </p:sp>
    </p:spTree>
    <p:extLst>
      <p:ext uri="{BB962C8B-B14F-4D97-AF65-F5344CB8AC3E}">
        <p14:creationId xmlns:p14="http://schemas.microsoft.com/office/powerpoint/2010/main" val="268838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80923-634D-4F1B-BB53-32F8505E3EC8}"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75A1A5-B4CD-46F6-9062-325F99BD3EE3}" type="slidenum">
              <a:rPr lang="en-GB" smtClean="0"/>
              <a:t>‹#›</a:t>
            </a:fld>
            <a:endParaRPr lang="en-GB"/>
          </a:p>
        </p:txBody>
      </p:sp>
    </p:spTree>
    <p:extLst>
      <p:ext uri="{BB962C8B-B14F-4D97-AF65-F5344CB8AC3E}">
        <p14:creationId xmlns:p14="http://schemas.microsoft.com/office/powerpoint/2010/main" val="171520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80923-634D-4F1B-BB53-32F8505E3EC8}" type="datetimeFigureOut">
              <a:rPr lang="en-GB" smtClean="0"/>
              <a:t>22/06/2020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75A1A5-B4CD-46F6-9062-325F99BD3EE3}" type="slidenum">
              <a:rPr lang="en-GB" smtClean="0"/>
              <a:t>‹#›</a:t>
            </a:fld>
            <a:endParaRPr lang="en-GB"/>
          </a:p>
        </p:txBody>
      </p:sp>
    </p:spTree>
    <p:extLst>
      <p:ext uri="{BB962C8B-B14F-4D97-AF65-F5344CB8AC3E}">
        <p14:creationId xmlns:p14="http://schemas.microsoft.com/office/powerpoint/2010/main" val="261366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1F80923-634D-4F1B-BB53-32F8505E3EC8}" type="datetimeFigureOut">
              <a:rPr lang="en-GB" smtClean="0"/>
              <a:t>22/06/2020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75A1A5-B4CD-46F6-9062-325F99BD3EE3}" type="slidenum">
              <a:rPr lang="en-GB" smtClean="0"/>
              <a:t>‹#›</a:t>
            </a:fld>
            <a:endParaRPr lang="en-GB"/>
          </a:p>
        </p:txBody>
      </p:sp>
    </p:spTree>
    <p:extLst>
      <p:ext uri="{BB962C8B-B14F-4D97-AF65-F5344CB8AC3E}">
        <p14:creationId xmlns:p14="http://schemas.microsoft.com/office/powerpoint/2010/main" val="34495065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1F80923-634D-4F1B-BB53-32F8505E3EC8}" type="datetimeFigureOut">
              <a:rPr lang="en-GB" smtClean="0"/>
              <a:t>22/06/2020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F75A1A5-B4CD-46F6-9062-325F99BD3EE3}" type="slidenum">
              <a:rPr lang="en-GB" smtClean="0"/>
              <a:t>‹#›</a:t>
            </a:fld>
            <a:endParaRPr lang="en-GB"/>
          </a:p>
        </p:txBody>
      </p:sp>
    </p:spTree>
    <p:extLst>
      <p:ext uri="{BB962C8B-B14F-4D97-AF65-F5344CB8AC3E}">
        <p14:creationId xmlns:p14="http://schemas.microsoft.com/office/powerpoint/2010/main" val="104271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1F80923-634D-4F1B-BB53-32F8505E3EC8}" type="datetimeFigureOut">
              <a:rPr lang="en-GB" smtClean="0"/>
              <a:t>22/06/2020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75A1A5-B4CD-46F6-9062-325F99BD3EE3}"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2520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80923-634D-4F1B-BB53-32F8505E3EC8}" type="datetimeFigureOut">
              <a:rPr lang="en-GB" smtClean="0"/>
              <a:t>22/06/2020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75A1A5-B4CD-46F6-9062-325F99BD3EE3}" type="slidenum">
              <a:rPr lang="en-GB" smtClean="0"/>
              <a:t>‹#›</a:t>
            </a:fld>
            <a:endParaRPr lang="en-GB"/>
          </a:p>
        </p:txBody>
      </p:sp>
    </p:spTree>
    <p:extLst>
      <p:ext uri="{BB962C8B-B14F-4D97-AF65-F5344CB8AC3E}">
        <p14:creationId xmlns:p14="http://schemas.microsoft.com/office/powerpoint/2010/main" val="132303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80923-634D-4F1B-BB53-32F8505E3EC8}" type="datetimeFigureOut">
              <a:rPr lang="en-GB" smtClean="0"/>
              <a:t>22/06/2020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75A1A5-B4CD-46F6-9062-325F99BD3EE3}" type="slidenum">
              <a:rPr lang="en-GB" smtClean="0"/>
              <a:t>‹#›</a:t>
            </a:fld>
            <a:endParaRPr lang="en-GB"/>
          </a:p>
        </p:txBody>
      </p:sp>
    </p:spTree>
    <p:extLst>
      <p:ext uri="{BB962C8B-B14F-4D97-AF65-F5344CB8AC3E}">
        <p14:creationId xmlns:p14="http://schemas.microsoft.com/office/powerpoint/2010/main" val="50013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1F80923-634D-4F1B-BB53-32F8505E3EC8}" type="datetimeFigureOut">
              <a:rPr lang="en-GB" smtClean="0"/>
              <a:t>22/06/2020</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5F75A1A5-B4CD-46F6-9062-325F99BD3EE3}" type="slidenum">
              <a:rPr lang="en-GB" smtClean="0"/>
              <a:t>‹#›</a:t>
            </a:fld>
            <a:endParaRPr lang="en-GB"/>
          </a:p>
        </p:txBody>
      </p:sp>
    </p:spTree>
    <p:extLst>
      <p:ext uri="{BB962C8B-B14F-4D97-AF65-F5344CB8AC3E}">
        <p14:creationId xmlns:p14="http://schemas.microsoft.com/office/powerpoint/2010/main" val="344538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1F80923-634D-4F1B-BB53-32F8505E3EC8}" type="datetimeFigureOut">
              <a:rPr lang="en-GB" smtClean="0"/>
              <a:t>22/06/2020</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5F75A1A5-B4CD-46F6-9062-325F99BD3EE3}" type="slidenum">
              <a:rPr lang="en-GB" smtClean="0"/>
              <a:t>‹#›</a:t>
            </a:fld>
            <a:endParaRPr lang="en-GB"/>
          </a:p>
        </p:txBody>
      </p:sp>
    </p:spTree>
    <p:extLst>
      <p:ext uri="{BB962C8B-B14F-4D97-AF65-F5344CB8AC3E}">
        <p14:creationId xmlns:p14="http://schemas.microsoft.com/office/powerpoint/2010/main" val="26187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1F80923-634D-4F1B-BB53-32F8505E3EC8}" type="datetimeFigureOut">
              <a:rPr lang="en-GB" smtClean="0"/>
              <a:t>22/06/2020</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F75A1A5-B4CD-46F6-9062-325F99BD3EE3}" type="slidenum">
              <a:rPr lang="en-GB" smtClean="0"/>
              <a:t>‹#›</a:t>
            </a:fld>
            <a:endParaRPr lang="en-GB"/>
          </a:p>
        </p:txBody>
      </p:sp>
    </p:spTree>
    <p:extLst>
      <p:ext uri="{BB962C8B-B14F-4D97-AF65-F5344CB8AC3E}">
        <p14:creationId xmlns:p14="http://schemas.microsoft.com/office/powerpoint/2010/main" val="801674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shboards.instantatlas.com/viewer/report?appid=962615537fc24dda8a0a29dc86bd4e37" TargetMode="External"/><Relationship Id="rId2" Type="http://schemas.openxmlformats.org/officeDocument/2006/relationships/hyperlink" Target="https://www.doogal.co.uk/UKPostcodes.php?Search=M" TargetMode="External"/><Relationship Id="rId1" Type="http://schemas.openxmlformats.org/officeDocument/2006/relationships/slideLayout" Target="../slideLayouts/slideLayout2.xml"/><Relationship Id="rId5" Type="http://schemas.openxmlformats.org/officeDocument/2006/relationships/hyperlink" Target="https://insights.sustainability.google/places/ChIJ2_UmUkxNekgRqmv-BDgUvtk/download" TargetMode="External"/><Relationship Id="rId4" Type="http://schemas.openxmlformats.org/officeDocument/2006/relationships/hyperlink" Target="https://martinjc.github.io/UK-GeoJSON/json/eng/wards_by_lad/E08000003.js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1995-FF41-4426-9664-56F328DD3D0A}"/>
              </a:ext>
            </a:extLst>
          </p:cNvPr>
          <p:cNvSpPr>
            <a:spLocks noGrp="1"/>
          </p:cNvSpPr>
          <p:nvPr>
            <p:ph type="ctrTitle"/>
          </p:nvPr>
        </p:nvSpPr>
        <p:spPr/>
        <p:txBody>
          <a:bodyPr>
            <a:normAutofit fontScale="90000"/>
          </a:bodyPr>
          <a:lstStyle/>
          <a:p>
            <a:r>
              <a:rPr lang="en-GB" dirty="0"/>
              <a:t>Areas of Manchester to target for emissions reductions From Fossil </a:t>
            </a:r>
            <a:r>
              <a:rPr lang="en-GB" dirty="0" err="1"/>
              <a:t>Fueled</a:t>
            </a:r>
            <a:r>
              <a:rPr lang="en-GB" dirty="0"/>
              <a:t> </a:t>
            </a:r>
            <a:r>
              <a:rPr lang="en-GB" dirty="0" err="1"/>
              <a:t>VEhicles</a:t>
            </a:r>
            <a:endParaRPr lang="en-GB" dirty="0"/>
          </a:p>
        </p:txBody>
      </p:sp>
      <p:sp>
        <p:nvSpPr>
          <p:cNvPr id="3" name="Subtitle 2">
            <a:extLst>
              <a:ext uri="{FF2B5EF4-FFF2-40B4-BE49-F238E27FC236}">
                <a16:creationId xmlns:a16="http://schemas.microsoft.com/office/drawing/2014/main" id="{3E7CCED2-24C2-4570-8D28-C477BE316A2A}"/>
              </a:ext>
            </a:extLst>
          </p:cNvPr>
          <p:cNvSpPr>
            <a:spLocks noGrp="1"/>
          </p:cNvSpPr>
          <p:nvPr>
            <p:ph type="subTitle" idx="1"/>
          </p:nvPr>
        </p:nvSpPr>
        <p:spPr/>
        <p:txBody>
          <a:bodyPr/>
          <a:lstStyle/>
          <a:p>
            <a:r>
              <a:rPr lang="en-GB" dirty="0"/>
              <a:t>Data Science Capstone Project</a:t>
            </a:r>
          </a:p>
        </p:txBody>
      </p:sp>
    </p:spTree>
    <p:extLst>
      <p:ext uri="{BB962C8B-B14F-4D97-AF65-F5344CB8AC3E}">
        <p14:creationId xmlns:p14="http://schemas.microsoft.com/office/powerpoint/2010/main" val="61375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1580A-ADCE-402A-A735-07CCE86D1BAA}"/>
              </a:ext>
            </a:extLst>
          </p:cNvPr>
          <p:cNvSpPr>
            <a:spLocks noGrp="1"/>
          </p:cNvSpPr>
          <p:nvPr>
            <p:ph sz="half" idx="1"/>
          </p:nvPr>
        </p:nvSpPr>
        <p:spPr>
          <a:xfrm>
            <a:off x="1583437" y="2638044"/>
            <a:ext cx="3579387" cy="3101982"/>
          </a:xfrm>
        </p:spPr>
        <p:txBody>
          <a:bodyPr>
            <a:normAutofit fontScale="92500" lnSpcReduction="10000"/>
          </a:bodyPr>
          <a:lstStyle/>
          <a:p>
            <a:r>
              <a:rPr lang="en-GB" dirty="0"/>
              <a:t>To make the visualisation more useful. The Foursquare API is used to identify supermarkets within 2km of the centre of the top 5 wards. (Inlay here shows </a:t>
            </a:r>
            <a:r>
              <a:rPr lang="en-GB" dirty="0" err="1"/>
              <a:t>dataframes</a:t>
            </a:r>
            <a:r>
              <a:rPr lang="en-GB" dirty="0"/>
              <a:t> with the identified supermarkets).</a:t>
            </a:r>
          </a:p>
          <a:p>
            <a:r>
              <a:rPr lang="en-GB" dirty="0"/>
              <a:t>Supermarkets are frequented by most households on average weekly (even in lockdown).  Hence their car parks would make ideal locations for EV </a:t>
            </a:r>
            <a:r>
              <a:rPr lang="en-GB" dirty="0" err="1"/>
              <a:t>chargepoints</a:t>
            </a:r>
            <a:r>
              <a:rPr lang="en-GB" dirty="0"/>
              <a:t> or car share scheme bases.</a:t>
            </a:r>
          </a:p>
        </p:txBody>
      </p:sp>
      <p:sp>
        <p:nvSpPr>
          <p:cNvPr id="4" name="Content Placeholder 3">
            <a:extLst>
              <a:ext uri="{FF2B5EF4-FFF2-40B4-BE49-F238E27FC236}">
                <a16:creationId xmlns:a16="http://schemas.microsoft.com/office/drawing/2014/main" id="{AF606691-3651-4BE6-9733-F9E59D957BDB}"/>
              </a:ext>
            </a:extLst>
          </p:cNvPr>
          <p:cNvSpPr>
            <a:spLocks noGrp="1"/>
          </p:cNvSpPr>
          <p:nvPr>
            <p:ph sz="half" idx="2"/>
          </p:nvPr>
        </p:nvSpPr>
        <p:spPr/>
        <p:txBody>
          <a:bodyPr>
            <a:normAutofit fontScale="92500" lnSpcReduction="10000"/>
          </a:bodyPr>
          <a:lstStyle/>
          <a:p>
            <a:endParaRPr lang="en-GB"/>
          </a:p>
        </p:txBody>
      </p:sp>
      <p:pic>
        <p:nvPicPr>
          <p:cNvPr id="6" name="Picture 5">
            <a:extLst>
              <a:ext uri="{FF2B5EF4-FFF2-40B4-BE49-F238E27FC236}">
                <a16:creationId xmlns:a16="http://schemas.microsoft.com/office/drawing/2014/main" id="{E42D6D70-5EF2-4A1E-B2D0-98D02C9C163A}"/>
              </a:ext>
            </a:extLst>
          </p:cNvPr>
          <p:cNvPicPr>
            <a:picLocks noChangeAspect="1"/>
          </p:cNvPicPr>
          <p:nvPr/>
        </p:nvPicPr>
        <p:blipFill rotWithShape="1">
          <a:blip r:embed="rId2"/>
          <a:srcRect r="2297"/>
          <a:stretch/>
        </p:blipFill>
        <p:spPr>
          <a:xfrm>
            <a:off x="5284127" y="28575"/>
            <a:ext cx="4699633" cy="6800850"/>
          </a:xfrm>
          <a:prstGeom prst="rect">
            <a:avLst/>
          </a:prstGeom>
        </p:spPr>
      </p:pic>
      <p:sp>
        <p:nvSpPr>
          <p:cNvPr id="9" name="Title 1">
            <a:extLst>
              <a:ext uri="{FF2B5EF4-FFF2-40B4-BE49-F238E27FC236}">
                <a16:creationId xmlns:a16="http://schemas.microsoft.com/office/drawing/2014/main" id="{1E6D4FA7-7339-49B4-B03B-36A3C12D641D}"/>
              </a:ext>
            </a:extLst>
          </p:cNvPr>
          <p:cNvSpPr txBox="1">
            <a:spLocks/>
          </p:cNvSpPr>
          <p:nvPr/>
        </p:nvSpPr>
        <p:spPr bwMode="black">
          <a:xfrm>
            <a:off x="1644059" y="954285"/>
            <a:ext cx="3456619"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GB"/>
              <a:t>Data visualisation</a:t>
            </a:r>
            <a:endParaRPr lang="en-GB" dirty="0"/>
          </a:p>
        </p:txBody>
      </p:sp>
      <p:pic>
        <p:nvPicPr>
          <p:cNvPr id="10" name="Picture 9">
            <a:extLst>
              <a:ext uri="{FF2B5EF4-FFF2-40B4-BE49-F238E27FC236}">
                <a16:creationId xmlns:a16="http://schemas.microsoft.com/office/drawing/2014/main" id="{C976E623-A22D-4CDD-9731-E630C7AF9915}"/>
              </a:ext>
            </a:extLst>
          </p:cNvPr>
          <p:cNvPicPr>
            <a:picLocks noChangeAspect="1"/>
          </p:cNvPicPr>
          <p:nvPr/>
        </p:nvPicPr>
        <p:blipFill>
          <a:blip r:embed="rId3"/>
          <a:stretch>
            <a:fillRect/>
          </a:stretch>
        </p:blipFill>
        <p:spPr>
          <a:xfrm>
            <a:off x="7869856" y="3276795"/>
            <a:ext cx="4322144" cy="3581205"/>
          </a:xfrm>
          <a:prstGeom prst="rect">
            <a:avLst/>
          </a:prstGeom>
        </p:spPr>
      </p:pic>
    </p:spTree>
    <p:extLst>
      <p:ext uri="{BB962C8B-B14F-4D97-AF65-F5344CB8AC3E}">
        <p14:creationId xmlns:p14="http://schemas.microsoft.com/office/powerpoint/2010/main" val="419694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030A-56C3-42D6-81BD-3C92881B9A3D}"/>
              </a:ext>
            </a:extLst>
          </p:cNvPr>
          <p:cNvSpPr>
            <a:spLocks noGrp="1"/>
          </p:cNvSpPr>
          <p:nvPr>
            <p:ph type="title"/>
          </p:nvPr>
        </p:nvSpPr>
        <p:spPr/>
        <p:txBody>
          <a:bodyPr/>
          <a:lstStyle/>
          <a:p>
            <a:r>
              <a:rPr lang="en-GB" dirty="0"/>
              <a:t>Conclusions and Recommendations</a:t>
            </a:r>
          </a:p>
        </p:txBody>
      </p:sp>
      <p:sp>
        <p:nvSpPr>
          <p:cNvPr id="3" name="Content Placeholder 2">
            <a:extLst>
              <a:ext uri="{FF2B5EF4-FFF2-40B4-BE49-F238E27FC236}">
                <a16:creationId xmlns:a16="http://schemas.microsoft.com/office/drawing/2014/main" id="{015E5F4E-B547-4B24-9345-4AACE2346B75}"/>
              </a:ext>
            </a:extLst>
          </p:cNvPr>
          <p:cNvSpPr>
            <a:spLocks noGrp="1"/>
          </p:cNvSpPr>
          <p:nvPr>
            <p:ph idx="1"/>
          </p:nvPr>
        </p:nvSpPr>
        <p:spPr/>
        <p:txBody>
          <a:bodyPr/>
          <a:lstStyle/>
          <a:p>
            <a:r>
              <a:rPr lang="en-GB" dirty="0"/>
              <a:t>It is recommended that:  Clayton &amp; Openshaw, Cheetham, </a:t>
            </a:r>
            <a:r>
              <a:rPr lang="en-GB" dirty="0" err="1"/>
              <a:t>Harpurhyey</a:t>
            </a:r>
            <a:r>
              <a:rPr lang="en-GB" dirty="0"/>
              <a:t>,  </a:t>
            </a:r>
            <a:r>
              <a:rPr lang="en-GB" dirty="0" err="1"/>
              <a:t>Ancoats</a:t>
            </a:r>
            <a:r>
              <a:rPr lang="en-GB" dirty="0"/>
              <a:t> &amp; Beswick, Woodhouse Park be targeted for ways to reduce air pollution.</a:t>
            </a:r>
          </a:p>
          <a:p>
            <a:r>
              <a:rPr lang="en-GB" dirty="0"/>
              <a:t>To reduce pollution from emissions from fossil fuelled private vehicles, the supermarkets identified within the vicinity of the top 5 wards could be explored as places for electric vehicle </a:t>
            </a:r>
            <a:r>
              <a:rPr lang="en-GB" dirty="0" err="1"/>
              <a:t>chargepoints</a:t>
            </a:r>
            <a:r>
              <a:rPr lang="en-GB" dirty="0"/>
              <a:t> and/or EV car sharing schemes.</a:t>
            </a:r>
          </a:p>
          <a:p>
            <a:endParaRPr lang="en-GB" dirty="0"/>
          </a:p>
        </p:txBody>
      </p:sp>
    </p:spTree>
    <p:extLst>
      <p:ext uri="{BB962C8B-B14F-4D97-AF65-F5344CB8AC3E}">
        <p14:creationId xmlns:p14="http://schemas.microsoft.com/office/powerpoint/2010/main" val="87236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C1FB-0227-4D4B-A79D-0970F87E1EBA}"/>
              </a:ext>
            </a:extLst>
          </p:cNvPr>
          <p:cNvSpPr>
            <a:spLocks noGrp="1"/>
          </p:cNvSpPr>
          <p:nvPr>
            <p:ph type="title"/>
          </p:nvPr>
        </p:nvSpPr>
        <p:spPr>
          <a:xfrm>
            <a:off x="838200" y="365125"/>
            <a:ext cx="10515600" cy="1699649"/>
          </a:xfrm>
        </p:spPr>
        <p:txBody>
          <a:bodyPr>
            <a:normAutofit/>
          </a:bodyPr>
          <a:lstStyle/>
          <a:p>
            <a:r>
              <a:rPr lang="en-GB" dirty="0"/>
              <a:t>Areas of Manchester to target for emissions reductions from Fossil </a:t>
            </a:r>
            <a:r>
              <a:rPr lang="en-GB" dirty="0" err="1"/>
              <a:t>Fueled</a:t>
            </a:r>
            <a:r>
              <a:rPr lang="en-GB" dirty="0"/>
              <a:t> </a:t>
            </a:r>
            <a:r>
              <a:rPr lang="en-GB" dirty="0" err="1"/>
              <a:t>VEhicles</a:t>
            </a:r>
            <a:endParaRPr lang="en-GB" dirty="0"/>
          </a:p>
        </p:txBody>
      </p:sp>
      <p:sp>
        <p:nvSpPr>
          <p:cNvPr id="3" name="Content Placeholder 2">
            <a:extLst>
              <a:ext uri="{FF2B5EF4-FFF2-40B4-BE49-F238E27FC236}">
                <a16:creationId xmlns:a16="http://schemas.microsoft.com/office/drawing/2014/main" id="{D08017CC-FFD3-4228-8748-8D937BA00458}"/>
              </a:ext>
            </a:extLst>
          </p:cNvPr>
          <p:cNvSpPr>
            <a:spLocks noGrp="1"/>
          </p:cNvSpPr>
          <p:nvPr>
            <p:ph idx="1"/>
          </p:nvPr>
        </p:nvSpPr>
        <p:spPr>
          <a:xfrm>
            <a:off x="838200" y="2172929"/>
            <a:ext cx="10515600" cy="3947953"/>
          </a:xfrm>
        </p:spPr>
        <p:txBody>
          <a:bodyPr>
            <a:normAutofit fontScale="92500" lnSpcReduction="10000"/>
          </a:bodyPr>
          <a:lstStyle/>
          <a:p>
            <a:pPr marL="0" indent="0" rtl="0">
              <a:spcBef>
                <a:spcPts val="0"/>
              </a:spcBef>
              <a:spcAft>
                <a:spcPts val="0"/>
              </a:spcAft>
              <a:buNone/>
            </a:pPr>
            <a:r>
              <a:rPr lang="en-GB" dirty="0">
                <a:solidFill>
                  <a:srgbClr val="24292E"/>
                </a:solidFill>
                <a:latin typeface="Arial" panose="020B0604020202020204" pitchFamily="34" charset="0"/>
              </a:rPr>
              <a:t>Three ways to reduce emissions from fossil </a:t>
            </a:r>
            <a:r>
              <a:rPr lang="en-GB" dirty="0" err="1">
                <a:solidFill>
                  <a:srgbClr val="24292E"/>
                </a:solidFill>
                <a:latin typeface="Arial" panose="020B0604020202020204" pitchFamily="34" charset="0"/>
              </a:rPr>
              <a:t>fueled</a:t>
            </a:r>
            <a:r>
              <a:rPr lang="en-GB" dirty="0">
                <a:solidFill>
                  <a:srgbClr val="24292E"/>
                </a:solidFill>
                <a:latin typeface="Arial" panose="020B0604020202020204" pitchFamily="34" charset="0"/>
              </a:rPr>
              <a:t> vehicles:</a:t>
            </a:r>
          </a:p>
          <a:p>
            <a:pPr>
              <a:spcBef>
                <a:spcPts val="0"/>
              </a:spcBef>
            </a:pPr>
            <a:r>
              <a:rPr lang="en-GB" dirty="0">
                <a:solidFill>
                  <a:srgbClr val="24292E"/>
                </a:solidFill>
                <a:latin typeface="Arial" panose="020B0604020202020204" pitchFamily="34" charset="0"/>
              </a:rPr>
              <a:t>Low emissions zones to restrict/deter polluting vehicles via additional tariffs,</a:t>
            </a:r>
          </a:p>
          <a:p>
            <a:pPr>
              <a:spcBef>
                <a:spcPts val="0"/>
              </a:spcBef>
            </a:pPr>
            <a:r>
              <a:rPr lang="en-GB" dirty="0">
                <a:solidFill>
                  <a:srgbClr val="24292E"/>
                </a:solidFill>
                <a:latin typeface="Arial" panose="020B0604020202020204" pitchFamily="34" charset="0"/>
              </a:rPr>
              <a:t>Public electric vehicle (EV) charging points to encourage transition of low emissions vehicles,</a:t>
            </a:r>
          </a:p>
          <a:p>
            <a:pPr>
              <a:spcBef>
                <a:spcPts val="0"/>
              </a:spcBef>
            </a:pPr>
            <a:r>
              <a:rPr lang="en-GB" dirty="0">
                <a:solidFill>
                  <a:srgbClr val="24292E"/>
                </a:solidFill>
                <a:latin typeface="Arial" panose="020B0604020202020204" pitchFamily="34" charset="0"/>
              </a:rPr>
              <a:t>Incentives/subsidies for electric vehicle car sharing schemes to set up and operate in the area.</a:t>
            </a:r>
          </a:p>
          <a:p>
            <a:pPr>
              <a:spcBef>
                <a:spcPts val="0"/>
              </a:spcBef>
            </a:pPr>
            <a:endParaRPr lang="en-GB" dirty="0">
              <a:solidFill>
                <a:srgbClr val="24292E"/>
              </a:solidFill>
              <a:latin typeface="Arial" panose="020B0604020202020204" pitchFamily="34" charset="0"/>
            </a:endParaRPr>
          </a:p>
          <a:p>
            <a:pPr marL="0" indent="0" rtl="0">
              <a:spcBef>
                <a:spcPts val="0"/>
              </a:spcBef>
              <a:spcAft>
                <a:spcPts val="0"/>
              </a:spcAft>
              <a:buNone/>
            </a:pPr>
            <a:r>
              <a:rPr lang="en-GB" dirty="0">
                <a:solidFill>
                  <a:srgbClr val="24292E"/>
                </a:solidFill>
                <a:latin typeface="Arial" panose="020B0604020202020204" pitchFamily="34" charset="0"/>
              </a:rPr>
              <a:t>We’re looking for the areas with the most to gain. The factors that influence the ‘level of gain’ are:</a:t>
            </a:r>
          </a:p>
          <a:p>
            <a:pPr>
              <a:spcBef>
                <a:spcPts val="0"/>
              </a:spcBef>
            </a:pPr>
            <a:r>
              <a:rPr lang="en-GB" sz="1800" b="0" i="0" u="none" strike="noStrike" dirty="0">
                <a:solidFill>
                  <a:srgbClr val="24292E"/>
                </a:solidFill>
                <a:effectLst/>
                <a:latin typeface="Arial" panose="020B0604020202020204" pitchFamily="34" charset="0"/>
              </a:rPr>
              <a:t>Respiratory Disease Deaths – reducing </a:t>
            </a:r>
            <a:r>
              <a:rPr lang="en-GB" dirty="0">
                <a:solidFill>
                  <a:srgbClr val="24292E"/>
                </a:solidFill>
                <a:latin typeface="Arial" panose="020B0604020202020204" pitchFamily="34" charset="0"/>
              </a:rPr>
              <a:t>number of fossil fuel powered cars will reduce private vehicle tailpipe emissions, reducing the air pollution that augments respiratory health problems.</a:t>
            </a:r>
            <a:endParaRPr lang="en-GB" sz="1800" b="0" i="0" u="none" strike="noStrike" dirty="0">
              <a:solidFill>
                <a:srgbClr val="24292E"/>
              </a:solidFill>
              <a:effectLst/>
              <a:latin typeface="Arial" panose="020B0604020202020204" pitchFamily="34" charset="0"/>
            </a:endParaRPr>
          </a:p>
          <a:p>
            <a:pPr rtl="0">
              <a:spcBef>
                <a:spcPts val="0"/>
              </a:spcBef>
              <a:spcAft>
                <a:spcPts val="0"/>
              </a:spcAft>
            </a:pPr>
            <a:r>
              <a:rPr lang="en-GB" dirty="0">
                <a:solidFill>
                  <a:srgbClr val="24292E"/>
                </a:solidFill>
                <a:latin typeface="Arial" panose="020B0604020202020204" pitchFamily="34" charset="0"/>
              </a:rPr>
              <a:t>COPD Admissions</a:t>
            </a:r>
            <a:r>
              <a:rPr lang="en-GB" sz="1800" b="0" i="0" u="none" strike="noStrike" dirty="0">
                <a:solidFill>
                  <a:srgbClr val="24292E"/>
                </a:solidFill>
                <a:effectLst/>
                <a:latin typeface="Arial" panose="020B0604020202020204" pitchFamily="34" charset="0"/>
              </a:rPr>
              <a:t> – reducing </a:t>
            </a:r>
            <a:r>
              <a:rPr lang="en-GB" dirty="0">
                <a:solidFill>
                  <a:srgbClr val="24292E"/>
                </a:solidFill>
                <a:latin typeface="Arial" panose="020B0604020202020204" pitchFamily="34" charset="0"/>
              </a:rPr>
              <a:t>number of fossil fuel powered cars will reduce private vehicle tailpipe emissions, reducing the air pollution that augments COPD (Chronic Obstructive Pulmonary Disease).</a:t>
            </a:r>
          </a:p>
          <a:p>
            <a:pPr>
              <a:spcBef>
                <a:spcPts val="0"/>
              </a:spcBef>
            </a:pPr>
            <a:r>
              <a:rPr lang="en-GB" dirty="0">
                <a:solidFill>
                  <a:srgbClr val="24292E"/>
                </a:solidFill>
                <a:latin typeface="Arial" panose="020B0604020202020204" pitchFamily="34" charset="0"/>
              </a:rPr>
              <a:t>Accidents – reducing number of vehicles on the roads can reduce the number of accidents.</a:t>
            </a:r>
          </a:p>
          <a:p>
            <a:pPr>
              <a:spcBef>
                <a:spcPts val="0"/>
              </a:spcBef>
            </a:pPr>
            <a:endParaRPr lang="en-GB" dirty="0">
              <a:solidFill>
                <a:srgbClr val="24292E"/>
              </a:solidFill>
              <a:latin typeface="Arial" panose="020B0604020202020204" pitchFamily="34" charset="0"/>
            </a:endParaRPr>
          </a:p>
          <a:p>
            <a:pPr marL="0" indent="0" rtl="0">
              <a:spcBef>
                <a:spcPts val="0"/>
              </a:spcBef>
              <a:spcAft>
                <a:spcPts val="0"/>
              </a:spcAft>
              <a:buNone/>
            </a:pPr>
            <a:r>
              <a:rPr lang="en-GB" dirty="0">
                <a:solidFill>
                  <a:srgbClr val="24292E"/>
                </a:solidFill>
                <a:latin typeface="Arial" panose="020B0604020202020204" pitchFamily="34" charset="0"/>
              </a:rPr>
              <a:t>Factors that will influence EV (private or car sharing) uptake include:</a:t>
            </a:r>
          </a:p>
          <a:p>
            <a:pPr rtl="0">
              <a:spcBef>
                <a:spcPts val="0"/>
              </a:spcBef>
              <a:spcAft>
                <a:spcPts val="0"/>
              </a:spcAft>
            </a:pPr>
            <a:r>
              <a:rPr lang="en-GB" sz="1800" b="0" i="0" u="none" strike="noStrike" dirty="0">
                <a:solidFill>
                  <a:srgbClr val="24292E"/>
                </a:solidFill>
                <a:effectLst/>
                <a:latin typeface="Arial" panose="020B0604020202020204" pitchFamily="34" charset="0"/>
              </a:rPr>
              <a:t>Distance to station – an assumption in this project is that the further a ward (i.e. a type of district in Manchester) is from a station the more likely the locals are</a:t>
            </a:r>
            <a:r>
              <a:rPr lang="en-GB" dirty="0">
                <a:solidFill>
                  <a:srgbClr val="24292E"/>
                </a:solidFill>
                <a:latin typeface="Arial" panose="020B0604020202020204" pitchFamily="34" charset="0"/>
              </a:rPr>
              <a:t> to use private transport. Therefore these areas can benefit from EV charging and car sharing schemes.</a:t>
            </a:r>
          </a:p>
          <a:p>
            <a:pPr rtl="0">
              <a:spcBef>
                <a:spcPts val="0"/>
              </a:spcBef>
              <a:spcAft>
                <a:spcPts val="0"/>
              </a:spcAft>
            </a:pPr>
            <a:endParaRPr lang="en-GB" dirty="0">
              <a:solidFill>
                <a:srgbClr val="24292E"/>
              </a:solidFill>
              <a:latin typeface="Arial" panose="020B0604020202020204" pitchFamily="34" charset="0"/>
            </a:endParaRPr>
          </a:p>
          <a:p>
            <a:endParaRPr lang="en-GB" dirty="0"/>
          </a:p>
        </p:txBody>
      </p:sp>
    </p:spTree>
    <p:extLst>
      <p:ext uri="{BB962C8B-B14F-4D97-AF65-F5344CB8AC3E}">
        <p14:creationId xmlns:p14="http://schemas.microsoft.com/office/powerpoint/2010/main" val="409972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C1FB-0227-4D4B-A79D-0970F87E1EBA}"/>
              </a:ext>
            </a:extLst>
          </p:cNvPr>
          <p:cNvSpPr>
            <a:spLocks noGrp="1"/>
          </p:cNvSpPr>
          <p:nvPr>
            <p:ph type="title"/>
          </p:nvPr>
        </p:nvSpPr>
        <p:spPr/>
        <p:txBody>
          <a:bodyPr>
            <a:normAutofit/>
          </a:bodyPr>
          <a:lstStyle/>
          <a:p>
            <a:r>
              <a:rPr lang="en-GB" dirty="0"/>
              <a:t>Who wants to know?</a:t>
            </a:r>
          </a:p>
        </p:txBody>
      </p:sp>
      <p:sp>
        <p:nvSpPr>
          <p:cNvPr id="3" name="Content Placeholder 2">
            <a:extLst>
              <a:ext uri="{FF2B5EF4-FFF2-40B4-BE49-F238E27FC236}">
                <a16:creationId xmlns:a16="http://schemas.microsoft.com/office/drawing/2014/main" id="{D08017CC-FFD3-4228-8748-8D937BA00458}"/>
              </a:ext>
            </a:extLst>
          </p:cNvPr>
          <p:cNvSpPr>
            <a:spLocks noGrp="1"/>
          </p:cNvSpPr>
          <p:nvPr>
            <p:ph idx="1"/>
          </p:nvPr>
        </p:nvSpPr>
        <p:spPr/>
        <p:txBody>
          <a:bodyPr>
            <a:normAutofit lnSpcReduction="10000"/>
          </a:bodyPr>
          <a:lstStyle/>
          <a:p>
            <a:pPr marL="0" indent="0" rtl="0">
              <a:spcBef>
                <a:spcPts val="0"/>
              </a:spcBef>
              <a:spcAft>
                <a:spcPts val="1200"/>
              </a:spcAft>
              <a:buNone/>
            </a:pPr>
            <a:r>
              <a:rPr lang="en-GB" sz="2400" b="0" i="0" u="none" strike="noStrike" dirty="0">
                <a:solidFill>
                  <a:srgbClr val="24292E"/>
                </a:solidFill>
                <a:effectLst/>
                <a:latin typeface="Arial" panose="020B0604020202020204" pitchFamily="34" charset="0"/>
              </a:rPr>
              <a:t>The answer to this question ‘which areas of Manchester should be targeted for emissions reductions from fossil </a:t>
            </a:r>
            <a:r>
              <a:rPr lang="en-GB" sz="2400" dirty="0">
                <a:solidFill>
                  <a:srgbClr val="24292E"/>
                </a:solidFill>
                <a:latin typeface="Arial" panose="020B0604020202020204" pitchFamily="34" charset="0"/>
              </a:rPr>
              <a:t>f</a:t>
            </a:r>
            <a:r>
              <a:rPr lang="en-GB" sz="2400" b="0" i="0" u="none" strike="noStrike" dirty="0">
                <a:solidFill>
                  <a:srgbClr val="24292E"/>
                </a:solidFill>
                <a:effectLst/>
                <a:latin typeface="Arial" panose="020B0604020202020204" pitchFamily="34" charset="0"/>
              </a:rPr>
              <a:t>uelled vehicles’, may be of interest to:</a:t>
            </a:r>
            <a:endParaRPr lang="en-GB" sz="3600" b="0" dirty="0">
              <a:effectLst/>
            </a:endParaRPr>
          </a:p>
          <a:p>
            <a:pPr rtl="0" fontAlgn="base">
              <a:spcBef>
                <a:spcPts val="0"/>
              </a:spcBef>
              <a:spcAft>
                <a:spcPts val="0"/>
              </a:spcAft>
              <a:buFont typeface="Arial" panose="020B0604020202020204" pitchFamily="34" charset="0"/>
              <a:buChar char="•"/>
            </a:pPr>
            <a:r>
              <a:rPr lang="en-GB" sz="2400" b="0" i="0" u="none" strike="noStrike" dirty="0">
                <a:solidFill>
                  <a:srgbClr val="24292E"/>
                </a:solidFill>
                <a:effectLst/>
                <a:latin typeface="Arial" panose="020B0604020202020204" pitchFamily="34" charset="0"/>
              </a:rPr>
              <a:t>Policy makers and or Local Authorities - to set targets and incentives for three ideas laid out on the previous slide,</a:t>
            </a:r>
          </a:p>
          <a:p>
            <a:pPr rtl="0" fontAlgn="base">
              <a:spcBef>
                <a:spcPts val="0"/>
              </a:spcBef>
              <a:spcAft>
                <a:spcPts val="0"/>
              </a:spcAft>
              <a:buFont typeface="Arial" panose="020B0604020202020204" pitchFamily="34" charset="0"/>
              <a:buChar char="•"/>
            </a:pPr>
            <a:r>
              <a:rPr lang="en-GB" sz="2400" dirty="0">
                <a:solidFill>
                  <a:srgbClr val="24292E"/>
                </a:solidFill>
                <a:latin typeface="Arial" panose="020B0604020202020204" pitchFamily="34" charset="0"/>
              </a:rPr>
              <a:t>C</a:t>
            </a:r>
            <a:r>
              <a:rPr lang="en-GB" sz="2400" b="0" i="0" u="none" strike="noStrike" dirty="0">
                <a:solidFill>
                  <a:srgbClr val="24292E"/>
                </a:solidFill>
                <a:effectLst/>
                <a:latin typeface="Arial" panose="020B0604020202020204" pitchFamily="34" charset="0"/>
              </a:rPr>
              <a:t>ommunity interest groups - to campaign for the rollout of local charging points.</a:t>
            </a:r>
          </a:p>
          <a:p>
            <a:endParaRPr lang="en-GB" dirty="0"/>
          </a:p>
        </p:txBody>
      </p:sp>
    </p:spTree>
    <p:extLst>
      <p:ext uri="{BB962C8B-B14F-4D97-AF65-F5344CB8AC3E}">
        <p14:creationId xmlns:p14="http://schemas.microsoft.com/office/powerpoint/2010/main" val="47019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807DC-2856-46FD-8F65-0A3A75EEE5CE}"/>
              </a:ext>
            </a:extLst>
          </p:cNvPr>
          <p:cNvSpPr>
            <a:spLocks noGrp="1"/>
          </p:cNvSpPr>
          <p:nvPr>
            <p:ph type="title"/>
          </p:nvPr>
        </p:nvSpPr>
        <p:spPr/>
        <p:txBody>
          <a:bodyPr/>
          <a:lstStyle/>
          <a:p>
            <a:r>
              <a:rPr lang="en-GB" dirty="0"/>
              <a:t>Data acquisition and cleaning</a:t>
            </a:r>
          </a:p>
        </p:txBody>
      </p:sp>
      <p:sp>
        <p:nvSpPr>
          <p:cNvPr id="3" name="Content Placeholder 2">
            <a:extLst>
              <a:ext uri="{FF2B5EF4-FFF2-40B4-BE49-F238E27FC236}">
                <a16:creationId xmlns:a16="http://schemas.microsoft.com/office/drawing/2014/main" id="{9251D0A3-97FD-493C-A6C4-2C698643C845}"/>
              </a:ext>
            </a:extLst>
          </p:cNvPr>
          <p:cNvSpPr>
            <a:spLocks noGrp="1"/>
          </p:cNvSpPr>
          <p:nvPr>
            <p:ph idx="1"/>
          </p:nvPr>
        </p:nvSpPr>
        <p:spPr>
          <a:xfrm>
            <a:off x="2231136" y="2379307"/>
            <a:ext cx="7729728" cy="3853542"/>
          </a:xfrm>
        </p:spPr>
        <p:txBody>
          <a:bodyPr>
            <a:normAutofit fontScale="85000" lnSpcReduction="20000"/>
          </a:bodyPr>
          <a:lstStyle/>
          <a:p>
            <a:pPr rtl="0" fontAlgn="base">
              <a:spcBef>
                <a:spcPts val="0"/>
              </a:spcBef>
              <a:spcAft>
                <a:spcPts val="0"/>
              </a:spcAft>
              <a:buFont typeface="Arial" panose="020B0604020202020204" pitchFamily="34" charset="0"/>
              <a:buChar char="•"/>
            </a:pPr>
            <a:r>
              <a:rPr lang="en-GB" sz="1800" b="0" i="0" u="none" strike="noStrike" dirty="0">
                <a:solidFill>
                  <a:srgbClr val="24292E"/>
                </a:solidFill>
                <a:effectLst/>
                <a:latin typeface="Arial" panose="020B0604020202020204" pitchFamily="34" charset="0"/>
              </a:rPr>
              <a:t>CSV of Manchester wards by latitude and longitude, Source: </a:t>
            </a:r>
            <a:r>
              <a:rPr lang="en-GB" sz="1800" b="0" i="0" u="none" strike="noStrike" dirty="0">
                <a:solidFill>
                  <a:srgbClr val="0366D6"/>
                </a:solidFill>
                <a:effectLst/>
                <a:latin typeface="Arial" panose="020B0604020202020204" pitchFamily="34" charset="0"/>
                <a:hlinkClick r:id="rId2"/>
              </a:rPr>
              <a:t>https://www.doogal.co.uk/UKPostcodes.php?Search=M</a:t>
            </a:r>
            <a:r>
              <a:rPr lang="en-GB" sz="1800" b="0" i="0" u="none" strike="noStrike" dirty="0">
                <a:solidFill>
                  <a:srgbClr val="24292E"/>
                </a:solidFill>
                <a:effectLst/>
                <a:latin typeface="Arial" panose="020B0604020202020204" pitchFamily="34" charset="0"/>
              </a:rPr>
              <a:t> (June, 2020) </a:t>
            </a:r>
          </a:p>
          <a:p>
            <a:pPr lvl="1" fontAlgn="base">
              <a:spcBef>
                <a:spcPts val="0"/>
              </a:spcBef>
            </a:pPr>
            <a:r>
              <a:rPr lang="en-GB" b="0" i="0" u="none" strike="noStrike" dirty="0">
                <a:solidFill>
                  <a:srgbClr val="24292E"/>
                </a:solidFill>
                <a:effectLst/>
                <a:latin typeface="Arial" panose="020B0604020202020204" pitchFamily="34" charset="0"/>
              </a:rPr>
              <a:t>Of the 47 fields available in the CSV the 5 fields were selected for use these were all fully populated</a:t>
            </a:r>
          </a:p>
          <a:p>
            <a:pPr lvl="1" fontAlgn="base">
              <a:spcBef>
                <a:spcPts val="0"/>
              </a:spcBef>
            </a:pPr>
            <a:endParaRPr lang="en-GB" b="0" i="0" u="none" strike="noStrike" dirty="0">
              <a:solidFill>
                <a:srgbClr val="24292E"/>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GB" sz="1800" b="0" i="0" u="none" strike="noStrike" dirty="0">
                <a:solidFill>
                  <a:srgbClr val="24292E"/>
                </a:solidFill>
                <a:effectLst/>
                <a:latin typeface="Arial" panose="020B0604020202020204" pitchFamily="34" charset="0"/>
              </a:rPr>
              <a:t>Accidents, Health and Population data by Manchester ward, Source: </a:t>
            </a:r>
            <a:r>
              <a:rPr lang="en-GB" dirty="0">
                <a:hlinkClick r:id="rId3"/>
              </a:rPr>
              <a:t>https://dashboards.instantatlas.com/viewer/report?appid=962615537fc24dda8a0a29dc86bd4e37</a:t>
            </a:r>
            <a:r>
              <a:rPr lang="en-GB" dirty="0"/>
              <a:t> (June, 2020)</a:t>
            </a:r>
          </a:p>
          <a:p>
            <a:pPr rtl="0" fontAlgn="base">
              <a:spcBef>
                <a:spcPts val="0"/>
              </a:spcBef>
              <a:spcAft>
                <a:spcPts val="0"/>
              </a:spcAft>
              <a:buFont typeface="Arial" panose="020B0604020202020204" pitchFamily="34" charset="0"/>
              <a:buChar char="•"/>
            </a:pPr>
            <a:endParaRPr lang="en-GB" dirty="0"/>
          </a:p>
          <a:p>
            <a:pPr rtl="0" fontAlgn="base">
              <a:spcBef>
                <a:spcPts val="0"/>
              </a:spcBef>
              <a:spcAft>
                <a:spcPts val="0"/>
              </a:spcAft>
              <a:buFont typeface="Arial" panose="020B0604020202020204" pitchFamily="34" charset="0"/>
              <a:buChar char="•"/>
            </a:pPr>
            <a:r>
              <a:rPr lang="en-GB" sz="1800" b="0" i="0" u="none" strike="noStrike" dirty="0" err="1">
                <a:solidFill>
                  <a:srgbClr val="24292E"/>
                </a:solidFill>
                <a:effectLst/>
                <a:latin typeface="Arial" panose="020B0604020202020204" pitchFamily="34" charset="0"/>
              </a:rPr>
              <a:t>Geojson</a:t>
            </a:r>
            <a:r>
              <a:rPr lang="en-GB" sz="1800" b="0" i="0" u="none" strike="noStrike" dirty="0">
                <a:solidFill>
                  <a:srgbClr val="24292E"/>
                </a:solidFill>
                <a:effectLst/>
                <a:latin typeface="Arial" panose="020B0604020202020204" pitchFamily="34" charset="0"/>
              </a:rPr>
              <a:t> file of wards of Source: </a:t>
            </a:r>
            <a:r>
              <a:rPr lang="en-GB" sz="1800" b="0" i="0" u="sng" strike="noStrike" dirty="0">
                <a:solidFill>
                  <a:srgbClr val="1155CC"/>
                </a:solidFill>
                <a:effectLst/>
                <a:latin typeface="Arial" panose="020B0604020202020204" pitchFamily="34" charset="0"/>
                <a:hlinkClick r:id="rId4"/>
              </a:rPr>
              <a:t>https://martinjc.github.io/UK-GeoJSON/json/eng/wards_by_lad/E08000003.json</a:t>
            </a:r>
            <a:r>
              <a:rPr lang="en-GB" sz="1800" b="0" i="0" u="none" strike="noStrike" dirty="0">
                <a:solidFill>
                  <a:srgbClr val="24292E"/>
                </a:solidFill>
                <a:effectLst/>
                <a:latin typeface="Arial" panose="020B0604020202020204" pitchFamily="34" charset="0"/>
              </a:rPr>
              <a:t>  (June, 2020)</a:t>
            </a:r>
          </a:p>
          <a:p>
            <a:pPr rtl="0" fontAlgn="base">
              <a:spcBef>
                <a:spcPts val="0"/>
              </a:spcBef>
              <a:spcAft>
                <a:spcPts val="0"/>
              </a:spcAft>
              <a:buFont typeface="Arial" panose="020B0604020202020204" pitchFamily="34" charset="0"/>
              <a:buChar char="•"/>
            </a:pPr>
            <a:endParaRPr lang="en-GB" sz="1800" b="0" i="0" u="none" strike="noStrike" dirty="0">
              <a:solidFill>
                <a:srgbClr val="24292E"/>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GB" sz="1800" b="0" i="0" u="none" strike="noStrike" dirty="0">
                <a:solidFill>
                  <a:srgbClr val="24292E"/>
                </a:solidFill>
                <a:effectLst/>
                <a:latin typeface="Arial" panose="020B0604020202020204" pitchFamily="34" charset="0"/>
              </a:rPr>
              <a:t>Foursquare supermarket venue search (June, 2020)</a:t>
            </a:r>
          </a:p>
          <a:p>
            <a:pPr lvl="1" fontAlgn="base">
              <a:spcBef>
                <a:spcPts val="0"/>
              </a:spcBef>
            </a:pPr>
            <a:r>
              <a:rPr lang="en-GB" b="0" i="0" u="none" strike="noStrike" dirty="0">
                <a:solidFill>
                  <a:srgbClr val="24292E"/>
                </a:solidFill>
                <a:effectLst/>
                <a:latin typeface="Arial" panose="020B0604020202020204" pitchFamily="34" charset="0"/>
              </a:rPr>
              <a:t>Had to clear rows with a mention of Money or Car from the results of the ‘supermarket’ search</a:t>
            </a:r>
          </a:p>
          <a:p>
            <a:r>
              <a:rPr lang="en-GB" sz="1800" b="0" i="0" u="none" strike="noStrike" dirty="0">
                <a:solidFill>
                  <a:srgbClr val="24292E"/>
                </a:solidFill>
                <a:effectLst/>
                <a:latin typeface="Arial" panose="020B0604020202020204" pitchFamily="34" charset="0"/>
              </a:rPr>
              <a:t>The solar potential identified for Manchester in Source: Google Environmental Insights Explorer (June, 2020) </a:t>
            </a:r>
            <a:r>
              <a:rPr lang="en-GB" sz="1800" b="0" i="0" u="none" strike="noStrike" dirty="0">
                <a:solidFill>
                  <a:srgbClr val="0366D6"/>
                </a:solidFill>
                <a:effectLst/>
                <a:latin typeface="Arial" panose="020B0604020202020204" pitchFamily="34" charset="0"/>
                <a:hlinkClick r:id="rId5"/>
              </a:rPr>
              <a:t>https://insights.sustainability.google/places/ChIJ2_UmUkxNekgRqmv-BDgUvtk/download</a:t>
            </a:r>
            <a:endParaRPr lang="en-GB" dirty="0"/>
          </a:p>
        </p:txBody>
      </p:sp>
    </p:spTree>
    <p:extLst>
      <p:ext uri="{BB962C8B-B14F-4D97-AF65-F5344CB8AC3E}">
        <p14:creationId xmlns:p14="http://schemas.microsoft.com/office/powerpoint/2010/main" val="210422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9AB2-3206-4B34-A340-91676CE91745}"/>
              </a:ext>
            </a:extLst>
          </p:cNvPr>
          <p:cNvSpPr>
            <a:spLocks noGrp="1"/>
          </p:cNvSpPr>
          <p:nvPr>
            <p:ph type="title"/>
          </p:nvPr>
        </p:nvSpPr>
        <p:spPr/>
        <p:txBody>
          <a:bodyPr/>
          <a:lstStyle/>
          <a:p>
            <a:r>
              <a:rPr lang="en-GB" dirty="0"/>
              <a:t>Data exploration &amp; Visualisation</a:t>
            </a:r>
          </a:p>
        </p:txBody>
      </p:sp>
      <p:sp>
        <p:nvSpPr>
          <p:cNvPr id="4" name="Content Placeholder 3">
            <a:extLst>
              <a:ext uri="{FF2B5EF4-FFF2-40B4-BE49-F238E27FC236}">
                <a16:creationId xmlns:a16="http://schemas.microsoft.com/office/drawing/2014/main" id="{DC57F49B-78E6-4CAE-9586-0A51766BBE68}"/>
              </a:ext>
            </a:extLst>
          </p:cNvPr>
          <p:cNvSpPr>
            <a:spLocks noGrp="1"/>
          </p:cNvSpPr>
          <p:nvPr>
            <p:ph sz="half" idx="1"/>
          </p:nvPr>
        </p:nvSpPr>
        <p:spPr/>
        <p:txBody>
          <a:bodyPr>
            <a:normAutofit fontScale="92500" lnSpcReduction="20000"/>
          </a:bodyPr>
          <a:lstStyle/>
          <a:p>
            <a:r>
              <a:rPr lang="en-GB" dirty="0"/>
              <a:t>Is there a relationship between Distance to Station and Average Income of a ward?</a:t>
            </a:r>
          </a:p>
          <a:p>
            <a:r>
              <a:rPr lang="en-GB" dirty="0"/>
              <a:t>Scatter plot of Distance to Station and Average Income shows slight negative correlation, -0.149.</a:t>
            </a:r>
          </a:p>
          <a:p>
            <a:r>
              <a:rPr lang="en-GB" dirty="0"/>
              <a:t>It is thought that houses close to amenities (like a station) cost more so those with higher incomes can better afford these.</a:t>
            </a:r>
          </a:p>
          <a:p>
            <a:r>
              <a:rPr lang="en-GB" dirty="0"/>
              <a:t> Wards appearing on the top right hand corner of this graph are hypothesised to be the best candidate locations for </a:t>
            </a:r>
            <a:r>
              <a:rPr lang="en-GB" dirty="0" err="1"/>
              <a:t>chargepoint</a:t>
            </a:r>
            <a:r>
              <a:rPr lang="en-GB" dirty="0"/>
              <a:t> installations.</a:t>
            </a:r>
          </a:p>
        </p:txBody>
      </p:sp>
      <p:sp>
        <p:nvSpPr>
          <p:cNvPr id="5" name="Content Placeholder 4">
            <a:extLst>
              <a:ext uri="{FF2B5EF4-FFF2-40B4-BE49-F238E27FC236}">
                <a16:creationId xmlns:a16="http://schemas.microsoft.com/office/drawing/2014/main" id="{4CBDED51-628B-4C9D-ABEC-546792061EF6}"/>
              </a:ext>
            </a:extLst>
          </p:cNvPr>
          <p:cNvSpPr>
            <a:spLocks noGrp="1"/>
          </p:cNvSpPr>
          <p:nvPr>
            <p:ph sz="half" idx="2"/>
          </p:nvPr>
        </p:nvSpPr>
        <p:spPr/>
        <p:txBody>
          <a:bodyPr>
            <a:normAutofit fontScale="92500" lnSpcReduction="20000"/>
          </a:bodyPr>
          <a:lstStyle/>
          <a:p>
            <a:endParaRPr lang="en-GB"/>
          </a:p>
        </p:txBody>
      </p:sp>
      <p:pic>
        <p:nvPicPr>
          <p:cNvPr id="3" name="Picture 2">
            <a:extLst>
              <a:ext uri="{FF2B5EF4-FFF2-40B4-BE49-F238E27FC236}">
                <a16:creationId xmlns:a16="http://schemas.microsoft.com/office/drawing/2014/main" id="{BB2F0110-E113-4067-9B3C-86DD64D2DCA5}"/>
              </a:ext>
            </a:extLst>
          </p:cNvPr>
          <p:cNvPicPr>
            <a:picLocks noChangeAspect="1"/>
          </p:cNvPicPr>
          <p:nvPr/>
        </p:nvPicPr>
        <p:blipFill>
          <a:blip r:embed="rId2"/>
          <a:stretch>
            <a:fillRect/>
          </a:stretch>
        </p:blipFill>
        <p:spPr>
          <a:xfrm>
            <a:off x="6217016" y="2614717"/>
            <a:ext cx="4704503" cy="2970216"/>
          </a:xfrm>
          <a:prstGeom prst="rect">
            <a:avLst/>
          </a:prstGeom>
        </p:spPr>
      </p:pic>
    </p:spTree>
    <p:extLst>
      <p:ext uri="{BB962C8B-B14F-4D97-AF65-F5344CB8AC3E}">
        <p14:creationId xmlns:p14="http://schemas.microsoft.com/office/powerpoint/2010/main" val="210825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9AB2-3206-4B34-A340-91676CE91745}"/>
              </a:ext>
            </a:extLst>
          </p:cNvPr>
          <p:cNvSpPr>
            <a:spLocks noGrp="1"/>
          </p:cNvSpPr>
          <p:nvPr>
            <p:ph type="title"/>
          </p:nvPr>
        </p:nvSpPr>
        <p:spPr/>
        <p:txBody>
          <a:bodyPr/>
          <a:lstStyle/>
          <a:p>
            <a:r>
              <a:rPr lang="en-GB" dirty="0"/>
              <a:t>Data exploration &amp; Visualisation</a:t>
            </a:r>
          </a:p>
        </p:txBody>
      </p:sp>
      <p:sp>
        <p:nvSpPr>
          <p:cNvPr id="4" name="Content Placeholder 3">
            <a:extLst>
              <a:ext uri="{FF2B5EF4-FFF2-40B4-BE49-F238E27FC236}">
                <a16:creationId xmlns:a16="http://schemas.microsoft.com/office/drawing/2014/main" id="{DC57F49B-78E6-4CAE-9586-0A51766BBE68}"/>
              </a:ext>
            </a:extLst>
          </p:cNvPr>
          <p:cNvSpPr>
            <a:spLocks noGrp="1"/>
          </p:cNvSpPr>
          <p:nvPr>
            <p:ph sz="half" idx="1"/>
          </p:nvPr>
        </p:nvSpPr>
        <p:spPr/>
        <p:txBody>
          <a:bodyPr/>
          <a:lstStyle/>
          <a:p>
            <a:r>
              <a:rPr lang="en-GB" dirty="0"/>
              <a:t>Is there a relationship between Respiratory Disease Deaths and Road Accidents in a ward?</a:t>
            </a:r>
          </a:p>
          <a:p>
            <a:r>
              <a:rPr lang="en-GB" dirty="0"/>
              <a:t>Scatter plot suggests no correlation.</a:t>
            </a:r>
          </a:p>
          <a:p>
            <a:r>
              <a:rPr lang="en-GB" dirty="0"/>
              <a:t>There are many influencing factors that cause accidents that are not related to the number of vehicles in an area (and respiratory diseases are also caused by factors other than vehicle air pollution).</a:t>
            </a:r>
          </a:p>
        </p:txBody>
      </p:sp>
      <p:sp>
        <p:nvSpPr>
          <p:cNvPr id="5" name="Content Placeholder 4">
            <a:extLst>
              <a:ext uri="{FF2B5EF4-FFF2-40B4-BE49-F238E27FC236}">
                <a16:creationId xmlns:a16="http://schemas.microsoft.com/office/drawing/2014/main" id="{4CBDED51-628B-4C9D-ABEC-546792061EF6}"/>
              </a:ext>
            </a:extLst>
          </p:cNvPr>
          <p:cNvSpPr>
            <a:spLocks noGrp="1"/>
          </p:cNvSpPr>
          <p:nvPr>
            <p:ph sz="half" idx="2"/>
          </p:nvPr>
        </p:nvSpPr>
        <p:spPr/>
        <p:txBody>
          <a:bodyPr/>
          <a:lstStyle/>
          <a:p>
            <a:endParaRPr lang="en-GB"/>
          </a:p>
        </p:txBody>
      </p:sp>
      <p:pic>
        <p:nvPicPr>
          <p:cNvPr id="7" name="Picture 6">
            <a:extLst>
              <a:ext uri="{FF2B5EF4-FFF2-40B4-BE49-F238E27FC236}">
                <a16:creationId xmlns:a16="http://schemas.microsoft.com/office/drawing/2014/main" id="{7A75252B-74F7-4796-9F96-125C54D2DCF8}"/>
              </a:ext>
            </a:extLst>
          </p:cNvPr>
          <p:cNvPicPr>
            <a:picLocks noChangeAspect="1"/>
          </p:cNvPicPr>
          <p:nvPr/>
        </p:nvPicPr>
        <p:blipFill>
          <a:blip r:embed="rId2"/>
          <a:stretch>
            <a:fillRect/>
          </a:stretch>
        </p:blipFill>
        <p:spPr>
          <a:xfrm>
            <a:off x="6228034" y="2638044"/>
            <a:ext cx="4515232" cy="2957229"/>
          </a:xfrm>
          <a:prstGeom prst="rect">
            <a:avLst/>
          </a:prstGeom>
        </p:spPr>
      </p:pic>
    </p:spTree>
    <p:extLst>
      <p:ext uri="{BB962C8B-B14F-4D97-AF65-F5344CB8AC3E}">
        <p14:creationId xmlns:p14="http://schemas.microsoft.com/office/powerpoint/2010/main" val="313348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EDD9-6FE2-42E2-8065-2C901F443F90}"/>
              </a:ext>
            </a:extLst>
          </p:cNvPr>
          <p:cNvSpPr>
            <a:spLocks noGrp="1"/>
          </p:cNvSpPr>
          <p:nvPr>
            <p:ph type="title"/>
          </p:nvPr>
        </p:nvSpPr>
        <p:spPr>
          <a:xfrm>
            <a:off x="1581912" y="964692"/>
            <a:ext cx="3895157" cy="1188720"/>
          </a:xfrm>
        </p:spPr>
        <p:txBody>
          <a:bodyPr/>
          <a:lstStyle/>
          <a:p>
            <a:r>
              <a:rPr lang="en-GB" dirty="0"/>
              <a:t>Data Analysis</a:t>
            </a:r>
          </a:p>
        </p:txBody>
      </p:sp>
      <p:sp>
        <p:nvSpPr>
          <p:cNvPr id="3" name="Content Placeholder 2">
            <a:extLst>
              <a:ext uri="{FF2B5EF4-FFF2-40B4-BE49-F238E27FC236}">
                <a16:creationId xmlns:a16="http://schemas.microsoft.com/office/drawing/2014/main" id="{C23D73EC-A5A4-4AA1-83BF-175469198567}"/>
              </a:ext>
            </a:extLst>
          </p:cNvPr>
          <p:cNvSpPr>
            <a:spLocks noGrp="1"/>
          </p:cNvSpPr>
          <p:nvPr>
            <p:ph sz="half" idx="1"/>
          </p:nvPr>
        </p:nvSpPr>
        <p:spPr/>
        <p:txBody>
          <a:bodyPr/>
          <a:lstStyle/>
          <a:p>
            <a:r>
              <a:rPr lang="en-GB" dirty="0"/>
              <a:t>The three key features that would influence the ‘level of gain’ for targeting fossil fuel vehicle reduction are normalised and stacked in this horizontal bar chart which shows the totals in descending order.</a:t>
            </a:r>
          </a:p>
        </p:txBody>
      </p:sp>
      <p:sp>
        <p:nvSpPr>
          <p:cNvPr id="4" name="Content Placeholder 3">
            <a:extLst>
              <a:ext uri="{FF2B5EF4-FFF2-40B4-BE49-F238E27FC236}">
                <a16:creationId xmlns:a16="http://schemas.microsoft.com/office/drawing/2014/main" id="{464A5020-3F92-4795-8D20-C4DC9A9AD250}"/>
              </a:ext>
            </a:extLst>
          </p:cNvPr>
          <p:cNvSpPr>
            <a:spLocks noGrp="1"/>
          </p:cNvSpPr>
          <p:nvPr>
            <p:ph sz="half" idx="2"/>
          </p:nvPr>
        </p:nvSpPr>
        <p:spPr/>
        <p:txBody>
          <a:bodyPr/>
          <a:lstStyle/>
          <a:p>
            <a:endParaRPr lang="en-GB"/>
          </a:p>
        </p:txBody>
      </p:sp>
      <p:pic>
        <p:nvPicPr>
          <p:cNvPr id="6" name="Picture 5">
            <a:extLst>
              <a:ext uri="{FF2B5EF4-FFF2-40B4-BE49-F238E27FC236}">
                <a16:creationId xmlns:a16="http://schemas.microsoft.com/office/drawing/2014/main" id="{001E0B44-0D80-4EB0-8B55-D39A3C63FB84}"/>
              </a:ext>
            </a:extLst>
          </p:cNvPr>
          <p:cNvPicPr>
            <a:picLocks noChangeAspect="1"/>
          </p:cNvPicPr>
          <p:nvPr/>
        </p:nvPicPr>
        <p:blipFill>
          <a:blip r:embed="rId2"/>
          <a:stretch>
            <a:fillRect/>
          </a:stretch>
        </p:blipFill>
        <p:spPr>
          <a:xfrm>
            <a:off x="5895975" y="9525"/>
            <a:ext cx="6296025" cy="6848475"/>
          </a:xfrm>
          <a:prstGeom prst="rect">
            <a:avLst/>
          </a:prstGeom>
        </p:spPr>
      </p:pic>
    </p:spTree>
    <p:extLst>
      <p:ext uri="{BB962C8B-B14F-4D97-AF65-F5344CB8AC3E}">
        <p14:creationId xmlns:p14="http://schemas.microsoft.com/office/powerpoint/2010/main" val="3589779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762F-4643-4036-9DE4-0681DB876ED9}"/>
              </a:ext>
            </a:extLst>
          </p:cNvPr>
          <p:cNvSpPr>
            <a:spLocks noGrp="1"/>
          </p:cNvSpPr>
          <p:nvPr>
            <p:ph type="title"/>
          </p:nvPr>
        </p:nvSpPr>
        <p:spPr>
          <a:xfrm>
            <a:off x="1581912" y="964692"/>
            <a:ext cx="3969802" cy="1188720"/>
          </a:xfrm>
        </p:spPr>
        <p:txBody>
          <a:bodyPr/>
          <a:lstStyle/>
          <a:p>
            <a:r>
              <a:rPr lang="en-GB" dirty="0"/>
              <a:t>Data visualisation</a:t>
            </a:r>
          </a:p>
        </p:txBody>
      </p:sp>
      <p:sp>
        <p:nvSpPr>
          <p:cNvPr id="3" name="Content Placeholder 2">
            <a:extLst>
              <a:ext uri="{FF2B5EF4-FFF2-40B4-BE49-F238E27FC236}">
                <a16:creationId xmlns:a16="http://schemas.microsoft.com/office/drawing/2014/main" id="{D1DBC5C3-404F-4A94-B5D3-341377D54F68}"/>
              </a:ext>
            </a:extLst>
          </p:cNvPr>
          <p:cNvSpPr>
            <a:spLocks noGrp="1"/>
          </p:cNvSpPr>
          <p:nvPr>
            <p:ph sz="half" idx="1"/>
          </p:nvPr>
        </p:nvSpPr>
        <p:spPr/>
        <p:txBody>
          <a:bodyPr/>
          <a:lstStyle/>
          <a:p>
            <a:r>
              <a:rPr lang="en-GB" dirty="0"/>
              <a:t>Choropleth map to show the distance to the station. </a:t>
            </a:r>
          </a:p>
          <a:p>
            <a:r>
              <a:rPr lang="en-GB" dirty="0"/>
              <a:t>Markers show the top 5 wards with the worst total cases of respiratory disease deaths, COPD admissions and accidents. </a:t>
            </a:r>
          </a:p>
          <a:p>
            <a:r>
              <a:rPr lang="en-GB" dirty="0"/>
              <a:t>They markers contain the ward names in a ‘pop over’. </a:t>
            </a:r>
          </a:p>
        </p:txBody>
      </p:sp>
      <p:sp>
        <p:nvSpPr>
          <p:cNvPr id="4" name="Content Placeholder 3">
            <a:extLst>
              <a:ext uri="{FF2B5EF4-FFF2-40B4-BE49-F238E27FC236}">
                <a16:creationId xmlns:a16="http://schemas.microsoft.com/office/drawing/2014/main" id="{3D3EF087-5EE7-4EA9-BB32-36600080FB0F}"/>
              </a:ext>
            </a:extLst>
          </p:cNvPr>
          <p:cNvSpPr>
            <a:spLocks noGrp="1"/>
          </p:cNvSpPr>
          <p:nvPr>
            <p:ph sz="half" idx="2"/>
          </p:nvPr>
        </p:nvSpPr>
        <p:spPr/>
        <p:txBody>
          <a:bodyPr/>
          <a:lstStyle/>
          <a:p>
            <a:endParaRPr lang="en-GB"/>
          </a:p>
        </p:txBody>
      </p:sp>
      <p:pic>
        <p:nvPicPr>
          <p:cNvPr id="6" name="Picture 5">
            <a:extLst>
              <a:ext uri="{FF2B5EF4-FFF2-40B4-BE49-F238E27FC236}">
                <a16:creationId xmlns:a16="http://schemas.microsoft.com/office/drawing/2014/main" id="{411244F5-E842-4F5A-B350-EE287902F711}"/>
              </a:ext>
            </a:extLst>
          </p:cNvPr>
          <p:cNvPicPr>
            <a:picLocks noChangeAspect="1"/>
          </p:cNvPicPr>
          <p:nvPr/>
        </p:nvPicPr>
        <p:blipFill>
          <a:blip r:embed="rId2"/>
          <a:stretch>
            <a:fillRect/>
          </a:stretch>
        </p:blipFill>
        <p:spPr>
          <a:xfrm>
            <a:off x="6292867" y="748004"/>
            <a:ext cx="5122273" cy="5718110"/>
          </a:xfrm>
          <a:prstGeom prst="rect">
            <a:avLst/>
          </a:prstGeom>
        </p:spPr>
      </p:pic>
    </p:spTree>
    <p:extLst>
      <p:ext uri="{BB962C8B-B14F-4D97-AF65-F5344CB8AC3E}">
        <p14:creationId xmlns:p14="http://schemas.microsoft.com/office/powerpoint/2010/main" val="220840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32C71-F13D-4BD2-B6EC-035794FA51C3}"/>
              </a:ext>
            </a:extLst>
          </p:cNvPr>
          <p:cNvSpPr>
            <a:spLocks noGrp="1"/>
          </p:cNvSpPr>
          <p:nvPr>
            <p:ph sz="half" idx="1"/>
          </p:nvPr>
        </p:nvSpPr>
        <p:spPr/>
        <p:txBody>
          <a:bodyPr/>
          <a:lstStyle/>
          <a:p>
            <a:r>
              <a:rPr lang="en-GB" dirty="0"/>
              <a:t>One of the five wards appears to be a long way outside the city centre. Upon zooming in we see that it is close to Manchester International Airport so it seems likely that this is the cause of the air pollution leading to Woodhouse Park being in the top 5 wards.</a:t>
            </a:r>
          </a:p>
        </p:txBody>
      </p:sp>
      <p:sp>
        <p:nvSpPr>
          <p:cNvPr id="4" name="Content Placeholder 3">
            <a:extLst>
              <a:ext uri="{FF2B5EF4-FFF2-40B4-BE49-F238E27FC236}">
                <a16:creationId xmlns:a16="http://schemas.microsoft.com/office/drawing/2014/main" id="{5AF7C22A-3516-4B99-96C4-1D0640D4D927}"/>
              </a:ext>
            </a:extLst>
          </p:cNvPr>
          <p:cNvSpPr>
            <a:spLocks noGrp="1"/>
          </p:cNvSpPr>
          <p:nvPr>
            <p:ph sz="half" idx="2"/>
          </p:nvPr>
        </p:nvSpPr>
        <p:spPr/>
        <p:txBody>
          <a:bodyPr/>
          <a:lstStyle/>
          <a:p>
            <a:endParaRPr lang="en-GB"/>
          </a:p>
        </p:txBody>
      </p:sp>
      <p:pic>
        <p:nvPicPr>
          <p:cNvPr id="5" name="Picture 4">
            <a:extLst>
              <a:ext uri="{FF2B5EF4-FFF2-40B4-BE49-F238E27FC236}">
                <a16:creationId xmlns:a16="http://schemas.microsoft.com/office/drawing/2014/main" id="{310FA89E-A744-4BAD-B075-DE4645ACACEC}"/>
              </a:ext>
            </a:extLst>
          </p:cNvPr>
          <p:cNvPicPr>
            <a:picLocks noChangeAspect="1"/>
          </p:cNvPicPr>
          <p:nvPr/>
        </p:nvPicPr>
        <p:blipFill rotWithShape="1">
          <a:blip r:embed="rId2"/>
          <a:srcRect l="30080" t="6311" r="6898" b="19699"/>
          <a:stretch/>
        </p:blipFill>
        <p:spPr>
          <a:xfrm>
            <a:off x="6096000" y="918589"/>
            <a:ext cx="5514393" cy="5020821"/>
          </a:xfrm>
          <a:prstGeom prst="rect">
            <a:avLst/>
          </a:prstGeom>
        </p:spPr>
      </p:pic>
      <p:sp>
        <p:nvSpPr>
          <p:cNvPr id="6" name="Title 1">
            <a:extLst>
              <a:ext uri="{FF2B5EF4-FFF2-40B4-BE49-F238E27FC236}">
                <a16:creationId xmlns:a16="http://schemas.microsoft.com/office/drawing/2014/main" id="{8FDA9D72-6C6C-44C2-AD7E-AC444D1A6B89}"/>
              </a:ext>
            </a:extLst>
          </p:cNvPr>
          <p:cNvSpPr>
            <a:spLocks noGrp="1"/>
          </p:cNvSpPr>
          <p:nvPr>
            <p:ph type="title"/>
          </p:nvPr>
        </p:nvSpPr>
        <p:spPr>
          <a:xfrm>
            <a:off x="1581912" y="964692"/>
            <a:ext cx="3969802" cy="1188720"/>
          </a:xfrm>
        </p:spPr>
        <p:txBody>
          <a:bodyPr/>
          <a:lstStyle/>
          <a:p>
            <a:r>
              <a:rPr lang="en-GB" dirty="0"/>
              <a:t>Data visualisation</a:t>
            </a:r>
          </a:p>
        </p:txBody>
      </p:sp>
    </p:spTree>
    <p:extLst>
      <p:ext uri="{BB962C8B-B14F-4D97-AF65-F5344CB8AC3E}">
        <p14:creationId xmlns:p14="http://schemas.microsoft.com/office/powerpoint/2010/main" val="26181557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587</TotalTime>
  <Words>927</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Areas of Manchester to target for emissions reductions From Fossil Fueled VEhicles</vt:lpstr>
      <vt:lpstr>Areas of Manchester to target for emissions reductions from Fossil Fueled VEhicles</vt:lpstr>
      <vt:lpstr>Who wants to know?</vt:lpstr>
      <vt:lpstr>Data acquisition and cleaning</vt:lpstr>
      <vt:lpstr>Data exploration &amp; Visualisation</vt:lpstr>
      <vt:lpstr>Data exploration &amp; Visualisation</vt:lpstr>
      <vt:lpstr>Data Analysis</vt:lpstr>
      <vt:lpstr>Data visualisation</vt:lpstr>
      <vt:lpstr>Data visualisation</vt:lpstr>
      <vt:lpstr>PowerPoint Presentation</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Solar Powered Electric Cars in Manchester</dc:title>
  <dc:creator>Elaine Meskhi</dc:creator>
  <cp:lastModifiedBy>Elaine Meskhi</cp:lastModifiedBy>
  <cp:revision>9</cp:revision>
  <dcterms:created xsi:type="dcterms:W3CDTF">2020-06-20T09:04:14Z</dcterms:created>
  <dcterms:modified xsi:type="dcterms:W3CDTF">2020-06-22T21:17:26Z</dcterms:modified>
</cp:coreProperties>
</file>